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71" r:id="rId5"/>
    <p:sldId id="269" r:id="rId6"/>
    <p:sldId id="273" r:id="rId7"/>
    <p:sldId id="27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4" r:id="rId18"/>
    <p:sldId id="275" r:id="rId19"/>
    <p:sldId id="281" r:id="rId20"/>
    <p:sldId id="282" r:id="rId21"/>
    <p:sldId id="276" r:id="rId22"/>
    <p:sldId id="279" r:id="rId23"/>
    <p:sldId id="277" r:id="rId24"/>
    <p:sldId id="28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sz="4000" dirty="0"/>
              <a:t>Průřezová témata </a:t>
            </a:r>
            <a:br>
              <a:rPr lang="cs-CZ" sz="4000" dirty="0"/>
            </a:br>
            <a:r>
              <a:rPr lang="cs-CZ" sz="4000" dirty="0"/>
              <a:t>v integrované tematické výuce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PaedDr. Jitka Jursová, Ph.D.</a:t>
            </a:r>
          </a:p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652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F572B06-1A28-49BE-89B5-B09EA0DA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3322638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/>
              <a:t>Konstruktivistické</a:t>
            </a:r>
            <a:br>
              <a:rPr lang="cs-CZ" sz="3200" dirty="0"/>
            </a:br>
            <a:r>
              <a:rPr lang="cs-CZ" sz="3200" dirty="0"/>
              <a:t>učení                    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21BA1F-415E-4749-BB94-B5ACB809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50200"/>
            <a:ext cx="4114800" cy="46751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aktivní role žáka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znalosti jsou aktivně konstruovány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učení činností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: prostřednictvím manipulování s předměty, dialogické metody, otevřených otázek, diskuse, problémových situací, experimentování</a:t>
            </a:r>
          </a:p>
          <a:p>
            <a:pPr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skupinové a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kooperativní formy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, projekty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smysluplnost učení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– z reality, ze života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sociální a kulturní kontext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(pro porozumění jevům) 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komplexnost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učiva – v souvislostech a vztazích</a:t>
            </a:r>
          </a:p>
          <a:p>
            <a:pPr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podnětné a komplexní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prostředí</a:t>
            </a:r>
          </a:p>
          <a:p>
            <a:pPr>
              <a:defRPr/>
            </a:pP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vnitřní motivace,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zapojení žáka v procesu </a:t>
            </a:r>
            <a:r>
              <a:rPr lang="cs-CZ" sz="1600" u="sng" dirty="0">
                <a:solidFill>
                  <a:schemeClr val="bg2">
                    <a:lumMod val="50000"/>
                  </a:schemeClr>
                </a:solidFill>
              </a:rPr>
              <a:t>hodnocení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 průběhu a výsledků učení (sebe..., vzájemné)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  <p:sp>
        <p:nvSpPr>
          <p:cNvPr id="50180" name="TextovéPole 1"/>
          <p:cNvSpPr txBox="1">
            <a:spLocks noChangeArrowheads="1"/>
          </p:cNvSpPr>
          <p:nvPr/>
        </p:nvSpPr>
        <p:spPr bwMode="auto">
          <a:xfrm>
            <a:off x="6538914" y="309564"/>
            <a:ext cx="36718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Transmisivní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učení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93B97A-EB6F-49EF-A9AF-DDAFF5391CF3}"/>
              </a:ext>
            </a:extLst>
          </p:cNvPr>
          <p:cNvSpPr/>
          <p:nvPr/>
        </p:nvSpPr>
        <p:spPr>
          <a:xfrm>
            <a:off x="6096001" y="1918450"/>
            <a:ext cx="4114800" cy="4675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žák – objekt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výuky, posluchač, aktivní role učitele – vykládá učivo, vysvětluje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osvojování hotových poznatků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výklad, názor, učebnice, pracovní listy, procvičování i aktivizačními metodami</a:t>
            </a:r>
          </a:p>
          <a:p>
            <a:pPr>
              <a:defRPr/>
            </a:pPr>
            <a:endParaRPr lang="cs-CZ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frontální výuka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 doplněním jinými formami)</a:t>
            </a:r>
          </a:p>
          <a:p>
            <a:pPr>
              <a:defRPr/>
            </a:pPr>
            <a:endParaRPr lang="cs-CZ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převážně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teoretické poznatky, systematičnost</a:t>
            </a:r>
          </a:p>
          <a:p>
            <a:pPr>
              <a:defRPr/>
            </a:pPr>
            <a:endParaRPr lang="cs-CZ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vždy v kontextu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 souvislostech</a:t>
            </a:r>
          </a:p>
          <a:p>
            <a:pPr>
              <a:defRPr/>
            </a:pPr>
            <a:endParaRPr lang="cs-CZ" sz="1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„univerzální“ učebna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převažuje </a:t>
            </a: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vnější motivace</a:t>
            </a:r>
          </a:p>
          <a:p>
            <a:pPr>
              <a:defRPr/>
            </a:pPr>
            <a:endParaRPr lang="cs-CZ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</a:t>
            </a:r>
            <a:r>
              <a:rPr lang="cs-CZ" sz="1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vnějšku (učitel)</a:t>
            </a:r>
          </a:p>
        </p:txBody>
      </p:sp>
    </p:spTree>
    <p:extLst>
      <p:ext uri="{BB962C8B-B14F-4D97-AF65-F5344CB8AC3E}">
        <p14:creationId xmlns:p14="http://schemas.microsoft.com/office/powerpoint/2010/main" val="210163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66" y="0"/>
            <a:ext cx="51117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98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59" y="0"/>
            <a:ext cx="511333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16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34" y="0"/>
            <a:ext cx="51117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3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52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3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C26C5AE-C5D8-4F0D-9A7F-B1148B05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6B6FFC-CE9D-44C9-8810-9066D7B28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dirty="0"/>
              <a:t>V české škole</a:t>
            </a:r>
            <a:r>
              <a:rPr lang="cs-CZ" sz="6000" dirty="0"/>
              <a:t>?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konstruktivistické</a:t>
            </a:r>
          </a:p>
          <a:p>
            <a:pPr marL="0" indent="0">
              <a:buNone/>
              <a:defRPr/>
            </a:pPr>
            <a:r>
              <a:rPr lang="cs-CZ" dirty="0"/>
              <a:t>				               </a:t>
            </a:r>
            <a:r>
              <a:rPr lang="cs-CZ" sz="8000" dirty="0"/>
              <a:t>X</a:t>
            </a:r>
          </a:p>
          <a:p>
            <a:pPr marL="0" indent="0">
              <a:buNone/>
              <a:defRPr/>
            </a:pPr>
            <a:r>
              <a:rPr lang="cs-CZ" dirty="0"/>
              <a:t>					                  </a:t>
            </a:r>
            <a:r>
              <a:rPr lang="cs-CZ" dirty="0" err="1"/>
              <a:t>transmisivní</a:t>
            </a:r>
            <a:r>
              <a:rPr lang="cs-CZ" dirty="0"/>
              <a:t> pojetí</a:t>
            </a:r>
          </a:p>
        </p:txBody>
      </p:sp>
      <p:pic>
        <p:nvPicPr>
          <p:cNvPr id="55300" name="Picture 2" descr="Výsledek obrázku pro vyuč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9" y="4807474"/>
            <a:ext cx="2447133" cy="163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 descr="Výsledek obrázku pro žá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46" y="2215087"/>
            <a:ext cx="3455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 descr="Obsah obrázku osoba, exteriér, dítě, chlapec&#10;&#10;Popis byl vytvořen automatic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02" y="4111114"/>
            <a:ext cx="2709968" cy="151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0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98EDDD2-D015-4586-B47E-604AC25B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cs-CZ" dirty="0"/>
              <a:t>Konstruktivisticky? </a:t>
            </a:r>
            <a:r>
              <a:rPr lang="cs-CZ" dirty="0" err="1"/>
              <a:t>Transmisivně</a:t>
            </a:r>
            <a:r>
              <a:rPr lang="cs-CZ" dirty="0"/>
              <a:t>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93FB5F1-EBFE-4D47-B8EF-8511D484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472113"/>
          </a:xfrm>
          <a:solidFill>
            <a:schemeClr val="accent6">
              <a:lumMod val="65000"/>
              <a:lumOff val="35000"/>
            </a:schemeClr>
          </a:solidFill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učitel vysvětluje, jak lovil pravěký člověk, promítá obrázky na interaktivní tabuli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učitel využívá pro aktivizaci žáků soutěže a kvízy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procvičují gramatické pravidlo vypracováním cvičení v učebnici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upevňují slovíčka z probírané lekce prostřednictvím hry bingo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ve skupinách zachytávají vodní srážky a měří jejich kyselost, výsledky porovnávají se žáky dalších škol v evropských zemích, vytvářejí přehledné tabulky a mapu...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procvičují probrané učivo s využitím výukového programu na PC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vyhledali informace o deštných pralesech a jejich kácení a diskutují ekologické dopady těchto zásahů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cs-CZ" sz="2000" dirty="0">
                <a:solidFill>
                  <a:schemeClr val="bg2">
                    <a:lumMod val="75000"/>
                  </a:schemeClr>
                </a:solidFill>
              </a:rPr>
              <a:t>žáci si vytvářejí portfolio, ve kterém zaznamenávají a hodnotí postup svého učení 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4372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Pravidlo T.U.E. (Susan </a:t>
            </a:r>
            <a:r>
              <a:rPr lang="cs-CZ" dirty="0" err="1"/>
              <a:t>Kovaliková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837" y="2336873"/>
            <a:ext cx="11505363" cy="3599316"/>
          </a:xfr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Mozek bude reagovat na podání, které je: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sz="4000" dirty="0"/>
              <a:t>T</a:t>
            </a:r>
            <a:r>
              <a:rPr lang="cs-CZ" sz="2800" dirty="0"/>
              <a:t>vořivé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			</a:t>
            </a:r>
            <a:r>
              <a:rPr lang="cs-CZ" sz="4000" dirty="0"/>
              <a:t>U</a:t>
            </a:r>
            <a:r>
              <a:rPr lang="cs-CZ" sz="2800" dirty="0"/>
              <a:t>žitečné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a které vytváří    </a:t>
            </a:r>
            <a:r>
              <a:rPr lang="cs-CZ" sz="4000" dirty="0"/>
              <a:t>E</a:t>
            </a:r>
            <a:r>
              <a:rPr lang="cs-CZ" sz="2800" dirty="0"/>
              <a:t>mocionální vazby mezi učitelem, obsahem a žáky</a:t>
            </a:r>
          </a:p>
        </p:txBody>
      </p:sp>
      <p:pic>
        <p:nvPicPr>
          <p:cNvPr id="14338" name="Picture 2" descr="Mezinárodní den dětí oslavíme 1. 6. | Rodinné pa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00" y="3235571"/>
            <a:ext cx="4458689" cy="17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06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Leslie</a:t>
            </a:r>
            <a:r>
              <a:rPr lang="cs-CZ" dirty="0"/>
              <a:t> Hart </a:t>
            </a:r>
            <a:r>
              <a:rPr lang="cs-CZ" sz="2800" dirty="0"/>
              <a:t>(Lidský mozek a lidské učení, 1983)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/>
              <a:t>mozek si na všechny činnosti vytváří</a:t>
            </a:r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sz="4000" dirty="0">
                <a:solidFill>
                  <a:srgbClr val="FFFF00"/>
                </a:solidFill>
              </a:rPr>
              <a:t>mentální programy</a:t>
            </a:r>
          </a:p>
          <a:p>
            <a:pPr marL="0" indent="0">
              <a:buNone/>
            </a:pPr>
            <a:r>
              <a:rPr lang="cs-CZ" dirty="0"/>
              <a:t>	= pevné řetězce vytvořené pro dosažení zamýšlených cílů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à"/>
            </a:pPr>
            <a:r>
              <a:rPr lang="cs-CZ" sz="3000" u="sng" dirty="0">
                <a:sym typeface="Wingdings" panose="05000000000000000000" pitchFamily="2" charset="2"/>
              </a:rPr>
              <a:t>učení = získávání užitečných programů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 na vytvoření programu je potřeba čas + příležitosti použít poznatky - aplikační úlohy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cs-CZ" dirty="0">
                <a:sym typeface="Wingdings" panose="05000000000000000000" pitchFamily="2" charset="2"/>
              </a:rPr>
              <a:t>co se naučíme bez zapojení do nějakého programu, brzy zapomeneme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62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 klíčové učivo tvořící mentální program 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sz="2200" dirty="0" smtClean="0">
                <a:sym typeface="Wingdings" panose="05000000000000000000" pitchFamily="2" charset="2"/>
              </a:rPr>
              <a:t>(pojmy v smysluplných souvislostech, vztahujících se ke skutečnému světu žáka)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2562" y="2210636"/>
            <a:ext cx="5375869" cy="34163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nesprávného vymezení:</a:t>
            </a:r>
          </a:p>
          <a:p>
            <a:endParaRPr lang="cs-CZ" dirty="0"/>
          </a:p>
          <a:p>
            <a:r>
              <a:rPr lang="cs-CZ" dirty="0"/>
              <a:t>Sova: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Uši:                                        Oči:</a:t>
            </a:r>
          </a:p>
          <a:p>
            <a:endParaRPr lang="cs-CZ" dirty="0"/>
          </a:p>
          <a:p>
            <a:r>
              <a:rPr lang="cs-CZ" dirty="0" smtClean="0"/>
              <a:t>- velmi ostrý                           - velké</a:t>
            </a:r>
          </a:p>
          <a:p>
            <a:r>
              <a:rPr lang="cs-CZ" dirty="0" smtClean="0"/>
              <a:t>sluch                                      - obráceny dopředu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- nepohyblivé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8" name="Picture 6" descr="Výsledek obrázku pro sovička omalovánka | Bird coloring pages, Owl coloring  pages, Animal coloring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06" y="3739466"/>
            <a:ext cx="1110517" cy="14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72756" y="5817996"/>
            <a:ext cx="532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jen souhrn dílčích faktů, které netvoří smysluplné sdělení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69688" y="2150745"/>
            <a:ext cx="5948624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lepší vymezení: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Sova: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Uši:                                                  Oči: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jsou na straně hlavy,                    - velké                  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ale sovy neotáčejí hlavu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 zvukem                                       - obráceny dopředu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zvuk je směrován do uší               - může vidět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lícními diskovými peříčky                    v téměř úplné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                                                         tmě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30" name="Picture 6" descr="Výsledek obrázku pro sovička omalovánka | Bird coloring pages, Owl coloring  pages, Animal coloring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53" y="3296390"/>
            <a:ext cx="1110517" cy="14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159639" y="5844063"/>
            <a:ext cx="587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už s určitými souvislostmi, ale neumožňuje zobecnění směrem k porozumění přizpůsobení těla dravce jeho životu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32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15 586 žába Snímků, stock fotografií a vektorů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6" y="649757"/>
            <a:ext cx="6601894" cy="53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bublinový popisek 3"/>
          <p:cNvSpPr/>
          <p:nvPr/>
        </p:nvSpPr>
        <p:spPr>
          <a:xfrm>
            <a:off x="7043895" y="1989574"/>
            <a:ext cx="4732773" cy="3567164"/>
          </a:xfrm>
          <a:prstGeom prst="wedgeEllipseCallout">
            <a:avLst>
              <a:gd name="adj1" fmla="val -69878"/>
              <a:gd name="adj2" fmla="val -7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latin typeface="Lucida Calligraphy" panose="03010101010101010101" pitchFamily="66" charset="0"/>
              </a:rPr>
              <a:t>Integrujme</a:t>
            </a:r>
            <a:r>
              <a:rPr lang="cs-CZ" sz="2000" dirty="0">
                <a:latin typeface="Lucida Calligraphy" panose="03010101010101010101" pitchFamily="66" charset="0"/>
              </a:rPr>
              <a:t> PT se vzdělávacími oblastmi!</a:t>
            </a:r>
          </a:p>
        </p:txBody>
      </p:sp>
    </p:spTree>
    <p:extLst>
      <p:ext uri="{BB962C8B-B14F-4D97-AF65-F5344CB8AC3E}">
        <p14:creationId xmlns:p14="http://schemas.microsoft.com/office/powerpoint/2010/main" val="318363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Výsledek obrázku pro sovička omalovánka | Bird coloring pages, Owl coloring  pages, Animal coloring p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29" y="419720"/>
            <a:ext cx="1110517" cy="140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3045" y="643095"/>
            <a:ext cx="9736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Ještě lépe: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Klíčové učivo je součástí tématu o dravcích,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klíčová generalizace je: </a:t>
            </a:r>
            <a:r>
              <a:rPr lang="cs-CZ" i="1" dirty="0" smtClean="0">
                <a:solidFill>
                  <a:schemeClr val="bg1"/>
                </a:solidFill>
              </a:rPr>
              <a:t>„každý dravec </a:t>
            </a:r>
            <a:r>
              <a:rPr lang="cs-CZ" i="1" dirty="0">
                <a:solidFill>
                  <a:schemeClr val="bg1"/>
                </a:solidFill>
              </a:rPr>
              <a:t>m</a:t>
            </a:r>
            <a:r>
              <a:rPr lang="cs-CZ" i="1" dirty="0" smtClean="0">
                <a:solidFill>
                  <a:schemeClr val="bg1"/>
                </a:solidFill>
              </a:rPr>
              <a:t>á vyvinuté jedinečné fyziologické charakteristiky, které mu umožňují vyhledávat a lovit svou kořist. Noční dravci (sovy) mají zejména ostrý zrak a sluch“</a:t>
            </a:r>
          </a:p>
          <a:p>
            <a:endParaRPr lang="cs-CZ" i="1" dirty="0">
              <a:solidFill>
                <a:schemeClr val="bg1"/>
              </a:solidFill>
            </a:endParaRPr>
          </a:p>
          <a:p>
            <a:endParaRPr lang="cs-CZ" i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78434" y="2317653"/>
            <a:ext cx="49538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Oči sovy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jedinečně </a:t>
            </a:r>
            <a:r>
              <a:rPr lang="cs-CZ" dirty="0"/>
              <a:t>uzpůsobené pro den i </a:t>
            </a:r>
            <a:r>
              <a:rPr lang="cs-CZ" dirty="0" smtClean="0"/>
              <a:t>noc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velké v poměru k hlavě a tělu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panenky široce rozevřené vidí i v téměř úplné tmě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nepohyblivé – na rozdíl od většiny ptáků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pohyb hlavy v souladu s osou vidění, aby zvukové vlny přicházely přímo k lícním diskům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hlavním pátracím systémem je sluch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49591" y="2317653"/>
            <a:ext cx="5134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Uši sovy: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lícní disková peříčka a pohyblivé ušní chlopně směrují zvuk do uší</a:t>
            </a:r>
          </a:p>
          <a:p>
            <a:r>
              <a:rPr lang="cs-CZ" dirty="0" smtClean="0"/>
              <a:t>= jako parabolický mikrofon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jedno ucho výše než druhé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triangulace – přesné zaměření (místo, rychlost, směr pohybu = kde kořist bude, až se přiblíží)</a:t>
            </a:r>
          </a:p>
          <a:p>
            <a:endParaRPr lang="cs-CZ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sleduje kořist spíš sluchem, než zrakem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5099882" y="3190522"/>
            <a:ext cx="1155560" cy="1879042"/>
          </a:xfrm>
          <a:prstGeom prst="straightConnector1">
            <a:avLst/>
          </a:prstGeom>
          <a:ln w="31750"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05178" y="5926909"/>
            <a:ext cx="1050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- toto klíčové učivo poskytuje pojmovou základnu pro vytvoření poznávací struktury (resp. mentálního programu)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84088" y="6451042"/>
            <a:ext cx="4833257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Zpracováno podle: </a:t>
            </a:r>
            <a:r>
              <a:rPr lang="cs-CZ" sz="1600" i="1" dirty="0" err="1" smtClean="0"/>
              <a:t>Kovaliková</a:t>
            </a:r>
            <a:r>
              <a:rPr lang="cs-CZ" sz="1600" i="1" dirty="0" smtClean="0"/>
              <a:t>, 1995, s. 132-134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747514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		</a:t>
            </a:r>
            <a:r>
              <a:rPr lang="cs-CZ" sz="6000" dirty="0">
                <a:sym typeface="Wingdings" panose="05000000000000000000" pitchFamily="2" charset="2"/>
              </a:rPr>
              <a:t>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4765886" cy="359931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arenR"/>
            </a:pPr>
            <a:r>
              <a:rPr lang="cs-CZ" dirty="0"/>
              <a:t>obohacené prostředí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učení zkušeností a ve spolupráci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okamžitá zpětná vazba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dokonalé zvládnutí</a:t>
            </a:r>
          </a:p>
          <a:p>
            <a:pPr marL="457200" indent="-457200">
              <a:buAutoNum type="arabi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sz="2200" i="1" dirty="0"/>
              <a:t>Susan </a:t>
            </a:r>
            <a:r>
              <a:rPr lang="cs-CZ" sz="2200" i="1" dirty="0" err="1"/>
              <a:t>Kovaliková</a:t>
            </a:r>
            <a:r>
              <a:rPr lang="cs-CZ" sz="2200" i="1" dirty="0"/>
              <a:t>, 1993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8962" y="1597290"/>
            <a:ext cx="5184949" cy="40934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cs-CZ" sz="3200" dirty="0"/>
          </a:p>
          <a:p>
            <a:r>
              <a:rPr lang="cs-CZ" sz="3200" dirty="0"/>
              <a:t>VÝUKA?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2800" u="sng" dirty="0">
                <a:solidFill>
                  <a:srgbClr val="FFFF00"/>
                </a:solidFill>
              </a:rPr>
              <a:t>být při tom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rgbClr val="FFFF00"/>
                </a:solidFill>
              </a:rPr>
              <a:t>inscenace</a:t>
            </a:r>
            <a:r>
              <a:rPr lang="cs-CZ" sz="2400" dirty="0"/>
              <a:t> </a:t>
            </a:r>
            <a:r>
              <a:rPr lang="cs-CZ" sz="2000" i="1" dirty="0"/>
              <a:t>(tvoříme model situace)</a:t>
            </a:r>
          </a:p>
          <a:p>
            <a:pPr marL="285750" indent="-285750">
              <a:buFontTx/>
              <a:buChar char="-"/>
            </a:pPr>
            <a:r>
              <a:rPr lang="cs-CZ" sz="2200" dirty="0">
                <a:solidFill>
                  <a:srgbClr val="FFFF00"/>
                </a:solidFill>
              </a:rPr>
              <a:t>dotýkání se skutečných věcí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dotýkání se zástupných předmětů</a:t>
            </a:r>
          </a:p>
          <a:p>
            <a:pPr marL="285750" indent="-285750">
              <a:buFontTx/>
              <a:buChar char="-"/>
            </a:pPr>
            <a:r>
              <a:rPr lang="cs-CZ" dirty="0"/>
              <a:t>zprostředkované poznatky </a:t>
            </a:r>
            <a:r>
              <a:rPr lang="cs-CZ" i="1" dirty="0"/>
              <a:t>(video, </a:t>
            </a:r>
          </a:p>
          <a:p>
            <a:r>
              <a:rPr lang="cs-CZ" i="1" dirty="0"/>
              <a:t>                                         knihy, obrázky)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symboly </a:t>
            </a:r>
            <a:r>
              <a:rPr lang="cs-CZ" sz="1600" i="1" dirty="0"/>
              <a:t>(schéma, vzorec..., </a:t>
            </a:r>
          </a:p>
          <a:p>
            <a:r>
              <a:rPr lang="cs-CZ" sz="1600" i="1" dirty="0"/>
              <a:t>                „step je velká suchá louka</a:t>
            </a:r>
            <a:r>
              <a:rPr lang="cs-CZ" sz="1600" i="1" dirty="0" smtClean="0"/>
              <a:t>“)</a:t>
            </a:r>
          </a:p>
          <a:p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741785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15 586 žába Snímků, stock fotografií a vektorů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6" y="649757"/>
            <a:ext cx="6601894" cy="53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bublinový popisek 3"/>
          <p:cNvSpPr/>
          <p:nvPr/>
        </p:nvSpPr>
        <p:spPr>
          <a:xfrm>
            <a:off x="7043895" y="1989574"/>
            <a:ext cx="4732773" cy="3567164"/>
          </a:xfrm>
          <a:prstGeom prst="wedgeEllipseCallout">
            <a:avLst>
              <a:gd name="adj1" fmla="val -69878"/>
              <a:gd name="adj2" fmla="val -7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latin typeface="Lucida Calligraphy" panose="03010101010101010101" pitchFamily="66" charset="0"/>
              </a:rPr>
              <a:t>Integrujme</a:t>
            </a:r>
            <a:r>
              <a:rPr lang="cs-CZ" sz="2000" dirty="0">
                <a:latin typeface="Lucida Calligraphy" panose="03010101010101010101" pitchFamily="66" charset="0"/>
              </a:rPr>
              <a:t> PT se vzdělávacími oblastmi</a:t>
            </a:r>
          </a:p>
          <a:p>
            <a:pPr algn="ctr"/>
            <a:r>
              <a:rPr lang="cs-CZ" sz="2000" dirty="0">
                <a:latin typeface="Lucida Calligraphy" panose="03010101010101010101" pitchFamily="66" charset="0"/>
              </a:rPr>
              <a:t>do konstruktivisticky pojatých </a:t>
            </a:r>
            <a:r>
              <a:rPr lang="cs-CZ" sz="3600" dirty="0">
                <a:latin typeface="Lucida Calligraphy" panose="03010101010101010101" pitchFamily="66" charset="0"/>
              </a:rPr>
              <a:t>témat</a:t>
            </a:r>
            <a:r>
              <a:rPr lang="cs-CZ" sz="2000" dirty="0">
                <a:latin typeface="Lucida Calligraphy" panose="03010101010101010101" pitchFamily="66" charset="0"/>
              </a:rPr>
              <a:t>!</a:t>
            </a:r>
          </a:p>
        </p:txBody>
      </p:sp>
      <p:sp>
        <p:nvSpPr>
          <p:cNvPr id="2" name="Mrak 1">
            <a:extLst>
              <a:ext uri="{FF2B5EF4-FFF2-40B4-BE49-F238E27FC236}">
                <a16:creationId xmlns:a16="http://schemas.microsoft.com/office/drawing/2014/main" id="{F4357F02-D341-4617-A1C5-5C5DDF5D9951}"/>
              </a:ext>
            </a:extLst>
          </p:cNvPr>
          <p:cNvSpPr/>
          <p:nvPr/>
        </p:nvSpPr>
        <p:spPr>
          <a:xfrm>
            <a:off x="2544486" y="5241427"/>
            <a:ext cx="3899338" cy="1250731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2">
                    <a:lumMod val="75000"/>
                  </a:schemeClr>
                </a:solidFill>
              </a:rPr>
              <a:t>Žáby, </a:t>
            </a:r>
            <a:r>
              <a:rPr lang="cs-CZ" sz="2800" dirty="0" err="1">
                <a:solidFill>
                  <a:schemeClr val="bg2">
                    <a:lumMod val="75000"/>
                  </a:schemeClr>
                </a:solidFill>
              </a:rPr>
              <a:t>ahóóój</a:t>
            </a:r>
            <a:r>
              <a:rPr lang="cs-CZ" sz="2800" dirty="0">
                <a:solidFill>
                  <a:schemeClr val="bg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071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3034602" y="2682910"/>
            <a:ext cx="1426866" cy="120580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Téma</a:t>
            </a:r>
          </a:p>
        </p:txBody>
      </p:sp>
      <p:sp>
        <p:nvSpPr>
          <p:cNvPr id="6" name="Ovál 5"/>
          <p:cNvSpPr/>
          <p:nvPr/>
        </p:nvSpPr>
        <p:spPr>
          <a:xfrm>
            <a:off x="4391130" y="1269023"/>
            <a:ext cx="1539073" cy="10165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Podtéma</a:t>
            </a:r>
          </a:p>
        </p:txBody>
      </p:sp>
      <p:sp>
        <p:nvSpPr>
          <p:cNvPr id="7" name="Ovál 6"/>
          <p:cNvSpPr/>
          <p:nvPr/>
        </p:nvSpPr>
        <p:spPr>
          <a:xfrm>
            <a:off x="5443695" y="3179048"/>
            <a:ext cx="1539073" cy="10165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Podtéma</a:t>
            </a:r>
          </a:p>
        </p:txBody>
      </p:sp>
      <p:sp>
        <p:nvSpPr>
          <p:cNvPr id="8" name="Ovál 7"/>
          <p:cNvSpPr/>
          <p:nvPr/>
        </p:nvSpPr>
        <p:spPr>
          <a:xfrm>
            <a:off x="3932255" y="4683370"/>
            <a:ext cx="1539073" cy="10165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Podtéma</a:t>
            </a:r>
          </a:p>
        </p:txBody>
      </p:sp>
      <p:sp>
        <p:nvSpPr>
          <p:cNvPr id="9" name="Ovál 8"/>
          <p:cNvSpPr/>
          <p:nvPr/>
        </p:nvSpPr>
        <p:spPr>
          <a:xfrm>
            <a:off x="1507253" y="4637315"/>
            <a:ext cx="1539073" cy="10165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Podtéma</a:t>
            </a:r>
          </a:p>
        </p:txBody>
      </p:sp>
      <p:sp>
        <p:nvSpPr>
          <p:cNvPr id="10" name="Ovál 9"/>
          <p:cNvSpPr/>
          <p:nvPr/>
        </p:nvSpPr>
        <p:spPr>
          <a:xfrm>
            <a:off x="548473" y="2429189"/>
            <a:ext cx="1539073" cy="10165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Podtéma</a:t>
            </a:r>
          </a:p>
        </p:txBody>
      </p:sp>
      <p:sp>
        <p:nvSpPr>
          <p:cNvPr id="11" name="Ovál 10"/>
          <p:cNvSpPr/>
          <p:nvPr/>
        </p:nvSpPr>
        <p:spPr>
          <a:xfrm>
            <a:off x="1987899" y="1036655"/>
            <a:ext cx="1539073" cy="10165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Podtéma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3046326" y="1978778"/>
            <a:ext cx="480646" cy="704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4" idx="6"/>
            <a:endCxn id="7" idx="2"/>
          </p:cNvCxnSpPr>
          <p:nvPr/>
        </p:nvCxnSpPr>
        <p:spPr>
          <a:xfrm>
            <a:off x="4461468" y="3285811"/>
            <a:ext cx="982227" cy="401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4" idx="5"/>
            <a:endCxn id="8" idx="0"/>
          </p:cNvCxnSpPr>
          <p:nvPr/>
        </p:nvCxnSpPr>
        <p:spPr>
          <a:xfrm>
            <a:off x="4252508" y="3712126"/>
            <a:ext cx="449284" cy="971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4" idx="3"/>
            <a:endCxn id="9" idx="7"/>
          </p:cNvCxnSpPr>
          <p:nvPr/>
        </p:nvCxnSpPr>
        <p:spPr>
          <a:xfrm flipH="1">
            <a:off x="2820934" y="3712126"/>
            <a:ext cx="422628" cy="1074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endCxn id="10" idx="6"/>
          </p:cNvCxnSpPr>
          <p:nvPr/>
        </p:nvCxnSpPr>
        <p:spPr>
          <a:xfrm flipH="1" flipV="1">
            <a:off x="2087546" y="2937468"/>
            <a:ext cx="963806" cy="251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199374" y="2189046"/>
            <a:ext cx="648956" cy="646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724671" y="480472"/>
            <a:ext cx="349682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2400" dirty="0">
                <a:sym typeface="Wingdings" panose="05000000000000000000" pitchFamily="2" charset="2"/>
              </a:rPr>
              <a:t>projít a uplatnit očekávané výstupy, propojit je, formulovat </a:t>
            </a:r>
            <a:r>
              <a:rPr lang="cs-CZ" sz="2400" b="1" u="sng" dirty="0">
                <a:sym typeface="Wingdings" panose="05000000000000000000" pitchFamily="2" charset="2"/>
              </a:rPr>
              <a:t>CÍLE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2400" dirty="0">
                <a:sym typeface="Wingdings" panose="05000000000000000000" pitchFamily="2" charset="2"/>
              </a:rPr>
              <a:t>stanovit </a:t>
            </a:r>
            <a:r>
              <a:rPr lang="cs-CZ" sz="2400" b="1" u="sng" dirty="0">
                <a:sym typeface="Wingdings" panose="05000000000000000000" pitchFamily="2" charset="2"/>
              </a:rPr>
              <a:t>KLÍČOVÉ UČIVO</a:t>
            </a:r>
            <a:r>
              <a:rPr lang="cs-CZ" sz="2400" dirty="0">
                <a:sym typeface="Wingdings" panose="05000000000000000000" pitchFamily="2" charset="2"/>
              </a:rPr>
              <a:t> (pojmy a důležité vztahy mezi </a:t>
            </a:r>
            <a:r>
              <a:rPr lang="cs-CZ" sz="2400" dirty="0" err="1">
                <a:sym typeface="Wingdings" panose="05000000000000000000" pitchFamily="2" charset="2"/>
              </a:rPr>
              <a:t>nimy</a:t>
            </a:r>
            <a:r>
              <a:rPr lang="cs-CZ" sz="24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2400" dirty="0">
                <a:sym typeface="Wingdings" panose="05000000000000000000" pitchFamily="2" charset="2"/>
              </a:rPr>
              <a:t>vybrat a vytvořit </a:t>
            </a:r>
            <a:r>
              <a:rPr lang="cs-CZ" sz="2400" b="1" u="sng" dirty="0">
                <a:sym typeface="Wingdings" panose="05000000000000000000" pitchFamily="2" charset="2"/>
              </a:rPr>
              <a:t>APLIKAČNÍ ÚLOHY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2400" dirty="0">
                <a:sym typeface="Wingdings" panose="05000000000000000000" pitchFamily="2" charset="2"/>
              </a:rPr>
              <a:t>domyslet rámec (kde, kdy, jak)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31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D0334-396E-4E9A-B41C-826FC56C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k zápočtu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25C872-A293-4970-A3A7-2FD7AFCAC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97279" cy="3599316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/>
              <a:t>Vytvořte plán </a:t>
            </a:r>
            <a:r>
              <a:rPr lang="cs-CZ" sz="3200" u="sng" dirty="0"/>
              <a:t>integrovaného tématu </a:t>
            </a:r>
            <a:r>
              <a:rPr lang="cs-CZ" i="1" dirty="0"/>
              <a:t>(min. 2 týdny)</a:t>
            </a:r>
          </a:p>
          <a:p>
            <a:pPr marL="457200" indent="-457200">
              <a:buAutoNum type="arabicParenR"/>
            </a:pPr>
            <a:r>
              <a:rPr lang="cs-CZ" dirty="0"/>
              <a:t>Název tématu</a:t>
            </a:r>
          </a:p>
          <a:p>
            <a:pPr marL="457200" indent="-457200">
              <a:buAutoNum type="arabicParenR"/>
            </a:pPr>
            <a:r>
              <a:rPr lang="cs-CZ" dirty="0"/>
              <a:t>Hlavní cíl</a:t>
            </a:r>
          </a:p>
          <a:p>
            <a:pPr marL="457200" indent="-457200">
              <a:buAutoNum type="arabicParenR"/>
            </a:pPr>
            <a:r>
              <a:rPr lang="cs-CZ" dirty="0"/>
              <a:t>Očekávané výstupy ze </a:t>
            </a:r>
            <a:r>
              <a:rPr lang="cs-CZ" dirty="0" err="1"/>
              <a:t>vzděl</a:t>
            </a:r>
            <a:r>
              <a:rPr lang="cs-CZ" dirty="0"/>
              <a:t>. oblastí a průřezových témat (přehledně), které mohou být plněny</a:t>
            </a:r>
          </a:p>
          <a:p>
            <a:pPr marL="457200" indent="-457200">
              <a:buAutoNum type="arabicParenR"/>
            </a:pPr>
            <a:r>
              <a:rPr lang="cs-CZ" dirty="0"/>
              <a:t>Z nich plynoucí podtémata, dílčí </a:t>
            </a:r>
            <a:r>
              <a:rPr lang="cs-CZ" u="sng" dirty="0"/>
              <a:t>cíle</a:t>
            </a:r>
            <a:r>
              <a:rPr lang="cs-CZ" dirty="0"/>
              <a:t>, </a:t>
            </a:r>
            <a:r>
              <a:rPr lang="cs-CZ" u="sng" dirty="0"/>
              <a:t>klíčové učivo </a:t>
            </a:r>
            <a:r>
              <a:rPr lang="cs-CZ" dirty="0"/>
              <a:t>(vědomosti - klíčové pojmy a vztahy, dovednosti, postoje)</a:t>
            </a:r>
          </a:p>
          <a:p>
            <a:pPr marL="457200" indent="-457200">
              <a:buAutoNum type="arabicParenR"/>
            </a:pPr>
            <a:r>
              <a:rPr lang="cs-CZ" dirty="0"/>
              <a:t>Plán </a:t>
            </a:r>
            <a:r>
              <a:rPr lang="cs-CZ" u="sng" dirty="0"/>
              <a:t>aplikačních úkolů </a:t>
            </a:r>
            <a:r>
              <a:rPr lang="cs-CZ" dirty="0"/>
              <a:t>(tj. aktivních učebních činností) </a:t>
            </a:r>
          </a:p>
          <a:p>
            <a:pPr marL="457200" indent="-45720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60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Doporučuji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Susan </a:t>
            </a:r>
            <a:r>
              <a:rPr lang="cs-CZ" sz="2400" dirty="0" err="1"/>
              <a:t>Kovaliková</a:t>
            </a:r>
            <a:r>
              <a:rPr lang="cs-CZ" sz="2400" dirty="0"/>
              <a:t>: Integrovaná tematická výuka. </a:t>
            </a:r>
          </a:p>
          <a:p>
            <a:r>
              <a:rPr lang="cs-CZ" sz="2400" dirty="0"/>
              <a:t>(Překlad Jana Nováčková). Spirála, Kroměříž, 1995</a:t>
            </a:r>
          </a:p>
        </p:txBody>
      </p:sp>
    </p:spTree>
    <p:extLst>
      <p:ext uri="{BB962C8B-B14F-4D97-AF65-F5344CB8AC3E}">
        <p14:creationId xmlns:p14="http://schemas.microsoft.com/office/powerpoint/2010/main" val="223106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Máte se učit o jarní přírodě...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strávíte 3 dny u rybníka, na louce, v lese, pozorujete a zaznamenáváte květiny, živočichy, zvuky, vůně, noční oblohu, lehnete si do trávy a vnímáte se zavřenýma očima...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díváte se na video, kde skupina dětí tráví 3 dny v přírodě, prožívá různé situace....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čtete text v učebnici, posloucháte vyprávění o životě zvířat, učíte se vyjmenovávat jarní květiny a procvičujete jejich názvy v pracovním sešitě,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(v </a:t>
            </a:r>
            <a:r>
              <a:rPr lang="cs-CZ" i="1" dirty="0" err="1"/>
              <a:t>Př</a:t>
            </a:r>
            <a:r>
              <a:rPr lang="cs-CZ" i="1" dirty="0"/>
              <a:t> se učíte o jarních květinách, v ČJ máte cvičení s texty jarně laděnými, v MA sčítáte a násobíte vajíčka, v HV si zazpíváte o jaru, ve VV si nakreslíte sebe v přírodě...)</a:t>
            </a:r>
          </a:p>
        </p:txBody>
      </p:sp>
    </p:spTree>
    <p:extLst>
      <p:ext uri="{BB962C8B-B14F-4D97-AF65-F5344CB8AC3E}">
        <p14:creationId xmlns:p14="http://schemas.microsoft.com/office/powerpoint/2010/main" val="140542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ym typeface="Wingdings" panose="05000000000000000000" pitchFamily="2" charset="2"/>
              </a:rPr>
              <a:t>   ZKUŠENOST A INTEGRACE</a:t>
            </a:r>
          </a:p>
          <a:p>
            <a:endParaRPr lang="cs-CZ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3200" dirty="0">
                <a:sym typeface="Wingdings" panose="05000000000000000000" pitchFamily="2" charset="2"/>
              </a:rPr>
              <a:t>„Mozek je uzpůsoben, aby se učil ze složitých celků skutečného života“.</a:t>
            </a:r>
          </a:p>
          <a:p>
            <a:pPr marL="0" indent="0">
              <a:buNone/>
            </a:pPr>
            <a:r>
              <a:rPr lang="cs-CZ" sz="3200" dirty="0">
                <a:sym typeface="Wingdings" panose="05000000000000000000" pitchFamily="2" charset="2"/>
              </a:rPr>
              <a:t>					</a:t>
            </a:r>
            <a:r>
              <a:rPr lang="cs-CZ" sz="1800" dirty="0">
                <a:sym typeface="Wingdings" panose="05000000000000000000" pitchFamily="2" charset="2"/>
              </a:rPr>
              <a:t>Frank Smith, 1986</a:t>
            </a:r>
          </a:p>
          <a:p>
            <a:pPr marL="0" indent="0">
              <a:buNone/>
            </a:pPr>
            <a:endParaRPr lang="cs-CZ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7576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364521E0-8F76-49DE-BEC5-4B551439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260350"/>
            <a:ext cx="7824788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ovéPole 3"/>
          <p:cNvSpPr txBox="1">
            <a:spLocks noChangeArrowheads="1"/>
          </p:cNvSpPr>
          <p:nvPr/>
        </p:nvSpPr>
        <p:spPr bwMode="auto">
          <a:xfrm>
            <a:off x="6743700" y="6308726"/>
            <a:ext cx="295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obr.: www.otevrene-vyucovani.cz</a:t>
            </a:r>
          </a:p>
        </p:txBody>
      </p:sp>
    </p:spTree>
    <p:extLst>
      <p:ext uri="{BB962C8B-B14F-4D97-AF65-F5344CB8AC3E}">
        <p14:creationId xmlns:p14="http://schemas.microsoft.com/office/powerpoint/2010/main" val="87744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Obrázek 2" descr="Obsah obrázku hora, exteriér, osoba, příroda&#10;&#10;Popis byl vytvořen automati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04814"/>
            <a:ext cx="37099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Obrázek 4" descr="Obsah obrázku osoba, exteriér, dítě, chlapec&#10;&#10;Popis byl vytvořen automati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573463"/>
            <a:ext cx="49022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Obrázek 5" descr="Obsah obrázku osoba, dítě, stojící, skupina&#10;&#10;Popis byl vytvořen automatic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39738"/>
            <a:ext cx="37893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Obrázek 6" descr="Obsah obrázku dítě, malé, chlapec, mladý&#10;&#10;Popis byl vytvořen automatic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573464"/>
            <a:ext cx="336073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4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DCF8AF0-53E8-41FC-8045-AC01FB80DA55}"/>
              </a:ext>
            </a:extLst>
          </p:cNvPr>
          <p:cNvSpPr txBox="1"/>
          <p:nvPr/>
        </p:nvSpPr>
        <p:spPr>
          <a:xfrm>
            <a:off x="2063751" y="476250"/>
            <a:ext cx="7777163" cy="5539978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2060"/>
                </a:solidFill>
              </a:rPr>
              <a:t> Příklad integrované tematické výuky s konstruktivistickým pojetím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	Tematickou linkou celého projektu </a:t>
            </a:r>
            <a:r>
              <a:rPr lang="cs-CZ" b="1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„Společně na jedné lodi po Labi“</a:t>
            </a:r>
            <a:r>
              <a:rPr lang="cs-CZ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 se stala pomyslná plavba po řece Labi. Labe je řekou, jejíž jméno dalo vzniknout i názvu našeho města – Vrchlabí – a protéká 100 m od budovy školy, kterou žáci navštěvují. I tento fakt může podpořit vnitřní motivaci dětí pro poznání, stejně jako sdílení zážitků napříč třídou, resp. dvěma třídami čtvrtého ročníku.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	Učivo bylo seskupeno do tematických bloků, které měly logickou souvislost s nějakým místem. Na všechna tato místa byly naplánovány výjezdy – zde měli žáci možnost zúčastnit se exkurze, přednášky, setkání s odborníky různých oborů, diskusí atd. Plavba začínala u pramene Labe a postupovala geograficky po směru toku řeky Labe. Jednotlivá témata současně kopírovala školní rok a respektovala roční období, ve kterém byla vyučována. </a:t>
            </a:r>
          </a:p>
          <a:p>
            <a:pPr>
              <a:defRPr/>
            </a:pPr>
            <a:endParaRPr lang="cs-CZ" dirty="0">
              <a:solidFill>
                <a:schemeClr val="accent6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accent6">
                    <a:lumMod val="95000"/>
                    <a:lumOff val="5000"/>
                  </a:schemeClr>
                </a:solidFill>
              </a:rPr>
              <a:t>Výstup – každé dítě portfolio + společný lodní deník</a:t>
            </a:r>
          </a:p>
        </p:txBody>
      </p:sp>
      <p:pic>
        <p:nvPicPr>
          <p:cNvPr id="57347" name="Picture 4" descr="Image result for plavba po la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65" y="5218767"/>
            <a:ext cx="2432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2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192B7-C0C3-4DAA-AEF0-7511A6E5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Konstruktivistické pojetí výuky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B0262E-D86C-45A1-8CC1-9131098352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Piaget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effectLst/>
              </a:rPr>
              <a:t>.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Zaměřovat se na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proces učení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spíše než na jeho konečný produkt.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Zjišťovat úroveň vývoje žáka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, aby mohly být stanoveny společné úkoly.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3. Stanovit úkoly, jež jsou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dostatečnou výzvou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k vytváření nových schémat prostřednictvím konkrétních příkladů. 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4. Povzbuzovat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aktivní interakce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nejen s objekty vázanými k danému úkolu, ale i s ostatními dětmi; při práci v malých skupinkách se děti mohou učit od sebe navzájem. 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90F2DCA-D490-4D1D-AAF8-562C024F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2">
                    <a:lumMod val="50000"/>
                  </a:schemeClr>
                </a:solidFill>
              </a:rPr>
              <a:t>Pravidla konstruktivistického přístupu </a:t>
            </a:r>
            <a:r>
              <a:rPr lang="cs-CZ" sz="3200" dirty="0"/>
              <a:t>(výběr):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81209F-8795-41D8-B5DF-36130A06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582" y="1718268"/>
            <a:ext cx="8229600" cy="486340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cs-CZ" sz="2000" u="sng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aktivní role žáka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– znalosti jsou aktivně konstruovány (navazují na naivní </a:t>
            </a:r>
            <a:r>
              <a:rPr lang="cs-CZ" sz="2000" dirty="0" err="1">
                <a:solidFill>
                  <a:schemeClr val="bg2">
                    <a:lumMod val="50000"/>
                  </a:schemeClr>
                </a:solidFill>
              </a:rPr>
              <a:t>prekoncepty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(dříve utvořený obraz světa)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učení činností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: prostřednictvím manipulování s předměty, dialogické metody, otevřených otázek, diskuse, problémových situací, experimentování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skupinové a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kooperativní formy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, projekty (ale ne tematická výuka)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smysluplnost učení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– z reality, ze života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sociální a kulturní kontext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(pro porozumění jevům) 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komplexnost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učiva – v souvislostech a vztazích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podnětné a komplexní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prostředí</a:t>
            </a:r>
          </a:p>
          <a:p>
            <a:pPr>
              <a:defRPr/>
            </a:pP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vnitřní motivace,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zapojení žáka v procesu </a:t>
            </a:r>
            <a:r>
              <a:rPr lang="cs-CZ" sz="2000" u="sng" dirty="0">
                <a:solidFill>
                  <a:schemeClr val="bg2">
                    <a:lumMod val="50000"/>
                  </a:schemeClr>
                </a:solidFill>
              </a:rPr>
              <a:t>hodnocení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 průběhu a výsledků učení (sebe..., vzájemné)</a:t>
            </a:r>
          </a:p>
          <a:p>
            <a:pPr>
              <a:defRPr/>
            </a:pP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např. RWCT (např. E.U.R.), Začít spolu, Hejného matematika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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</a:t>
            </a:r>
            <a:r>
              <a:rPr lang="cs-CZ" sz="2000" dirty="0">
                <a:solidFill>
                  <a:schemeClr val="bg2">
                    <a:lumMod val="50000"/>
                  </a:schemeClr>
                </a:solidFill>
              </a:rPr>
              <a:t>NENÍ KONSTRUKTIVISMUS – paměťové osvojování vědomostí a dovedností využitím aktivizujících metod, „činnostního učení“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9898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524</TotalTime>
  <Words>1138</Words>
  <Application>Microsoft Office PowerPoint</Application>
  <PresentationFormat>Širokoúhlá obrazovka</PresentationFormat>
  <Paragraphs>194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Lucida Calligraphy</vt:lpstr>
      <vt:lpstr>Tahoma</vt:lpstr>
      <vt:lpstr>Times New Roman</vt:lpstr>
      <vt:lpstr>Trebuchet MS</vt:lpstr>
      <vt:lpstr>Wingdings</vt:lpstr>
      <vt:lpstr>Berlín</vt:lpstr>
      <vt:lpstr>Průřezová témata  v integrované tematické výuce</vt:lpstr>
      <vt:lpstr>Prezentace aplikace PowerPoint</vt:lpstr>
      <vt:lpstr>Máte se učit o jarní přírodě...</vt:lpstr>
      <vt:lpstr>Prezentace aplikace PowerPoint</vt:lpstr>
      <vt:lpstr>Prezentace aplikace PowerPoint</vt:lpstr>
      <vt:lpstr>Prezentace aplikace PowerPoint</vt:lpstr>
      <vt:lpstr>Prezentace aplikace PowerPoint</vt:lpstr>
      <vt:lpstr>Konstruktivistické pojetí výuky</vt:lpstr>
      <vt:lpstr>Pravidla konstruktivistického přístupu (výběr):</vt:lpstr>
      <vt:lpstr>Konstruktivistické učení          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Konstruktivisticky? Transmisivně?</vt:lpstr>
      <vt:lpstr>Pravidlo T.U.E. (Susan Kovaliková)</vt:lpstr>
      <vt:lpstr>Leslie Hart (Lidský mozek a lidské učení, 1983)</vt:lpstr>
      <vt:lpstr> klíčové učivo tvořící mentální program  (pojmy v smysluplných souvislostech, vztahujících se ke skutečnému světu žáka)</vt:lpstr>
      <vt:lpstr>Prezentace aplikace PowerPoint</vt:lpstr>
      <vt:lpstr>  </vt:lpstr>
      <vt:lpstr>Prezentace aplikace PowerPoint</vt:lpstr>
      <vt:lpstr>Prezentace aplikace PowerPoint</vt:lpstr>
      <vt:lpstr>Úkol k zápočtu</vt:lpstr>
      <vt:lpstr>Doporučuji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Průřezová témata  v integrované tematické výuce</dc:title>
  <dc:creator>Jitka Jursová</dc:creator>
  <cp:lastModifiedBy>Jitka Jursová</cp:lastModifiedBy>
  <cp:revision>28</cp:revision>
  <dcterms:created xsi:type="dcterms:W3CDTF">2023-03-17T08:00:48Z</dcterms:created>
  <dcterms:modified xsi:type="dcterms:W3CDTF">2023-04-10T19:44:40Z</dcterms:modified>
</cp:coreProperties>
</file>