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2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28.png" ContentType="image/png"/>
  <Override PartName="/ppt/media/image1.jpeg" ContentType="image/jpeg"/>
  <Override PartName="/ppt/media/image17.jpeg" ContentType="image/jpeg"/>
  <Override PartName="/ppt/media/image3.png" ContentType="image/png"/>
  <Override PartName="/ppt/media/image9.jpeg" ContentType="image/jpeg"/>
  <Override PartName="/ppt/media/image38.png" ContentType="image/png"/>
  <Override PartName="/ppt/media/image2.jpeg" ContentType="image/jpeg"/>
  <Override PartName="/ppt/media/image19.wmf" ContentType="image/x-wmf"/>
  <Override PartName="/ppt/media/image8.png" ContentType="image/png"/>
  <Override PartName="/ppt/media/image4.jpeg" ContentType="image/jpeg"/>
  <Override PartName="/ppt/media/image5.wmf" ContentType="image/x-wmf"/>
  <Override PartName="/ppt/media/image6.wmf" ContentType="image/x-wmf"/>
  <Override PartName="/ppt/media/image7.jpeg" ContentType="image/jpeg"/>
  <Override PartName="/ppt/media/image31.png" ContentType="image/png"/>
  <Override PartName="/ppt/media/image10.jpeg" ContentType="image/jpeg"/>
  <Override PartName="/ppt/media/image11.jpeg" ContentType="image/jpeg"/>
  <Override PartName="/ppt/media/image21.wmf" ContentType="image/x-wmf"/>
  <Override PartName="/ppt/media/image12.jpeg" ContentType="image/jpe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20.png" ContentType="image/png"/>
  <Override PartName="/ppt/media/image22.wmf" ContentType="image/x-wmf"/>
  <Override PartName="/ppt/media/image23.wmf" ContentType="image/x-wmf"/>
  <Override PartName="/ppt/media/image24.wmf" ContentType="image/x-wmf"/>
  <Override PartName="/ppt/media/image25.png" ContentType="image/png"/>
  <Override PartName="/ppt/media/image26.png" ContentType="image/png"/>
  <Override PartName="/ppt/media/image27.jpeg" ContentType="image/jpeg"/>
  <Override PartName="/ppt/media/image29.png" ContentType="image/png"/>
  <Override PartName="/ppt/media/image30.png" ContentType="image/png"/>
  <Override PartName="/ppt/media/image32.png" ContentType="image/png"/>
  <Override PartName="/ppt/media/image33.wmf" ContentType="image/x-wmf"/>
  <Override PartName="/ppt/media/image34.wmf" ContentType="image/x-wmf"/>
  <Override PartName="/ppt/media/image35.png" ContentType="image/png"/>
  <Override PartName="/ppt/media/image36.wmf" ContentType="image/x-wmf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Click to move the slide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000" spc="-1" strike="noStrike">
                <a:latin typeface="Arial"/>
              </a:rPr>
              <a:t>Click to edit the notes' format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1400" spc="-1" strike="noStrike">
                <a:latin typeface="Times New Roman"/>
              </a:rPr>
              <a:t>&lt;header&gt;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s-CZ" sz="1400" spc="-1" strike="noStrike">
                <a:latin typeface="Times New Roman"/>
              </a:rPr>
              <a:t>&lt;date/time&gt;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s-CZ" sz="1400" spc="-1" strike="noStrike">
                <a:latin typeface="Times New Roman"/>
              </a:rPr>
              <a:t>&lt;footer&gt;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E35C984-192D-40F3-8D6B-AAE6A08CBC0D}" type="slidenum">
              <a:rPr b="0" lang="cs-CZ" sz="1400" spc="-1" strike="noStrike">
                <a:latin typeface="Times New Roman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3886200" y="8686800"/>
            <a:ext cx="296784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41D7E8CB-9AAE-4D72-BE91-70FA61FBEAC3}" type="slidenum"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en-GB" sz="1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Při nárůstu napětí dojde k proražení povrchové vrstvy a prudkému poklesu rezistivity.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Při vyšší kontaktní síle je vrstva poškozena mechanicky.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3886200" y="8686800"/>
            <a:ext cx="296784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2A063E74-61CC-47E9-89F7-9AA7F29FFB03}" type="slidenum"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en-GB" sz="1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Pozor na povrstvené kontakty z teplotního pohledu je nutno je posuzovat komplexně. 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Je třeba zajistit dobrou tepelnou vodivost vrchních vrstev.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Teplotně stabilní jsou materiály Cu, mosazi, Cu a Al bronzi.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3886200" y="8686800"/>
            <a:ext cx="296784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12109D19-ED37-4093-85CD-ABEF5578E1AF}" type="slidenum"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en-GB" sz="1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Měrná síla potřebná k odtržení kontaktního bodu je velká, ale body jsou velmi malé.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To je hlavní kritérium pro konstrukci vratké pružiny.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Na snímku povrch po odtržení.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886200" y="8686800"/>
            <a:ext cx="296784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982F3AF3-CD57-46EA-8752-60DC4A49D3B3}" type="slidenum"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en-GB" sz="1400" spc="-1" strike="noStrike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Rozebíratelné spoje jsou z pohledu koroze rizikovým místem.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3886200" y="8686800"/>
            <a:ext cx="296784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0B368ABD-7828-4FD6-AE50-726D0C3BB5D1}" type="slidenum"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en-GB" sz="1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Už po několika stovkách teplotních cyklů může dojít k prudkému nárůstu odporu.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Vede až k přerušení obvodu.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Úbytky napětí odpovídají natavení vrstev a následně až odpaření.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3886200" y="8686800"/>
            <a:ext cx="296784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1E5E3DA0-A640-4E3B-B386-5A66B556BE41}" type="slidenum"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en-GB" sz="1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Volantový kabelový svazek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Malý počet kontaktů (jednotky %) vykazovali rychlý nárůst přechodového odporu při teplotních cyklech.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Bylo závislé na krimpovacím nástroji a stroji. Ale i s nejlepšími podmínkami stále zůstávali „vadné spoje“ – nedošlo k úplné ztrátě obvodu, ale přechodový odpor se blížil až k 1 Ohm – způsobovalu chybu funkce.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3886200" y="8686800"/>
            <a:ext cx="296784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27889E1C-9235-4798-A33F-1B2AAF7F647B}" type="slidenum"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en-GB" sz="1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Maximální síla nebývá zmiňována. Omezeno vytlačením vrstev, rozměry cenou.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3886200" y="8686800"/>
            <a:ext cx="296784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F6BE430E-A1BD-4105-82B2-3ABBA2A59BB9}" type="slidenum"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en-GB" sz="14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Metalické spoje obvykle dosahují nižších přechodových odporů a delší živostnosti.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U kontaktních spojů je nutné zajistit, aby byly plynotěsné.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3886200" y="8686800"/>
            <a:ext cx="296784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652E79A4-5EE6-44C8-A5C4-4E374F8CC37A}" type="slidenum"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en-GB" sz="1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Výpočet z kontaktní síly je empirický, dobře popisuje makroskopický náhled a potvrdila ho řada experimentů [1, 2].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3886200" y="8686800"/>
            <a:ext cx="296784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CDE2DDDC-A409-4D67-ABDB-10F82B4C2655}" type="slidenum"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en-GB" sz="1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Pokovení může kontaktní odpor snížit nebo zvýšit [1].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Samotné hledisko kontaktního odporu není jediné, důležité jsou ostatní provozní vlastnosti.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3886200" y="8686800"/>
            <a:ext cx="296784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14161028-4492-44AC-8B69-092DF47CD0C0}" type="slidenum"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en-GB" sz="1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Problematika je komplikovaná. Některé vrstvy jsou téměř neškodné. Jiné vedou k vážným defektům funkce. Vrstvy tlustší než 2 um mohou být problém.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3886200" y="8686800"/>
            <a:ext cx="296784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F4255C7A-B411-430A-B857-8FBE2AFAD361}" type="slidenum"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en-GB" sz="1400" spc="-1" strike="noStrike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Růst závisí na teplotě. Bývá selektivní – pod kontaktními body, kde je vyšší teplota. 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Při pokojové teplotě je dosažení škodlivé tloušťky záležitostí měsíců až let.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Vyšší teploty zkracují až na několik sepnutí.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Efektivní ochranou je použití barierních mezivrstev.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3886200" y="8686800"/>
            <a:ext cx="296784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FF10E0AE-5FC8-4C0B-B7CE-B9FE76DFA11F}" type="slidenum"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en-GB" sz="1400" spc="-1" strike="noStrike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en-GB" sz="1100" spc="-1" strike="noStrike">
                <a:latin typeface="Arial"/>
              </a:rPr>
              <a:t>[1]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31176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19248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7320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19760" cy="265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19760" cy="265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1176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19248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607320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19760" cy="265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Click to edit the title text format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Click to edit the outline text format</a:t>
            </a:r>
            <a:endParaRPr b="0" lang="cs-CZ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Second Outline Level</a:t>
            </a:r>
            <a:endParaRPr b="0" lang="cs-CZ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Third Outline Level</a:t>
            </a:r>
            <a:endParaRPr b="0" lang="cs-CZ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Fourth Outline Level</a:t>
            </a:r>
            <a:endParaRPr b="0" lang="cs-CZ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Fifth Outline Level</a:t>
            </a:r>
            <a:endParaRPr b="0" lang="cs-CZ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Sixth Outline Level</a:t>
            </a:r>
            <a:endParaRPr b="0" lang="cs-CZ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Seventh Outline Level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Click to edit the title text format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Click to edit the outline text format</a:t>
            </a:r>
            <a:endParaRPr b="0" lang="cs-CZ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Second Outline Level</a:t>
            </a:r>
            <a:endParaRPr b="0" lang="cs-CZ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Third Outline Level</a:t>
            </a:r>
            <a:endParaRPr b="0" lang="cs-CZ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Fourth Outline Level</a:t>
            </a:r>
            <a:endParaRPr b="0" lang="cs-CZ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Fifth Outline Level</a:t>
            </a:r>
            <a:endParaRPr b="0" lang="cs-CZ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Sixth Outline Level</a:t>
            </a:r>
            <a:endParaRPr b="0" lang="cs-CZ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Seventh Outline Level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 fontScale="39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Click to edit the outline text format</a:t>
            </a:r>
            <a:endParaRPr b="0" lang="cs-CZ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Second Outline Level</a:t>
            </a:r>
            <a:endParaRPr b="0" lang="cs-CZ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Third Outline Level</a:t>
            </a:r>
            <a:endParaRPr b="0" lang="cs-CZ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Fourth Outline Level</a:t>
            </a:r>
            <a:endParaRPr b="0" lang="cs-CZ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Fifth Outline Level</a:t>
            </a:r>
            <a:endParaRPr b="0" lang="cs-CZ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Sixth Outline Level</a:t>
            </a:r>
            <a:endParaRPr b="0" lang="cs-CZ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Seventh Outline Level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280" cy="1629000"/>
          </a:xfrm>
          <a:prstGeom prst="rect">
            <a:avLst/>
          </a:prstGeom>
        </p:spPr>
        <p:txBody>
          <a:bodyPr lIns="0" rIns="0" tIns="0" bIns="0">
            <a:normAutofit fontScale="39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Click to edit the outline text format</a:t>
            </a:r>
            <a:endParaRPr b="0" lang="cs-CZ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Second Outline Level</a:t>
            </a:r>
            <a:endParaRPr b="0" lang="cs-CZ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Third Outline Level</a:t>
            </a:r>
            <a:endParaRPr b="0" lang="cs-CZ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Fourth Outline Level</a:t>
            </a:r>
            <a:endParaRPr b="0" lang="cs-CZ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Fifth Outline Level</a:t>
            </a:r>
            <a:endParaRPr b="0" lang="cs-CZ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Sixth Outline Level</a:t>
            </a:r>
            <a:endParaRPr b="0" lang="cs-CZ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Seventh Outline Level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2.wmf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5.png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3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40.png"/><Relationship Id="rId1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www.te.com/usa-en/products/relays-contactors-switches/relays/automotive-relays.html" TargetMode="External"/><Relationship Id="rId2" Type="http://schemas.openxmlformats.org/officeDocument/2006/relationships/hyperlink" Target="https://cz.farnell.com/c/spinace-rele/rele/automobilova-rele" TargetMode="External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990720" y="2400480"/>
            <a:ext cx="7390800" cy="189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39120" algn="ctr">
              <a:lnSpc>
                <a:spcPct val="80000"/>
              </a:lnSpc>
              <a:tabLst>
                <a:tab algn="l" pos="0"/>
              </a:tabLst>
            </a:pPr>
            <a:r>
              <a:rPr b="1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Miroslav Novák</a:t>
            </a:r>
            <a:endParaRPr b="0" lang="en-GB" sz="1600" spc="-1" strike="noStrike">
              <a:latin typeface="Arial"/>
            </a:endParaRPr>
          </a:p>
          <a:p>
            <a:pPr marL="343080" indent="-339120" algn="ctr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1600" spc="-1" strike="noStrike">
              <a:latin typeface="Arial"/>
            </a:endParaRPr>
          </a:p>
          <a:p>
            <a:pPr marL="343080" indent="-339120" algn="ctr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Department of Mechatronics and Technical Informatics</a:t>
            </a:r>
            <a:endParaRPr b="0" lang="en-GB" sz="1200" spc="-1" strike="noStrike">
              <a:latin typeface="Arial"/>
            </a:endParaRPr>
          </a:p>
          <a:p>
            <a:pPr marL="343080" indent="-339120" algn="ctr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Faculty of Mechatronics, Informatics and Interdisciplinary Studies</a:t>
            </a:r>
            <a:endParaRPr b="0" lang="en-GB" sz="1200" spc="-1" strike="noStrike">
              <a:latin typeface="Arial"/>
            </a:endParaRPr>
          </a:p>
          <a:p>
            <a:pPr marL="343080" indent="-339120" algn="ctr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Technical university of Liberec</a:t>
            </a:r>
            <a:endParaRPr b="0" lang="en-GB" sz="1200" spc="-1" strike="noStrike">
              <a:latin typeface="Arial"/>
            </a:endParaRPr>
          </a:p>
          <a:p>
            <a:pPr marL="343080" indent="-339120" algn="ctr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en-GB" sz="1200" spc="-1" strike="noStrike">
              <a:latin typeface="Arial"/>
            </a:endParaRPr>
          </a:p>
          <a:p>
            <a:pPr marL="343080" indent="-339120" algn="ctr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en-GB" sz="1200" spc="-1" strike="noStrike">
              <a:latin typeface="Arial"/>
            </a:endParaRPr>
          </a:p>
          <a:p>
            <a:pPr marL="343080" indent="-339120" algn="ctr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en-GB" sz="1200" spc="-1" strike="noStrike">
              <a:latin typeface="Arial"/>
            </a:endParaRPr>
          </a:p>
          <a:p>
            <a:pPr marL="343080" indent="-339120" algn="ctr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en-GB" sz="12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0" y="2228760"/>
            <a:ext cx="914328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3"/>
          <p:cNvSpPr/>
          <p:nvPr/>
        </p:nvSpPr>
        <p:spPr>
          <a:xfrm>
            <a:off x="0" y="2228760"/>
            <a:ext cx="914328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5" name="Google Shape;71;p16" descr=""/>
          <p:cNvPicPr/>
          <p:nvPr/>
        </p:nvPicPr>
        <p:blipFill>
          <a:blip r:embed="rId1"/>
          <a:stretch/>
        </p:blipFill>
        <p:spPr>
          <a:xfrm>
            <a:off x="6227640" y="3112200"/>
            <a:ext cx="1835280" cy="1835280"/>
          </a:xfrm>
          <a:prstGeom prst="rect">
            <a:avLst/>
          </a:prstGeom>
          <a:ln>
            <a:noFill/>
          </a:ln>
        </p:spPr>
      </p:pic>
      <p:sp>
        <p:nvSpPr>
          <p:cNvPr id="126" name="CustomShape 4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 fontScale="40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999999"/>
                </a:solidFill>
                <a:latin typeface="Arial"/>
                <a:ea typeface="Arial"/>
              </a:rPr>
              <a:t>ETG 07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Relay/contactor/switch contacts</a:t>
            </a: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en-GB" sz="2200" spc="-1" strike="noStrike">
                <a:solidFill>
                  <a:srgbClr val="666666"/>
                </a:solidFill>
                <a:latin typeface="Arial"/>
                <a:ea typeface="Arial"/>
              </a:rPr>
              <a:t>© 2022,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GB" sz="2200" spc="-1" strike="noStrike">
                <a:solidFill>
                  <a:srgbClr val="666666"/>
                </a:solidFill>
                <a:latin typeface="Arial"/>
                <a:ea typeface="Arial"/>
              </a:rPr>
              <a:t>rev. 2022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670572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01C1E23-6289-4A11-A462-30AA8BDA02AB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Contact bounce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144000" y="731160"/>
            <a:ext cx="4752000" cy="329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216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Arial"/>
              </a:rPr>
              <a:t>It depends on the design of the mechanics (correct design - anchor weight - reduce the moment of inertia, force ratios, springs and dampers</a:t>
            </a:r>
            <a:endParaRPr b="0" lang="en-GB" sz="15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Arial"/>
              </a:rPr>
              <a:t>Complete current breaking (even 1 ms) or decrease in contact force and increase in contact resistance (contact point overload)</a:t>
            </a:r>
            <a:endParaRPr b="0" lang="en-GB" sz="15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Arial"/>
              </a:rPr>
              <a:t>When bouncing, </a:t>
            </a:r>
            <a:r>
              <a:rPr b="1" lang="cs-CZ" sz="1500" spc="-1" strike="noStrike">
                <a:solidFill>
                  <a:srgbClr val="000000"/>
                </a:solidFill>
                <a:latin typeface="Arial"/>
                <a:ea typeface="Arial"/>
              </a:rPr>
              <a:t>the switch-off arc ignites</a:t>
            </a: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Arial"/>
              </a:rPr>
              <a:t> (at the same time it can be in the area of intense inrush current = very unfavorable = contact erosion)</a:t>
            </a:r>
            <a:endParaRPr b="0" lang="en-GB" sz="15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Arial"/>
              </a:rPr>
              <a:t>Secondary inrush current on re-impact</a:t>
            </a:r>
            <a:endParaRPr b="0" lang="en-GB" sz="15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GB" sz="15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Arial"/>
              </a:rPr>
              <a:t>We must keep the rated operating conditions of the control coil ! </a:t>
            </a:r>
            <a:endParaRPr b="0" lang="en-GB" sz="15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300" spc="-1" strike="noStrike">
                <a:solidFill>
                  <a:srgbClr val="000000"/>
                </a:solidFill>
                <a:latin typeface="Arial"/>
                <a:ea typeface="Arial"/>
              </a:rPr>
              <a:t>Voltage range</a:t>
            </a:r>
            <a:endParaRPr b="0" lang="en-GB" sz="13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300" spc="-1" strike="noStrike">
                <a:solidFill>
                  <a:srgbClr val="000000"/>
                </a:solidFill>
                <a:latin typeface="Arial"/>
                <a:ea typeface="Arial"/>
              </a:rPr>
              <a:t>The rate of its growth</a:t>
            </a:r>
            <a:endParaRPr b="0" lang="en-GB" sz="13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500" spc="-1" strike="noStrike">
                <a:solidFill>
                  <a:srgbClr val="000000"/>
                </a:solidFill>
                <a:latin typeface="Arial"/>
                <a:ea typeface="Arial"/>
              </a:rPr>
              <a:t>Otherwise, we will affect the sequence of the attraction - it can significantly reduce the life-expectancy</a:t>
            </a:r>
            <a:endParaRPr b="0" lang="en-GB" sz="15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rcRect l="1611" t="1327" r="2889" b="1903"/>
          <a:stretch/>
        </p:blipFill>
        <p:spPr>
          <a:xfrm>
            <a:off x="4824000" y="181080"/>
            <a:ext cx="3853080" cy="4831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65530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773CAE8-545D-4413-82E2-31791CDECB17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250920" y="141840"/>
            <a:ext cx="817308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Welding of contacts when closed / closed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0" y="1006200"/>
            <a:ext cx="4858920" cy="356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39840" indent="-320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Arial"/>
              </a:rPr>
              <a:t>Adhesion and micro-welds always occur!</a:t>
            </a:r>
            <a:endParaRPr b="0" lang="en-GB" sz="1300" spc="-1" strike="noStrike">
              <a:latin typeface="Arial"/>
            </a:endParaRPr>
          </a:p>
          <a:p>
            <a:pPr marL="339840" indent="-320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endParaRPr b="0" lang="en-GB" sz="1300" spc="-1" strike="noStrike">
              <a:latin typeface="Arial"/>
            </a:endParaRPr>
          </a:p>
          <a:p>
            <a:pPr marL="339840" indent="-320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Arial"/>
              </a:rPr>
              <a:t>As a result of the melting of the contact point, a weld is formed</a:t>
            </a:r>
            <a:endParaRPr b="0" lang="en-GB" sz="13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More durable metals with higher melting point and lower thermal conductivity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Given the material and construction of contacts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Do not exceed the current limits</a:t>
            </a:r>
            <a:endParaRPr b="0" lang="en-GB" sz="1200" spc="-1" strike="noStrike">
              <a:latin typeface="Arial"/>
            </a:endParaRPr>
          </a:p>
          <a:p>
            <a:pPr marL="339840" indent="-320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endParaRPr b="0" lang="en-GB" sz="1200" spc="-1" strike="noStrike">
              <a:latin typeface="Arial"/>
            </a:endParaRPr>
          </a:p>
          <a:p>
            <a:pPr marL="339840" indent="-320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Arial"/>
              </a:rPr>
              <a:t>When switching as a result</a:t>
            </a:r>
            <a:endParaRPr b="0" lang="en-GB" sz="13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forming a contact point with low pressing force,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burning arc during bounce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under the action of inrush current</a:t>
            </a:r>
            <a:endParaRPr b="0" lang="en-GB" sz="1200" spc="-1" strike="noStrike">
              <a:latin typeface="Arial"/>
            </a:endParaRPr>
          </a:p>
          <a:p>
            <a:pPr marL="339840" indent="-320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endParaRPr b="0" lang="en-GB" sz="1200" spc="-1" strike="noStrike">
              <a:latin typeface="Arial"/>
            </a:endParaRPr>
          </a:p>
          <a:p>
            <a:pPr marL="339840" indent="-320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Arial"/>
              </a:rPr>
              <a:t>permanent contact welding may occur</a:t>
            </a:r>
            <a:endParaRPr b="0" lang="en-GB" sz="1300" spc="-1" strike="noStrike">
              <a:latin typeface="Arial"/>
            </a:endParaRPr>
          </a:p>
          <a:p>
            <a:pPr marL="339840" indent="-320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endParaRPr b="0" lang="en-GB" sz="1300" spc="-1" strike="noStrike">
              <a:latin typeface="Arial"/>
            </a:endParaRPr>
          </a:p>
          <a:p>
            <a:pPr marL="339840" indent="-320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Arial"/>
              </a:rPr>
              <a:t>Perspective alloys of Ag with metal oxides CdO, SnO</a:t>
            </a:r>
            <a:endParaRPr b="0" lang="en-GB" sz="1300" spc="-1" strike="noStrike">
              <a:latin typeface="Arial"/>
            </a:endParaRPr>
          </a:p>
        </p:txBody>
      </p:sp>
      <p:graphicFrame>
        <p:nvGraphicFramePr>
          <p:cNvPr id="180" name="Object 4"/>
          <p:cNvGraphicFramePr/>
          <p:nvPr/>
        </p:nvGraphicFramePr>
        <p:xfrm>
          <a:off x="4248000" y="1124640"/>
          <a:ext cx="4896000" cy="3568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48000" y="1124640"/>
                    <a:ext cx="4896000" cy="35686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65530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0972B0F-3E4E-47AC-AE42-19A7D12012A8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Swithing off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0" y="735840"/>
            <a:ext cx="5688000" cy="23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216000" indent="-216000">
              <a:lnSpc>
                <a:spcPct val="90000"/>
              </a:lnSpc>
              <a:spcBef>
                <a:spcPts val="298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When moving away even at minimum current, the contacts will melt (as the pressing force decreases = the contact resistance increases = the melting temperature is reached)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298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A conductive metal bridge is formed that connects the receding contacts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298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After breaking the bridge, a discharge occurs in the metal vapors of the molten contacts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298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Ignition cannot be prevented even by high acceleration of the contacts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298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The boiling metal evaporates and turns into a glow discharge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298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If a sufficient current flows at a sufficient voltage, it turns into an arc in ionized air (the transition is usually unstable)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298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The energy of the circuit is discharged and the current decreases, at the same time the arc lengthens (it needs a higher voltage to maintain)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298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298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The arc is extinguished - this will interrupt the current in the circuit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298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A recovery voltage is induced in the circuit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298"/>
              </a:spcBef>
              <a:buClr>
                <a:srgbClr val="0000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Re-ignition may occur</a:t>
            </a:r>
            <a:endParaRPr b="0" lang="en-GB" sz="1100" spc="-1" strike="noStrike">
              <a:latin typeface="Arial"/>
            </a:endParaRPr>
          </a:p>
        </p:txBody>
      </p:sp>
      <p:graphicFrame>
        <p:nvGraphicFramePr>
          <p:cNvPr id="185" name="Object 4"/>
          <p:cNvGraphicFramePr/>
          <p:nvPr/>
        </p:nvGraphicFramePr>
        <p:xfrm>
          <a:off x="287280" y="3069360"/>
          <a:ext cx="3780000" cy="2022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3069360"/>
                    <a:ext cx="3780000" cy="20224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7" name="Object 5"/>
          <p:cNvGraphicFramePr/>
          <p:nvPr/>
        </p:nvGraphicFramePr>
        <p:xfrm>
          <a:off x="5731920" y="10080"/>
          <a:ext cx="3411720" cy="2869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8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731920" y="10080"/>
                    <a:ext cx="3411720" cy="28695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9" name="Object 6"/>
          <p:cNvGraphicFramePr/>
          <p:nvPr/>
        </p:nvGraphicFramePr>
        <p:xfrm>
          <a:off x="5688000" y="2961720"/>
          <a:ext cx="3455640" cy="21747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90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688000" y="2961720"/>
                    <a:ext cx="3455640" cy="21747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65530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23CF348-1A60-4E63-B2E2-63F073FF9114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Electric arc in the air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27000" y="646200"/>
            <a:ext cx="5805000" cy="165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39840" indent="-339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Ionized gas (electrons, ions)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Collision / temperature ionization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Arc between contacts at normal pressure 6-20 thousand. K = decomposition of gas molecules into ions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Dependence on pressure (in vacuum it is enough to accelerate to 20 thousand K voltage 1.7 V)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Sufficient voltage and current are required to maintain the arc (to maintain cathode thermal emission)</a:t>
            </a:r>
            <a:endParaRPr b="0" lang="en-GB" sz="1400" spc="-1" strike="noStrike">
              <a:latin typeface="Arial"/>
            </a:endParaRPr>
          </a:p>
        </p:txBody>
      </p:sp>
      <p:graphicFrame>
        <p:nvGraphicFramePr>
          <p:cNvPr id="194" name="Object 4"/>
          <p:cNvGraphicFramePr/>
          <p:nvPr/>
        </p:nvGraphicFramePr>
        <p:xfrm>
          <a:off x="5976000" y="288720"/>
          <a:ext cx="2931840" cy="2467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76000" y="288720"/>
                    <a:ext cx="2931840" cy="24674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196" name="CustomShape 5"/>
          <p:cNvSpPr/>
          <p:nvPr/>
        </p:nvSpPr>
        <p:spPr>
          <a:xfrm>
            <a:off x="5648760" y="30960"/>
            <a:ext cx="3408480" cy="30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200" spc="-1" strike="noStrike">
                <a:latin typeface="Arial"/>
              </a:rPr>
              <a:t>Ionizace N</a:t>
            </a:r>
            <a:r>
              <a:rPr b="0" lang="cs-CZ" sz="1200" spc="-1" strike="noStrike" baseline="-25000">
                <a:latin typeface="Arial"/>
              </a:rPr>
              <a:t>2</a:t>
            </a:r>
            <a:r>
              <a:rPr b="0" lang="cs-CZ" sz="1200" spc="-1" strike="noStrike">
                <a:latin typeface="Arial"/>
              </a:rPr>
              <a:t> za normálního atmosférického tlaku</a:t>
            </a:r>
            <a:endParaRPr b="0" lang="cs-CZ" sz="1200" spc="-1" strike="noStrike">
              <a:latin typeface="Arial"/>
            </a:endParaRPr>
          </a:p>
        </p:txBody>
      </p:sp>
      <p:graphicFrame>
        <p:nvGraphicFramePr>
          <p:cNvPr id="197" name="Object 6"/>
          <p:cNvGraphicFramePr/>
          <p:nvPr/>
        </p:nvGraphicFramePr>
        <p:xfrm>
          <a:off x="6239520" y="2808000"/>
          <a:ext cx="2595240" cy="2317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9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239520" y="2808000"/>
                    <a:ext cx="2595240" cy="23173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9" name="Object 7"/>
          <p:cNvGraphicFramePr/>
          <p:nvPr/>
        </p:nvGraphicFramePr>
        <p:xfrm>
          <a:off x="195840" y="2609280"/>
          <a:ext cx="4537080" cy="2527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00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95840" y="2609280"/>
                    <a:ext cx="4537080" cy="25272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201" name="Line 8"/>
          <p:cNvSpPr/>
          <p:nvPr/>
        </p:nvSpPr>
        <p:spPr>
          <a:xfrm>
            <a:off x="3364560" y="2393280"/>
            <a:ext cx="72720" cy="719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Line 9"/>
          <p:cNvSpPr/>
          <p:nvPr/>
        </p:nvSpPr>
        <p:spPr>
          <a:xfrm>
            <a:off x="4085280" y="2393280"/>
            <a:ext cx="72720" cy="719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65530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7D876EF-52D7-43BF-9051-C4C82A0734C6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Extinguishing the arc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11160" y="826920"/>
            <a:ext cx="4854960" cy="356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39840" indent="-33264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The basic way is to extend the arc length</a:t>
            </a:r>
            <a:endParaRPr b="0" lang="en-GB" sz="1400" spc="-1" strike="noStrike">
              <a:latin typeface="Arial"/>
            </a:endParaRPr>
          </a:p>
          <a:p>
            <a:pPr lvl="2" marL="648000" indent="-21600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Contact distance</a:t>
            </a:r>
            <a:endParaRPr b="0" lang="en-GB" sz="1200" spc="-1" strike="noStrike">
              <a:latin typeface="Arial"/>
            </a:endParaRPr>
          </a:p>
          <a:p>
            <a:pPr lvl="2" marL="648000" indent="-21600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Magnetic field repulsion (DC only)</a:t>
            </a:r>
            <a:endParaRPr b="0" lang="en-GB" sz="1200" spc="-1" strike="noStrike">
              <a:latin typeface="Arial"/>
            </a:endParaRPr>
          </a:p>
          <a:p>
            <a:pPr lvl="2" marL="648000" indent="-21600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Retraction into the extinguishing chamber</a:t>
            </a:r>
            <a:endParaRPr b="0" lang="en-GB" sz="1200" spc="-1" strike="noStrike">
              <a:latin typeface="Arial"/>
            </a:endParaRPr>
          </a:p>
          <a:p>
            <a:pPr lvl="2" marL="648000" indent="-21600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Blowing</a:t>
            </a:r>
            <a:endParaRPr b="0" lang="en-GB" sz="1200" spc="-1" strike="noStrike">
              <a:latin typeface="Arial"/>
            </a:endParaRPr>
          </a:p>
          <a:p>
            <a:pPr marL="339840" indent="-33264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Cooling (contact surface, extinguishing chamber)</a:t>
            </a:r>
            <a:endParaRPr b="0" lang="en-GB" sz="1400" spc="-1" strike="noStrike">
              <a:latin typeface="Arial"/>
            </a:endParaRPr>
          </a:p>
          <a:p>
            <a:pPr marL="339840" indent="-33264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For AC circuits by carrier recombination at current 0</a:t>
            </a:r>
            <a:endParaRPr b="0" lang="en-GB" sz="1400" spc="-1" strike="noStrike">
              <a:latin typeface="Arial"/>
            </a:endParaRPr>
          </a:p>
          <a:p>
            <a:pPr marL="339840" indent="-33264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GB" sz="1400" spc="-1" strike="noStrike">
              <a:latin typeface="Arial"/>
            </a:endParaRPr>
          </a:p>
          <a:p>
            <a:pPr marL="339840" indent="-33264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After an interruption, </a:t>
            </a:r>
            <a:r>
              <a:rPr b="1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a recovery voltage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 is induced in the circuit (given by parasitic and functional inductances)</a:t>
            </a:r>
            <a:endParaRPr b="0" lang="en-GB" sz="1400" spc="-1" strike="noStrike">
              <a:latin typeface="Arial"/>
            </a:endParaRPr>
          </a:p>
          <a:p>
            <a:pPr marL="339840" indent="-33264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At the same time, as the contacts move apart, their dielectric strength increases</a:t>
            </a:r>
            <a:endParaRPr b="0" lang="en-GB" sz="1400" spc="-1" strike="noStrike">
              <a:latin typeface="Arial"/>
            </a:endParaRPr>
          </a:p>
          <a:p>
            <a:pPr marL="339840" indent="-33264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If the circuit voltage is higher than the dielectric strength, the arc will re-ignite</a:t>
            </a:r>
            <a:endParaRPr b="0" lang="en-GB" sz="1400" spc="-1" strike="noStrike">
              <a:latin typeface="Arial"/>
            </a:endParaRPr>
          </a:p>
          <a:p>
            <a:pPr marL="339840" indent="-33264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We can reduce the recovery voltage of the circuit (zero diode, D + Dz, varistors, RC) - this will speed up the extinguishing of the arc and increase the life of the contacts</a:t>
            </a:r>
            <a:endParaRPr b="0" lang="en-GB" sz="1400" spc="-1" strike="noStrike">
              <a:latin typeface="Arial"/>
            </a:endParaRPr>
          </a:p>
          <a:p>
            <a:pPr marL="339840" indent="-33264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GB" sz="1400" spc="-1" strike="noStrike">
              <a:latin typeface="Arial"/>
            </a:endParaRPr>
          </a:p>
          <a:p>
            <a:pPr marL="339840" indent="-33264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For low voltages (automotive), it is enough to move the contacts away, the voltage is low and the arc disappears spontaneously</a:t>
            </a:r>
            <a:endParaRPr b="0" lang="en-GB" sz="1400" spc="-1" strike="noStrike">
              <a:latin typeface="Arial"/>
            </a:endParaRPr>
          </a:p>
        </p:txBody>
      </p:sp>
      <p:graphicFrame>
        <p:nvGraphicFramePr>
          <p:cNvPr id="206" name="Object 4"/>
          <p:cNvGraphicFramePr/>
          <p:nvPr/>
        </p:nvGraphicFramePr>
        <p:xfrm>
          <a:off x="4866120" y="55800"/>
          <a:ext cx="3809880" cy="2563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866120" y="55800"/>
                    <a:ext cx="3809880" cy="25639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pic>
        <p:nvPicPr>
          <p:cNvPr id="208" name="" descr=""/>
          <p:cNvPicPr/>
          <p:nvPr/>
        </p:nvPicPr>
        <p:blipFill>
          <a:blip r:embed="rId3"/>
          <a:stretch/>
        </p:blipFill>
        <p:spPr>
          <a:xfrm>
            <a:off x="4874400" y="2736000"/>
            <a:ext cx="3945240" cy="232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65530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6DF31ED-CDE9-4E85-95D0-4560EB94EC5A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Recovery voltage limiters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0" y="808200"/>
            <a:ext cx="3816000" cy="383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The energy of the discharging circuit is taken over by </a:t>
            </a:r>
            <a:r>
              <a:rPr b="1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the relief circuit</a:t>
            </a:r>
            <a:endParaRPr b="0" lang="en-GB" sz="11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endParaRPr b="0" lang="en-GB" sz="11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We connect it in parallel to the load</a:t>
            </a:r>
            <a:endParaRPr b="0" lang="en-GB" sz="11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Connection in parallel to the contacts possible only in some cases in others inappropriate</a:t>
            </a:r>
            <a:endParaRPr b="0" lang="en-GB" sz="11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endParaRPr b="0" lang="en-GB" sz="11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C over load</a:t>
            </a:r>
            <a:endParaRPr b="0" lang="en-GB" sz="11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RC</a:t>
            </a:r>
            <a:endParaRPr b="0" lang="en-GB" sz="11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RCD networks - different impedance during switching on and off</a:t>
            </a:r>
            <a:endParaRPr b="0" lang="en-GB" sz="11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Flyback diode</a:t>
            </a:r>
            <a:endParaRPr b="0" lang="en-GB" sz="11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Combination of Diode and Zener Diode</a:t>
            </a:r>
            <a:endParaRPr b="0" lang="en-GB" sz="11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Varistors</a:t>
            </a:r>
            <a:endParaRPr b="0" lang="en-GB" sz="11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endParaRPr b="0" lang="en-GB" sz="11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The same circuits are used for the relay control coils</a:t>
            </a:r>
            <a:endParaRPr b="0" lang="en-GB" sz="11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Beware of using a flyback diode - prolongs the waste time of the armature - longer arc burning - negative impact on the life of the contacts</a:t>
            </a:r>
            <a:endParaRPr b="0" lang="en-GB" sz="11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It is better to use a combination of D + DZ at least twice the voltage</a:t>
            </a:r>
            <a:endParaRPr b="0" lang="en-GB" sz="1100" spc="-1" strike="noStrike">
              <a:latin typeface="Arial"/>
            </a:endParaRPr>
          </a:p>
        </p:txBody>
      </p:sp>
      <p:graphicFrame>
        <p:nvGraphicFramePr>
          <p:cNvPr id="212" name="Object 4"/>
          <p:cNvGraphicFramePr/>
          <p:nvPr/>
        </p:nvGraphicFramePr>
        <p:xfrm>
          <a:off x="3564000" y="730080"/>
          <a:ext cx="5580000" cy="4262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64000" y="730080"/>
                    <a:ext cx="5580000" cy="42624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65530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BCE87D8-6C90-45CE-B874-E15F6F7190FD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3526920" y="0"/>
            <a:ext cx="4157640" cy="3237840"/>
          </a:xfrm>
          <a:prstGeom prst="rect">
            <a:avLst/>
          </a:prstGeom>
          <a:ln>
            <a:noFill/>
          </a:ln>
        </p:spPr>
      </p:pic>
      <p:pic>
        <p:nvPicPr>
          <p:cNvPr id="217" name="" descr=""/>
          <p:cNvPicPr/>
          <p:nvPr/>
        </p:nvPicPr>
        <p:blipFill>
          <a:blip r:embed="rId2"/>
          <a:stretch/>
        </p:blipFill>
        <p:spPr>
          <a:xfrm>
            <a:off x="3526920" y="3163320"/>
            <a:ext cx="4177080" cy="1999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65530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2AB9D02-CBCD-478D-9DB3-7AF2BB1918FA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250920" y="141840"/>
            <a:ext cx="493308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Consequences of burning the arc → contact damage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250920" y="1006200"/>
            <a:ext cx="4021920" cy="356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Arial"/>
              </a:rPr>
              <a:t>Depends on the</a:t>
            </a:r>
            <a:endParaRPr b="0" lang="en-GB" sz="1500" spc="-1" strike="noStrike">
              <a:latin typeface="Arial"/>
            </a:endParaRPr>
          </a:p>
          <a:p>
            <a:pPr marL="339840" indent="-332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Circuit current</a:t>
            </a:r>
            <a:endParaRPr b="0" lang="en-GB" sz="1200" spc="-1" strike="noStrike">
              <a:latin typeface="Arial"/>
            </a:endParaRPr>
          </a:p>
          <a:p>
            <a:pPr marL="339840" indent="-332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Arc burning time</a:t>
            </a:r>
            <a:endParaRPr b="0" lang="en-GB" sz="1200" spc="-1" strike="noStrike">
              <a:latin typeface="Arial"/>
            </a:endParaRPr>
          </a:p>
          <a:p>
            <a:pPr marL="339840" indent="-332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Contact material</a:t>
            </a:r>
            <a:endParaRPr b="0" lang="en-GB" sz="1200" spc="-1" strike="noStrike">
              <a:latin typeface="Arial"/>
            </a:endParaRPr>
          </a:p>
          <a:p>
            <a:pPr marL="339840" indent="-332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Contact size and shape</a:t>
            </a:r>
            <a:endParaRPr b="0" lang="en-GB" sz="1200" spc="-1" strike="noStrike">
              <a:latin typeface="Arial"/>
            </a:endParaRPr>
          </a:p>
          <a:p>
            <a:pPr marL="339840" indent="-332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Speed of contacts separation</a:t>
            </a:r>
            <a:endParaRPr b="0" lang="en-GB" sz="1200" spc="-1" strike="noStrike">
              <a:latin typeface="Arial"/>
            </a:endParaRPr>
          </a:p>
          <a:p>
            <a:pPr marL="339840" indent="-332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Bounces when switching</a:t>
            </a:r>
            <a:endParaRPr b="0" lang="en-GB" sz="1200" spc="-1" strike="noStrike">
              <a:latin typeface="Arial"/>
            </a:endParaRPr>
          </a:p>
          <a:p>
            <a:pPr marL="339840" indent="-332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Contact distances</a:t>
            </a:r>
            <a:endParaRPr b="0" lang="en-GB" sz="1200" spc="-1" strike="noStrike">
              <a:latin typeface="Arial"/>
            </a:endParaRPr>
          </a:p>
          <a:p>
            <a:pPr marL="339840" indent="-332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The movement of the arc in the contact space</a:t>
            </a:r>
            <a:endParaRPr b="0" lang="en-GB" sz="1200" spc="-1" strike="noStrike">
              <a:latin typeface="Arial"/>
            </a:endParaRPr>
          </a:p>
          <a:p>
            <a:pPr marL="339840" indent="-332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Extinguishing chamber construction (flow, insulating partitions)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Arial"/>
              </a:rPr>
              <a:t>Consequences</a:t>
            </a:r>
            <a:endParaRPr b="0" lang="en-GB" sz="1500" spc="-1" strike="noStrike">
              <a:latin typeface="Arial"/>
            </a:endParaRPr>
          </a:p>
          <a:p>
            <a:pPr marL="339840" indent="-332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Metal vapors evaporated from the - pole of the arc</a:t>
            </a:r>
            <a:endParaRPr b="0" lang="en-GB" sz="1200" spc="-1" strike="noStrike">
              <a:latin typeface="Arial"/>
            </a:endParaRPr>
          </a:p>
          <a:p>
            <a:pPr marL="339840" indent="-332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Droplets of metal sprayed from the + pole of the arc</a:t>
            </a:r>
            <a:endParaRPr b="0" lang="en-GB" sz="1200" spc="-1" strike="noStrike">
              <a:latin typeface="Arial"/>
            </a:endParaRPr>
          </a:p>
          <a:p>
            <a:pPr marL="339840" indent="-332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Deposition of metals back to contact</a:t>
            </a:r>
            <a:endParaRPr b="0" lang="en-GB" sz="1200" spc="-1" strike="noStrike">
              <a:latin typeface="Arial"/>
            </a:endParaRPr>
          </a:p>
          <a:p>
            <a:pPr marL="339840" indent="-332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Material transfer from opposite contact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221" name="" descr=""/>
          <p:cNvPicPr/>
          <p:nvPr/>
        </p:nvPicPr>
        <p:blipFill>
          <a:blip r:embed="rId1"/>
          <a:stretch/>
        </p:blipFill>
        <p:spPr>
          <a:xfrm>
            <a:off x="5345280" y="44640"/>
            <a:ext cx="3397320" cy="1899360"/>
          </a:xfrm>
          <a:prstGeom prst="rect">
            <a:avLst/>
          </a:prstGeom>
          <a:ln>
            <a:noFill/>
          </a:ln>
        </p:spPr>
      </p:pic>
      <p:graphicFrame>
        <p:nvGraphicFramePr>
          <p:cNvPr id="222" name="Object 4"/>
          <p:cNvGraphicFramePr/>
          <p:nvPr/>
        </p:nvGraphicFramePr>
        <p:xfrm>
          <a:off x="5077080" y="1953000"/>
          <a:ext cx="3627720" cy="31021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2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077080" y="1953000"/>
                    <a:ext cx="3627720" cy="31021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65530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BDD83674-875A-4D86-813E-D8D7081A2C92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Contact surface changes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171000" y="789480"/>
            <a:ext cx="5079960" cy="356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39840" indent="-3391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Formation of surface layers, erosion and surface damage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Mechanical and arc-burning damage to surface films is beneficial (cleaning ability of contact)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Interaction with the environment - modification of consequences (corrosion, arc products)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Carbon residues for the decomposition of organic material can be beneficial</a:t>
            </a:r>
            <a:endParaRPr b="0" lang="en-GB" sz="1400" spc="-1" strike="noStrike">
              <a:latin typeface="Arial"/>
            </a:endParaRPr>
          </a:p>
        </p:txBody>
      </p:sp>
      <p:graphicFrame>
        <p:nvGraphicFramePr>
          <p:cNvPr id="227" name="Object 4"/>
          <p:cNvGraphicFramePr/>
          <p:nvPr/>
        </p:nvGraphicFramePr>
        <p:xfrm>
          <a:off x="5250960" y="36360"/>
          <a:ext cx="3353400" cy="248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50960" y="36360"/>
                    <a:ext cx="3353400" cy="2483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9" name="Object 5"/>
          <p:cNvGraphicFramePr/>
          <p:nvPr/>
        </p:nvGraphicFramePr>
        <p:xfrm>
          <a:off x="4716720" y="2808000"/>
          <a:ext cx="3827520" cy="2349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3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716720" y="2808000"/>
                    <a:ext cx="3827520" cy="23497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1" name="Object 6"/>
          <p:cNvGraphicFramePr/>
          <p:nvPr/>
        </p:nvGraphicFramePr>
        <p:xfrm>
          <a:off x="396720" y="2630520"/>
          <a:ext cx="3166920" cy="24238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32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96720" y="2630520"/>
                    <a:ext cx="3166920" cy="24238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233" name="CustomShape 7"/>
          <p:cNvSpPr/>
          <p:nvPr/>
        </p:nvSpPr>
        <p:spPr>
          <a:xfrm>
            <a:off x="1075680" y="2644200"/>
            <a:ext cx="2539800" cy="48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200" spc="-1" strike="noStrike">
                <a:latin typeface="Arial"/>
              </a:rPr>
              <a:t>Creation and disraption of AgCO</a:t>
            </a:r>
            <a:r>
              <a:rPr b="0" lang="cs-CZ" sz="1200" spc="-1" strike="noStrike" baseline="-25000">
                <a:latin typeface="Arial"/>
              </a:rPr>
              <a:t>2 </a:t>
            </a:r>
            <a:r>
              <a:rPr b="0" lang="cs-CZ" sz="1200" spc="-1" strike="noStrike">
                <a:latin typeface="Arial"/>
              </a:rPr>
              <a:t> layer due to arc duration</a:t>
            </a:r>
            <a:endParaRPr b="0" lang="cs-CZ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65530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34052B5-A4ED-4356-B3D9-F1273B9C411D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Contact erosion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0" y="681120"/>
            <a:ext cx="4932360" cy="356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39840" indent="-33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The arc causes the material to transfer</a:t>
            </a:r>
            <a:endParaRPr b="0" lang="en-GB" sz="1200" spc="-1" strike="noStrike">
              <a:latin typeface="Arial"/>
            </a:endParaRPr>
          </a:p>
          <a:p>
            <a:pPr marL="339840" indent="-33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For DC contacts, the direction of transfer is "the same" under the same conditions - significant damage</a:t>
            </a:r>
            <a:endParaRPr b="0" lang="en-GB" sz="1200" spc="-1" strike="noStrike">
              <a:latin typeface="Arial"/>
            </a:endParaRPr>
          </a:p>
          <a:p>
            <a:pPr marL="339840" indent="-33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According to the conditions, the material is carried to the cathode (arc in metal vapors, small gap, the material is ejected from the anode by electrons)</a:t>
            </a:r>
            <a:endParaRPr b="0" lang="en-GB" sz="1200" spc="-1" strike="noStrike">
              <a:latin typeface="Arial"/>
            </a:endParaRPr>
          </a:p>
          <a:p>
            <a:pPr marL="339840" indent="-33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or to the anode during a gas discharge (remote contacts, material ejected by accelerated gas ions)</a:t>
            </a:r>
            <a:endParaRPr b="0" lang="en-GB" sz="1200" spc="-1" strike="noStrike">
              <a:latin typeface="Arial"/>
            </a:endParaRPr>
          </a:p>
        </p:txBody>
      </p:sp>
      <p:graphicFrame>
        <p:nvGraphicFramePr>
          <p:cNvPr id="237" name="Object 4"/>
          <p:cNvGraphicFramePr/>
          <p:nvPr/>
        </p:nvGraphicFramePr>
        <p:xfrm>
          <a:off x="1008360" y="2168640"/>
          <a:ext cx="2519280" cy="2412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08360" y="2168640"/>
                    <a:ext cx="2519280" cy="24127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9" name="Object 5"/>
          <p:cNvGraphicFramePr/>
          <p:nvPr/>
        </p:nvGraphicFramePr>
        <p:xfrm>
          <a:off x="424080" y="4503960"/>
          <a:ext cx="4219560" cy="617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24080" y="4503960"/>
                    <a:ext cx="4219560" cy="6177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1" name="Object 6"/>
          <p:cNvGraphicFramePr/>
          <p:nvPr/>
        </p:nvGraphicFramePr>
        <p:xfrm>
          <a:off x="4788000" y="3429360"/>
          <a:ext cx="3808440" cy="17020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42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788000" y="3429360"/>
                    <a:ext cx="3808440" cy="17020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3" name="Object 7"/>
          <p:cNvGraphicFramePr/>
          <p:nvPr/>
        </p:nvGraphicFramePr>
        <p:xfrm>
          <a:off x="5003640" y="46080"/>
          <a:ext cx="3681720" cy="17272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244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003640" y="46080"/>
                    <a:ext cx="3681720" cy="1727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5" name="Object 8"/>
          <p:cNvGraphicFramePr/>
          <p:nvPr/>
        </p:nvGraphicFramePr>
        <p:xfrm>
          <a:off x="4932360" y="1863720"/>
          <a:ext cx="3429000" cy="16016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246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4932360" y="1863720"/>
                    <a:ext cx="3429000" cy="1601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Content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250920" y="1006200"/>
            <a:ext cx="8206560" cy="333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236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Switching contact on / off under current: </a:t>
            </a:r>
            <a:br/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overview of basic phenomena, </a:t>
            </a:r>
            <a:br/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limitations for contact construction</a:t>
            </a:r>
            <a:endParaRPr b="0" lang="en-GB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Inrush currents and their effect on contact functionality</a:t>
            </a:r>
            <a:endParaRPr b="0" lang="en-GB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Load categories</a:t>
            </a:r>
            <a:endParaRPr b="0" lang="en-GB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Extinguishing the arc during switch off, </a:t>
            </a:r>
            <a:br/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the effect of the arc on the contacts</a:t>
            </a:r>
            <a:endParaRPr b="0" lang="en-GB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Contact material selection (relay type selection)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5976000" y="3096000"/>
            <a:ext cx="2857320" cy="1648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65530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72F9A97-31BC-412C-A87A-2C853E1F90B1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Enviromental influence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131400" y="792000"/>
            <a:ext cx="4439880" cy="377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1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Temperature and humidity</a:t>
            </a:r>
            <a:r>
              <a:rPr b="0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 - prevent condensation (corrosion) and freezing of water (mechanical blocking of the relay, deceleration of the armature movement, poor conductivity of the contacts)</a:t>
            </a:r>
            <a:endParaRPr b="0" lang="en-GB" sz="9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1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Dust, fumes</a:t>
            </a:r>
            <a:r>
              <a:rPr b="0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 - better reduce, watch out for SO</a:t>
            </a:r>
            <a:r>
              <a:rPr b="0" lang="en-GB" sz="9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, H</a:t>
            </a:r>
            <a:r>
              <a:rPr b="0" lang="en-GB" sz="9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S - use hermetic relays</a:t>
            </a:r>
            <a:endParaRPr b="0" lang="en-GB" sz="9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1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Silicone </a:t>
            </a:r>
            <a:r>
              <a:rPr b="0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(silicone rubber, oil, silicone potting compounds, seals and coatings) - loosens, </a:t>
            </a:r>
            <a:r>
              <a:rPr b="1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quartz is formed</a:t>
            </a:r>
            <a:r>
              <a:rPr b="0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 in the contact area due to an arc - relay failure = no contact</a:t>
            </a:r>
            <a:endParaRPr b="0" lang="en-GB" sz="9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1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Magnetism</a:t>
            </a:r>
            <a:r>
              <a:rPr b="0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 - strong magnetic fields around the relay can interfere with operation or reduce service life</a:t>
            </a:r>
            <a:endParaRPr b="0" lang="en-GB" sz="9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1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Vibration</a:t>
            </a:r>
            <a:r>
              <a:rPr b="0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 - the PCB may increase the deflection</a:t>
            </a:r>
            <a:endParaRPr b="0" lang="en-GB" sz="9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1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Impacts</a:t>
            </a:r>
            <a:r>
              <a:rPr b="0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 - if necessary, they should be in a direction perpendicular to the movement of the anchor</a:t>
            </a:r>
            <a:endParaRPr b="0" lang="en-GB" sz="9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1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Water</a:t>
            </a:r>
            <a:r>
              <a:rPr b="0" lang="en-GB" sz="900" spc="-1" strike="noStrike">
                <a:solidFill>
                  <a:srgbClr val="000000"/>
                </a:solidFill>
                <a:latin typeface="Arial"/>
                <a:ea typeface="Arial"/>
              </a:rPr>
              <a:t> - use a hermetic relay, it can corrode the outlets</a:t>
            </a:r>
            <a:endParaRPr b="0" lang="en-GB" sz="900" spc="-1" strike="noStrike"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1"/>
          <a:stretch/>
        </p:blipFill>
        <p:spPr>
          <a:xfrm>
            <a:off x="4668120" y="72000"/>
            <a:ext cx="4382640" cy="5094720"/>
          </a:xfrm>
          <a:prstGeom prst="rect">
            <a:avLst/>
          </a:prstGeom>
          <a:ln>
            <a:noFill/>
          </a:ln>
        </p:spPr>
      </p:pic>
      <p:pic>
        <p:nvPicPr>
          <p:cNvPr id="251" name="" descr=""/>
          <p:cNvPicPr/>
          <p:nvPr/>
        </p:nvPicPr>
        <p:blipFill>
          <a:blip r:embed="rId2"/>
          <a:stretch/>
        </p:blipFill>
        <p:spPr>
          <a:xfrm>
            <a:off x="468720" y="2966040"/>
            <a:ext cx="3275280" cy="2191680"/>
          </a:xfrm>
          <a:prstGeom prst="rect">
            <a:avLst/>
          </a:prstGeom>
          <a:ln>
            <a:noFill/>
          </a:ln>
        </p:spPr>
      </p:pic>
      <p:sp>
        <p:nvSpPr>
          <p:cNvPr id="252" name="CustomShape 4"/>
          <p:cNvSpPr/>
          <p:nvPr/>
        </p:nvSpPr>
        <p:spPr>
          <a:xfrm>
            <a:off x="2260080" y="4475520"/>
            <a:ext cx="217872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200" spc="-1" strike="noStrike">
                <a:latin typeface="Arial"/>
              </a:rPr>
              <a:t>After 50 switch ons with 0,5 A</a:t>
            </a:r>
            <a:endParaRPr b="0" lang="cs-CZ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5530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372928B-CC25-45AE-A0C0-4F415739F09A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Relay contact selection (Automotive)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72000" y="936000"/>
            <a:ext cx="8784000" cy="381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216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AgCu 2-20%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Higher hardness compared to Ag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High inrush current erosion with bounce = low resistance to welding compared to AgSnO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Suitable for currents &lt;20 A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AgNi 10-40%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High thermal and electrical conductivity, prone to sulfide formation (Resistive loads)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Production of powder metallurgy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Better welding resistance better than Ag, worse than AgSnO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Medium contact resistance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Large erosion - contact material transfer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Cheap, suitable up to 50-100 A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Ag + metal oxides (AgSnO</a:t>
            </a:r>
            <a:r>
              <a:rPr b="0" lang="en-GB" sz="12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, AgSnO</a:t>
            </a:r>
            <a:r>
              <a:rPr b="0" lang="en-GB" sz="12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/ BiO, AgSnO</a:t>
            </a:r>
            <a:r>
              <a:rPr b="0" lang="en-GB" sz="12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2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/ In</a:t>
            </a:r>
            <a:r>
              <a:rPr b="0" lang="en-GB" sz="12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O</a:t>
            </a:r>
            <a:r>
              <a:rPr b="0" lang="en-GB" sz="12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, AgSnO</a:t>
            </a:r>
            <a:r>
              <a:rPr b="0" lang="en-GB" sz="12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2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/ WO</a:t>
            </a:r>
            <a:r>
              <a:rPr b="0" lang="en-GB" sz="12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, AgCdO)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a933"/>
                </a:solidFill>
                <a:latin typeface="Arial"/>
                <a:ea typeface="Arial"/>
              </a:rPr>
              <a:t>Ag matrix with dispersion of oxide particles (production by internal oxidation)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a933"/>
                </a:solidFill>
                <a:latin typeface="Arial"/>
                <a:ea typeface="Arial"/>
              </a:rPr>
              <a:t>excels in resistance to welding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a933"/>
                </a:solidFill>
                <a:latin typeface="Arial"/>
                <a:ea typeface="Arial"/>
              </a:rPr>
              <a:t>standard material for most applications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bf0041"/>
                </a:solidFill>
                <a:latin typeface="Arial"/>
                <a:ea typeface="Arial"/>
              </a:rPr>
              <a:t>prone to sulfide formation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Resistive load, bulbs, inductive and capacitive load - erosion / material transfer is small and depends on circuit conditions, voltage, load, current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5530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DFB5AB6-2DB9-482F-BB40-968E8661CBEC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250920" y="141840"/>
            <a:ext cx="680508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Relay contact selection (Automotive) II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146520" y="997920"/>
            <a:ext cx="6981480" cy="356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216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AgCdO - </a:t>
            </a:r>
            <a:r>
              <a:rPr b="0" lang="en-GB" sz="1100" spc="-1" strike="noStrike">
                <a:solidFill>
                  <a:srgbClr val="c9211e"/>
                </a:solidFill>
                <a:latin typeface="Arial"/>
                <a:ea typeface="Arial"/>
              </a:rPr>
              <a:t>ROHS disabled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Ag + high temp. melting metals(W, Mo) sometimes Cu + high temp. melt. metals</a:t>
            </a:r>
            <a:endParaRPr b="0" lang="en-GB" sz="11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158466"/>
                </a:solidFill>
                <a:latin typeface="Arial"/>
                <a:ea typeface="Arial"/>
              </a:rPr>
              <a:t>+ High melting point, hardness / brittleness + high thermal and electrical conductivity Ag or Cu = erosion resistant, welding, high conductivity</a:t>
            </a:r>
            <a:endParaRPr b="0" lang="en-GB" sz="11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bf0041"/>
                </a:solidFill>
                <a:latin typeface="Arial"/>
                <a:ea typeface="Arial"/>
              </a:rPr>
              <a:t>W + O oxides and Ag</a:t>
            </a:r>
            <a:r>
              <a:rPr b="0" lang="en-GB" sz="1100" spc="-1" strike="noStrike" baseline="-33000">
                <a:solidFill>
                  <a:srgbClr val="bf0041"/>
                </a:solidFill>
                <a:latin typeface="Arial"/>
                <a:ea typeface="Arial"/>
              </a:rPr>
              <a:t>2</a:t>
            </a:r>
            <a:r>
              <a:rPr b="0" lang="en-GB" sz="1100" spc="-1" strike="noStrike">
                <a:solidFill>
                  <a:srgbClr val="bf0041"/>
                </a:solidFill>
                <a:latin typeface="Arial"/>
                <a:ea typeface="Arial"/>
              </a:rPr>
              <a:t>WO</a:t>
            </a:r>
            <a:r>
              <a:rPr b="0" lang="en-GB" sz="1100" spc="-1" strike="noStrike" baseline="-33000">
                <a:solidFill>
                  <a:srgbClr val="bf0041"/>
                </a:solidFill>
                <a:latin typeface="Arial"/>
                <a:ea typeface="Arial"/>
              </a:rPr>
              <a:t>4</a:t>
            </a:r>
            <a:r>
              <a:rPr b="0" lang="en-GB" sz="1100" spc="-1" strike="noStrike">
                <a:solidFill>
                  <a:srgbClr val="bf0041"/>
                </a:solidFill>
                <a:latin typeface="Arial"/>
                <a:ea typeface="Arial"/>
              </a:rPr>
              <a:t> mixed oxides are non-conductive = increase in contact resistance</a:t>
            </a:r>
            <a:endParaRPr b="0" lang="en-GB" sz="11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Suitable for high current applications</a:t>
            </a:r>
            <a:endParaRPr b="0" lang="en-GB" sz="11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Produced by powder metallurgy (poor solubility in Ag)</a:t>
            </a:r>
            <a:endParaRPr b="0" lang="en-GB" sz="11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Ag + precious metals (Pa, Pt, Rh)</a:t>
            </a:r>
            <a:endParaRPr b="0" lang="en-GB" sz="11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Better chemical and corrosion resistance</a:t>
            </a:r>
            <a:endParaRPr b="0" lang="en-GB" sz="11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Low and long-term stable contact resistance</a:t>
            </a:r>
            <a:endParaRPr b="0" lang="en-GB" sz="11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Lower erosion resistance = suitable for current &lt;5A and voltage &lt;48V</a:t>
            </a:r>
            <a:endParaRPr b="0" lang="en-GB" sz="11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Use in telecommunications</a:t>
            </a:r>
            <a:endParaRPr b="0" lang="en-GB" sz="11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Arial"/>
              </a:rPr>
              <a:t>Expensive (10-100x than other alloys)</a:t>
            </a:r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65530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CBA99F1-0041-4C2B-9322-1A304E7B5110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Summary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179280" y="844200"/>
            <a:ext cx="6588720" cy="37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Arial"/>
              </a:rPr>
              <a:t>We got through the basics of switch-on and off the electric arc by metal contacts</a:t>
            </a:r>
            <a:endParaRPr b="0" lang="en-GB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Arial"/>
              </a:rPr>
              <a:t>We have explained some methods for increasing the lifetime of contacts</a:t>
            </a:r>
            <a:endParaRPr b="0" lang="en-GB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Arial"/>
              </a:rPr>
              <a:t>We went through the degradation agents</a:t>
            </a:r>
            <a:endParaRPr b="0" lang="en-GB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1500" spc="-1" strike="noStrike">
                <a:solidFill>
                  <a:srgbClr val="c9211e"/>
                </a:solidFill>
                <a:latin typeface="Arial"/>
                <a:ea typeface="Arial"/>
              </a:rPr>
              <a:t>Go through catalog sheets</a:t>
            </a:r>
            <a:endParaRPr b="0" lang="en-GB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Arial"/>
                <a:hlinkClick r:id="rId1"/>
              </a:rPr>
              <a:t>https://www.te.com/usa-en/products/relays-contactors-switches/relays/automotive-relays.html</a:t>
            </a:r>
            <a:endParaRPr b="0" lang="en-GB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Arial"/>
                <a:hlinkClick r:id="rId2"/>
              </a:rPr>
              <a:t>https://cz.farnell.com/c/spinace-rele/rele/automobilova-rele</a:t>
            </a:r>
            <a:endParaRPr b="0" lang="en-GB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Literature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250920" y="1006200"/>
            <a:ext cx="8206560" cy="356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Electrical Contacts, Principles and Applications. SLADE Paul G. New York: CRC Press, 1999. ISBN 0-8247-1934-4</a:t>
            </a:r>
            <a:endParaRPr b="0" lang="en-GB" sz="20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HAMPL Josef a kol. Materiály pro elektrotechniku, </a:t>
            </a:r>
            <a:br/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2. přeprac. vyd. Praha: ČVUT, 1999, </a:t>
            </a:r>
            <a:br/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ISBN 80-01-01544-0</a:t>
            </a:r>
            <a:endParaRPr b="0" lang="en-GB" sz="20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Arial"/>
              </a:rPr>
              <a:t>Explanation To Terminology And Guidelines Of Automotive Relay &amp; Module. Hongfa Relay.</a:t>
            </a:r>
            <a:endParaRPr b="0" lang="en-GB" sz="20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Arial"/>
              </a:rPr>
              <a:t>Automotive Relay. User Guide. Panasonic Corp.: Osaka, 2013. ASCTB237E 201307-T</a:t>
            </a:r>
            <a:endParaRPr b="0" lang="en-GB" sz="20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Arial"/>
              </a:rPr>
              <a:t>Automotive Relays. Application Notes. Tyco Electronics Corporation. 03-2018, Rev. 0315</a:t>
            </a:r>
            <a:endParaRPr b="0" lang="en-GB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0"/>
              </a:tabLst>
            </a:pP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4764960" y="27000"/>
            <a:ext cx="4376160" cy="234900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8472600" y="4640400"/>
            <a:ext cx="547920" cy="29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03F288B3-004B-4FB2-A2AB-5743BF6D723C}" type="slidenum">
              <a:rPr b="0" lang="en-GB" sz="1600" spc="-1" strike="noStrike">
                <a:solidFill>
                  <a:srgbClr val="660000"/>
                </a:solidFill>
                <a:latin typeface="Arial"/>
                <a:ea typeface="Arial"/>
              </a:rPr>
              <a:t>1</a:t>
            </a:fld>
            <a:endParaRPr b="0" lang="en-GB" sz="16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Types of switching devices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338040" y="948600"/>
            <a:ext cx="5277960" cy="356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90000"/>
              </a:lnSpc>
            </a:pPr>
            <a:r>
              <a:rPr b="0" lang="en-GB" sz="1600" spc="-1" strike="noStrike">
                <a:latin typeface="Arial"/>
                <a:ea typeface="Arial"/>
              </a:rPr>
              <a:t>Due to current contacts</a:t>
            </a:r>
            <a:endParaRPr b="0" lang="en-GB" sz="1600" spc="-1" strike="noStrike">
              <a:latin typeface="Arial"/>
            </a:endParaRPr>
          </a:p>
          <a:p>
            <a:pPr marL="339840" indent="-326160">
              <a:lnSpc>
                <a:spcPct val="90000"/>
              </a:lnSpc>
              <a:buClr>
                <a:srgbClr val="cc0000"/>
              </a:buClr>
              <a:buFont typeface="Arial"/>
              <a:buChar char="•"/>
            </a:pPr>
            <a:r>
              <a:rPr b="0" lang="en-GB" sz="1600" spc="-1" strike="noStrike">
                <a:latin typeface="Arial"/>
                <a:ea typeface="Arial"/>
              </a:rPr>
              <a:t>DC</a:t>
            </a:r>
            <a:endParaRPr b="0" lang="en-GB" sz="1600" spc="-1" strike="noStrike">
              <a:latin typeface="Arial"/>
            </a:endParaRPr>
          </a:p>
          <a:p>
            <a:pPr marL="339840" indent="-326160">
              <a:lnSpc>
                <a:spcPct val="90000"/>
              </a:lnSpc>
              <a:buClr>
                <a:srgbClr val="cc0000"/>
              </a:buClr>
              <a:buFont typeface="Arial"/>
              <a:buChar char="•"/>
            </a:pPr>
            <a:r>
              <a:rPr b="0" lang="en-GB" sz="1600" spc="-1" strike="noStrike">
                <a:latin typeface="Arial"/>
                <a:ea typeface="Arial"/>
              </a:rPr>
              <a:t>AC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GB" sz="1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GB" sz="1600" spc="-1" strike="noStrike">
                <a:latin typeface="Arial"/>
                <a:ea typeface="Arial"/>
              </a:rPr>
              <a:t>According to voltage (5, 12, 24, 50 V…)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GB" sz="1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GB" sz="1600" spc="-1" strike="noStrike">
                <a:latin typeface="Arial"/>
                <a:ea typeface="Arial"/>
              </a:rPr>
              <a:t>According to the number of poles: 1, 2, 3, 4…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GB" sz="1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GB" sz="1600" spc="-1" strike="noStrike">
                <a:latin typeface="Arial"/>
                <a:ea typeface="Arial"/>
              </a:rPr>
              <a:t>According to the category of use (type of load in terms of inrush current and arc burning)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GB" sz="1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GB" sz="1600" spc="-1" strike="noStrike">
                <a:latin typeface="Arial"/>
                <a:ea typeface="Arial"/>
              </a:rPr>
              <a:t>By climate category (indoors, outdoor installation)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GB" sz="1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GB" sz="1600" spc="-1" strike="noStrike">
                <a:latin typeface="Arial"/>
                <a:ea typeface="Arial"/>
              </a:rPr>
              <a:t>Basic parts of the switchgear</a:t>
            </a:r>
            <a:endParaRPr b="0" lang="en-GB" sz="1600" spc="-1" strike="noStrike">
              <a:latin typeface="Arial"/>
            </a:endParaRPr>
          </a:p>
          <a:p>
            <a:pPr marL="339840" indent="-326160">
              <a:lnSpc>
                <a:spcPct val="90000"/>
              </a:lnSpc>
              <a:buClr>
                <a:srgbClr val="cc0000"/>
              </a:buClr>
              <a:buFont typeface="Arial"/>
              <a:buChar char="•"/>
            </a:pPr>
            <a:r>
              <a:rPr b="0" lang="en-GB" sz="1600" spc="-1" strike="noStrike">
                <a:latin typeface="Arial"/>
                <a:ea typeface="Arial"/>
              </a:rPr>
              <a:t>Contacts</a:t>
            </a:r>
            <a:endParaRPr b="0" lang="en-GB" sz="1600" spc="-1" strike="noStrike">
              <a:latin typeface="Arial"/>
            </a:endParaRPr>
          </a:p>
          <a:p>
            <a:pPr marL="339840" indent="-326160">
              <a:lnSpc>
                <a:spcPct val="90000"/>
              </a:lnSpc>
              <a:buClr>
                <a:srgbClr val="cc0000"/>
              </a:buClr>
              <a:buFont typeface="Arial"/>
              <a:buChar char="•"/>
            </a:pPr>
            <a:r>
              <a:rPr b="0" lang="en-GB" sz="1600" spc="-1" strike="noStrike">
                <a:latin typeface="Arial"/>
                <a:ea typeface="Arial"/>
              </a:rPr>
              <a:t>Current path (internal connections up to connector)</a:t>
            </a:r>
            <a:endParaRPr b="0" lang="en-GB" sz="1600" spc="-1" strike="noStrike">
              <a:latin typeface="Arial"/>
            </a:endParaRPr>
          </a:p>
          <a:p>
            <a:pPr marL="339840" indent="-326160">
              <a:lnSpc>
                <a:spcPct val="90000"/>
              </a:lnSpc>
              <a:buClr>
                <a:srgbClr val="cc0000"/>
              </a:buClr>
              <a:buFont typeface="Arial"/>
              <a:buChar char="•"/>
            </a:pPr>
            <a:r>
              <a:rPr b="0" lang="en-GB" sz="1600" spc="-1" strike="noStrike">
                <a:latin typeface="Arial"/>
                <a:ea typeface="Arial"/>
              </a:rPr>
              <a:t>Insulators</a:t>
            </a:r>
            <a:endParaRPr b="0" lang="en-GB" sz="1600" spc="-1" strike="noStrike">
              <a:latin typeface="Arial"/>
            </a:endParaRPr>
          </a:p>
          <a:p>
            <a:pPr marL="339840" indent="-326160">
              <a:lnSpc>
                <a:spcPct val="90000"/>
              </a:lnSpc>
              <a:buClr>
                <a:srgbClr val="cc0000"/>
              </a:buClr>
              <a:buFont typeface="Arial"/>
              <a:buChar char="•"/>
            </a:pPr>
            <a:r>
              <a:rPr b="0" lang="en-GB" sz="1600" spc="-1" strike="noStrike">
                <a:latin typeface="Arial"/>
                <a:ea typeface="Arial"/>
              </a:rPr>
              <a:t>Mechanism</a:t>
            </a:r>
            <a:endParaRPr b="0" lang="en-GB" sz="1600" spc="-1" strike="noStrike">
              <a:latin typeface="Arial"/>
            </a:endParaRPr>
          </a:p>
          <a:p>
            <a:pPr marL="339840" indent="-326160">
              <a:lnSpc>
                <a:spcPct val="90000"/>
              </a:lnSpc>
              <a:buClr>
                <a:srgbClr val="cc0000"/>
              </a:buClr>
              <a:buFont typeface="Arial"/>
              <a:buChar char="•"/>
            </a:pPr>
            <a:r>
              <a:rPr b="0" lang="en-GB" sz="1600" spc="-1" strike="noStrike">
                <a:latin typeface="Arial"/>
                <a:ea typeface="Arial"/>
              </a:rPr>
              <a:t>Extinguishing chamber (if any)</a:t>
            </a:r>
            <a:endParaRPr b="0" lang="en-GB" sz="1600" spc="-1" strike="noStrike">
              <a:latin typeface="Arial"/>
            </a:endParaRPr>
          </a:p>
          <a:p>
            <a:pPr marL="339840" indent="-326160">
              <a:lnSpc>
                <a:spcPct val="90000"/>
              </a:lnSpc>
              <a:buClr>
                <a:srgbClr val="cc0000"/>
              </a:buClr>
              <a:buFont typeface="Arial"/>
              <a:buChar char="•"/>
            </a:pPr>
            <a:r>
              <a:rPr b="0" lang="en-GB" sz="1600" spc="-1" strike="noStrike">
                <a:latin typeface="Arial"/>
                <a:ea typeface="Arial"/>
              </a:rPr>
              <a:t>Suspension (auxiliary contacts, remote start, covers…)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5853960" y="2439720"/>
            <a:ext cx="2570040" cy="270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708660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6C822EF-C7DE-423B-BF9A-F318E8F329D0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Functional states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181800" y="897840"/>
            <a:ext cx="4570200" cy="356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236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Static</a:t>
            </a:r>
            <a:endParaRPr b="0" lang="en-GB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Switch off (I = 0, Uk = Un)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Insulation distance between contacts - no breakdown must occur (Test with increased voltage 1 min, shock wave 1.2 / 50 </a:t>
            </a:r>
            <a:r>
              <a:rPr b="0" lang="en-GB" sz="1400" spc="-1" strike="noStrike">
                <a:solidFill>
                  <a:srgbClr val="000000"/>
                </a:solidFill>
                <a:latin typeface="Symbol"/>
                <a:ea typeface="Arial"/>
              </a:rPr>
              <a:t>m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s)</a:t>
            </a:r>
            <a:endParaRPr b="0" lang="en-GB" sz="1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Switch on (I = In, Uk = 0)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transient resistance, isolation of the current path from the surrounding parts</a:t>
            </a:r>
            <a:endParaRPr b="0" lang="en-GB" sz="1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Dynamic</a:t>
            </a:r>
            <a:endParaRPr b="0" lang="en-GB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Switching on (I: 0 → In)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As you approach, the intensity of el. field - the arc is ignited, contact bounces</a:t>
            </a:r>
            <a:endParaRPr b="0" lang="en-GB" sz="1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Switching off (I: In → 0)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fast zoom out - minimize arc burning time, arc extinguishing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0" y="2396880"/>
            <a:ext cx="914328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39" name="Object 5"/>
          <p:cNvGraphicFramePr/>
          <p:nvPr/>
        </p:nvGraphicFramePr>
        <p:xfrm>
          <a:off x="5580360" y="1197360"/>
          <a:ext cx="2743200" cy="1168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580360" y="1197360"/>
                    <a:ext cx="2743200" cy="11682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1" name="Object 6"/>
          <p:cNvGraphicFramePr/>
          <p:nvPr/>
        </p:nvGraphicFramePr>
        <p:xfrm>
          <a:off x="5793120" y="2908800"/>
          <a:ext cx="2666880" cy="116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793120" y="2908800"/>
                    <a:ext cx="2666880" cy="11682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08660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314E500-903B-46B4-ABA1-B338C3A1775C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250920" y="141840"/>
            <a:ext cx="799776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Switch of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50760" y="844200"/>
            <a:ext cx="5853240" cy="39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457200" indent="-329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The basic parameter is the insulation state </a:t>
            </a: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between the contacts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, contact groups and the insulation state </a:t>
            </a: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against the control circuit</a:t>
            </a:r>
            <a:endParaRPr b="0" lang="en-GB" sz="1200" spc="-1" strike="noStrike">
              <a:latin typeface="Arial"/>
            </a:endParaRPr>
          </a:p>
          <a:p>
            <a:pPr marL="457200" indent="-329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Sufficient voltage can cause in the gas environment to "break through" and ignite the arc</a:t>
            </a:r>
            <a:endParaRPr b="0" lang="en-GB" sz="1200" spc="-1" strike="noStrike">
              <a:latin typeface="Arial"/>
            </a:endParaRPr>
          </a:p>
          <a:p>
            <a:pPr marL="457200" indent="-329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Another inconvenience is </a:t>
            </a: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the creeping discharge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on the surfaces or </a:t>
            </a: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the leakage current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on these surfaces</a:t>
            </a:r>
            <a:br/>
            <a:r>
              <a:rPr b="0" lang="en-GB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200" spc="-1" strike="noStrike">
              <a:latin typeface="Arial"/>
            </a:endParaRPr>
          </a:p>
          <a:p>
            <a:pPr marL="457200" indent="-329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The complication is contamination of the contact area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Dirt from outside (from the environment)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Artifacts after arc burning (deposited oxides and metal vapors)</a:t>
            </a:r>
            <a:endParaRPr b="0" lang="en-GB" sz="1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Dirt from assembly (soldering, cleaning)</a:t>
            </a:r>
            <a:endParaRPr b="0" lang="en-GB" sz="1200" spc="-1" strike="noStrike">
              <a:latin typeface="Arial"/>
            </a:endParaRPr>
          </a:p>
          <a:p>
            <a:pPr marL="457200" indent="-329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"/>
            </a:pPr>
            <a:endParaRPr b="0" lang="en-GB" sz="1200" spc="-1" strike="noStrike">
              <a:latin typeface="Arial"/>
            </a:endParaRPr>
          </a:p>
          <a:p>
            <a:pPr marL="457200" indent="-329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The contact-coil insulation strength is &lt;1000 V, often much lower (always stated in the catalog sheet)</a:t>
            </a:r>
            <a:endParaRPr b="0" lang="en-GB" sz="1200" spc="-1" strike="noStrike">
              <a:latin typeface="Arial"/>
            </a:endParaRPr>
          </a:p>
          <a:p>
            <a:pPr marL="457200" indent="-329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It can be improved by a partition separating the coil from the contact space</a:t>
            </a:r>
            <a:endParaRPr b="0" lang="en-GB" sz="1200" spc="-1" strike="noStrike">
              <a:latin typeface="Arial"/>
            </a:endParaRPr>
          </a:p>
          <a:p>
            <a:pPr marL="457200" indent="-329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endParaRPr b="0" lang="en-GB" sz="1200" spc="-1" strike="noStrike">
              <a:latin typeface="Arial"/>
            </a:endParaRPr>
          </a:p>
          <a:p>
            <a:pPr marL="457200" indent="-329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We can test by measuring the insulation resistance (megaohmmeter) or by the endurance voltage test (hi-pot tester)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5973120" y="2941200"/>
            <a:ext cx="2666880" cy="200016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2"/>
          <a:srcRect l="0" t="0" r="0" b="13655"/>
          <a:stretch/>
        </p:blipFill>
        <p:spPr>
          <a:xfrm>
            <a:off x="6192000" y="-25920"/>
            <a:ext cx="2229120" cy="2590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716292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0D4EBE9-2975-4839-A6A0-06DBEB34894D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Switch on state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250920" y="1006200"/>
            <a:ext cx="5653080" cy="39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Arial"/>
              </a:rPr>
              <a:t>Good conductivity is required</a:t>
            </a:r>
            <a:endParaRPr b="0" lang="en-GB" sz="15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Arial"/>
              </a:rPr>
              <a:t>The conditions and problems are the same as for the connectors</a:t>
            </a:r>
            <a:endParaRPr b="0" lang="en-GB" sz="1500" spc="-1" strike="noStrike">
              <a:latin typeface="Arial"/>
            </a:endParaRPr>
          </a:p>
          <a:p>
            <a:pPr lvl="1"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the lower pressing force (ten in connectors)</a:t>
            </a:r>
            <a:endParaRPr b="0" lang="en-GB" sz="1400" spc="-1" strike="noStrike">
              <a:latin typeface="Arial"/>
            </a:endParaRPr>
          </a:p>
          <a:p>
            <a:pPr lvl="1"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in addition, pollution from the arc</a:t>
            </a:r>
            <a:endParaRPr b="0" lang="en-GB" sz="1400" spc="-1" strike="noStrike">
              <a:latin typeface="Arial"/>
            </a:endParaRPr>
          </a:p>
          <a:p>
            <a:pPr lvl="1"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pay attention to the reserve of holding force in applications with vibrations during operation</a:t>
            </a:r>
            <a:endParaRPr b="0" lang="en-GB" sz="1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endParaRPr b="0" lang="en-GB" sz="1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Arial"/>
              </a:rPr>
              <a:t>Strait phenomenon occurs = contact point heating</a:t>
            </a:r>
            <a:endParaRPr b="0" lang="en-GB" sz="15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1" lang="en-GB" sz="1500" spc="-1" strike="noStrike">
                <a:solidFill>
                  <a:srgbClr val="000000"/>
                </a:solidFill>
                <a:latin typeface="Arial"/>
                <a:ea typeface="Arial"/>
              </a:rPr>
              <a:t>Surface adhesion</a:t>
            </a: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Arial"/>
              </a:rPr>
              <a:t> always occurs, at higher currents up to </a:t>
            </a:r>
            <a:r>
              <a:rPr b="1" lang="en-GB" sz="1500" spc="-1" strike="noStrike">
                <a:solidFill>
                  <a:srgbClr val="000000"/>
                </a:solidFill>
                <a:latin typeface="Arial"/>
                <a:ea typeface="Arial"/>
              </a:rPr>
              <a:t>welding</a:t>
            </a: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Arial"/>
              </a:rPr>
              <a:t> = the relay mechanism must provide sufficient force to tear off the contacts to turn off the relay (return spring)</a:t>
            </a:r>
            <a:endParaRPr b="0" lang="en-GB" sz="15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endParaRPr b="0" lang="en-GB" sz="15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Arial"/>
              </a:rPr>
              <a:t>We can test the quality by measuring the contact resistance (milliohmmeter)</a:t>
            </a:r>
            <a:endParaRPr b="0" lang="en-GB" sz="15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6192000" y="1644840"/>
            <a:ext cx="1969920" cy="3467160"/>
          </a:xfrm>
          <a:prstGeom prst="rect">
            <a:avLst/>
          </a:prstGeom>
          <a:ln>
            <a:noFill/>
          </a:ln>
        </p:spPr>
      </p:pic>
      <p:pic>
        <p:nvPicPr>
          <p:cNvPr id="152" name="" descr=""/>
          <p:cNvPicPr/>
          <p:nvPr/>
        </p:nvPicPr>
        <p:blipFill>
          <a:blip r:embed="rId2"/>
          <a:stretch/>
        </p:blipFill>
        <p:spPr>
          <a:xfrm>
            <a:off x="6794640" y="24480"/>
            <a:ext cx="2354400" cy="2346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708660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18FEAAA-F7B1-44EA-9CF5-518A9A945F16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Switning on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0" y="898200"/>
            <a:ext cx="4896000" cy="356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457200" indent="-316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As the contacts approach, the arc ignites (distance decreases to zero - the potential increases to infinity = air breaks out)</a:t>
            </a:r>
            <a:endParaRPr b="0" lang="en-GB" sz="14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An activation voltage&gt; 1V is sufficient to ignite </a:t>
            </a: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the arc</a:t>
            </a:r>
            <a:endParaRPr b="0" lang="en-GB" sz="12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The formation and stabilization of the arc takes units up to hundreds of ns</a:t>
            </a:r>
            <a:endParaRPr b="0" lang="en-GB" sz="12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Burning time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can be determined from the time of application (eg t</a:t>
            </a:r>
            <a:r>
              <a:rPr b="0" lang="en-GB" sz="12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= 1 ms, l = 1 mm means movement speed 1 </a:t>
            </a:r>
            <a:r>
              <a:rPr b="0" lang="en-GB" sz="1200" spc="-1" strike="noStrike">
                <a:solidFill>
                  <a:srgbClr val="000000"/>
                </a:solidFill>
                <a:latin typeface="Symbol"/>
                <a:ea typeface="Arial"/>
              </a:rPr>
              <a:t>m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m / </a:t>
            </a:r>
            <a:r>
              <a:rPr b="0" lang="en-GB" sz="1200" spc="-1" strike="noStrike">
                <a:solidFill>
                  <a:srgbClr val="000000"/>
                </a:solidFill>
                <a:latin typeface="Symbol"/>
                <a:ea typeface="Arial"/>
              </a:rPr>
              <a:t>m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s, arc burning time for 24 V 24/3000 = </a:t>
            </a:r>
            <a:br/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8 </a:t>
            </a:r>
            <a:r>
              <a:rPr b="0" lang="en-GB" sz="1200" spc="-1" strike="noStrike">
                <a:solidFill>
                  <a:srgbClr val="000000"/>
                </a:solidFill>
                <a:latin typeface="Symbol"/>
                <a:ea typeface="Arial"/>
              </a:rPr>
              <a:t>m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m [V / (V / mm)] .. Arc burns 8 </a:t>
            </a:r>
            <a:r>
              <a:rPr b="0" lang="en-GB" sz="1200" spc="-1" strike="noStrike">
                <a:solidFill>
                  <a:srgbClr val="000000"/>
                </a:solidFill>
                <a:latin typeface="Symbol"/>
                <a:ea typeface="Arial"/>
              </a:rPr>
              <a:t>m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s)</a:t>
            </a:r>
            <a:endParaRPr b="0" lang="en-GB" sz="12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The arch </a:t>
            </a:r>
            <a:r>
              <a:rPr b="1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helps to clean 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the contact surface</a:t>
            </a:r>
            <a:endParaRPr b="0" lang="en-GB" sz="1200" spc="-1" strike="noStrike">
              <a:latin typeface="Arial"/>
            </a:endParaRPr>
          </a:p>
          <a:p>
            <a:pPr marL="457200" indent="-316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endParaRPr b="0" lang="en-GB" sz="1200" spc="-1" strike="noStrike">
              <a:latin typeface="Arial"/>
            </a:endParaRPr>
          </a:p>
          <a:p>
            <a:pPr marL="457200" indent="-316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A </a:t>
            </a:r>
            <a:r>
              <a:rPr b="1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current limited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by the impedance of the load + source + arc</a:t>
            </a:r>
            <a:endParaRPr b="0" lang="en-GB" sz="1400" spc="-1" strike="noStrike">
              <a:latin typeface="Arial"/>
            </a:endParaRPr>
          </a:p>
          <a:p>
            <a:pPr marL="457200" indent="-316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After a metal contact, the current is limited only by the impedance of the load + source</a:t>
            </a:r>
            <a:endParaRPr b="0" lang="en-GB" sz="1400" spc="-1" strike="noStrike">
              <a:latin typeface="Arial"/>
            </a:endParaRPr>
          </a:p>
          <a:p>
            <a:pPr marL="457200" indent="-316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1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Inrush current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given by the load</a:t>
            </a:r>
            <a:endParaRPr b="0" lang="en-GB" sz="1400" spc="-1" strike="noStrike">
              <a:latin typeface="Arial"/>
            </a:endParaRPr>
          </a:p>
          <a:p>
            <a:pPr marL="457200" indent="-316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After the contacts hit, the contacts often </a:t>
            </a:r>
            <a:r>
              <a:rPr b="1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bounce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rcRect l="0" t="0" r="41102" b="0"/>
          <a:stretch/>
        </p:blipFill>
        <p:spPr>
          <a:xfrm>
            <a:off x="4896000" y="56160"/>
            <a:ext cx="4067640" cy="4705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67816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D866BB9-4802-4B93-97E0-1DEC427A89C9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50920" y="141840"/>
            <a:ext cx="612072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Load categories - inrush currents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144000" y="844200"/>
            <a:ext cx="5040000" cy="383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39840" indent="-3391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Motors - magnetizing peak, starting current (10*I</a:t>
            </a:r>
            <a:r>
              <a:rPr b="0" lang="en-GB" sz="14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n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 and more)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Capacitors - charging current (100*I</a:t>
            </a:r>
            <a:r>
              <a:rPr b="0" lang="en-GB" sz="14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n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 or more), switching is problematic, special relays / contactors = initial pre-charging via auxiliary contacts and input impedance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Electronics - often a filter capacitor at the input = the same effect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Bulbs - cold filament (approx. 10* I</a:t>
            </a:r>
            <a:r>
              <a:rPr b="0" lang="en-GB" sz="14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n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Resistive load - no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Transformers (AC only) - given by the moment of switching on and retentive current (according to the standard &lt;12 I</a:t>
            </a:r>
            <a:r>
              <a:rPr b="0" lang="en-GB" sz="14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n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, but in practice 50 times or more)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Different nature of the course and more than 100 times the rated current = stresses the Joue contacts - possible welding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According to standards - application category = limit current defined for different loads differently</a:t>
            </a:r>
            <a:endParaRPr b="0" lang="en-GB" sz="1400" spc="-1" strike="noStrike">
              <a:latin typeface="Arial"/>
            </a:endParaRPr>
          </a:p>
          <a:p>
            <a:pPr marL="339840" indent="-3391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It can be limited by including impedance (choke, resistor, NTC), switching at the appropriate time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5976000" y="-11160"/>
            <a:ext cx="2520000" cy="2277720"/>
          </a:xfrm>
          <a:prstGeom prst="rect">
            <a:avLst/>
          </a:prstGeom>
          <a:ln>
            <a:noFill/>
          </a:ln>
        </p:spPr>
      </p:pic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5528880" y="2306520"/>
            <a:ext cx="2607120" cy="284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6553080" y="4767120"/>
            <a:ext cx="190116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22CCCAFD-CF71-4B1B-B0B3-868060B4AC77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277920" y="153720"/>
            <a:ext cx="6068160" cy="71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2800" spc="-1" strike="noStrike">
                <a:solidFill>
                  <a:srgbClr val="660000"/>
                </a:solidFill>
                <a:latin typeface="Arial"/>
                <a:ea typeface="Arial"/>
              </a:rPr>
              <a:t>Inrush currents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395280" y="735840"/>
            <a:ext cx="4463280" cy="256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4285080" y="154080"/>
            <a:ext cx="2314440" cy="2086200"/>
          </a:xfrm>
          <a:prstGeom prst="rect">
            <a:avLst/>
          </a:prstGeom>
          <a:ln>
            <a:noFill/>
          </a:ln>
        </p:spPr>
      </p:pic>
      <p:sp>
        <p:nvSpPr>
          <p:cNvPr id="166" name="CustomShape 4"/>
          <p:cNvSpPr/>
          <p:nvPr/>
        </p:nvSpPr>
        <p:spPr>
          <a:xfrm>
            <a:off x="4831920" y="407160"/>
            <a:ext cx="244404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200" spc="-1" strike="noStrike">
                <a:latin typeface="Arial"/>
              </a:rPr>
              <a:t>Incadescent light bulb, cca 10 ms</a:t>
            </a:r>
            <a:endParaRPr b="0" lang="en-GB" sz="1200" spc="-1" strike="noStrike">
              <a:latin typeface="Arial"/>
            </a:endParaRPr>
          </a:p>
        </p:txBody>
      </p:sp>
      <p:grpSp>
        <p:nvGrpSpPr>
          <p:cNvPr id="167" name="Group 5"/>
          <p:cNvGrpSpPr/>
          <p:nvPr/>
        </p:nvGrpSpPr>
        <p:grpSpPr>
          <a:xfrm>
            <a:off x="4643640" y="2277000"/>
            <a:ext cx="4284720" cy="2665440"/>
            <a:chOff x="4643640" y="2277000"/>
            <a:chExt cx="4284720" cy="2665440"/>
          </a:xfrm>
        </p:grpSpPr>
        <p:pic>
          <p:nvPicPr>
            <p:cNvPr id="168" name="" descr=""/>
            <p:cNvPicPr/>
            <p:nvPr/>
          </p:nvPicPr>
          <p:blipFill>
            <a:blip r:embed="rId2"/>
            <a:stretch/>
          </p:blipFill>
          <p:spPr>
            <a:xfrm>
              <a:off x="4643640" y="2277000"/>
              <a:ext cx="4284720" cy="2665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" descr=""/>
            <p:cNvPicPr/>
            <p:nvPr/>
          </p:nvPicPr>
          <p:blipFill>
            <a:blip r:embed="rId3"/>
            <a:stretch/>
          </p:blipFill>
          <p:spPr>
            <a:xfrm>
              <a:off x="5491440" y="2458080"/>
              <a:ext cx="3332160" cy="950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0" name="CustomShape 6"/>
          <p:cNvSpPr/>
          <p:nvPr/>
        </p:nvSpPr>
        <p:spPr>
          <a:xfrm>
            <a:off x="5147280" y="2218320"/>
            <a:ext cx="343152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200" spc="-1" strike="noStrike">
                <a:latin typeface="Arial"/>
              </a:rPr>
              <a:t>Capacitor charging, limitation by NTC thermistor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4"/>
          <a:stretch/>
        </p:blipFill>
        <p:spPr>
          <a:xfrm>
            <a:off x="756000" y="1556280"/>
            <a:ext cx="3219480" cy="3581640"/>
          </a:xfrm>
          <a:prstGeom prst="rect">
            <a:avLst/>
          </a:prstGeom>
          <a:ln>
            <a:noFill/>
          </a:ln>
        </p:spPr>
      </p:pic>
      <p:sp>
        <p:nvSpPr>
          <p:cNvPr id="172" name="CustomShape 7"/>
          <p:cNvSpPr/>
          <p:nvPr/>
        </p:nvSpPr>
        <p:spPr>
          <a:xfrm>
            <a:off x="2394360" y="2513520"/>
            <a:ext cx="57096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en-GB" sz="1200" spc="-1" strike="noStrike">
                <a:latin typeface="Arial"/>
              </a:rPr>
              <a:t>motor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Application>LibreOffice/6.4.5.2$Windows_X86_64 LibreOffice_project/a726b36747cf2001e06b58ad5db1aa3a9a1872d6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cs-CZ</dc:language>
  <cp:lastModifiedBy/>
  <dcterms:modified xsi:type="dcterms:W3CDTF">2022-04-25T16:03:47Z</dcterms:modified>
  <cp:revision>9</cp:revision>
  <dc:subject/>
  <dc:title/>
</cp:coreProperties>
</file>