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50" d="100"/>
          <a:sy n="150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2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Roboty – rozdělení a trendy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9881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Poměr instalace klasických a </a:t>
            </a:r>
            <a:r>
              <a:rPr lang="cs-CZ" sz="1400" i="1" dirty="0" err="1" smtClean="0"/>
              <a:t>kolaborativních</a:t>
            </a:r>
            <a:r>
              <a:rPr lang="cs-CZ" sz="1400" i="1" dirty="0" smtClean="0"/>
              <a:t> průmyslových robotů </a:t>
            </a:r>
            <a:r>
              <a:rPr lang="cs-CZ" sz="1400" i="1" dirty="0"/>
              <a:t>ve světě v jednotlivých </a:t>
            </a:r>
            <a:r>
              <a:rPr lang="cs-CZ" sz="1400" i="1" dirty="0" smtClean="0"/>
              <a:t>letech (v tisících),                                                                            </a:t>
            </a:r>
            <a:r>
              <a:rPr lang="cs-CZ" sz="1400" i="1" dirty="0"/>
              <a:t>zdroj: https://ifr.org/downloads/press2018/2021_10_28_WR_PK_Presentation_long_version.pdf</a:t>
            </a:r>
            <a:endParaRPr lang="cs-CZ" sz="14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03505"/>
            <a:ext cx="7057061" cy="45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9881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Počet instalovaných robotů </a:t>
            </a:r>
            <a:r>
              <a:rPr lang="cs-CZ" sz="1400" i="1" dirty="0"/>
              <a:t>ve světě v jednotlivých </a:t>
            </a:r>
            <a:r>
              <a:rPr lang="cs-CZ" sz="1400" i="1" dirty="0" smtClean="0"/>
              <a:t>letech (v tisících) podle oblastí,                                                                            </a:t>
            </a:r>
            <a:r>
              <a:rPr lang="cs-CZ" sz="1400" i="1" dirty="0"/>
              <a:t>zdroj: https://ifr.org/downloads/press2018/2021_10_28_WR_PK_Presentation_long_version.pdf</a:t>
            </a:r>
            <a:endParaRPr lang="cs-CZ" sz="1400" i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899592" y="1186229"/>
            <a:ext cx="7056784" cy="4735387"/>
            <a:chOff x="899592" y="1186229"/>
            <a:chExt cx="7056784" cy="473538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186229"/>
              <a:ext cx="7056784" cy="4735387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72" y="5733256"/>
              <a:ext cx="1801703" cy="14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2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9881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Počet instalovaných robotů </a:t>
            </a:r>
            <a:r>
              <a:rPr lang="cs-CZ" sz="1400" i="1" dirty="0"/>
              <a:t>ve světě v </a:t>
            </a:r>
            <a:r>
              <a:rPr lang="cs-CZ" sz="1400" i="1" dirty="0" smtClean="0"/>
              <a:t>roce 2020 (v tisících) podle jednotlivých zemí,                                                                            zdroj: https://ifr.org/downloads/press2018/2021_10_28_WR_PK_Presentation_long_version.pdf</a:t>
            </a:r>
            <a:endParaRPr lang="cs-CZ" sz="14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67867"/>
            <a:ext cx="7704856" cy="48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340768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Servisní roboty jsou určeny pro plnění servisních úloh v ne průmyslovém nasazení (vývoj především posledních 10 až 15 let</a:t>
            </a:r>
            <a:r>
              <a:rPr lang="cs-CZ" sz="2000" dirty="0" smtClean="0"/>
              <a:t>), tj. nejsou určeny přímo k průmyslové výrobě.</a:t>
            </a:r>
            <a:endParaRPr lang="cs-CZ" sz="2000" dirty="0" smtClean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2537609"/>
            <a:ext cx="84249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Úlohy servisních robotů: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Výrobní operace </a:t>
            </a:r>
            <a:r>
              <a:rPr lang="cs-CZ" sz="2000" dirty="0" smtClean="0"/>
              <a:t>(inspekce, monitoring, údržba, čištění, mytí, …)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Manipulační operace </a:t>
            </a:r>
            <a:r>
              <a:rPr lang="cs-CZ" sz="2000" dirty="0" smtClean="0"/>
              <a:t>(manipulace, transport, identifikace, navádění, …)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Pomocné operace </a:t>
            </a:r>
            <a:r>
              <a:rPr lang="cs-CZ" sz="2000" dirty="0" smtClean="0"/>
              <a:t>(sběr informací, pomocné úkony, separace, přidržení, …)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47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467544" y="1268760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Oblasti nasazení: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Domácí prostředí </a:t>
            </a:r>
            <a:r>
              <a:rPr lang="cs-CZ" sz="2000" dirty="0" smtClean="0"/>
              <a:t>(domácí servis, mobilní systémy pro domácí práce, …)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Osobní životní prostředí </a:t>
            </a:r>
            <a:r>
              <a:rPr lang="cs-CZ" sz="2000" dirty="0" smtClean="0"/>
              <a:t>(protetická zařízení, rehabilitační zařízení, zábava, …)</a:t>
            </a:r>
            <a:endParaRPr lang="cs-CZ" sz="2000" b="1" dirty="0" smtClean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 smtClean="0"/>
              <a:t>Veřejné prostředí </a:t>
            </a:r>
            <a:r>
              <a:rPr lang="cs-CZ" sz="2000" dirty="0" smtClean="0"/>
              <a:t>(monitoring, údržba, manipulace, veřejný dozor, …)</a:t>
            </a:r>
            <a:endParaRPr lang="cs-CZ" sz="2000" b="1" dirty="0" smtClean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/>
              <a:t>Nepřirozené prostředí </a:t>
            </a:r>
            <a:r>
              <a:rPr lang="cs-CZ" sz="2000" dirty="0" smtClean="0"/>
              <a:t>(nosiče sond a </a:t>
            </a:r>
            <a:r>
              <a:rPr lang="cs-CZ" sz="2000" dirty="0" err="1" smtClean="0"/>
              <a:t>technol</a:t>
            </a:r>
            <a:r>
              <a:rPr lang="cs-CZ" sz="2000" dirty="0" smtClean="0"/>
              <a:t>. zařízení – mořské, podzemní, vesmírné, tělové, …)</a:t>
            </a:r>
            <a:endParaRPr lang="cs-CZ" sz="2000" dirty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sz="2000" b="1" dirty="0"/>
              <a:t>Nebezpečné prostředí </a:t>
            </a:r>
            <a:r>
              <a:rPr lang="cs-CZ" sz="2000" dirty="0" smtClean="0"/>
              <a:t>(nosiče zbraňových systémů, manipulace s nebezpečným materiálem a výbušninami, zařízení pro zamořené prostředí, …) </a:t>
            </a:r>
            <a:endParaRPr lang="cs-CZ" sz="2000" dirty="0"/>
          </a:p>
          <a:p>
            <a:pPr marL="457200" indent="-457200">
              <a:spcAft>
                <a:spcPts val="1200"/>
              </a:spcAft>
              <a:buAutoNum type="arabicParenR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50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domácí prostředí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55977"/>
            <a:ext cx="2502277" cy="2502277"/>
          </a:xfrm>
          <a:prstGeom prst="rect">
            <a:avLst/>
          </a:prstGeom>
        </p:spPr>
      </p:pic>
      <p:pic>
        <p:nvPicPr>
          <p:cNvPr id="7" name="Obrázek 6" descr="Xiaomi Mi Robot Vacuum Mop 2 Pro - Robotický vysavač - XiaomiMarket.c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0321"/>
            <a:ext cx="2880360" cy="196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Multifunkční varný kuchyňský robot CLICK &amp; COOK FE5061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4" y="3857463"/>
            <a:ext cx="2282151" cy="225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5220072" y="3243014"/>
            <a:ext cx="286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Robotický vysavač </a:t>
            </a:r>
            <a:r>
              <a:rPr lang="cs-CZ" sz="1400" i="1" dirty="0" err="1" smtClean="0"/>
              <a:t>Xiaomi</a:t>
            </a:r>
            <a:r>
              <a:rPr lang="cs-CZ" sz="1400" i="1" dirty="0" smtClean="0"/>
              <a:t>, </a:t>
            </a:r>
            <a:endParaRPr lang="cs-CZ" sz="1400" i="1" dirty="0" smtClean="0"/>
          </a:p>
          <a:p>
            <a:r>
              <a:rPr lang="cs-CZ" sz="1400" i="1" dirty="0" smtClean="0"/>
              <a:t>foto</a:t>
            </a:r>
            <a:r>
              <a:rPr lang="cs-CZ" sz="1400" i="1" dirty="0"/>
              <a:t>: </a:t>
            </a:r>
            <a:r>
              <a:rPr lang="cs-CZ" sz="1400" i="1" dirty="0"/>
              <a:t>https://www.xiaomimarket.cz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9581" y="3336308"/>
            <a:ext cx="286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Robotická </a:t>
            </a:r>
            <a:r>
              <a:rPr lang="cs-CZ" sz="1400" i="1" dirty="0"/>
              <a:t>sekačka </a:t>
            </a:r>
            <a:r>
              <a:rPr lang="cs-CZ" sz="1400" i="1" dirty="0" smtClean="0"/>
              <a:t>HUSQVARNA, </a:t>
            </a:r>
            <a:endParaRPr lang="cs-CZ" sz="1400" i="1" dirty="0" smtClean="0"/>
          </a:p>
          <a:p>
            <a:r>
              <a:rPr lang="cs-CZ" sz="1400" i="1" dirty="0" smtClean="0"/>
              <a:t>foto</a:t>
            </a:r>
            <a:r>
              <a:rPr lang="cs-CZ" sz="1400" i="1" dirty="0"/>
              <a:t>: https://www.husqvarna.com/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9954" y="59268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Multifunkční varný kuchyňský robot TEFAL, </a:t>
            </a:r>
          </a:p>
          <a:p>
            <a:r>
              <a:rPr lang="cs-CZ" sz="1400" i="1" dirty="0" smtClean="0"/>
              <a:t>foto</a:t>
            </a:r>
            <a:r>
              <a:rPr lang="cs-CZ" sz="1400" i="1" dirty="0"/>
              <a:t>: https</a:t>
            </a:r>
            <a:r>
              <a:rPr lang="cs-CZ" sz="1400" i="1" dirty="0" smtClean="0"/>
              <a:t>://www.tefal.cz</a:t>
            </a:r>
            <a:endParaRPr lang="cs-CZ" sz="1400" i="1" dirty="0"/>
          </a:p>
        </p:txBody>
      </p:sp>
      <p:pic>
        <p:nvPicPr>
          <p:cNvPr id="13" name="Obrázek 12" descr="https://smartmania.cz/wp-content/uploads/2020/09/rin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32" y="3806204"/>
            <a:ext cx="2952368" cy="165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4572000" y="551435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Bezpečnostní kamera – </a:t>
            </a:r>
            <a:r>
              <a:rPr lang="cs-CZ" sz="1400" i="1" dirty="0" err="1" smtClean="0"/>
              <a:t>dron</a:t>
            </a:r>
            <a:r>
              <a:rPr lang="cs-CZ" sz="1400" i="1" dirty="0"/>
              <a:t> (Ring </a:t>
            </a:r>
            <a:r>
              <a:rPr lang="cs-CZ" sz="1400" i="1" dirty="0" err="1"/>
              <a:t>Always</a:t>
            </a:r>
            <a:r>
              <a:rPr lang="cs-CZ" sz="1400" i="1" dirty="0"/>
              <a:t>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 smtClean="0"/>
              <a:t>Cam</a:t>
            </a:r>
            <a:r>
              <a:rPr lang="cs-CZ" sz="1400" i="1" dirty="0" smtClean="0"/>
              <a:t>), </a:t>
            </a:r>
            <a:endParaRPr lang="cs-CZ" sz="1400" i="1" dirty="0" smtClean="0"/>
          </a:p>
          <a:p>
            <a:r>
              <a:rPr lang="cs-CZ" sz="1400" i="1" dirty="0" smtClean="0"/>
              <a:t>foto</a:t>
            </a:r>
            <a:r>
              <a:rPr lang="cs-CZ" sz="1400" i="1" dirty="0"/>
              <a:t>: </a:t>
            </a:r>
            <a:r>
              <a:rPr lang="cs-CZ" sz="1400" i="1" dirty="0"/>
              <a:t>https://smartmania.cz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3880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osobní životní prostředí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046" y="3913147"/>
            <a:ext cx="403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Umělá ruka, foto</a:t>
            </a:r>
            <a:r>
              <a:rPr lang="cs-CZ" sz="1400" i="1" dirty="0"/>
              <a:t>: </a:t>
            </a:r>
            <a:r>
              <a:rPr lang="cs-CZ" sz="1400" i="1" dirty="0"/>
              <a:t>https://www.zdravotnickydenik.cz</a:t>
            </a:r>
            <a:endParaRPr lang="cs-CZ" sz="14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5552" y="3457741"/>
            <a:ext cx="332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Robotická rehabilitace, </a:t>
            </a:r>
            <a:endParaRPr lang="cs-CZ" sz="1400" i="1" dirty="0" smtClean="0"/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</a:t>
            </a:r>
            <a:r>
              <a:rPr lang="cs-CZ" sz="1400" i="1" dirty="0"/>
              <a:t>https://www.prostejov.eu</a:t>
            </a:r>
            <a:endParaRPr lang="cs-CZ" sz="1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" y="1412776"/>
            <a:ext cx="4427984" cy="24870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52" y="1412776"/>
            <a:ext cx="3292574" cy="2050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" y="4293096"/>
            <a:ext cx="3468488" cy="19514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27584" y="6244525"/>
            <a:ext cx="403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Walking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Assistant</a:t>
            </a:r>
            <a:r>
              <a:rPr lang="cs-CZ" sz="1400" i="1" dirty="0" smtClean="0"/>
              <a:t>, foto</a:t>
            </a:r>
            <a:r>
              <a:rPr lang="cs-CZ" sz="1400" i="1" dirty="0"/>
              <a:t>: </a:t>
            </a:r>
            <a:r>
              <a:rPr lang="cs-CZ" sz="1400" i="1" dirty="0"/>
              <a:t>https://www.hybrid.cz</a:t>
            </a:r>
            <a:endParaRPr lang="cs-CZ" sz="1400" i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t="15606" b="9654"/>
          <a:stretch/>
        </p:blipFill>
        <p:spPr>
          <a:xfrm>
            <a:off x="5448982" y="4077072"/>
            <a:ext cx="3154388" cy="172819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448981" y="5805264"/>
            <a:ext cx="356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Kreslící robot, foto</a:t>
            </a:r>
            <a:r>
              <a:rPr lang="cs-CZ" sz="1400" i="1" dirty="0"/>
              <a:t>: </a:t>
            </a:r>
            <a:r>
              <a:rPr lang="cs-CZ" sz="1400" i="1" dirty="0"/>
              <a:t>https://</a:t>
            </a:r>
            <a:r>
              <a:rPr lang="cs-CZ" sz="1400" i="1" dirty="0" smtClean="0"/>
              <a:t>nkvempire.com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732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veřejné prostředí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420" y="3411574"/>
            <a:ext cx="403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Robotická obsluha, foto</a:t>
            </a:r>
            <a:r>
              <a:rPr lang="cs-CZ" sz="1400" i="1" dirty="0"/>
              <a:t>: </a:t>
            </a:r>
            <a:r>
              <a:rPr lang="cs-CZ" sz="1400" i="1" dirty="0"/>
              <a:t>https</a:t>
            </a:r>
            <a:r>
              <a:rPr lang="cs-CZ" sz="1400" i="1" dirty="0" smtClean="0"/>
              <a:t>://profimedia.cz</a:t>
            </a:r>
            <a:endParaRPr lang="cs-CZ" sz="1400" i="1" dirty="0"/>
          </a:p>
        </p:txBody>
      </p:sp>
      <p:pic>
        <p:nvPicPr>
          <p:cNvPr id="13" name="Obrázek 12" descr="Robot v čínské restauraci Sung Jü-ka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672408" cy="217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https://www.stoplusjednicka.cz/sites/default/files/styles/full/public/obrazky/2018/12/dawn_ver_beta_cafe_03.jpg?itok=fYwsDN6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189526" cy="21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véPole 17"/>
          <p:cNvSpPr txBox="1"/>
          <p:nvPr/>
        </p:nvSpPr>
        <p:spPr>
          <a:xfrm>
            <a:off x="4530502" y="3411574"/>
            <a:ext cx="4289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Robotická obsluha, foto</a:t>
            </a:r>
            <a:r>
              <a:rPr lang="cs-CZ" sz="1400" i="1" dirty="0"/>
              <a:t>: </a:t>
            </a:r>
            <a:r>
              <a:rPr lang="cs-CZ" sz="1400" i="1" dirty="0"/>
              <a:t>https://www.stoplusjednicka.cz</a:t>
            </a:r>
            <a:endParaRPr lang="cs-CZ" sz="1400" i="1" dirty="0"/>
          </a:p>
        </p:txBody>
      </p:sp>
      <p:pic>
        <p:nvPicPr>
          <p:cNvPr id="19" name="Obrázek 18" descr="Meet Tally, Giant Eagle's Shelf-Scanning Robot | 90.5 WES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" y="3807822"/>
            <a:ext cx="3312408" cy="22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ovéPole 19"/>
          <p:cNvSpPr txBox="1"/>
          <p:nvPr/>
        </p:nvSpPr>
        <p:spPr>
          <a:xfrm>
            <a:off x="656630" y="6106351"/>
            <a:ext cx="403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 skenující regály, foto</a:t>
            </a:r>
            <a:r>
              <a:rPr lang="cs-CZ" sz="1400" i="1" dirty="0"/>
              <a:t>: </a:t>
            </a:r>
            <a:r>
              <a:rPr lang="cs-CZ" sz="1400" i="1" dirty="0"/>
              <a:t>https://www.wesa.fm</a:t>
            </a:r>
            <a:endParaRPr lang="cs-CZ" sz="1400" i="1" dirty="0"/>
          </a:p>
        </p:txBody>
      </p:sp>
      <p:pic>
        <p:nvPicPr>
          <p:cNvPr id="21" name="Obrázek 20" descr="Boston Dynamics - Mobile Robot Guid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63" y="3782421"/>
            <a:ext cx="3904473" cy="21962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ovéPole 21"/>
          <p:cNvSpPr txBox="1"/>
          <p:nvPr/>
        </p:nvSpPr>
        <p:spPr>
          <a:xfrm>
            <a:off x="4788024" y="5844741"/>
            <a:ext cx="363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Mobilní roboty </a:t>
            </a:r>
            <a:r>
              <a:rPr lang="cs-CZ" sz="1400" i="1" dirty="0" err="1" smtClean="0"/>
              <a:t>Boaston</a:t>
            </a:r>
            <a:r>
              <a:rPr lang="cs-CZ" sz="1400" i="1" dirty="0" smtClean="0"/>
              <a:t> Dynamics</a:t>
            </a:r>
            <a:r>
              <a:rPr lang="cs-CZ" sz="1400" i="1" dirty="0" smtClean="0"/>
              <a:t>,                        foto</a:t>
            </a:r>
            <a:r>
              <a:rPr lang="cs-CZ" sz="1400" i="1" dirty="0"/>
              <a:t>: </a:t>
            </a:r>
            <a:r>
              <a:rPr lang="cs-CZ" sz="1400" i="1" dirty="0"/>
              <a:t>https://mobilerobotguide.co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0156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nepřirozené prostředí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268761"/>
            <a:ext cx="3974096" cy="237626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28156" y="3644810"/>
            <a:ext cx="403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 pro opravu potrubí na dně oceánu, foto</a:t>
            </a:r>
            <a:r>
              <a:rPr lang="cs-CZ" sz="1400" i="1" dirty="0"/>
              <a:t>: </a:t>
            </a:r>
            <a:r>
              <a:rPr lang="cs-CZ" sz="1400" i="1" dirty="0"/>
              <a:t>https://www.lidovky.cz</a:t>
            </a:r>
            <a:endParaRPr lang="cs-CZ" sz="14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4860032" y="1088455"/>
            <a:ext cx="3815656" cy="3384376"/>
            <a:chOff x="4860032" y="1088455"/>
            <a:chExt cx="3815656" cy="338437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3"/>
            <a:stretch/>
          </p:blipFill>
          <p:spPr>
            <a:xfrm>
              <a:off x="4860032" y="1088455"/>
              <a:ext cx="3672408" cy="3384376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6444208" y="3906420"/>
              <a:ext cx="2231480" cy="386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1" name="Picture 2" descr="Robotic Heart Surgeon İhsan Bakır, explained the importance of robotic surgery in the surgical treatment of vascular occlus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78489"/>
            <a:ext cx="4155721" cy="20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914572" y="3651754"/>
            <a:ext cx="383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Chirurgický robot Da Vinci,</a:t>
            </a:r>
          </a:p>
          <a:p>
            <a:pPr algn="r"/>
            <a:r>
              <a:rPr lang="cs-CZ" sz="1400" i="1" dirty="0" smtClean="0"/>
              <a:t>foto:</a:t>
            </a:r>
            <a:r>
              <a:rPr lang="cs-CZ" sz="1400" i="1" dirty="0" smtClean="0"/>
              <a:t> </a:t>
            </a:r>
            <a:r>
              <a:rPr lang="cs-CZ" sz="1400" i="1" dirty="0"/>
              <a:t>https://www.excelenciarobotica.pt</a:t>
            </a:r>
            <a:endParaRPr lang="cs-CZ" sz="14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4177752"/>
            <a:ext cx="3398897" cy="1903603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528156" y="6081355"/>
            <a:ext cx="403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 </a:t>
            </a:r>
            <a:r>
              <a:rPr lang="cs-CZ" sz="1400" i="1" dirty="0" err="1" smtClean="0"/>
              <a:t>Curiosity</a:t>
            </a:r>
            <a:r>
              <a:rPr lang="cs-CZ" sz="1400" i="1" dirty="0" smtClean="0"/>
              <a:t> na Marsu, foto</a:t>
            </a:r>
            <a:r>
              <a:rPr lang="cs-CZ" sz="1400" i="1" dirty="0"/>
              <a:t>: </a:t>
            </a:r>
            <a:r>
              <a:rPr lang="cs-CZ" sz="1400" i="1" dirty="0"/>
              <a:t>https://www.national-geographic.cz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1699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nebezpečné prostředí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5296" y="3501008"/>
            <a:ext cx="403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Robotický pes s puškou</a:t>
            </a:r>
            <a:r>
              <a:rPr lang="cs-CZ" sz="1400" i="1" dirty="0" smtClean="0"/>
              <a:t>, foto: https://profimedia.cz</a:t>
            </a:r>
            <a:endParaRPr lang="cs-CZ" sz="1400" i="1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678698" cy="23042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43" y="1082353"/>
            <a:ext cx="2333625" cy="195262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491880" y="2884572"/>
            <a:ext cx="27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Robotický kulomet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https://www.hdtglobal.com</a:t>
            </a:r>
            <a:endParaRPr lang="cs-CZ" sz="1400" i="1" dirty="0" smtClean="0"/>
          </a:p>
        </p:txBody>
      </p:sp>
      <p:pic>
        <p:nvPicPr>
          <p:cNvPr id="18" name="Obrázek 17" descr="QinetiQ TALON® Robots Shipped to Aid Ukrain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26248"/>
          <a:stretch/>
        </p:blipFill>
        <p:spPr bwMode="auto">
          <a:xfrm>
            <a:off x="6454552" y="1082353"/>
            <a:ext cx="2232248" cy="19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ovéPole 18"/>
          <p:cNvSpPr txBox="1"/>
          <p:nvPr/>
        </p:nvSpPr>
        <p:spPr>
          <a:xfrm>
            <a:off x="6011590" y="2996952"/>
            <a:ext cx="27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Robot TALON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foto</a:t>
            </a:r>
            <a:r>
              <a:rPr lang="cs-CZ" sz="1400" i="1" dirty="0"/>
              <a:t>: https://www.qinetiq.com</a:t>
            </a:r>
            <a:endParaRPr lang="cs-CZ" sz="1400" i="1" dirty="0" smtClean="0"/>
          </a:p>
        </p:txBody>
      </p:sp>
      <p:pic>
        <p:nvPicPr>
          <p:cNvPr id="20" name="Obrázek 19" descr="Business Robots - Rhyno Firefighting Robo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8" y="3781489"/>
            <a:ext cx="2332201" cy="22108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ovéPole 22"/>
          <p:cNvSpPr txBox="1"/>
          <p:nvPr/>
        </p:nvSpPr>
        <p:spPr>
          <a:xfrm>
            <a:off x="1577768" y="5777968"/>
            <a:ext cx="243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Robotický hasič </a:t>
            </a:r>
            <a:r>
              <a:rPr lang="cs-CZ" sz="1400" i="1" dirty="0" err="1" smtClean="0"/>
              <a:t>Rhyno</a:t>
            </a:r>
            <a:r>
              <a:rPr lang="cs-CZ" sz="1400" i="1" dirty="0" smtClean="0"/>
              <a:t>, foto</a:t>
            </a:r>
            <a:r>
              <a:rPr lang="cs-CZ" sz="1400" i="1" dirty="0"/>
              <a:t>: https://business.robotlab.com</a:t>
            </a:r>
            <a:endParaRPr lang="cs-CZ" sz="1400" i="1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28" y="3808785"/>
            <a:ext cx="2586272" cy="1725839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4803676" y="5684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Robot TOSHIBA pro průzkum zamořené jaderné elektrárny</a:t>
            </a:r>
            <a:r>
              <a:rPr lang="cs-CZ" sz="1400" i="1" dirty="0" smtClean="0"/>
              <a:t>, foto</a:t>
            </a:r>
            <a:r>
              <a:rPr lang="cs-CZ" sz="1400" i="1" dirty="0"/>
              <a:t>: </a:t>
            </a:r>
            <a:r>
              <a:rPr lang="cs-CZ" sz="1400" i="1" dirty="0" smtClean="0"/>
              <a:t> </a:t>
            </a:r>
            <a:r>
              <a:rPr lang="cs-CZ" sz="1400" i="1" dirty="0"/>
              <a:t>https://www.proelektrotechniky.cz</a:t>
            </a:r>
            <a:endParaRPr lang="cs-CZ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34714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rozdělení robotických soustav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" name="Zaoblený obdélník 1"/>
          <p:cNvSpPr/>
          <p:nvPr/>
        </p:nvSpPr>
        <p:spPr>
          <a:xfrm>
            <a:off x="1331640" y="4836228"/>
            <a:ext cx="2304256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Průmyslové roboty</a:t>
            </a:r>
            <a:endParaRPr lang="cs-CZ" sz="2000" dirty="0"/>
          </a:p>
        </p:txBody>
      </p:sp>
      <p:sp>
        <p:nvSpPr>
          <p:cNvPr id="8" name="Zaoblený obdélník 7"/>
          <p:cNvSpPr/>
          <p:nvPr/>
        </p:nvSpPr>
        <p:spPr>
          <a:xfrm>
            <a:off x="3419872" y="3958456"/>
            <a:ext cx="208823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Servisní roboty</a:t>
            </a:r>
            <a:endParaRPr lang="cs-CZ" sz="2000" dirty="0"/>
          </a:p>
        </p:txBody>
      </p:sp>
      <p:sp>
        <p:nvSpPr>
          <p:cNvPr id="9" name="Zaoblený obdélník 8"/>
          <p:cNvSpPr/>
          <p:nvPr/>
        </p:nvSpPr>
        <p:spPr>
          <a:xfrm>
            <a:off x="5220072" y="3068960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Osobní roboty</a:t>
            </a:r>
            <a:endParaRPr lang="cs-CZ" sz="20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899592" y="2531972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899592" y="5772332"/>
            <a:ext cx="7704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44008" y="578830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Stupeň neuspořádanosti prostředí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 rot="16200000">
            <a:off x="-898292" y="4009718"/>
            <a:ext cx="312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Autonomie vykonávání úloh</a:t>
            </a:r>
            <a:endParaRPr lang="cs-CZ" sz="2000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899592" y="2874764"/>
            <a:ext cx="7704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884368" y="285194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Rok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259632" y="24208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1970</a:t>
            </a:r>
            <a:endParaRPr lang="cs-CZ" sz="2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347864" y="24208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1990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148064" y="24208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2000</a:t>
            </a:r>
            <a:endParaRPr lang="cs-CZ" sz="2000" dirty="0"/>
          </a:p>
        </p:txBody>
      </p:sp>
      <p:sp>
        <p:nvSpPr>
          <p:cNvPr id="13" name="Obdélník 12"/>
          <p:cNvSpPr/>
          <p:nvPr/>
        </p:nvSpPr>
        <p:spPr>
          <a:xfrm>
            <a:off x="560338" y="1187282"/>
            <a:ext cx="7684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Manipulátory a roboty jsou poměrně</a:t>
            </a:r>
            <a:r>
              <a:rPr lang="cs-CZ" sz="2000" b="1" dirty="0"/>
              <a:t> složitá mechanická zařízení </a:t>
            </a:r>
            <a:r>
              <a:rPr lang="cs-CZ" sz="2000" dirty="0"/>
              <a:t>tvořená většinou </a:t>
            </a:r>
            <a:r>
              <a:rPr lang="cs-CZ" sz="2000" b="1" dirty="0"/>
              <a:t>prostorovými mechanismy</a:t>
            </a:r>
            <a:r>
              <a:rPr lang="cs-CZ" sz="2000" dirty="0"/>
              <a:t>, jejichž struktura je značně rozmanitá v závislosti na charakteru manipulačních, technologických, popř. obslužných úkolů, které mají plnit.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43508" y="616530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Vlastní tvorba, zdroj</a:t>
            </a:r>
            <a:r>
              <a:rPr lang="cs-CZ" sz="1400" i="1" dirty="0" smtClean="0"/>
              <a:t>: Skripta Novotný F. a kol: Úvod </a:t>
            </a:r>
            <a:r>
              <a:rPr lang="cs-CZ" sz="1400" i="1" dirty="0"/>
              <a:t>do automatizace a robotizace ve </a:t>
            </a:r>
            <a:r>
              <a:rPr lang="cs-CZ" sz="1400" i="1" dirty="0" smtClean="0"/>
              <a:t>strojírenství. TUL 2020.</a:t>
            </a:r>
            <a:endParaRPr lang="cs-CZ" sz="1400" i="1" dirty="0"/>
          </a:p>
        </p:txBody>
      </p:sp>
      <p:sp>
        <p:nvSpPr>
          <p:cNvPr id="29" name="Šipka doprava 28"/>
          <p:cNvSpPr/>
          <p:nvPr/>
        </p:nvSpPr>
        <p:spPr>
          <a:xfrm>
            <a:off x="3635896" y="5040307"/>
            <a:ext cx="576064" cy="3839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5508104" y="4135404"/>
            <a:ext cx="576064" cy="3839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7812360" y="3273039"/>
            <a:ext cx="576064" cy="38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385964" y="3018780"/>
            <a:ext cx="4464496" cy="17783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aplikační trend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611188" y="1268760"/>
            <a:ext cx="8064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AMR (Autonomní mobilní roboty) a doručovací roboty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Čisticí a desinfekční roboty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Zdravotnické a rehabilitační roboty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Sociální roboty – </a:t>
            </a:r>
            <a:r>
              <a:rPr lang="cs-CZ" sz="2000" dirty="0" err="1" smtClean="0"/>
              <a:t>teleprezence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Automatizované restaurace (redukce personálu)</a:t>
            </a:r>
          </a:p>
          <a:p>
            <a:endParaRPr lang="cs-CZ" sz="2000" dirty="0"/>
          </a:p>
          <a:p>
            <a:r>
              <a:rPr lang="cs-CZ" sz="2000" dirty="0" smtClean="0"/>
              <a:t>Řada oblastí byla ovlivněna Covidem-19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1619672" y="6048573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Zdroj: https</a:t>
            </a:r>
            <a:r>
              <a:rPr lang="cs-CZ" sz="1400" dirty="0"/>
              <a:t>://ifr.org/downloads/press2018/2021_10_28_WR_PK_Presentation_long_version.pdf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76" y="548680"/>
            <a:ext cx="1794212" cy="31330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080" y="3715629"/>
            <a:ext cx="1808369" cy="21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aplikační trend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15616" y="601569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 smtClean="0"/>
              <a:t>TOP 5 aplikací servisních robotů pro profesionální nasazení v letech 2019 a 2020 (v tisících),</a:t>
            </a:r>
          </a:p>
          <a:p>
            <a:r>
              <a:rPr lang="cs-CZ" sz="1400" dirty="0"/>
              <a:t>z</a:t>
            </a:r>
            <a:r>
              <a:rPr lang="cs-CZ" sz="1400" dirty="0" smtClean="0"/>
              <a:t>droj: https</a:t>
            </a:r>
            <a:r>
              <a:rPr lang="cs-CZ" sz="1400" dirty="0"/>
              <a:t>://ifr.org/downloads/press2018/2021_10_28_WR_PK_Presentation_long_version.pdf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272808" cy="47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Servisní roboty – aplikační trend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15616" y="4911551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 smtClean="0"/>
              <a:t>Počty nasazených servisních robotů (profesionální a osobní/zákaznická aplikace) dle regionů (v tisících),</a:t>
            </a:r>
          </a:p>
          <a:p>
            <a:pPr algn="r"/>
            <a:r>
              <a:rPr lang="cs-CZ" sz="1400" dirty="0"/>
              <a:t>z</a:t>
            </a:r>
            <a:r>
              <a:rPr lang="cs-CZ" sz="1400" dirty="0" smtClean="0"/>
              <a:t>droj: https</a:t>
            </a:r>
            <a:r>
              <a:rPr lang="cs-CZ" sz="1400" dirty="0"/>
              <a:t>://ifr.org/downloads/press2018/2021_10_28_WR_PK_Presentation_long_version.pdf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774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rozdělení robotických soustav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6" name="Přímá spojnice 3"/>
          <p:cNvSpPr/>
          <p:nvPr/>
        </p:nvSpPr>
        <p:spPr>
          <a:xfrm>
            <a:off x="5414077" y="4338967"/>
            <a:ext cx="423240" cy="454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11620" y="0"/>
                </a:lnTo>
                <a:lnTo>
                  <a:pt x="211620" y="454983"/>
                </a:lnTo>
                <a:lnTo>
                  <a:pt x="423240" y="454983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7" name="Přímá spojnice 4"/>
          <p:cNvSpPr/>
          <p:nvPr/>
        </p:nvSpPr>
        <p:spPr>
          <a:xfrm>
            <a:off x="5414077" y="3883984"/>
            <a:ext cx="423240" cy="454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4983"/>
                </a:moveTo>
                <a:lnTo>
                  <a:pt x="211620" y="454983"/>
                </a:lnTo>
                <a:lnTo>
                  <a:pt x="211620" y="0"/>
                </a:lnTo>
                <a:lnTo>
                  <a:pt x="42324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8" name="Přímá spojnice 5"/>
          <p:cNvSpPr/>
          <p:nvPr/>
        </p:nvSpPr>
        <p:spPr>
          <a:xfrm>
            <a:off x="2874635" y="3429001"/>
            <a:ext cx="423240" cy="9099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11620" y="0"/>
                </a:lnTo>
                <a:lnTo>
                  <a:pt x="211620" y="909966"/>
                </a:lnTo>
                <a:lnTo>
                  <a:pt x="423240" y="909966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49" name="Přímá spojnice 6"/>
          <p:cNvSpPr/>
          <p:nvPr/>
        </p:nvSpPr>
        <p:spPr>
          <a:xfrm>
            <a:off x="5414077" y="2519034"/>
            <a:ext cx="423240" cy="454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11620" y="0"/>
                </a:lnTo>
                <a:lnTo>
                  <a:pt x="211620" y="454983"/>
                </a:lnTo>
                <a:lnTo>
                  <a:pt x="423240" y="454983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50" name="Přímá spojnice 7"/>
          <p:cNvSpPr/>
          <p:nvPr/>
        </p:nvSpPr>
        <p:spPr>
          <a:xfrm>
            <a:off x="5414077" y="2064050"/>
            <a:ext cx="423240" cy="45498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4983"/>
                </a:moveTo>
                <a:lnTo>
                  <a:pt x="211620" y="454983"/>
                </a:lnTo>
                <a:lnTo>
                  <a:pt x="211620" y="0"/>
                </a:lnTo>
                <a:lnTo>
                  <a:pt x="42324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51" name="Přímá spojnice 8"/>
          <p:cNvSpPr/>
          <p:nvPr/>
        </p:nvSpPr>
        <p:spPr>
          <a:xfrm>
            <a:off x="2874635" y="2519034"/>
            <a:ext cx="423240" cy="9099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09966"/>
                </a:moveTo>
                <a:lnTo>
                  <a:pt x="211620" y="909966"/>
                </a:lnTo>
                <a:lnTo>
                  <a:pt x="211620" y="0"/>
                </a:lnTo>
                <a:lnTo>
                  <a:pt x="423240" y="0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3" name="Zaoblený obdélník 2"/>
          <p:cNvSpPr/>
          <p:nvPr/>
        </p:nvSpPr>
        <p:spPr>
          <a:xfrm>
            <a:off x="539552" y="2981997"/>
            <a:ext cx="2335082" cy="9019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/>
              <a:t>Charakteristika</a:t>
            </a:r>
            <a:r>
              <a:rPr lang="cs-CZ" b="1" dirty="0"/>
              <a:t> stavby PR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297875" y="2060848"/>
            <a:ext cx="211620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 Architektura PR</a:t>
            </a:r>
            <a:endParaRPr lang="cs-CZ" sz="20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97876" y="3883983"/>
            <a:ext cx="2116202" cy="909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 Úroveň řízení</a:t>
            </a:r>
            <a:endParaRPr lang="cs-CZ" sz="2000" dirty="0"/>
          </a:p>
        </p:txBody>
      </p:sp>
      <p:sp>
        <p:nvSpPr>
          <p:cNvPr id="7" name="Zaoblený obdélník 6"/>
          <p:cNvSpPr/>
          <p:nvPr/>
        </p:nvSpPr>
        <p:spPr>
          <a:xfrm>
            <a:off x="5849094" y="1582192"/>
            <a:ext cx="2899370" cy="944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/>
              <a:t>Kinematické uspořádání </a:t>
            </a:r>
            <a:r>
              <a:rPr lang="cs-CZ" sz="2000" b="1" dirty="0" smtClean="0"/>
              <a:t>a </a:t>
            </a:r>
            <a:r>
              <a:rPr lang="cs-CZ" sz="2000" b="1" dirty="0"/>
              <a:t>konstrukce pohybového systému</a:t>
            </a:r>
            <a:endParaRPr lang="cs-CZ" sz="2000" b="1" dirty="0"/>
          </a:p>
        </p:txBody>
      </p:sp>
      <p:sp>
        <p:nvSpPr>
          <p:cNvPr id="73" name="Zaoblený obdélník 72"/>
          <p:cNvSpPr/>
          <p:nvPr/>
        </p:nvSpPr>
        <p:spPr>
          <a:xfrm>
            <a:off x="5849094" y="2747020"/>
            <a:ext cx="2899370" cy="4549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/>
              <a:t>Typ </a:t>
            </a:r>
            <a:r>
              <a:rPr lang="cs-CZ" sz="2000" b="1" dirty="0" smtClean="0"/>
              <a:t>a </a:t>
            </a:r>
            <a:r>
              <a:rPr lang="cs-CZ" sz="2000" b="1" dirty="0"/>
              <a:t>způsob pohonu</a:t>
            </a:r>
            <a:endParaRPr lang="cs-CZ" sz="2000" b="1" dirty="0"/>
          </a:p>
        </p:txBody>
      </p:sp>
      <p:sp>
        <p:nvSpPr>
          <p:cNvPr id="74" name="Zaoblený obdélník 73"/>
          <p:cNvSpPr/>
          <p:nvPr/>
        </p:nvSpPr>
        <p:spPr>
          <a:xfrm>
            <a:off x="5849094" y="3655277"/>
            <a:ext cx="2899370" cy="4549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/>
              <a:t>Typ a struktura řízení</a:t>
            </a:r>
            <a:endParaRPr lang="cs-CZ" sz="2000" b="1" dirty="0"/>
          </a:p>
        </p:txBody>
      </p:sp>
      <p:sp>
        <p:nvSpPr>
          <p:cNvPr id="75" name="Zaoblený obdélník 74"/>
          <p:cNvSpPr/>
          <p:nvPr/>
        </p:nvSpPr>
        <p:spPr>
          <a:xfrm>
            <a:off x="5849094" y="4377804"/>
            <a:ext cx="2899370" cy="8120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/>
              <a:t>Typy a úroveň použitých   senzorů</a:t>
            </a:r>
            <a:endParaRPr lang="cs-CZ" sz="2000" b="1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251520" y="616530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Vlastní tvorba, zdroj</a:t>
            </a:r>
            <a:r>
              <a:rPr lang="cs-CZ" sz="1400" i="1" dirty="0" smtClean="0"/>
              <a:t>: Skripta Novotný F. a kol: Úvod </a:t>
            </a:r>
            <a:r>
              <a:rPr lang="cs-CZ" sz="1400" i="1" dirty="0"/>
              <a:t>do automatizace a robotizace ve </a:t>
            </a:r>
            <a:r>
              <a:rPr lang="cs-CZ" sz="1400" i="1" dirty="0" smtClean="0"/>
              <a:t>strojírenství. TUL 2020.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735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2392"/>
            <a:ext cx="2529069" cy="37936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9930" y="412020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Angulární robot firmy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r>
              <a:rPr lang="cs-CZ" sz="1400" i="1" dirty="0" smtClean="0"/>
              <a:t>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23" name="Obrázek 22" descr="Lineární robot | KUKA 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61" y="548680"/>
            <a:ext cx="3425449" cy="228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ABB: Rodina robotů SCARA — Elektrika.cz, reportážní portál instalační  elektrotechniky, vyhlášky, schémata zapojení 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31" y="3573016"/>
            <a:ext cx="2449575" cy="19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ovéPole 24"/>
          <p:cNvSpPr txBox="1"/>
          <p:nvPr/>
        </p:nvSpPr>
        <p:spPr>
          <a:xfrm>
            <a:off x="5724128" y="553746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Scara</a:t>
            </a:r>
            <a:r>
              <a:rPr lang="cs-CZ" sz="1400" i="1" dirty="0" smtClean="0"/>
              <a:t> robot ABB,                          zdroj</a:t>
            </a:r>
            <a:r>
              <a:rPr lang="cs-CZ" sz="1400" i="1" dirty="0"/>
              <a:t>: https://new.abb.com</a:t>
            </a:r>
          </a:p>
        </p:txBody>
      </p:sp>
      <p:pic>
        <p:nvPicPr>
          <p:cNvPr id="26" name="Obrázek 25" descr="X-Delta 3+1 | OMRON, Česká republik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74" y="3181905"/>
            <a:ext cx="2952368" cy="26171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ovéPole 20"/>
          <p:cNvSpPr txBox="1"/>
          <p:nvPr/>
        </p:nvSpPr>
        <p:spPr>
          <a:xfrm>
            <a:off x="4566067" y="292236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Kartézský robot Kuka,	 </a:t>
            </a:r>
            <a:r>
              <a:rPr lang="cs-CZ" sz="1400" i="1" dirty="0"/>
              <a:t>zdroj: https://www.kuka.com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564516" y="5784513"/>
            <a:ext cx="265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Delta robot </a:t>
            </a:r>
            <a:r>
              <a:rPr lang="cs-CZ" sz="1400" i="1" dirty="0" err="1" smtClean="0"/>
              <a:t>Omron</a:t>
            </a:r>
            <a:r>
              <a:rPr lang="cs-CZ" sz="1400" i="1" dirty="0" smtClean="0"/>
              <a:t>,	        </a:t>
            </a:r>
            <a:r>
              <a:rPr lang="cs-CZ" sz="1400" i="1" dirty="0"/>
              <a:t>zdroj: https://industrial.omron.cz</a:t>
            </a:r>
          </a:p>
        </p:txBody>
      </p:sp>
    </p:spTree>
    <p:extLst>
      <p:ext uri="{BB962C8B-B14F-4D97-AF65-F5344CB8AC3E}">
        <p14:creationId xmlns:p14="http://schemas.microsoft.com/office/powerpoint/2010/main" val="29237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550664" y="1293426"/>
            <a:ext cx="81361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900" dirty="0" smtClean="0"/>
              <a:t>Hlavní výrobci průmyslových robotů: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 smtClean="0"/>
              <a:t>FANUC</a:t>
            </a:r>
            <a:endParaRPr lang="cs-CZ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KUKA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ABB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 err="1"/>
              <a:t>Yaskawa</a:t>
            </a:r>
            <a:r>
              <a:rPr lang="cs-CZ" sz="1900" b="1" dirty="0"/>
              <a:t> (</a:t>
            </a:r>
            <a:r>
              <a:rPr lang="cs-CZ" sz="1900" b="1" dirty="0" err="1"/>
              <a:t>Motoman</a:t>
            </a:r>
            <a:r>
              <a:rPr lang="cs-CZ" sz="19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Nachi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Kawasaki</a:t>
            </a:r>
            <a:r>
              <a:rPr lang="cs-CZ" sz="1900" dirty="0"/>
              <a:t> </a:t>
            </a:r>
            <a:r>
              <a:rPr lang="cs-CZ" sz="1900" dirty="0" err="1"/>
              <a:t>Robotics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Comau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EPSON </a:t>
            </a:r>
            <a:r>
              <a:rPr lang="cs-CZ" sz="1900" dirty="0" err="1"/>
              <a:t>Robots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Staubli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Omron</a:t>
            </a:r>
            <a:r>
              <a:rPr lang="cs-CZ" sz="1900" dirty="0"/>
              <a:t> (Adept)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DENSO </a:t>
            </a:r>
            <a:r>
              <a:rPr lang="cs-CZ" sz="1900" dirty="0" err="1"/>
              <a:t>Robotics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OTC </a:t>
            </a:r>
            <a:r>
              <a:rPr lang="cs-CZ" sz="1900" dirty="0" err="1"/>
              <a:t>Daihen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Panasonic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/>
              <a:t>Shibaura</a:t>
            </a:r>
            <a:r>
              <a:rPr lang="cs-CZ" sz="1900" dirty="0"/>
              <a:t> </a:t>
            </a:r>
            <a:r>
              <a:rPr lang="cs-CZ" sz="1900" dirty="0" err="1"/>
              <a:t>Machine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Mitsubishi </a:t>
            </a:r>
            <a:r>
              <a:rPr lang="cs-CZ" sz="1900" dirty="0" smtClean="0"/>
              <a:t>Electric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/>
              <a:t>…</a:t>
            </a:r>
            <a:endParaRPr lang="cs-CZ" sz="1900" dirty="0"/>
          </a:p>
          <a:p>
            <a:endParaRPr lang="cs-CZ" sz="1900" dirty="0"/>
          </a:p>
        </p:txBody>
      </p:sp>
      <p:sp>
        <p:nvSpPr>
          <p:cNvPr id="3" name="Obdélník 2"/>
          <p:cNvSpPr/>
          <p:nvPr/>
        </p:nvSpPr>
        <p:spPr>
          <a:xfrm>
            <a:off x="899592" y="1654200"/>
            <a:ext cx="2232248" cy="1152128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116486" y="18732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50 % trhu (2019)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ázek 12" descr="Bright Industry represent Yaskawa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3"/>
          <a:stretch/>
        </p:blipFill>
        <p:spPr bwMode="auto">
          <a:xfrm>
            <a:off x="5292080" y="4476519"/>
            <a:ext cx="3427586" cy="1539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5436096" y="6073551"/>
            <a:ext cx="337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 smtClean="0"/>
              <a:t>Yaskawa</a:t>
            </a:r>
            <a:r>
              <a:rPr lang="cs-CZ" sz="1400" i="1" dirty="0" smtClean="0"/>
              <a:t>, zdroj: https</a:t>
            </a:r>
            <a:r>
              <a:rPr lang="cs-CZ" sz="1400" i="1" dirty="0"/>
              <a:t>://www.motoman.com</a:t>
            </a:r>
          </a:p>
        </p:txBody>
      </p:sp>
      <p:pic>
        <p:nvPicPr>
          <p:cNvPr id="15" name="Obrázek 14" descr="Fanuc Robots, Collaborative Welding Robot Controll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24" y="2315645"/>
            <a:ext cx="2746648" cy="183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/>
          <p:cNvSpPr/>
          <p:nvPr/>
        </p:nvSpPr>
        <p:spPr>
          <a:xfrm>
            <a:off x="6056907" y="4129335"/>
            <a:ext cx="2758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 smtClean="0"/>
              <a:t>Fanuc</a:t>
            </a:r>
            <a:r>
              <a:rPr lang="cs-CZ" sz="1400" i="1" dirty="0" smtClean="0"/>
              <a:t>, 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18" name="Obrázek 17" descr="Roboti: Jak funguje? | KUKA A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292"/>
            <a:ext cx="2992884" cy="168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16356"/>
            <a:ext cx="1003906" cy="258266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056907" y="1968461"/>
            <a:ext cx="2741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Kuka, zdroj</a:t>
            </a:r>
            <a:r>
              <a:rPr lang="cs-CZ" sz="1400" i="1" dirty="0"/>
              <a:t>: https://www.kuka.com</a:t>
            </a:r>
          </a:p>
        </p:txBody>
      </p:sp>
      <p:pic>
        <p:nvPicPr>
          <p:cNvPr id="22" name="Obrázek 21"/>
          <p:cNvPicPr/>
          <p:nvPr/>
        </p:nvPicPr>
        <p:blipFill>
          <a:blip r:embed="rId6"/>
          <a:stretch>
            <a:fillRect/>
          </a:stretch>
        </p:blipFill>
        <p:spPr>
          <a:xfrm>
            <a:off x="2818731" y="2844259"/>
            <a:ext cx="2956569" cy="17627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3116969"/>
            <a:ext cx="610091" cy="312031"/>
          </a:xfrm>
          <a:prstGeom prst="rect">
            <a:avLst/>
          </a:prstGeom>
        </p:spPr>
      </p:pic>
      <p:sp>
        <p:nvSpPr>
          <p:cNvPr id="26" name="Obdélník 25"/>
          <p:cNvSpPr/>
          <p:nvPr/>
        </p:nvSpPr>
        <p:spPr>
          <a:xfrm>
            <a:off x="2817689" y="4607054"/>
            <a:ext cx="2544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ABB, zdroj</a:t>
            </a:r>
            <a:r>
              <a:rPr lang="cs-CZ" sz="1400" i="1" dirty="0"/>
              <a:t>: https://new.abb.com</a:t>
            </a:r>
          </a:p>
        </p:txBody>
      </p:sp>
    </p:spTree>
    <p:extLst>
      <p:ext uri="{BB962C8B-B14F-4D97-AF65-F5344CB8AC3E}">
        <p14:creationId xmlns:p14="http://schemas.microsoft.com/office/powerpoint/2010/main" val="24313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5715"/>
          <a:stretch/>
        </p:blipFill>
        <p:spPr>
          <a:xfrm>
            <a:off x="755576" y="1196752"/>
            <a:ext cx="7603380" cy="475252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31640" y="598813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Počet instalovaných robotů ve světě v jednotlivých letech (v tisících),                                                                            zdroj: https</a:t>
            </a:r>
            <a:r>
              <a:rPr lang="cs-CZ" sz="1400" i="1" dirty="0"/>
              <a:t>://ifr.org/downloads/press2018/2021_10_28_WR_PK_Presentation_long_version.pdf</a:t>
            </a:r>
          </a:p>
        </p:txBody>
      </p:sp>
    </p:spTree>
    <p:extLst>
      <p:ext uri="{BB962C8B-B14F-4D97-AF65-F5344CB8AC3E}">
        <p14:creationId xmlns:p14="http://schemas.microsoft.com/office/powerpoint/2010/main" val="7408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31640" y="598813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Počet </a:t>
            </a:r>
            <a:r>
              <a:rPr lang="cs-CZ" sz="1400" i="1" dirty="0" smtClean="0"/>
              <a:t>provozovaných </a:t>
            </a:r>
            <a:r>
              <a:rPr lang="cs-CZ" sz="1400" i="1" dirty="0"/>
              <a:t>robotů ve světě v jednotlivých </a:t>
            </a:r>
            <a:r>
              <a:rPr lang="cs-CZ" sz="1400" i="1" dirty="0" smtClean="0"/>
              <a:t>letech (v tisících),                                                                            </a:t>
            </a:r>
            <a:r>
              <a:rPr lang="cs-CZ" sz="1400" i="1" dirty="0"/>
              <a:t>zdroj: https://ifr.org/downloads/press2018/2021_10_28_WR_PK_Presentation_long_version.pdf</a:t>
            </a:r>
            <a:endParaRPr lang="cs-CZ" sz="1400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27066"/>
            <a:ext cx="7416824" cy="47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31640" y="598813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Počet </a:t>
            </a:r>
            <a:r>
              <a:rPr lang="cs-CZ" sz="1400" i="1" dirty="0" smtClean="0"/>
              <a:t>instalovaných robotů </a:t>
            </a:r>
            <a:r>
              <a:rPr lang="cs-CZ" sz="1400" i="1" dirty="0"/>
              <a:t>ve světě v jednotlivých </a:t>
            </a:r>
            <a:r>
              <a:rPr lang="cs-CZ" sz="1400" i="1" dirty="0" smtClean="0"/>
              <a:t>letech (v tisících) dle průmyslového odvětví,                                                                            </a:t>
            </a:r>
            <a:r>
              <a:rPr lang="cs-CZ" sz="1400" i="1" dirty="0"/>
              <a:t>zdroj: https://ifr.org/downloads/press2018/2021_10_28_WR_PK_Presentation_long_version.pdf</a:t>
            </a:r>
            <a:endParaRPr lang="cs-CZ" sz="14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87624" y="1095301"/>
            <a:ext cx="6887816" cy="4745233"/>
            <a:chOff x="1187624" y="1095301"/>
            <a:chExt cx="6887816" cy="4745233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095301"/>
              <a:ext cx="6887816" cy="4745233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192" y="5592849"/>
              <a:ext cx="1769146" cy="247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4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31640" y="598813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Počet </a:t>
            </a:r>
            <a:r>
              <a:rPr lang="cs-CZ" sz="1400" i="1" dirty="0" smtClean="0"/>
              <a:t>instalovaných robotů </a:t>
            </a:r>
            <a:r>
              <a:rPr lang="cs-CZ" sz="1400" i="1" dirty="0"/>
              <a:t>ve světě v jednotlivých </a:t>
            </a:r>
            <a:r>
              <a:rPr lang="cs-CZ" sz="1400" i="1" dirty="0" smtClean="0"/>
              <a:t>letech (v tisících) dle použití,                                                                            </a:t>
            </a:r>
            <a:r>
              <a:rPr lang="cs-CZ" sz="1400" i="1" dirty="0"/>
              <a:t>zdroj: https://ifr.org/downloads/press2018/2021_10_28_WR_PK_Presentation_long_version.pdf</a:t>
            </a:r>
            <a:endParaRPr lang="cs-CZ" sz="14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38" y="1087289"/>
            <a:ext cx="7200800" cy="47960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44483"/>
          <a:stretch/>
        </p:blipFill>
        <p:spPr>
          <a:xfrm>
            <a:off x="323528" y="1037280"/>
            <a:ext cx="718943" cy="5234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42930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(</a:t>
            </a:r>
            <a:r>
              <a:rPr lang="cs-CZ" sz="1400" dirty="0" smtClean="0"/>
              <a:t>Výroba a distribuce léčiv)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68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930</Words>
  <Application>Microsoft Office PowerPoint</Application>
  <PresentationFormat>Předvádění na obrazovce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72</cp:revision>
  <dcterms:created xsi:type="dcterms:W3CDTF">2017-11-24T10:29:28Z</dcterms:created>
  <dcterms:modified xsi:type="dcterms:W3CDTF">2022-11-22T11:56:37Z</dcterms:modified>
</cp:coreProperties>
</file>