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3"/>
  </p:notesMasterIdLst>
  <p:sldIdLst>
    <p:sldId id="275" r:id="rId2"/>
    <p:sldId id="256" r:id="rId3"/>
    <p:sldId id="265" r:id="rId4"/>
    <p:sldId id="268" r:id="rId5"/>
    <p:sldId id="272" r:id="rId6"/>
    <p:sldId id="273" r:id="rId7"/>
    <p:sldId id="269" r:id="rId8"/>
    <p:sldId id="270" r:id="rId9"/>
    <p:sldId id="271" r:id="rId10"/>
    <p:sldId id="266" r:id="rId11"/>
    <p:sldId id="267" r:id="rId12"/>
    <p:sldId id="274" r:id="rId13"/>
    <p:sldId id="284" r:id="rId14"/>
    <p:sldId id="277" r:id="rId15"/>
    <p:sldId id="278" r:id="rId16"/>
    <p:sldId id="283" r:id="rId17"/>
    <p:sldId id="281" r:id="rId18"/>
    <p:sldId id="282" r:id="rId19"/>
    <p:sldId id="280" r:id="rId20"/>
    <p:sldId id="279" r:id="rId21"/>
    <p:sldId id="276" r:id="rId22"/>
  </p:sldIdLst>
  <p:sldSz cx="9144000" cy="6858000" type="screen4x3"/>
  <p:notesSz cx="7104063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52" d="100"/>
          <a:sy n="152" d="100"/>
        </p:scale>
        <p:origin x="108" y="840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863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to.com/cms/cs_cz/9457.htm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to.com/cms/cs_cz/9457.htm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 6 – Otevírání a zavírání brány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844825"/>
            <a:ext cx="7418684" cy="3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78950"/>
            <a:ext cx="7193251" cy="5153934"/>
          </a:xfrm>
          <a:prstGeom prst="rect">
            <a:avLst/>
          </a:prstGeom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 6 – Otevírání a zavírání brány</a:t>
            </a:r>
          </a:p>
        </p:txBody>
      </p:sp>
    </p:spTree>
    <p:extLst>
      <p:ext uri="{BB962C8B-B14F-4D97-AF65-F5344CB8AC3E}">
        <p14:creationId xmlns:p14="http://schemas.microsoft.com/office/powerpoint/2010/main" val="15587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Logický člen OR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6" y="2492896"/>
            <a:ext cx="8388424" cy="30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pl-PL" sz="1600" i="1" dirty="0" smtClean="0"/>
              <a:t>FESTO: Katalog produktů</a:t>
            </a:r>
            <a:r>
              <a:rPr lang="pl-PL" sz="1600" dirty="0" smtClean="0"/>
              <a:t> </a:t>
            </a:r>
            <a:r>
              <a:rPr lang="pl-PL" sz="1600" dirty="0"/>
              <a:t>[online]. [cit. </a:t>
            </a:r>
            <a:r>
              <a:rPr lang="pl-PL" sz="1600" dirty="0" smtClean="0"/>
              <a:t>2019-04-12]. </a:t>
            </a:r>
            <a:r>
              <a:rPr lang="pl-PL" sz="1600" dirty="0"/>
              <a:t>Dostupné z: </a:t>
            </a:r>
            <a:r>
              <a:rPr lang="pl-PL" sz="1600" dirty="0">
                <a:hlinkClick r:id="rId3"/>
              </a:rPr>
              <a:t>https://</a:t>
            </a:r>
            <a:r>
              <a:rPr lang="pl-PL" sz="1600" dirty="0" smtClean="0">
                <a:hlinkClick r:id="rId3"/>
              </a:rPr>
              <a:t>www.festo.com/cms/cs_cz/9457.htm</a:t>
            </a:r>
            <a:endParaRPr lang="pl-PL" sz="1600" dirty="0" smtClean="0"/>
          </a:p>
          <a:p>
            <a:endParaRPr lang="cs-CZ" sz="1600" i="1" dirty="0" smtClean="0"/>
          </a:p>
          <a:p>
            <a:r>
              <a:rPr lang="cs-CZ" sz="1600" dirty="0"/>
              <a:t>Úvod do pneumatiky: Učebnice FESTO </a:t>
            </a:r>
            <a:r>
              <a:rPr lang="cs-CZ" sz="1600" dirty="0" err="1"/>
              <a:t>Didactic</a:t>
            </a:r>
            <a:r>
              <a:rPr lang="cs-CZ" sz="1600" dirty="0"/>
              <a:t>. Praha: ČVUT, 2016.</a:t>
            </a:r>
            <a:endParaRPr lang="cs-CZ" sz="1600" i="1" dirty="0" smtClean="0"/>
          </a:p>
          <a:p>
            <a:endParaRPr lang="cs-CZ" sz="1600" i="1" dirty="0" smtClean="0"/>
          </a:p>
          <a:p>
            <a:r>
              <a:rPr lang="cs-CZ" sz="1600" dirty="0"/>
              <a:t>NOVOTNÝ, F. a M. HORÁK. Základy pneumatiky (Úvod do pneumatiky a </a:t>
            </a:r>
            <a:r>
              <a:rPr lang="cs-CZ" sz="1600" dirty="0" err="1"/>
              <a:t>Elektropneumatika</a:t>
            </a:r>
            <a:r>
              <a:rPr lang="cs-CZ" sz="1600" dirty="0" smtClean="0"/>
              <a:t>) [</a:t>
            </a:r>
            <a:r>
              <a:rPr lang="cs-CZ" sz="1600" dirty="0"/>
              <a:t>DVD]. Liberec: Technická univerzita v Liberci, 2016.</a:t>
            </a:r>
            <a:endParaRPr lang="cs-CZ" sz="1600" i="1" dirty="0"/>
          </a:p>
          <a:p>
            <a:endParaRPr lang="cs-CZ" sz="1600" dirty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2019-05-07]. </a:t>
            </a:r>
            <a:r>
              <a:rPr lang="cs-CZ" sz="1600" dirty="0"/>
              <a:t>Dostupné z: </a:t>
            </a:r>
            <a:r>
              <a:rPr lang="cs-CZ" sz="1600" dirty="0">
                <a:hlinkClick r:id="rId4"/>
              </a:rPr>
              <a:t>https://www.google.com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822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>
                <a:latin typeface="Arial" pitchFamily="34" charset="0"/>
                <a:cs typeface="Arial" pitchFamily="34" charset="0"/>
              </a:rPr>
              <a:t>E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lektropneumatické obvody</a:t>
            </a:r>
            <a:br>
              <a:rPr lang="cs-CZ" altLang="cs-CZ" dirty="0" smtClean="0">
                <a:latin typeface="Arial" pitchFamily="34" charset="0"/>
                <a:cs typeface="Arial" pitchFamily="34" charset="0"/>
              </a:rPr>
            </a:b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Laboratoř FESTO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700381"/>
            <a:ext cx="814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Pneumatické obvody  - podle způsobu ovládání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1528623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Ryze pneumatické obvody</a:t>
            </a:r>
          </a:p>
          <a:p>
            <a:pPr algn="ctr"/>
            <a:r>
              <a:rPr lang="cs-CZ" dirty="0" smtClean="0"/>
              <a:t>čistě PNEU obvod s PNEU ovládáním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34892" y="1411799"/>
            <a:ext cx="367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Elektropneumatické obvody</a:t>
            </a:r>
          </a:p>
          <a:p>
            <a:pPr algn="ctr"/>
            <a:r>
              <a:rPr lang="cs-CZ" dirty="0" smtClean="0"/>
              <a:t>čistě PNEU obvod s ELEKTRO ovládáním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64964" y="2905580"/>
            <a:ext cx="23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 elektrickým řízením</a:t>
            </a:r>
          </a:p>
          <a:p>
            <a:pPr algn="ctr"/>
            <a:r>
              <a:rPr lang="cs-CZ" dirty="0" smtClean="0"/>
              <a:t>(reléové)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36543" y="2687278"/>
            <a:ext cx="23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Řízení programovatelným automatem</a:t>
            </a:r>
          </a:p>
          <a:p>
            <a:pPr algn="ctr"/>
            <a:r>
              <a:rPr lang="cs-CZ" dirty="0" smtClean="0"/>
              <a:t>(PLC řízení)</a:t>
            </a:r>
          </a:p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34892" y="4131223"/>
            <a:ext cx="343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Výkresová dokumentace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4725144"/>
            <a:ext cx="244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Schéma pneumatického výkonového obvodu  (vyznačeny signální vstupy a výstupy)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22352" y="4708752"/>
            <a:ext cx="23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Reléový řídicí obvod, příp. PLC program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15616" y="4725144"/>
            <a:ext cx="2510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Schéma pneumatického výkonového obvodu  s pneumatickým ovládáním v jednom výkrese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335" y="4131223"/>
            <a:ext cx="343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Výkresová dokumentace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411799"/>
            <a:ext cx="36622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05533" y="1411799"/>
            <a:ext cx="36622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516215" y="2687278"/>
            <a:ext cx="2051600" cy="119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139951" y="2687278"/>
            <a:ext cx="2196591" cy="119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331640" y="4099394"/>
            <a:ext cx="2448272" cy="42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230197" y="4099394"/>
            <a:ext cx="2448272" cy="42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923928" y="4738499"/>
            <a:ext cx="2412615" cy="11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174549" y="4738499"/>
            <a:ext cx="2412615" cy="1397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562096" y="4738499"/>
            <a:ext cx="2131836" cy="74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nahoru, doprava i doleva 31"/>
          <p:cNvSpPr/>
          <p:nvPr/>
        </p:nvSpPr>
        <p:spPr>
          <a:xfrm>
            <a:off x="4283968" y="1101542"/>
            <a:ext cx="621566" cy="959306"/>
          </a:xfrm>
          <a:prstGeom prst="leftRight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2434282" y="2341605"/>
            <a:ext cx="12313" cy="175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6425514" y="2353962"/>
            <a:ext cx="0" cy="174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18" idx="2"/>
            <a:endCxn id="19" idx="0"/>
          </p:cNvCxnSpPr>
          <p:nvPr/>
        </p:nvCxnSpPr>
        <p:spPr>
          <a:xfrm>
            <a:off x="6736674" y="2335129"/>
            <a:ext cx="805341" cy="3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8" idx="2"/>
            <a:endCxn id="20" idx="0"/>
          </p:cNvCxnSpPr>
          <p:nvPr/>
        </p:nvCxnSpPr>
        <p:spPr>
          <a:xfrm flipH="1">
            <a:off x="5238247" y="2335129"/>
            <a:ext cx="1498427" cy="3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700381"/>
            <a:ext cx="814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Pneumatické obvody  - podle způsobu ovládání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1528623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Ryze pneumatické obvody</a:t>
            </a:r>
          </a:p>
          <a:p>
            <a:pPr algn="ctr"/>
            <a:r>
              <a:rPr lang="cs-CZ" dirty="0" smtClean="0"/>
              <a:t>čistě PNEU obvod s PNEU ovládáním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34892" y="1411799"/>
            <a:ext cx="367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Elektropneumatické obvody</a:t>
            </a:r>
          </a:p>
          <a:p>
            <a:pPr algn="ctr"/>
            <a:r>
              <a:rPr lang="cs-CZ" dirty="0" smtClean="0"/>
              <a:t>čistě PNEU obvod s ELEKTRO ovládáním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64964" y="2905580"/>
            <a:ext cx="23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 elektrickým řízením</a:t>
            </a:r>
          </a:p>
          <a:p>
            <a:pPr algn="ctr"/>
            <a:r>
              <a:rPr lang="cs-CZ" dirty="0" smtClean="0"/>
              <a:t>(reléové)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36543" y="2687278"/>
            <a:ext cx="23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Řízení programovatelným automatem</a:t>
            </a:r>
          </a:p>
          <a:p>
            <a:pPr algn="ctr"/>
            <a:r>
              <a:rPr lang="cs-CZ" dirty="0" smtClean="0"/>
              <a:t>(PLC řízení)</a:t>
            </a:r>
          </a:p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34892" y="4131223"/>
            <a:ext cx="343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Výkresová dokumentace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4725144"/>
            <a:ext cx="244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Schéma pneumatického výkonového obvodu  (vyznačeny signální vstupy a výstupy)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22352" y="4708752"/>
            <a:ext cx="23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Reléový řídicí obvod, příp. PLC program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15616" y="4725144"/>
            <a:ext cx="2510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Schéma pneumatického výkonového obvodu  s pneumatickým ovládáním v jednom výkrese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335" y="4131223"/>
            <a:ext cx="343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Výkresová dokumentace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411799"/>
            <a:ext cx="36622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05533" y="1411799"/>
            <a:ext cx="36622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516215" y="2687278"/>
            <a:ext cx="2051600" cy="119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139951" y="2687278"/>
            <a:ext cx="2196591" cy="119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331640" y="4099394"/>
            <a:ext cx="2448272" cy="42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230197" y="4099394"/>
            <a:ext cx="2448272" cy="42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923928" y="4738499"/>
            <a:ext cx="2412615" cy="11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174549" y="4738499"/>
            <a:ext cx="2412615" cy="1397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562096" y="4738499"/>
            <a:ext cx="2131836" cy="74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nahoru, doprava i doleva 31"/>
          <p:cNvSpPr/>
          <p:nvPr/>
        </p:nvSpPr>
        <p:spPr>
          <a:xfrm>
            <a:off x="4283968" y="1101542"/>
            <a:ext cx="621566" cy="959306"/>
          </a:xfrm>
          <a:prstGeom prst="leftRight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2434282" y="2341605"/>
            <a:ext cx="12313" cy="175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6425514" y="2353962"/>
            <a:ext cx="0" cy="174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18" idx="2"/>
            <a:endCxn id="19" idx="0"/>
          </p:cNvCxnSpPr>
          <p:nvPr/>
        </p:nvCxnSpPr>
        <p:spPr>
          <a:xfrm>
            <a:off x="6736674" y="2335129"/>
            <a:ext cx="805341" cy="3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8" idx="2"/>
            <a:endCxn id="20" idx="0"/>
          </p:cNvCxnSpPr>
          <p:nvPr/>
        </p:nvCxnSpPr>
        <p:spPr>
          <a:xfrm flipH="1">
            <a:off x="5238247" y="2335129"/>
            <a:ext cx="1498427" cy="3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Elektrické spínací prvky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Typy kontaktů</a:t>
            </a:r>
          </a:p>
          <a:p>
            <a:pPr algn="just"/>
            <a:endParaRPr lang="cs-CZ" dirty="0"/>
          </a:p>
          <a:p>
            <a:pPr marL="342900" indent="-342900" algn="just">
              <a:buAutoNum type="alphaLcParenR"/>
            </a:pPr>
            <a:r>
              <a:rPr lang="cs-CZ" b="1" dirty="0" smtClean="0"/>
              <a:t>Spínací kontakty </a:t>
            </a:r>
            <a:r>
              <a:rPr lang="cs-CZ" dirty="0" smtClean="0"/>
              <a:t>– se sepnou při působení ovládací síly na kontakt</a:t>
            </a:r>
          </a:p>
          <a:p>
            <a:pPr marL="342900" indent="-342900" algn="just">
              <a:buAutoNum type="alphaLcParenR"/>
            </a:pPr>
            <a:endParaRPr lang="cs-CZ" dirty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/>
          </a:p>
          <a:p>
            <a:pPr marL="342900" indent="-342900" algn="just">
              <a:buAutoNum type="alphaLcParenR"/>
            </a:pPr>
            <a:r>
              <a:rPr lang="cs-CZ" b="1" dirty="0" smtClean="0"/>
              <a:t>Rozpínací kontakty </a:t>
            </a:r>
            <a:r>
              <a:rPr lang="cs-CZ" dirty="0" smtClean="0"/>
              <a:t>– se rozepnou při působení ovládací síly na kontakt</a:t>
            </a:r>
          </a:p>
          <a:p>
            <a:pPr marL="342900" indent="-342900" algn="just">
              <a:buAutoNum type="alphaLcParenR"/>
            </a:pPr>
            <a:endParaRPr lang="cs-CZ" dirty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 smtClean="0"/>
          </a:p>
          <a:p>
            <a:pPr marL="342900" indent="-342900" algn="just">
              <a:buAutoNum type="alphaLcParenR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8"/>
            <a:ext cx="1132334" cy="1022481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1619672" y="28529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99592" y="250908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Ovládací síla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56062" y="2093582"/>
            <a:ext cx="30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</a:p>
          <a:p>
            <a:endParaRPr lang="cs-CZ" sz="1600" b="1" dirty="0"/>
          </a:p>
          <a:p>
            <a:r>
              <a:rPr lang="cs-CZ" sz="1600" b="1" dirty="0" smtClean="0"/>
              <a:t>4</a:t>
            </a:r>
            <a:endParaRPr lang="cs-CZ" sz="16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619672" y="4860909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99592" y="451705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Ovládací síla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77874" y="4125990"/>
            <a:ext cx="30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1</a:t>
            </a:r>
          </a:p>
          <a:p>
            <a:endParaRPr lang="cs-CZ" sz="1600" b="1" dirty="0"/>
          </a:p>
          <a:p>
            <a:r>
              <a:rPr lang="cs-CZ" sz="1600" b="1" dirty="0"/>
              <a:t>2</a:t>
            </a:r>
            <a:endParaRPr lang="cs-CZ" sz="16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46950"/>
            <a:ext cx="1215390" cy="9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Elektrické spínací prvky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Typy kontaktů</a:t>
            </a:r>
          </a:p>
          <a:p>
            <a:pPr algn="just"/>
            <a:endParaRPr lang="cs-CZ" dirty="0"/>
          </a:p>
          <a:p>
            <a:pPr marL="342900" indent="-342900" algn="just">
              <a:buFont typeface="+mj-lt"/>
              <a:buAutoNum type="alphaLcParenR" startAt="3"/>
            </a:pPr>
            <a:r>
              <a:rPr lang="cs-CZ" b="1" dirty="0" smtClean="0"/>
              <a:t>Přepínací </a:t>
            </a:r>
            <a:r>
              <a:rPr lang="cs-CZ" b="1" dirty="0" smtClean="0"/>
              <a:t>kontakty</a:t>
            </a:r>
            <a:r>
              <a:rPr lang="cs-CZ" dirty="0" smtClean="0"/>
              <a:t> – přepínače obsahují dvojici kontaktů, jeden spínací a jeden rozpínací kontakt. (Kontakty jsou galvanicky odděleny, kontakt 1 je současně kontaktem 3 a značka kontaktu se může kreslit obráceně</a:t>
            </a:r>
            <a:r>
              <a:rPr lang="cs-CZ" dirty="0" smtClean="0"/>
              <a:t>).</a:t>
            </a:r>
          </a:p>
          <a:p>
            <a:pPr marL="342900" indent="-342900" algn="just">
              <a:buAutoNum type="alphaLcParenR" startAt="3"/>
            </a:pPr>
            <a:endParaRPr lang="cs-CZ" dirty="0"/>
          </a:p>
          <a:p>
            <a:pPr marL="342900" indent="-342900" algn="just">
              <a:buAutoNum type="alphaLcParenR" startAt="3"/>
            </a:pPr>
            <a:endParaRPr lang="cs-CZ" dirty="0" smtClean="0"/>
          </a:p>
          <a:p>
            <a:pPr marL="342900" indent="-342900" algn="just">
              <a:buAutoNum type="alphaLcParenR" startAt="3"/>
            </a:pPr>
            <a:endParaRPr lang="cs-CZ" dirty="0"/>
          </a:p>
          <a:p>
            <a:pPr marL="342900" indent="-342900" algn="just">
              <a:buAutoNum type="alphaLcParenR" startAt="3"/>
            </a:pPr>
            <a:endParaRPr lang="cs-CZ" dirty="0" smtClean="0"/>
          </a:p>
          <a:p>
            <a:pPr marL="342900" indent="-342900" algn="just">
              <a:buAutoNum type="alphaLcParenR" startAt="3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780928"/>
            <a:ext cx="1274064" cy="984885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691680" y="3643925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71600" y="33000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Ovládací síla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43808" y="293481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2          4</a:t>
            </a:r>
          </a:p>
          <a:p>
            <a:endParaRPr lang="cs-CZ" sz="1600" b="1" dirty="0"/>
          </a:p>
          <a:p>
            <a:r>
              <a:rPr lang="cs-CZ" sz="1600" b="1" dirty="0" smtClean="0"/>
              <a:t>1</a:t>
            </a:r>
            <a:endParaRPr 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83411" y="33000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Princip relé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8765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1:</a:t>
            </a:r>
            <a:r>
              <a:rPr lang="cs-CZ" dirty="0" smtClean="0"/>
              <a:t> Jednoduchý pneumatický obvod s elektrickým reléovým ovládáním zajišťuje tuto činnost: Dvojčinný pneumotor se stisknutím tlačítka vysune a poté automaticky zasune do výchozí polohy. Obě koncové polohy pneumotoru jsou signalizovány pomocí koncových spínačů S1 a S2.</a:t>
            </a:r>
          </a:p>
          <a:p>
            <a:pPr algn="just"/>
            <a:endParaRPr lang="cs-CZ" dirty="0"/>
          </a:p>
          <a:p>
            <a:pPr algn="just"/>
            <a:r>
              <a:rPr lang="cs-CZ" u="sng" dirty="0" smtClean="0"/>
              <a:t>Pneumatický výkonový obvod</a:t>
            </a:r>
            <a:endParaRPr lang="cs-CZ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32435"/>
          <a:stretch/>
        </p:blipFill>
        <p:spPr>
          <a:xfrm>
            <a:off x="431762" y="2328760"/>
            <a:ext cx="8254767" cy="42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Pneumatické obvody</a:t>
            </a:r>
            <a:br>
              <a:rPr lang="cs-CZ" altLang="cs-CZ" dirty="0" smtClean="0">
                <a:latin typeface="Arial" pitchFamily="34" charset="0"/>
                <a:cs typeface="Arial" pitchFamily="34" charset="0"/>
              </a:rPr>
            </a:b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Laboratoř FESTO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u="sng" dirty="0" smtClean="0"/>
          </a:p>
          <a:p>
            <a:pPr algn="just"/>
            <a:endParaRPr lang="cs-CZ" u="sng" dirty="0"/>
          </a:p>
          <a:p>
            <a:pPr algn="just"/>
            <a:r>
              <a:rPr lang="cs-CZ" u="sng" dirty="0" smtClean="0"/>
              <a:t>Ovládací reléový obvod</a:t>
            </a:r>
            <a:endParaRPr lang="cs-CZ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7294"/>
          <a:stretch/>
        </p:blipFill>
        <p:spPr>
          <a:xfrm>
            <a:off x="683568" y="1628800"/>
            <a:ext cx="7248088" cy="47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pl-PL" sz="1600" i="1" dirty="0" smtClean="0"/>
              <a:t>FESTO: Katalog produktů</a:t>
            </a:r>
            <a:r>
              <a:rPr lang="pl-PL" sz="1600" dirty="0" smtClean="0"/>
              <a:t> </a:t>
            </a:r>
            <a:r>
              <a:rPr lang="pl-PL" sz="1600" dirty="0"/>
              <a:t>[online]. [cit. </a:t>
            </a:r>
            <a:r>
              <a:rPr lang="pl-PL" sz="1600" dirty="0" smtClean="0"/>
              <a:t>2019-04-12]. </a:t>
            </a:r>
            <a:r>
              <a:rPr lang="pl-PL" sz="1600" dirty="0"/>
              <a:t>Dostupné z: </a:t>
            </a:r>
            <a:r>
              <a:rPr lang="pl-PL" sz="1600" dirty="0">
                <a:hlinkClick r:id="rId3"/>
              </a:rPr>
              <a:t>https://</a:t>
            </a:r>
            <a:r>
              <a:rPr lang="pl-PL" sz="1600" dirty="0" smtClean="0">
                <a:hlinkClick r:id="rId3"/>
              </a:rPr>
              <a:t>www.festo.com/cms/cs_cz/9457.htm</a:t>
            </a:r>
            <a:endParaRPr lang="pl-PL" sz="1600" dirty="0" smtClean="0"/>
          </a:p>
          <a:p>
            <a:endParaRPr lang="cs-CZ" sz="1600" i="1" dirty="0" smtClean="0"/>
          </a:p>
          <a:p>
            <a:r>
              <a:rPr lang="cs-CZ" sz="1600" dirty="0"/>
              <a:t>Úvod do pneumatiky: Učebnice FESTO </a:t>
            </a:r>
            <a:r>
              <a:rPr lang="cs-CZ" sz="1600" dirty="0" err="1"/>
              <a:t>Didactic</a:t>
            </a:r>
            <a:r>
              <a:rPr lang="cs-CZ" sz="1600" dirty="0"/>
              <a:t>. Praha: ČVUT, 2016.</a:t>
            </a:r>
            <a:endParaRPr lang="cs-CZ" sz="1600" i="1" dirty="0" smtClean="0"/>
          </a:p>
          <a:p>
            <a:endParaRPr lang="cs-CZ" sz="1600" i="1" dirty="0" smtClean="0"/>
          </a:p>
          <a:p>
            <a:r>
              <a:rPr lang="cs-CZ" sz="1600" dirty="0"/>
              <a:t>NOVOTNÝ, F. a M. HORÁK. Základy pneumatiky (Úvod do pneumatiky a </a:t>
            </a:r>
            <a:r>
              <a:rPr lang="cs-CZ" sz="1600" dirty="0" err="1"/>
              <a:t>Elektropneumatika</a:t>
            </a:r>
            <a:r>
              <a:rPr lang="cs-CZ" sz="1600" dirty="0" smtClean="0"/>
              <a:t>) [</a:t>
            </a:r>
            <a:r>
              <a:rPr lang="cs-CZ" sz="1600" dirty="0"/>
              <a:t>DVD]. Liberec: Technická univerzita v Liberci, 2016.</a:t>
            </a:r>
            <a:endParaRPr lang="cs-CZ" sz="1600" i="1" dirty="0"/>
          </a:p>
          <a:p>
            <a:endParaRPr lang="cs-CZ" sz="1600" dirty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2019-05-07]. </a:t>
            </a:r>
            <a:r>
              <a:rPr lang="cs-CZ" sz="1600" dirty="0"/>
              <a:t>Dostupné z: </a:t>
            </a:r>
            <a:r>
              <a:rPr lang="cs-CZ" sz="1600" dirty="0">
                <a:hlinkClick r:id="rId4"/>
              </a:rPr>
              <a:t>https://www.google.com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986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1:</a:t>
            </a:r>
            <a:r>
              <a:rPr lang="cs-CZ" dirty="0" smtClean="0"/>
              <a:t> Zapojte </a:t>
            </a:r>
            <a:r>
              <a:rPr lang="cs-CZ" dirty="0"/>
              <a:t>pneumatický obvod, který zajistí po krátkém stisknutí startovacího tlačítka Vpřed vysunutí dvojčinného válce a poté při krátkém stisknutí tlačítka Zpět dojde k zasunutí válce</a:t>
            </a:r>
            <a:r>
              <a:rPr lang="cs-CZ" dirty="0" smtClean="0"/>
              <a:t>. Použijte impulzní ventil.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296607" cy="51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2:</a:t>
            </a:r>
            <a:r>
              <a:rPr lang="cs-CZ" dirty="0" smtClean="0"/>
              <a:t> Modifikujte příklad 1, kdy pneumatický obvod budete realizovat jako samodržné zapojení s využitím monostabilního ventilu, tj. zapamatování signálu pneumatickým obvodem. Přídržná </a:t>
            </a:r>
            <a:r>
              <a:rPr lang="cs-CZ" dirty="0"/>
              <a:t>větev způsobí, že přestavení 3/2 ventilu trvá i po skončení signálu od tlačítka Vpřed a také stejnou dobu je držen 5/2 rozvaděč.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7109"/>
            <a:ext cx="3677420" cy="40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24280"/>
            <a:ext cx="3484964" cy="386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39553" y="1916832"/>
            <a:ext cx="2016223" cy="504056"/>
            <a:chOff x="539553" y="1916832"/>
            <a:chExt cx="2016223" cy="504056"/>
          </a:xfrm>
        </p:grpSpPr>
        <p:sp>
          <p:nvSpPr>
            <p:cNvPr id="3" name="TextovéPole 2"/>
            <p:cNvSpPr txBox="1"/>
            <p:nvPr/>
          </p:nvSpPr>
          <p:spPr>
            <a:xfrm>
              <a:off x="539553" y="1988840"/>
              <a:ext cx="201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Základní zapojení</a:t>
              </a:r>
              <a:endParaRPr lang="cs-CZ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539553" y="1916832"/>
              <a:ext cx="2016223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821407" y="1916832"/>
            <a:ext cx="1910833" cy="504056"/>
            <a:chOff x="539553" y="1916832"/>
            <a:chExt cx="2016223" cy="504056"/>
          </a:xfrm>
        </p:grpSpPr>
        <p:sp>
          <p:nvSpPr>
            <p:cNvPr id="11" name="TextovéPole 10"/>
            <p:cNvSpPr txBox="1"/>
            <p:nvPr/>
          </p:nvSpPr>
          <p:spPr>
            <a:xfrm>
              <a:off x="539553" y="1988840"/>
              <a:ext cx="191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Úsporné zapojení</a:t>
              </a:r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39553" y="1916832"/>
              <a:ext cx="2016223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74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04664"/>
            <a:ext cx="814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Bezpečnostní start = </a:t>
            </a:r>
            <a:r>
              <a:rPr lang="cs-CZ" sz="2400" dirty="0"/>
              <a:t>dvouruční START s dalšími podmínkami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55576" y="1196752"/>
            <a:ext cx="2088232" cy="504056"/>
            <a:chOff x="755576" y="1196752"/>
            <a:chExt cx="2088232" cy="504056"/>
          </a:xfrm>
        </p:grpSpPr>
        <p:sp>
          <p:nvSpPr>
            <p:cNvPr id="7" name="TextovéPole 6"/>
            <p:cNvSpPr txBox="1"/>
            <p:nvPr/>
          </p:nvSpPr>
          <p:spPr>
            <a:xfrm>
              <a:off x="827584" y="12687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Základní zapojení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5576" y="1196752"/>
              <a:ext cx="208823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563888" y="119675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Základní zapojení je sice nejlevnější, ale má nedostatek v tom, že nezaručí bezpečnost, když obsluha násilně zablokuje spuštěnou polohu jednoho z tlačítek.</a:t>
            </a:r>
          </a:p>
        </p:txBody>
      </p:sp>
      <p:pic>
        <p:nvPicPr>
          <p:cNvPr id="614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720708" cy="27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04664"/>
            <a:ext cx="814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Bezpečnostní start = </a:t>
            </a:r>
            <a:r>
              <a:rPr lang="cs-CZ" sz="2400" dirty="0"/>
              <a:t>dvouruční START s dalšími podmínkami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55576" y="1196752"/>
            <a:ext cx="2088232" cy="504056"/>
            <a:chOff x="755576" y="1196752"/>
            <a:chExt cx="2088232" cy="504056"/>
          </a:xfrm>
        </p:grpSpPr>
        <p:sp>
          <p:nvSpPr>
            <p:cNvPr id="7" name="TextovéPole 6"/>
            <p:cNvSpPr txBox="1"/>
            <p:nvPr/>
          </p:nvSpPr>
          <p:spPr>
            <a:xfrm>
              <a:off x="827584" y="12687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Zlepšené zapojení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5576" y="1196752"/>
              <a:ext cx="208823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563888" y="11967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Odstraňuje chybu předchozího zapojení použitím časového členu a plní tuto funkci:</a:t>
            </a:r>
          </a:p>
        </p:txBody>
      </p:sp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5"/>
            <a:ext cx="4608683" cy="36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32040" y="1965697"/>
            <a:ext cx="3600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/>
              <a:t>Pokud </a:t>
            </a:r>
            <a:r>
              <a:rPr lang="cs-CZ" sz="1600" dirty="0"/>
              <a:t>jsou obě tlačítka stisknuta zároveň (v </a:t>
            </a:r>
            <a:r>
              <a:rPr lang="cs-CZ" sz="1600" dirty="0" smtClean="0"/>
              <a:t>době </a:t>
            </a:r>
            <a:r>
              <a:rPr lang="cs-CZ" sz="1600" dirty="0"/>
              <a:t>kratší než  např. 0,5 s) projde startovací signál na výstup a dojde k odstartování pracovního cyklu.</a:t>
            </a:r>
          </a:p>
          <a:p>
            <a:pPr algn="just"/>
            <a:r>
              <a:rPr lang="cs-CZ" sz="1600" dirty="0" smtClean="0"/>
              <a:t>Když </a:t>
            </a:r>
            <a:r>
              <a:rPr lang="cs-CZ" sz="1600" dirty="0"/>
              <a:t>není splněna podmínka pro současné stisknutí obou start tlačítek, pak startovací tlačítko, které je stisknuto jako první, dává signál a přes člen NEBO proudí vzduch přes škrtící ventil do nádobky a s nastaveným zpožděním se potom ventil přestaví a uzavře výstup. Pozdější stisknutí druhého startovacího tlačítka způsobí sice signál na vstupu do ventilu, ale ten je již uzavřen. Nový start je možný až po opětovném uvolnění a následném stlačení obou startovacích tlačítek.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3:</a:t>
            </a:r>
            <a:r>
              <a:rPr lang="cs-CZ" dirty="0" smtClean="0"/>
              <a:t> Zapojte </a:t>
            </a:r>
            <a:r>
              <a:rPr lang="cs-CZ" dirty="0"/>
              <a:t>pneumatický obvod, který zajistí po krátkém stisknutí tlačítka START vysunutí dvojčinného válce. Poté zůstane válec vysunut 3 s a následně se má automaticky zasunout. Obě polohy jsou signalizovány kladičkovými ventily.</a:t>
            </a:r>
          </a:p>
        </p:txBody>
      </p:sp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21" y="1595083"/>
            <a:ext cx="59737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23601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600" dirty="0" smtClean="0"/>
              <a:t>Na závěr:</a:t>
            </a:r>
          </a:p>
          <a:p>
            <a:pPr lvl="0" algn="just"/>
            <a:r>
              <a:rPr lang="cs-CZ" sz="1600" dirty="0" smtClean="0"/>
              <a:t>- Seřiďte </a:t>
            </a:r>
            <a:r>
              <a:rPr lang="cs-CZ" sz="1600" dirty="0"/>
              <a:t>rychlost válce - rychlé vysunutí a pomalé </a:t>
            </a:r>
            <a:r>
              <a:rPr lang="cs-CZ" sz="1600" dirty="0" smtClean="0"/>
              <a:t>zasunutí.</a:t>
            </a:r>
            <a:endParaRPr lang="cs-CZ" sz="1600" dirty="0"/>
          </a:p>
          <a:p>
            <a:pPr lvl="0" algn="just"/>
            <a:r>
              <a:rPr lang="cs-CZ" sz="1600" dirty="0" smtClean="0"/>
              <a:t>- Připojte </a:t>
            </a:r>
            <a:r>
              <a:rPr lang="cs-CZ" sz="1600" dirty="0"/>
              <a:t>do obvodu prvky pro dvouruční </a:t>
            </a:r>
            <a:r>
              <a:rPr lang="cs-CZ" sz="1600" dirty="0" smtClean="0"/>
              <a:t>START.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4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4:</a:t>
            </a:r>
            <a:r>
              <a:rPr lang="cs-CZ" dirty="0" smtClean="0"/>
              <a:t> Zapojte pneumatický </a:t>
            </a:r>
            <a:r>
              <a:rPr lang="cs-CZ" dirty="0"/>
              <a:t>obvod, který zajistí po krátkém stlačení tlačítka START vysunutí válce, pokud byl v okamžiku startu zasunut a zasunutí válce, pokud byl při startu vysunut</a:t>
            </a:r>
            <a:r>
              <a:rPr lang="cs-CZ" dirty="0" smtClean="0"/>
              <a:t>. Obě </a:t>
            </a:r>
            <a:r>
              <a:rPr lang="cs-CZ" dirty="0"/>
              <a:t>polohy válce jsou kontrolovány koncovými spínači (kladičkovými ventily), rozvaděč je 5/2 impulzní ventil.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523601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600" dirty="0" smtClean="0"/>
              <a:t>Na závěr:</a:t>
            </a:r>
          </a:p>
          <a:p>
            <a:pPr lvl="0" algn="just"/>
            <a:r>
              <a:rPr lang="cs-CZ" sz="1600" dirty="0" smtClean="0"/>
              <a:t>- Seřiďte </a:t>
            </a:r>
            <a:r>
              <a:rPr lang="cs-CZ" sz="1600" dirty="0"/>
              <a:t>rychlost válce - </a:t>
            </a:r>
            <a:r>
              <a:rPr lang="cs-CZ" sz="1600" dirty="0" smtClean="0"/>
              <a:t>pomalé </a:t>
            </a:r>
            <a:r>
              <a:rPr lang="cs-CZ" sz="1600" dirty="0"/>
              <a:t>vysunutí a </a:t>
            </a:r>
            <a:r>
              <a:rPr lang="cs-CZ" sz="1600" dirty="0" smtClean="0"/>
              <a:t>rychlé zasunutí.</a:t>
            </a:r>
            <a:endParaRPr lang="cs-CZ" sz="1600" dirty="0"/>
          </a:p>
          <a:p>
            <a:pPr lvl="0" algn="just"/>
            <a:r>
              <a:rPr lang="cs-CZ" sz="1600" dirty="0" smtClean="0"/>
              <a:t>- Vyzkoušejte funkci obvodu, když je drženo dlouho tlačítko START.</a:t>
            </a:r>
            <a:endParaRPr lang="cs-CZ" dirty="0"/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7001"/>
            <a:ext cx="4464496" cy="50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476672"/>
            <a:ext cx="814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/>
              <a:t>PŘÍKLAD 5:</a:t>
            </a:r>
            <a:r>
              <a:rPr lang="cs-CZ" dirty="0" smtClean="0"/>
              <a:t> </a:t>
            </a:r>
            <a:r>
              <a:rPr lang="cs-CZ" dirty="0"/>
              <a:t>Nevýhodou zapojení podle příkladu </a:t>
            </a:r>
            <a:r>
              <a:rPr lang="cs-CZ" dirty="0" smtClean="0"/>
              <a:t>4 </a:t>
            </a:r>
            <a:r>
              <a:rPr lang="cs-CZ" dirty="0"/>
              <a:t>je zejména pro rychlé pohyby válce a delší držení tlačítka START spojení několika pohybů, tj. po vysunutí bude okamžitě následovat zasunutí při jednom </a:t>
            </a:r>
            <a:r>
              <a:rPr lang="cs-CZ" dirty="0" smtClean="0"/>
              <a:t>stisknutí. Tomu </a:t>
            </a:r>
            <a:r>
              <a:rPr lang="cs-CZ" dirty="0"/>
              <a:t>lze zabránit použitím prvku pro zkrácení signálu, který je zapojen v sérii se startovacím tlačítkem!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5407"/>
            <a:ext cx="2983061" cy="47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12651</TotalTime>
  <Words>1091</Words>
  <Application>Microsoft Office PowerPoint</Application>
  <PresentationFormat>Předvádění na obrazovce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Times New Roman</vt:lpstr>
      <vt:lpstr>fs-prezentace-cz</vt:lpstr>
      <vt:lpstr>Prezentace aplikace PowerPoint</vt:lpstr>
      <vt:lpstr>Pneumatické obvody Laboratoř FESTO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6 – Otevírání a zavírání brány</vt:lpstr>
      <vt:lpstr>Příklad 6 – Otevírání a zavírání brány</vt:lpstr>
      <vt:lpstr>Logický člen OR</vt:lpstr>
      <vt:lpstr>Literatura</vt:lpstr>
      <vt:lpstr>Elektropneumatické obvody Laboratoř FESTO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135</cp:revision>
  <dcterms:created xsi:type="dcterms:W3CDTF">2018-11-26T09:19:37Z</dcterms:created>
  <dcterms:modified xsi:type="dcterms:W3CDTF">2021-10-29T09:07:05Z</dcterms:modified>
</cp:coreProperties>
</file>