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354" r:id="rId2"/>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3" r:id="rId20"/>
    <p:sldId id="374" r:id="rId21"/>
    <p:sldId id="375" r:id="rId22"/>
    <p:sldId id="376" r:id="rId23"/>
    <p:sldId id="377" r:id="rId24"/>
    <p:sldId id="378" r:id="rId25"/>
    <p:sldId id="379" r:id="rId26"/>
    <p:sldId id="380" r:id="rId27"/>
    <p:sldId id="372" r:id="rId28"/>
    <p:sldId id="381" r:id="rId29"/>
    <p:sldId id="28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0B3833-C718-4E1A-BEC0-09BA76E52B44}" type="datetimeFigureOut">
              <a:rPr lang="cs-CZ" smtClean="0"/>
              <a:t>25.5.2020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D14FC-AB3D-4F33-803C-FB9C1E22FCCB}" type="slidenum">
              <a:rPr lang="cs-CZ" smtClean="0"/>
              <a:t>‹#›</a:t>
            </a:fld>
            <a:endParaRPr lang="cs-CZ"/>
          </a:p>
        </p:txBody>
      </p:sp>
    </p:spTree>
    <p:extLst>
      <p:ext uri="{BB962C8B-B14F-4D97-AF65-F5344CB8AC3E}">
        <p14:creationId xmlns:p14="http://schemas.microsoft.com/office/powerpoint/2010/main" val="4292087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uptodate-com.ezproxy.is.cuni.cz/contents/betamethasone-drug-information?search=diabetes+mellitus+in+pregnancy&amp;topicRef=4806&amp;source=see_link" TargetMode="External"/><Relationship Id="rId3" Type="http://schemas.openxmlformats.org/officeDocument/2006/relationships/hyperlink" Target="https://www-uptodate-com.ezproxy.is.cuni.cz/contents/pregestational-diabetes-mellitus-obstetrical-issues-and-management?search=diabetes%20mellitus%20in%20pregnancy&amp;source=search_result&amp;selectedTitle=1~150&amp;usage_type=default&amp;display_rank=1" TargetMode="External"/><Relationship Id="rId7" Type="http://schemas.openxmlformats.org/officeDocument/2006/relationships/hyperlink" Target="https://www-uptodate-com.ezproxy.is.cuni.cz/contents/grade/6?title=Grade%202C&amp;topicKey=OBGYN/4806"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www-uptodate-com.ezproxy.is.cuni.cz/contents/indomethacin-drug-information?search=diabetes+mellitus+in+pregnancy&amp;topicRef=4806&amp;source=see_link" TargetMode="External"/><Relationship Id="rId5" Type="http://schemas.openxmlformats.org/officeDocument/2006/relationships/hyperlink" Target="https://www-uptodate-com.ezproxy.is.cuni.cz/contents/nifedipine-drug-information?search=diabetes+mellitus+in+pregnancy&amp;topicRef=4806&amp;source=see_link" TargetMode="External"/><Relationship Id="rId4" Type="http://schemas.openxmlformats.org/officeDocument/2006/relationships/hyperlink" Target="https://www-uptodate-com.ezproxy.is.cuni.cz/contents/image?imageKey=OBGYN/51463&amp;topicKey=OBGYN/4806&amp;search=diabetes+mellitus+in+pregnancy&amp;rank=1~150&amp;source=see_link" TargetMode="External"/><Relationship Id="rId9" Type="http://schemas.openxmlformats.org/officeDocument/2006/relationships/hyperlink" Target="https://www-uptodate-com.ezproxy.is.cuni.cz/contents/grade/5?title=Grade%202B&amp;topicKey=OBGYN/480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B025B605-3E1B-4F37-AADE-5AA8AE014664}" type="slidenum">
              <a:rPr lang="cs-CZ" smtClean="0"/>
              <a:pPr/>
              <a:t>26</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55000" lnSpcReduction="20000"/>
          </a:bodyPr>
          <a:lstStyle/>
          <a:p>
            <a:r>
              <a:rPr lang="en-US" sz="1200" b="0" i="0" kern="1200" dirty="0">
                <a:solidFill>
                  <a:schemeClr val="tx1"/>
                </a:solidFill>
                <a:latin typeface="+mn-lt"/>
                <a:ea typeface="+mn-ea"/>
                <a:cs typeface="+mn-cs"/>
              </a:rPr>
              <a:t>Ideally, women with </a:t>
            </a:r>
            <a:r>
              <a:rPr lang="en-US" sz="1200" b="0" i="0" kern="1200" dirty="0" err="1">
                <a:solidFill>
                  <a:schemeClr val="tx1"/>
                </a:solidFill>
                <a:latin typeface="+mn-lt"/>
                <a:ea typeface="+mn-ea"/>
                <a:cs typeface="+mn-cs"/>
              </a:rPr>
              <a:t>pregestational</a:t>
            </a:r>
            <a:r>
              <a:rPr lang="en-US" sz="1200" b="0" i="0" kern="1200" dirty="0">
                <a:solidFill>
                  <a:schemeClr val="tx1"/>
                </a:solidFill>
                <a:latin typeface="+mn-lt"/>
                <a:ea typeface="+mn-ea"/>
                <a:cs typeface="+mn-cs"/>
              </a:rPr>
              <a:t> diabetes will have received </a:t>
            </a:r>
            <a:r>
              <a:rPr lang="en-US" sz="1200" b="0" i="0" kern="1200" dirty="0" err="1">
                <a:solidFill>
                  <a:schemeClr val="tx1"/>
                </a:solidFill>
                <a:latin typeface="+mn-lt"/>
                <a:ea typeface="+mn-ea"/>
                <a:cs typeface="+mn-cs"/>
              </a:rPr>
              <a:t>preconceptional</a:t>
            </a:r>
            <a:r>
              <a:rPr lang="en-US" sz="1200" b="0" i="0" kern="1200" dirty="0">
                <a:solidFill>
                  <a:schemeClr val="tx1"/>
                </a:solidFill>
                <a:latin typeface="+mn-lt"/>
                <a:ea typeface="+mn-ea"/>
                <a:cs typeface="+mn-cs"/>
              </a:rPr>
              <a:t> counseling to assess their baseline medical status and educate them about the management and potential complications of diabetes in pregnancy. (See </a:t>
            </a:r>
            <a:r>
              <a:rPr lang="en-US" sz="1200" b="0" i="0" u="sng" kern="1200" dirty="0">
                <a:solidFill>
                  <a:schemeClr val="tx1"/>
                </a:solidFill>
                <a:latin typeface="+mn-lt"/>
                <a:ea typeface="+mn-ea"/>
                <a:cs typeface="+mn-cs"/>
                <a:hlinkClick r:id="rId3"/>
              </a:rPr>
              <a:t>'First prenatal visit'</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●In addition to routine prenatal testing, assessment of the diabetic </a:t>
            </a:r>
            <a:r>
              <a:rPr lang="en-US" sz="1200" b="0" i="0" kern="1200" dirty="0" err="1">
                <a:solidFill>
                  <a:schemeClr val="tx1"/>
                </a:solidFill>
                <a:latin typeface="+mn-lt"/>
                <a:ea typeface="+mn-ea"/>
                <a:cs typeface="+mn-cs"/>
              </a:rPr>
              <a:t>gravida</a:t>
            </a:r>
            <a:r>
              <a:rPr lang="en-US" sz="1200" b="0" i="0" kern="1200" dirty="0">
                <a:solidFill>
                  <a:schemeClr val="tx1"/>
                </a:solidFill>
                <a:latin typeface="+mn-lt"/>
                <a:ea typeface="+mn-ea"/>
                <a:cs typeface="+mn-cs"/>
              </a:rPr>
              <a:t> should include: </a:t>
            </a:r>
            <a:r>
              <a:rPr lang="en-US" sz="1200" b="0" i="0" kern="1200" dirty="0" err="1">
                <a:solidFill>
                  <a:schemeClr val="tx1"/>
                </a:solidFill>
                <a:latin typeface="+mn-lt"/>
                <a:ea typeface="+mn-ea"/>
                <a:cs typeface="+mn-cs"/>
              </a:rPr>
              <a:t>glycated</a:t>
            </a:r>
            <a:r>
              <a:rPr lang="en-US" sz="1200" b="0" i="0" kern="1200" dirty="0">
                <a:solidFill>
                  <a:schemeClr val="tx1"/>
                </a:solidFill>
                <a:latin typeface="+mn-lt"/>
                <a:ea typeface="+mn-ea"/>
                <a:cs typeface="+mn-cs"/>
              </a:rPr>
              <a:t> hemoglobin concentration, baseline renal function, </a:t>
            </a:r>
            <a:r>
              <a:rPr lang="en-US" sz="1200" b="0" i="0" kern="1200" dirty="0" err="1">
                <a:solidFill>
                  <a:schemeClr val="tx1"/>
                </a:solidFill>
                <a:latin typeface="+mn-lt"/>
                <a:ea typeface="+mn-ea"/>
                <a:cs typeface="+mn-cs"/>
              </a:rPr>
              <a:t>thyrotropin</a:t>
            </a:r>
            <a:r>
              <a:rPr lang="en-US" sz="1200" b="0" i="0" kern="1200" dirty="0">
                <a:solidFill>
                  <a:schemeClr val="tx1"/>
                </a:solidFill>
                <a:latin typeface="+mn-lt"/>
                <a:ea typeface="+mn-ea"/>
                <a:cs typeface="+mn-cs"/>
              </a:rPr>
              <a:t> and free </a:t>
            </a:r>
            <a:r>
              <a:rPr lang="en-US" sz="1200" b="0" i="0" kern="1200" dirty="0" err="1">
                <a:solidFill>
                  <a:schemeClr val="tx1"/>
                </a:solidFill>
                <a:latin typeface="+mn-lt"/>
                <a:ea typeface="+mn-ea"/>
                <a:cs typeface="+mn-cs"/>
              </a:rPr>
              <a:t>thyroxine</a:t>
            </a:r>
            <a:r>
              <a:rPr lang="en-US" sz="1200" b="0" i="0" kern="1200" dirty="0">
                <a:solidFill>
                  <a:schemeClr val="tx1"/>
                </a:solidFill>
                <a:latin typeface="+mn-lt"/>
                <a:ea typeface="+mn-ea"/>
                <a:cs typeface="+mn-cs"/>
              </a:rPr>
              <a:t>, electrocardiogram, dilated and comprehensive eye examination by an ophthalmologist, and first-trimester ultrasound examination if pregnancy dating is uncertain. (See </a:t>
            </a:r>
            <a:r>
              <a:rPr lang="en-US" sz="1200" b="0" i="0" u="sng" kern="1200" dirty="0">
                <a:solidFill>
                  <a:schemeClr val="tx1"/>
                </a:solidFill>
                <a:latin typeface="+mn-lt"/>
                <a:ea typeface="+mn-ea"/>
                <a:cs typeface="+mn-cs"/>
                <a:hlinkClick r:id="rId3"/>
              </a:rPr>
              <a:t>'Evaluation'</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Laboratory monitoring across the remainder of pregnancy is described in the table (</a:t>
            </a:r>
            <a:r>
              <a:rPr lang="en-US" sz="1200" b="0" i="0" u="sng" kern="1200" dirty="0">
                <a:solidFill>
                  <a:schemeClr val="tx1"/>
                </a:solidFill>
                <a:latin typeface="+mn-lt"/>
                <a:ea typeface="+mn-ea"/>
                <a:cs typeface="+mn-cs"/>
                <a:hlinkClick r:id="rId4"/>
              </a:rPr>
              <a:t>table 6</a:t>
            </a:r>
            <a:r>
              <a:rPr lang="en-US" sz="1200" b="0" i="0" kern="1200" dirty="0">
                <a:solidFill>
                  <a:schemeClr val="tx1"/>
                </a:solidFill>
                <a:latin typeface="+mn-lt"/>
                <a:ea typeface="+mn-ea"/>
                <a:cs typeface="+mn-cs"/>
              </a:rPr>
              <a:t>).</a:t>
            </a:r>
          </a:p>
          <a:p>
            <a:r>
              <a:rPr lang="en-US" sz="1200" b="0" i="0" kern="1200" dirty="0">
                <a:solidFill>
                  <a:schemeClr val="tx1"/>
                </a:solidFill>
                <a:latin typeface="+mn-lt"/>
                <a:ea typeface="+mn-ea"/>
                <a:cs typeface="+mn-cs"/>
              </a:rPr>
              <a:t>●The care of women with diabetes during pregnancy generally requires a team approach to provide the necessary expertise. Information on diet, insulin therapy, exercise and glucose monitoring should be provided by clinicians with experience in management of diabetes during pregnancy. (See </a:t>
            </a:r>
            <a:r>
              <a:rPr lang="en-US" sz="1200" b="0" i="0" u="sng" kern="1200" dirty="0">
                <a:solidFill>
                  <a:schemeClr val="tx1"/>
                </a:solidFill>
                <a:latin typeface="+mn-lt"/>
                <a:ea typeface="+mn-ea"/>
                <a:cs typeface="+mn-cs"/>
                <a:hlinkClick r:id="rId3"/>
              </a:rPr>
              <a:t>'Counseling and management'</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●A markedly elevated </a:t>
            </a:r>
            <a:r>
              <a:rPr lang="en-US" sz="1200" b="0" i="0" kern="1200" dirty="0" err="1">
                <a:solidFill>
                  <a:schemeClr val="tx1"/>
                </a:solidFill>
                <a:latin typeface="+mn-lt"/>
                <a:ea typeface="+mn-ea"/>
                <a:cs typeface="+mn-cs"/>
              </a:rPr>
              <a:t>glycohemoglobin</a:t>
            </a:r>
            <a:r>
              <a:rPr lang="en-US" sz="1200" b="0" i="0" kern="1200" dirty="0">
                <a:solidFill>
                  <a:schemeClr val="tx1"/>
                </a:solidFill>
                <a:latin typeface="+mn-lt"/>
                <a:ea typeface="+mn-ea"/>
                <a:cs typeface="+mn-cs"/>
              </a:rPr>
              <a:t> value in the first trimester is associated with increased risks of both first-trimester miscarriage and congenital malformations. We typically advise patients of these risks and evaluate fetal development via second-trimester </a:t>
            </a:r>
            <a:r>
              <a:rPr lang="en-US" sz="1200" b="0" i="0" kern="1200" dirty="0" err="1">
                <a:solidFill>
                  <a:schemeClr val="tx1"/>
                </a:solidFill>
                <a:latin typeface="+mn-lt"/>
                <a:ea typeface="+mn-ea"/>
                <a:cs typeface="+mn-cs"/>
              </a:rPr>
              <a:t>sonographic</a:t>
            </a:r>
            <a:r>
              <a:rPr lang="en-US" sz="1200" b="0" i="0" kern="1200" dirty="0">
                <a:solidFill>
                  <a:schemeClr val="tx1"/>
                </a:solidFill>
                <a:latin typeface="+mn-lt"/>
                <a:ea typeface="+mn-ea"/>
                <a:cs typeface="+mn-cs"/>
              </a:rPr>
              <a:t> examination and maternal serum multiple marker screening. (See </a:t>
            </a:r>
            <a:r>
              <a:rPr lang="en-US" sz="1200" b="0" i="0" u="sng" kern="1200" dirty="0">
                <a:solidFill>
                  <a:schemeClr val="tx1"/>
                </a:solidFill>
                <a:latin typeface="+mn-lt"/>
                <a:ea typeface="+mn-ea"/>
                <a:cs typeface="+mn-cs"/>
                <a:hlinkClick r:id="rId3"/>
              </a:rPr>
              <a:t>'Risk of congenital anomalies'</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●Screening for Down syndrome and neural tube defects (NTDs) are offered, according to routine obstetrical practice. Diabetes does not increase the risk of fetal </a:t>
            </a:r>
            <a:r>
              <a:rPr lang="en-US" sz="1200" b="0" i="0" kern="1200" dirty="0" err="1">
                <a:solidFill>
                  <a:schemeClr val="tx1"/>
                </a:solidFill>
                <a:latin typeface="+mn-lt"/>
                <a:ea typeface="+mn-ea"/>
                <a:cs typeface="+mn-cs"/>
              </a:rPr>
              <a:t>aneuploidy</a:t>
            </a:r>
            <a:r>
              <a:rPr lang="en-US" sz="1200" b="0" i="0" kern="1200" dirty="0">
                <a:solidFill>
                  <a:schemeClr val="tx1"/>
                </a:solidFill>
                <a:latin typeface="+mn-lt"/>
                <a:ea typeface="+mn-ea"/>
                <a:cs typeface="+mn-cs"/>
              </a:rPr>
              <a:t>, but does affect interpretation of the </a:t>
            </a:r>
            <a:r>
              <a:rPr lang="en-US" sz="1200" b="0" i="0" kern="1200" dirty="0" err="1">
                <a:solidFill>
                  <a:schemeClr val="tx1"/>
                </a:solidFill>
                <a:latin typeface="+mn-lt"/>
                <a:ea typeface="+mn-ea"/>
                <a:cs typeface="+mn-cs"/>
              </a:rPr>
              <a:t>analyte</a:t>
            </a:r>
            <a:r>
              <a:rPr lang="en-US" sz="1200" b="0" i="0" kern="1200" dirty="0">
                <a:solidFill>
                  <a:schemeClr val="tx1"/>
                </a:solidFill>
                <a:latin typeface="+mn-lt"/>
                <a:ea typeface="+mn-ea"/>
                <a:cs typeface="+mn-cs"/>
              </a:rPr>
              <a:t> panels. The risk of NTDs is increased for fetuses of diabetic </a:t>
            </a:r>
            <a:r>
              <a:rPr lang="en-US" sz="1200" b="0" i="0" kern="1200" dirty="0" err="1">
                <a:solidFill>
                  <a:schemeClr val="tx1"/>
                </a:solidFill>
                <a:latin typeface="+mn-lt"/>
                <a:ea typeface="+mn-ea"/>
                <a:cs typeface="+mn-cs"/>
              </a:rPr>
              <a:t>gravidae</a:t>
            </a:r>
            <a:r>
              <a:rPr lang="en-US" sz="1200" b="0" i="0" kern="1200" dirty="0">
                <a:solidFill>
                  <a:schemeClr val="tx1"/>
                </a:solidFill>
                <a:latin typeface="+mn-lt"/>
                <a:ea typeface="+mn-ea"/>
                <a:cs typeface="+mn-cs"/>
              </a:rPr>
              <a:t>. (See </a:t>
            </a:r>
            <a:r>
              <a:rPr lang="en-US" sz="1200" b="0" i="0" u="sng" kern="1200" dirty="0">
                <a:solidFill>
                  <a:schemeClr val="tx1"/>
                </a:solidFill>
                <a:latin typeface="+mn-lt"/>
                <a:ea typeface="+mn-ea"/>
                <a:cs typeface="+mn-cs"/>
                <a:hlinkClick r:id="rId3"/>
              </a:rPr>
              <a:t>'Screening for </a:t>
            </a:r>
            <a:r>
              <a:rPr lang="en-US" sz="1200" b="0" i="0" u="sng" kern="1200" dirty="0" err="1">
                <a:solidFill>
                  <a:schemeClr val="tx1"/>
                </a:solidFill>
                <a:latin typeface="+mn-lt"/>
                <a:ea typeface="+mn-ea"/>
                <a:cs typeface="+mn-cs"/>
                <a:hlinkClick r:id="rId3"/>
              </a:rPr>
              <a:t>aneuploidy</a:t>
            </a:r>
            <a:r>
              <a:rPr lang="en-US" sz="1200" b="0" i="0" u="sng" kern="1200" dirty="0">
                <a:solidFill>
                  <a:schemeClr val="tx1"/>
                </a:solidFill>
                <a:latin typeface="+mn-lt"/>
                <a:ea typeface="+mn-ea"/>
                <a:cs typeface="+mn-cs"/>
                <a:hlinkClick r:id="rId3"/>
              </a:rPr>
              <a:t>'</a:t>
            </a:r>
            <a:r>
              <a:rPr lang="en-US" sz="1200" b="0" i="0" kern="1200" dirty="0">
                <a:solidFill>
                  <a:schemeClr val="tx1"/>
                </a:solidFill>
                <a:latin typeface="+mn-lt"/>
                <a:ea typeface="+mn-ea"/>
                <a:cs typeface="+mn-cs"/>
              </a:rPr>
              <a:t> above and </a:t>
            </a:r>
            <a:r>
              <a:rPr lang="en-US" sz="1200" b="0" i="0" u="sng" kern="1200" dirty="0">
                <a:solidFill>
                  <a:schemeClr val="tx1"/>
                </a:solidFill>
                <a:latin typeface="+mn-lt"/>
                <a:ea typeface="+mn-ea"/>
                <a:cs typeface="+mn-cs"/>
                <a:hlinkClick r:id="rId3"/>
              </a:rPr>
              <a:t>'Screening for neural tube defects'</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●We suggest ultrasound examination and fetal echocardiogram at approximately 18 weeks of gestation to evaluate for congenital anomalies, particularly congenital heart disease. (See </a:t>
            </a:r>
            <a:r>
              <a:rPr lang="en-US" sz="1200" b="0" i="0" u="sng" kern="1200" dirty="0">
                <a:solidFill>
                  <a:schemeClr val="tx1"/>
                </a:solidFill>
                <a:latin typeface="+mn-lt"/>
                <a:ea typeface="+mn-ea"/>
                <a:cs typeface="+mn-cs"/>
                <a:hlinkClick r:id="rId3"/>
              </a:rPr>
              <a:t>'Screening for other congenital anomalies'</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●We begin </a:t>
            </a:r>
            <a:r>
              <a:rPr lang="en-US" sz="1200" b="0" i="0" kern="1200" dirty="0" err="1">
                <a:solidFill>
                  <a:schemeClr val="tx1"/>
                </a:solidFill>
                <a:latin typeface="+mn-lt"/>
                <a:ea typeface="+mn-ea"/>
                <a:cs typeface="+mn-cs"/>
              </a:rPr>
              <a:t>antepartum</a:t>
            </a:r>
            <a:r>
              <a:rPr lang="en-US" sz="1200" b="0" i="0" kern="1200" dirty="0">
                <a:solidFill>
                  <a:schemeClr val="tx1"/>
                </a:solidFill>
                <a:latin typeface="+mn-lt"/>
                <a:ea typeface="+mn-ea"/>
                <a:cs typeface="+mn-cs"/>
              </a:rPr>
              <a:t> surveillance with weekly </a:t>
            </a:r>
            <a:r>
              <a:rPr lang="en-US" sz="1200" b="0" i="0" kern="1200" dirty="0" err="1">
                <a:solidFill>
                  <a:schemeClr val="tx1"/>
                </a:solidFill>
                <a:latin typeface="+mn-lt"/>
                <a:ea typeface="+mn-ea"/>
                <a:cs typeface="+mn-cs"/>
              </a:rPr>
              <a:t>nonstress</a:t>
            </a:r>
            <a:r>
              <a:rPr lang="en-US" sz="1200" b="0" i="0" kern="1200" dirty="0">
                <a:solidFill>
                  <a:schemeClr val="tx1"/>
                </a:solidFill>
                <a:latin typeface="+mn-lt"/>
                <a:ea typeface="+mn-ea"/>
                <a:cs typeface="+mn-cs"/>
              </a:rPr>
              <a:t> tests at 32 weeks of gestation, increasing the frequency of testing to two times per week from 36 weeks until delivery. (See </a:t>
            </a:r>
            <a:r>
              <a:rPr lang="en-US" sz="1200" b="0" i="0" u="sng" kern="1200" dirty="0">
                <a:solidFill>
                  <a:schemeClr val="tx1"/>
                </a:solidFill>
                <a:latin typeface="+mn-lt"/>
                <a:ea typeface="+mn-ea"/>
                <a:cs typeface="+mn-cs"/>
                <a:hlinkClick r:id="rId3"/>
              </a:rPr>
              <a:t>'Assessment of fetal well-being'</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●We obtain an ultrasound examination at approximately 38 weeks of gestation to estimate fetal weight and assist with delivery plans. (See </a:t>
            </a:r>
            <a:r>
              <a:rPr lang="en-US" sz="1200" b="0" i="0" u="sng" kern="1200" dirty="0">
                <a:solidFill>
                  <a:schemeClr val="tx1"/>
                </a:solidFill>
                <a:latin typeface="+mn-lt"/>
                <a:ea typeface="+mn-ea"/>
                <a:cs typeface="+mn-cs"/>
                <a:hlinkClick r:id="rId3"/>
              </a:rPr>
              <a:t>'Assessment of fetal growth'</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●We suggest </a:t>
            </a:r>
            <a:r>
              <a:rPr lang="en-US" sz="1200" b="0" i="0" u="sng" kern="1200" dirty="0" err="1">
                <a:solidFill>
                  <a:schemeClr val="tx1"/>
                </a:solidFill>
                <a:latin typeface="+mn-lt"/>
                <a:ea typeface="+mn-ea"/>
                <a:cs typeface="+mn-cs"/>
                <a:hlinkClick r:id="rId5"/>
              </a:rPr>
              <a:t>nifedipine</a:t>
            </a:r>
            <a:r>
              <a:rPr lang="en-US" sz="1200" b="0" i="0" kern="1200" dirty="0">
                <a:solidFill>
                  <a:schemeClr val="tx1"/>
                </a:solidFill>
                <a:latin typeface="+mn-lt"/>
                <a:ea typeface="+mn-ea"/>
                <a:cs typeface="+mn-cs"/>
              </a:rPr>
              <a:t> or </a:t>
            </a:r>
            <a:r>
              <a:rPr lang="en-US" sz="1200" b="0" i="0" u="sng" kern="1200" dirty="0" err="1">
                <a:solidFill>
                  <a:schemeClr val="tx1"/>
                </a:solidFill>
                <a:latin typeface="+mn-lt"/>
                <a:ea typeface="+mn-ea"/>
                <a:cs typeface="+mn-cs"/>
                <a:hlinkClick r:id="rId6"/>
              </a:rPr>
              <a:t>indomethacin</a:t>
            </a:r>
            <a:r>
              <a:rPr lang="en-US" sz="1200" b="0" i="0" kern="1200" dirty="0">
                <a:solidFill>
                  <a:schemeClr val="tx1"/>
                </a:solidFill>
                <a:latin typeface="+mn-lt"/>
                <a:ea typeface="+mn-ea"/>
                <a:cs typeface="+mn-cs"/>
              </a:rPr>
              <a:t> for </a:t>
            </a:r>
            <a:r>
              <a:rPr lang="en-US" sz="1200" b="0" i="0" kern="1200" dirty="0" err="1">
                <a:solidFill>
                  <a:schemeClr val="tx1"/>
                </a:solidFill>
                <a:latin typeface="+mn-lt"/>
                <a:ea typeface="+mn-ea"/>
                <a:cs typeface="+mn-cs"/>
              </a:rPr>
              <a:t>tocolysis</a:t>
            </a:r>
            <a:r>
              <a:rPr lang="en-US" sz="1200" b="0" i="0" kern="1200" dirty="0">
                <a:solidFill>
                  <a:schemeClr val="tx1"/>
                </a:solidFill>
                <a:latin typeface="+mn-lt"/>
                <a:ea typeface="+mn-ea"/>
                <a:cs typeface="+mn-cs"/>
              </a:rPr>
              <a:t> of preterm labor instead of a beta-adrenergic receptor agonist (</a:t>
            </a:r>
            <a:r>
              <a:rPr lang="en-US" sz="1200" b="1" i="0" u="sng" kern="1200" dirty="0">
                <a:solidFill>
                  <a:schemeClr val="tx1"/>
                </a:solidFill>
                <a:latin typeface="+mn-lt"/>
                <a:ea typeface="+mn-ea"/>
                <a:cs typeface="+mn-cs"/>
                <a:hlinkClick r:id="rId7"/>
              </a:rPr>
              <a:t>Grade 2C</a:t>
            </a:r>
            <a:r>
              <a:rPr lang="en-US" sz="1200" b="0" i="0" kern="1200" dirty="0">
                <a:solidFill>
                  <a:schemeClr val="tx1"/>
                </a:solidFill>
                <a:latin typeface="+mn-lt"/>
                <a:ea typeface="+mn-ea"/>
                <a:cs typeface="+mn-cs"/>
              </a:rPr>
              <a:t>). (See </a:t>
            </a:r>
            <a:r>
              <a:rPr lang="en-US" sz="1200" b="0" i="0" u="sng" kern="1200" dirty="0">
                <a:solidFill>
                  <a:schemeClr val="tx1"/>
                </a:solidFill>
                <a:latin typeface="+mn-lt"/>
                <a:ea typeface="+mn-ea"/>
                <a:cs typeface="+mn-cs"/>
                <a:hlinkClick r:id="rId3"/>
              </a:rPr>
              <a:t>'Preterm labor'</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●If antenatal </a:t>
            </a:r>
            <a:r>
              <a:rPr lang="en-US" sz="1200" b="0" i="0" u="sng" kern="1200" dirty="0" err="1">
                <a:solidFill>
                  <a:schemeClr val="tx1"/>
                </a:solidFill>
                <a:latin typeface="+mn-lt"/>
                <a:ea typeface="+mn-ea"/>
                <a:cs typeface="+mn-cs"/>
                <a:hlinkClick r:id="rId8"/>
              </a:rPr>
              <a:t>betamethasone</a:t>
            </a:r>
            <a:r>
              <a:rPr lang="en-US" sz="1200" b="0" i="0" kern="1200" dirty="0">
                <a:solidFill>
                  <a:schemeClr val="tx1"/>
                </a:solidFill>
                <a:latin typeface="+mn-lt"/>
                <a:ea typeface="+mn-ea"/>
                <a:cs typeface="+mn-cs"/>
              </a:rPr>
              <a:t> is administered to accelerate fetal lung maturation between 23 and 34 weeks of gestation, we monitor capillary blood glucose concentrations hourly beginning 12 hours after the initial dose and continuing for at least 24 hours after the second dose, and then several times per day thereafter. We administer insulin intravenously as needed to maintain </a:t>
            </a:r>
            <a:r>
              <a:rPr lang="en-US" sz="1200" b="0" i="0" kern="1200" dirty="0" err="1">
                <a:solidFill>
                  <a:schemeClr val="tx1"/>
                </a:solidFill>
                <a:latin typeface="+mn-lt"/>
                <a:ea typeface="+mn-ea"/>
                <a:cs typeface="+mn-cs"/>
              </a:rPr>
              <a:t>euglycemia</a:t>
            </a:r>
            <a:r>
              <a:rPr lang="en-US" sz="1200" b="0" i="0" kern="1200" dirty="0">
                <a:solidFill>
                  <a:schemeClr val="tx1"/>
                </a:solidFill>
                <a:latin typeface="+mn-lt"/>
                <a:ea typeface="+mn-ea"/>
                <a:cs typeface="+mn-cs"/>
              </a:rPr>
              <a:t>. (See </a:t>
            </a:r>
            <a:r>
              <a:rPr lang="en-US" sz="1200" b="0" i="0" u="sng" kern="1200" dirty="0">
                <a:solidFill>
                  <a:schemeClr val="tx1"/>
                </a:solidFill>
                <a:latin typeface="+mn-lt"/>
                <a:ea typeface="+mn-ea"/>
                <a:cs typeface="+mn-cs"/>
                <a:hlinkClick r:id="rId3"/>
              </a:rPr>
              <a:t>'Antenatal </a:t>
            </a:r>
            <a:r>
              <a:rPr lang="en-US" sz="1200" b="0" i="0" u="sng" kern="1200" dirty="0" err="1">
                <a:solidFill>
                  <a:schemeClr val="tx1"/>
                </a:solidFill>
                <a:latin typeface="+mn-lt"/>
                <a:ea typeface="+mn-ea"/>
                <a:cs typeface="+mn-cs"/>
                <a:hlinkClick r:id="rId3"/>
              </a:rPr>
              <a:t>glucocorticoids</a:t>
            </a:r>
            <a:r>
              <a:rPr lang="en-US" sz="1200" b="0" i="0" u="sng" kern="1200" dirty="0">
                <a:solidFill>
                  <a:schemeClr val="tx1"/>
                </a:solidFill>
                <a:latin typeface="+mn-lt"/>
                <a:ea typeface="+mn-ea"/>
                <a:cs typeface="+mn-cs"/>
                <a:hlinkClick r:id="rId3"/>
              </a:rPr>
              <a:t>'</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●If the expected fetal weight is over 4500 grams, we suggest cesarean delivery to avoid possible trauma from shoulder </a:t>
            </a:r>
            <a:r>
              <a:rPr lang="en-US" sz="1200" b="0" i="0" kern="1200" dirty="0" err="1">
                <a:solidFill>
                  <a:schemeClr val="tx1"/>
                </a:solidFill>
                <a:latin typeface="+mn-lt"/>
                <a:ea typeface="+mn-ea"/>
                <a:cs typeface="+mn-cs"/>
              </a:rPr>
              <a:t>dystocia</a:t>
            </a:r>
            <a:r>
              <a:rPr lang="en-US" sz="1200" b="0" i="0" kern="1200" dirty="0">
                <a:solidFill>
                  <a:schemeClr val="tx1"/>
                </a:solidFill>
                <a:latin typeface="+mn-lt"/>
                <a:ea typeface="+mn-ea"/>
                <a:cs typeface="+mn-cs"/>
              </a:rPr>
              <a:t> (</a:t>
            </a:r>
            <a:r>
              <a:rPr lang="en-US" sz="1200" b="1" i="0" u="sng" kern="1200" dirty="0">
                <a:solidFill>
                  <a:schemeClr val="tx1"/>
                </a:solidFill>
                <a:latin typeface="+mn-lt"/>
                <a:ea typeface="+mn-ea"/>
                <a:cs typeface="+mn-cs"/>
                <a:hlinkClick r:id="rId9"/>
              </a:rPr>
              <a:t>Grade 2B</a:t>
            </a:r>
            <a:r>
              <a:rPr lang="en-US" sz="1200" b="0" i="0" kern="1200" dirty="0">
                <a:solidFill>
                  <a:schemeClr val="tx1"/>
                </a:solidFill>
                <a:latin typeface="+mn-lt"/>
                <a:ea typeface="+mn-ea"/>
                <a:cs typeface="+mn-cs"/>
              </a:rPr>
              <a:t>). (See </a:t>
            </a:r>
            <a:r>
              <a:rPr lang="en-US" sz="1200" b="0" i="0" u="sng" kern="1200" dirty="0">
                <a:solidFill>
                  <a:schemeClr val="tx1"/>
                </a:solidFill>
                <a:latin typeface="+mn-lt"/>
                <a:ea typeface="+mn-ea"/>
                <a:cs typeface="+mn-cs"/>
                <a:hlinkClick r:id="rId3"/>
              </a:rPr>
              <a:t>'Route of delivery'</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●We suggest induction of labor at 39 to 40 weeks of gestation in women with favorable cervices and fetuses less than 4500 g (</a:t>
            </a:r>
            <a:r>
              <a:rPr lang="en-US" sz="1200" b="1" i="0" u="sng" kern="1200" dirty="0">
                <a:solidFill>
                  <a:schemeClr val="tx1"/>
                </a:solidFill>
                <a:latin typeface="+mn-lt"/>
                <a:ea typeface="+mn-ea"/>
                <a:cs typeface="+mn-cs"/>
                <a:hlinkClick r:id="rId9"/>
              </a:rPr>
              <a:t>Grade 2B</a:t>
            </a:r>
            <a:r>
              <a:rPr lang="en-US" sz="1200" b="0" i="0" kern="1200" dirty="0">
                <a:solidFill>
                  <a:schemeClr val="tx1"/>
                </a:solidFill>
                <a:latin typeface="+mn-lt"/>
                <a:ea typeface="+mn-ea"/>
                <a:cs typeface="+mn-cs"/>
              </a:rPr>
              <a:t>). The presence of high risk factors, such as poor glucose control, worsening nephropathy or retinopathy, preeclampsia, or restricted fetal growth warrant consideration of earlier delivery. Awaiting the spontaneous onset of labor is reasonable if there is good </a:t>
            </a:r>
            <a:r>
              <a:rPr lang="en-US" sz="1200" b="0" i="0" kern="1200" dirty="0" err="1">
                <a:solidFill>
                  <a:schemeClr val="tx1"/>
                </a:solidFill>
                <a:latin typeface="+mn-lt"/>
                <a:ea typeface="+mn-ea"/>
                <a:cs typeface="+mn-cs"/>
              </a:rPr>
              <a:t>glycemic</a:t>
            </a:r>
            <a:r>
              <a:rPr lang="en-US" sz="1200" b="0" i="0" kern="1200" dirty="0">
                <a:solidFill>
                  <a:schemeClr val="tx1"/>
                </a:solidFill>
                <a:latin typeface="+mn-lt"/>
                <a:ea typeface="+mn-ea"/>
                <a:cs typeface="+mn-cs"/>
              </a:rPr>
              <a:t> control and no pregnancy or additional maternal complications. However, extending pregnancy beyond 40 weeks of gestation is generally not advised unless the patient has gestational diabetes with excellent glucose control with dietary modification alone. If induction of an unfavorable cervix is planned, use of cervical ripening agents is safe and effective. (See </a:t>
            </a:r>
            <a:r>
              <a:rPr lang="en-US" sz="1200" b="0" i="0" u="sng" kern="1200" dirty="0">
                <a:solidFill>
                  <a:schemeClr val="tx1"/>
                </a:solidFill>
                <a:latin typeface="+mn-lt"/>
                <a:ea typeface="+mn-ea"/>
                <a:cs typeface="+mn-cs"/>
                <a:hlinkClick r:id="rId3"/>
              </a:rPr>
              <a:t>'Timing of delivery'</a:t>
            </a:r>
            <a:r>
              <a:rPr lang="en-US" sz="1200" b="0" i="0" kern="1200" dirty="0">
                <a:solidFill>
                  <a:schemeClr val="tx1"/>
                </a:solidFill>
                <a:latin typeface="+mn-lt"/>
                <a:ea typeface="+mn-ea"/>
                <a:cs typeface="+mn-cs"/>
              </a:rPr>
              <a:t> above.)</a:t>
            </a:r>
          </a:p>
          <a:p>
            <a:r>
              <a:rPr lang="en-US" sz="1200" b="0" i="0" kern="1200" dirty="0">
                <a:solidFill>
                  <a:schemeClr val="tx1"/>
                </a:solidFill>
                <a:latin typeface="+mn-lt"/>
                <a:ea typeface="+mn-ea"/>
                <a:cs typeface="+mn-cs"/>
              </a:rPr>
              <a:t>●We suggest avoiding induction because of suspected fetal </a:t>
            </a:r>
            <a:r>
              <a:rPr lang="en-US" sz="1200" b="0" i="0" kern="1200" dirty="0" err="1">
                <a:solidFill>
                  <a:schemeClr val="tx1"/>
                </a:solidFill>
                <a:latin typeface="+mn-lt"/>
                <a:ea typeface="+mn-ea"/>
                <a:cs typeface="+mn-cs"/>
              </a:rPr>
              <a:t>macrosomia</a:t>
            </a:r>
            <a:r>
              <a:rPr lang="en-US" sz="1200" b="0" i="0" kern="1200" dirty="0">
                <a:solidFill>
                  <a:schemeClr val="tx1"/>
                </a:solidFill>
                <a:latin typeface="+mn-lt"/>
                <a:ea typeface="+mn-ea"/>
                <a:cs typeface="+mn-cs"/>
              </a:rPr>
              <a:t> (</a:t>
            </a:r>
            <a:r>
              <a:rPr lang="en-US" sz="1200" b="1" i="0" u="sng" kern="1200" dirty="0">
                <a:solidFill>
                  <a:schemeClr val="tx1"/>
                </a:solidFill>
                <a:latin typeface="+mn-lt"/>
                <a:ea typeface="+mn-ea"/>
                <a:cs typeface="+mn-cs"/>
                <a:hlinkClick r:id="rId7"/>
              </a:rPr>
              <a:t>Grade 2C</a:t>
            </a:r>
            <a:r>
              <a:rPr lang="en-US" sz="1200" b="0" i="0" kern="1200" dirty="0">
                <a:solidFill>
                  <a:schemeClr val="tx1"/>
                </a:solidFill>
                <a:latin typeface="+mn-lt"/>
                <a:ea typeface="+mn-ea"/>
                <a:cs typeface="+mn-cs"/>
              </a:rPr>
              <a:t>). This intervention has not been proven to improve maternal or fetal outcomes, and may increase the cesarean delivery rate.</a:t>
            </a:r>
            <a:endParaRPr lang="en-US" sz="1200" b="0" i="0" kern="1200">
              <a:solidFill>
                <a:schemeClr val="tx1"/>
              </a:solidFill>
              <a:latin typeface="+mn-lt"/>
              <a:ea typeface="+mn-ea"/>
              <a:cs typeface="+mn-cs"/>
            </a:endParaRPr>
          </a:p>
          <a:p>
            <a:endParaRPr lang="cs-CZ"/>
          </a:p>
        </p:txBody>
      </p:sp>
      <p:sp>
        <p:nvSpPr>
          <p:cNvPr id="4" name="Zástupný symbol pro číslo snímku 3"/>
          <p:cNvSpPr>
            <a:spLocks noGrp="1"/>
          </p:cNvSpPr>
          <p:nvPr>
            <p:ph type="sldNum" sz="quarter" idx="10"/>
          </p:nvPr>
        </p:nvSpPr>
        <p:spPr/>
        <p:txBody>
          <a:bodyPr/>
          <a:lstStyle/>
          <a:p>
            <a:fld id="{998E9890-9DCD-4B47-9D3B-07986B8C54C8}" type="slidenum">
              <a:rPr lang="cs-CZ" smtClean="0"/>
              <a:pPr/>
              <a:t>28</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FA19211-A9AC-4F97-B0F2-DE9DCA8E1EBA}" type="datetimeFigureOut">
              <a:rPr lang="cs-CZ" smtClean="0"/>
              <a:t>25.5.2020</a:t>
            </a:fld>
            <a:endParaRPr lang="cs-CZ"/>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cs-CZ"/>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8E8060D-6206-4C01-96D9-EE1704F872BF}" type="slidenum">
              <a:rPr lang="cs-CZ" smtClean="0"/>
              <a:t>‹#›</a:t>
            </a:fld>
            <a:endParaRPr lang="cs-CZ"/>
          </a:p>
        </p:txBody>
      </p:sp>
    </p:spTree>
    <p:extLst>
      <p:ext uri="{BB962C8B-B14F-4D97-AF65-F5344CB8AC3E}">
        <p14:creationId xmlns:p14="http://schemas.microsoft.com/office/powerpoint/2010/main" val="9401407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A19211-A9AC-4F97-B0F2-DE9DCA8E1EBA}" type="datetimeFigureOut">
              <a:rPr lang="cs-CZ" smtClean="0"/>
              <a:t>25.5.2020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8E8060D-6206-4C01-96D9-EE1704F872BF}" type="slidenum">
              <a:rPr lang="cs-CZ" smtClean="0"/>
              <a:t>‹#›</a:t>
            </a:fld>
            <a:endParaRPr lang="cs-CZ"/>
          </a:p>
        </p:txBody>
      </p:sp>
    </p:spTree>
    <p:extLst>
      <p:ext uri="{BB962C8B-B14F-4D97-AF65-F5344CB8AC3E}">
        <p14:creationId xmlns:p14="http://schemas.microsoft.com/office/powerpoint/2010/main" val="3413333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A19211-A9AC-4F97-B0F2-DE9DCA8E1EBA}" type="datetimeFigureOut">
              <a:rPr lang="cs-CZ" smtClean="0"/>
              <a:t>25.5.2020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8E8060D-6206-4C01-96D9-EE1704F872BF}" type="slidenum">
              <a:rPr lang="cs-CZ" smtClean="0"/>
              <a:t>‹#›</a:t>
            </a:fld>
            <a:endParaRPr lang="cs-CZ"/>
          </a:p>
        </p:txBody>
      </p:sp>
    </p:spTree>
    <p:extLst>
      <p:ext uri="{BB962C8B-B14F-4D97-AF65-F5344CB8AC3E}">
        <p14:creationId xmlns:p14="http://schemas.microsoft.com/office/powerpoint/2010/main" val="216014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FA19211-A9AC-4F97-B0F2-DE9DCA8E1EBA}" type="datetimeFigureOut">
              <a:rPr lang="cs-CZ" smtClean="0"/>
              <a:t>25.5.2020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8E8060D-6206-4C01-96D9-EE1704F872BF}" type="slidenum">
              <a:rPr lang="cs-CZ" smtClean="0"/>
              <a:t>‹#›</a:t>
            </a:fld>
            <a:endParaRPr lang="cs-CZ"/>
          </a:p>
        </p:txBody>
      </p:sp>
    </p:spTree>
    <p:extLst>
      <p:ext uri="{BB962C8B-B14F-4D97-AF65-F5344CB8AC3E}">
        <p14:creationId xmlns:p14="http://schemas.microsoft.com/office/powerpoint/2010/main" val="24766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cs-CZ"/>
              <a:t>Kliknutím lze upravit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FA19211-A9AC-4F97-B0F2-DE9DCA8E1EBA}" type="datetimeFigureOut">
              <a:rPr lang="cs-CZ" smtClean="0"/>
              <a:t>25.5.2020</a:t>
            </a:fld>
            <a:endParaRPr lang="cs-CZ"/>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cs-CZ"/>
          </a:p>
        </p:txBody>
      </p:sp>
      <p:sp>
        <p:nvSpPr>
          <p:cNvPr id="6" name="Slide Number Placeholder 5"/>
          <p:cNvSpPr>
            <a:spLocks noGrp="1"/>
          </p:cNvSpPr>
          <p:nvPr>
            <p:ph type="sldNum" sz="quarter" idx="12"/>
          </p:nvPr>
        </p:nvSpPr>
        <p:spPr>
          <a:xfrm>
            <a:off x="8604504" y="5211060"/>
            <a:ext cx="2112264" cy="228600"/>
          </a:xfrm>
        </p:spPr>
        <p:txBody>
          <a:bodyPr/>
          <a:lstStyle/>
          <a:p>
            <a:fld id="{D8E8060D-6206-4C01-96D9-EE1704F872BF}" type="slidenum">
              <a:rPr lang="cs-CZ" smtClean="0"/>
              <a:t>‹#›</a:t>
            </a:fld>
            <a:endParaRPr lang="cs-CZ"/>
          </a:p>
        </p:txBody>
      </p:sp>
    </p:spTree>
    <p:extLst>
      <p:ext uri="{BB962C8B-B14F-4D97-AF65-F5344CB8AC3E}">
        <p14:creationId xmlns:p14="http://schemas.microsoft.com/office/powerpoint/2010/main" val="2984274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FA19211-A9AC-4F97-B0F2-DE9DCA8E1EBA}" type="datetimeFigureOut">
              <a:rPr lang="cs-CZ" smtClean="0"/>
              <a:t>25.5.2020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8E8060D-6206-4C01-96D9-EE1704F872BF}" type="slidenum">
              <a:rPr lang="cs-CZ" smtClean="0"/>
              <a:t>‹#›</a:t>
            </a:fld>
            <a:endParaRPr lang="cs-CZ"/>
          </a:p>
        </p:txBody>
      </p:sp>
    </p:spTree>
    <p:extLst>
      <p:ext uri="{BB962C8B-B14F-4D97-AF65-F5344CB8AC3E}">
        <p14:creationId xmlns:p14="http://schemas.microsoft.com/office/powerpoint/2010/main" val="206712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FA19211-A9AC-4F97-B0F2-DE9DCA8E1EBA}" type="datetimeFigureOut">
              <a:rPr lang="cs-CZ" smtClean="0"/>
              <a:t>25.5.2020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8E8060D-6206-4C01-96D9-EE1704F872BF}" type="slidenum">
              <a:rPr lang="cs-CZ" smtClean="0"/>
              <a:t>‹#›</a:t>
            </a:fld>
            <a:endParaRPr lang="cs-CZ"/>
          </a:p>
        </p:txBody>
      </p:sp>
    </p:spTree>
    <p:extLst>
      <p:ext uri="{BB962C8B-B14F-4D97-AF65-F5344CB8AC3E}">
        <p14:creationId xmlns:p14="http://schemas.microsoft.com/office/powerpoint/2010/main" val="1088622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FA19211-A9AC-4F97-B0F2-DE9DCA8E1EBA}" type="datetimeFigureOut">
              <a:rPr lang="cs-CZ" smtClean="0"/>
              <a:t>25.5.2020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8E8060D-6206-4C01-96D9-EE1704F872BF}" type="slidenum">
              <a:rPr lang="cs-CZ" smtClean="0"/>
              <a:t>‹#›</a:t>
            </a:fld>
            <a:endParaRPr lang="cs-CZ"/>
          </a:p>
        </p:txBody>
      </p:sp>
    </p:spTree>
    <p:extLst>
      <p:ext uri="{BB962C8B-B14F-4D97-AF65-F5344CB8AC3E}">
        <p14:creationId xmlns:p14="http://schemas.microsoft.com/office/powerpoint/2010/main" val="174869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19211-A9AC-4F97-B0F2-DE9DCA8E1EBA}" type="datetimeFigureOut">
              <a:rPr lang="cs-CZ" smtClean="0"/>
              <a:t>25.5.2020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8E8060D-6206-4C01-96D9-EE1704F872BF}" type="slidenum">
              <a:rPr lang="cs-CZ" smtClean="0"/>
              <a:t>‹#›</a:t>
            </a:fld>
            <a:endParaRPr lang="cs-CZ"/>
          </a:p>
        </p:txBody>
      </p:sp>
    </p:spTree>
    <p:extLst>
      <p:ext uri="{BB962C8B-B14F-4D97-AF65-F5344CB8AC3E}">
        <p14:creationId xmlns:p14="http://schemas.microsoft.com/office/powerpoint/2010/main" val="168805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cs-CZ"/>
              <a:t>Kliknutím lze upravit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7FA19211-A9AC-4F97-B0F2-DE9DCA8E1EBA}" type="datetimeFigureOut">
              <a:rPr lang="cs-CZ" smtClean="0"/>
              <a:t>25.5.2020</a:t>
            </a:fld>
            <a:endParaRPr lang="cs-CZ"/>
          </a:p>
        </p:txBody>
      </p:sp>
      <p:sp>
        <p:nvSpPr>
          <p:cNvPr id="9" name="Footer Placeholder 8"/>
          <p:cNvSpPr>
            <a:spLocks noGrp="1"/>
          </p:cNvSpPr>
          <p:nvPr>
            <p:ph type="ftr" sz="quarter" idx="11"/>
          </p:nvPr>
        </p:nvSpPr>
        <p:spPr/>
        <p:txBody>
          <a:bodyPr/>
          <a:lstStyle>
            <a:lvl1pPr algn="r">
              <a:defRPr/>
            </a:lvl1pPr>
          </a:lstStyle>
          <a:p>
            <a:endParaRPr lang="cs-CZ"/>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D8E8060D-6206-4C01-96D9-EE1704F872BF}" type="slidenum">
              <a:rPr lang="cs-CZ" smtClean="0"/>
              <a:t>‹#›</a:t>
            </a:fld>
            <a:endParaRPr lang="cs-CZ"/>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7270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FA19211-A9AC-4F97-B0F2-DE9DCA8E1EBA}" type="datetimeFigureOut">
              <a:rPr lang="cs-CZ" smtClean="0"/>
              <a:t>25.5.2020</a:t>
            </a:fld>
            <a:endParaRPr lang="cs-CZ"/>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cs-CZ"/>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D8E8060D-6206-4C01-96D9-EE1704F872BF}" type="slidenum">
              <a:rPr lang="cs-CZ" smtClean="0"/>
              <a:t>‹#›</a:t>
            </a:fld>
            <a:endParaRPr lang="cs-CZ"/>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102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FA19211-A9AC-4F97-B0F2-DE9DCA8E1EBA}" type="datetimeFigureOut">
              <a:rPr lang="cs-CZ" smtClean="0"/>
              <a:t>25.5.2020</a:t>
            </a:fld>
            <a:endParaRPr lang="cs-CZ"/>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cs-CZ"/>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8E8060D-6206-4C01-96D9-EE1704F872BF}" type="slidenum">
              <a:rPr lang="cs-CZ" smtClean="0"/>
              <a:t>‹#›</a:t>
            </a:fld>
            <a:endParaRPr lang="cs-CZ"/>
          </a:p>
        </p:txBody>
      </p:sp>
    </p:spTree>
    <p:extLst>
      <p:ext uri="{BB962C8B-B14F-4D97-AF65-F5344CB8AC3E}">
        <p14:creationId xmlns:p14="http://schemas.microsoft.com/office/powerpoint/2010/main" val="2475689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D071C0CD-5EFD-45A1-AAFD-61C3D4A65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A03302C-20A2-4C4F-9760-E85AE1041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D00F093B-0739-4429-B30D-D72924D08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noFill/>
          <a:ln w="6350" cap="sq" cmpd="sng" algn="ctr">
            <a:solidFill>
              <a:schemeClr val="tx1">
                <a:lumMod val="75000"/>
                <a:lumOff val="25000"/>
              </a:schemeClr>
            </a:solidFill>
            <a:prstDash val="solid"/>
            <a:miter lim="800000"/>
          </a:ln>
          <a:effectLst/>
        </p:spPr>
      </p:sp>
      <p:sp>
        <p:nvSpPr>
          <p:cNvPr id="2050" name="Rectangle 2"/>
          <p:cNvSpPr>
            <a:spLocks noGrp="1" noChangeArrowheads="1"/>
          </p:cNvSpPr>
          <p:nvPr>
            <p:ph type="ctrTitle"/>
          </p:nvPr>
        </p:nvSpPr>
        <p:spPr>
          <a:xfrm>
            <a:off x="1243632" y="1559768"/>
            <a:ext cx="9678368" cy="3135379"/>
          </a:xfrm>
        </p:spPr>
        <p:txBody>
          <a:bodyPr>
            <a:normAutofit/>
          </a:bodyPr>
          <a:lstStyle/>
          <a:p>
            <a:r>
              <a:rPr lang="cs-CZ" sz="6600">
                <a:latin typeface="+mn-lt"/>
              </a:rPr>
              <a:t>Diabetes mellitus v těhotenství</a:t>
            </a:r>
            <a:endParaRPr lang="en-US" sz="6600">
              <a:latin typeface="+mn-lt"/>
            </a:endParaRPr>
          </a:p>
        </p:txBody>
      </p:sp>
      <p:sp>
        <p:nvSpPr>
          <p:cNvPr id="77" name="Rectangle 76">
            <a:extLst>
              <a:ext uri="{FF2B5EF4-FFF2-40B4-BE49-F238E27FC236}">
                <a16:creationId xmlns:a16="http://schemas.microsoft.com/office/drawing/2014/main" id="{1BB92999-6A40-480A-8965-2F20DFB03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9" name="Straight Connector 78">
            <a:extLst>
              <a:ext uri="{FF2B5EF4-FFF2-40B4-BE49-F238E27FC236}">
                <a16:creationId xmlns:a16="http://schemas.microsoft.com/office/drawing/2014/main" id="{15573B87-7D61-460C-9ADA-EF63674E3A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0AAF6B7C-985D-4351-9564-8DBDF5BB03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88433F4-33AB-4CE1-9DE3-72A840365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11200" y="609600"/>
            <a:ext cx="11074400" cy="381000"/>
          </a:xfrm>
        </p:spPr>
        <p:txBody>
          <a:bodyPr>
            <a:normAutofit fontScale="90000"/>
          </a:bodyPr>
          <a:lstStyle/>
          <a:p>
            <a:r>
              <a:rPr lang="cs-CZ" sz="3200" b="1" i="1">
                <a:latin typeface="Arial" charset="0"/>
              </a:rPr>
              <a:t>Vyvážená dieta</a:t>
            </a:r>
            <a:endParaRPr lang="en-US" sz="3200" b="1" i="1">
              <a:latin typeface="Arial" charset="0"/>
            </a:endParaRPr>
          </a:p>
        </p:txBody>
      </p:sp>
      <p:sp>
        <p:nvSpPr>
          <p:cNvPr id="9219" name="Rectangle 3"/>
          <p:cNvSpPr>
            <a:spLocks noGrp="1" noChangeArrowheads="1"/>
          </p:cNvSpPr>
          <p:nvPr>
            <p:ph idx="1"/>
          </p:nvPr>
        </p:nvSpPr>
        <p:spPr>
          <a:xfrm>
            <a:off x="609600" y="914400"/>
            <a:ext cx="11582400" cy="5943600"/>
          </a:xfrm>
        </p:spPr>
        <p:txBody>
          <a:bodyPr/>
          <a:lstStyle/>
          <a:p>
            <a:pPr marL="457200" indent="-457200">
              <a:spcBef>
                <a:spcPct val="0"/>
              </a:spcBef>
              <a:buFontTx/>
              <a:buNone/>
            </a:pPr>
            <a:r>
              <a:rPr lang="cs-CZ" b="1" u="sng">
                <a:latin typeface="Arial" charset="0"/>
              </a:rPr>
              <a:t>Cíle</a:t>
            </a:r>
            <a:endParaRPr lang="es-MX" b="1" u="sng">
              <a:latin typeface="Arial" charset="0"/>
            </a:endParaRPr>
          </a:p>
          <a:p>
            <a:pPr marL="457200" indent="-457200">
              <a:spcBef>
                <a:spcPct val="0"/>
              </a:spcBef>
              <a:buFontTx/>
              <a:buNone/>
            </a:pPr>
            <a:endParaRPr lang="es-MX" b="1" u="sng">
              <a:latin typeface="Arial" charset="0"/>
            </a:endParaRPr>
          </a:p>
          <a:p>
            <a:pPr marL="457200" indent="-457200">
              <a:spcBef>
                <a:spcPct val="0"/>
              </a:spcBef>
            </a:pPr>
            <a:r>
              <a:rPr lang="es-MX">
                <a:latin typeface="Arial" charset="0"/>
              </a:rPr>
              <a:t> </a:t>
            </a:r>
            <a:r>
              <a:rPr lang="cs-CZ">
                <a:latin typeface="Arial" charset="0"/>
              </a:rPr>
              <a:t>Dosáhnout a udržet normální nutriční stav</a:t>
            </a:r>
            <a:endParaRPr lang="es-MX">
              <a:latin typeface="Arial" charset="0"/>
            </a:endParaRPr>
          </a:p>
          <a:p>
            <a:pPr marL="457200" indent="-457200">
              <a:spcBef>
                <a:spcPct val="0"/>
              </a:spcBef>
            </a:pPr>
            <a:r>
              <a:rPr lang="es-MX">
                <a:latin typeface="Arial" charset="0"/>
              </a:rPr>
              <a:t> </a:t>
            </a:r>
            <a:r>
              <a:rPr lang="cs-CZ">
                <a:latin typeface="Arial" charset="0"/>
              </a:rPr>
              <a:t>Zajistit růst a rozvoj plodu dle gestačního stáří</a:t>
            </a:r>
            <a:endParaRPr lang="es-MX">
              <a:latin typeface="Arial" charset="0"/>
            </a:endParaRPr>
          </a:p>
          <a:p>
            <a:pPr marL="457200" indent="-457200">
              <a:spcBef>
                <a:spcPct val="0"/>
              </a:spcBef>
            </a:pPr>
            <a:r>
              <a:rPr lang="cs-CZ">
                <a:latin typeface="Arial" charset="0"/>
              </a:rPr>
              <a:t> Udržet normální hladiny glykémie a tuků</a:t>
            </a:r>
            <a:endParaRPr lang="es-MX">
              <a:latin typeface="Arial" charset="0"/>
            </a:endParaRPr>
          </a:p>
          <a:p>
            <a:pPr marL="457200" indent="-457200">
              <a:spcBef>
                <a:spcPct val="0"/>
              </a:spcBef>
            </a:pPr>
            <a:r>
              <a:rPr lang="cs-CZ">
                <a:latin typeface="Arial" charset="0"/>
              </a:rPr>
              <a:t>Zabránit makroangiopatickým komplikacím</a:t>
            </a:r>
            <a:endParaRPr lang="es-MX">
              <a:latin typeface="Arial" charset="0"/>
            </a:endParaRPr>
          </a:p>
          <a:p>
            <a:pPr marL="457200" indent="-457200">
              <a:spcBef>
                <a:spcPct val="0"/>
              </a:spcBef>
            </a:pPr>
            <a:r>
              <a:rPr lang="es-MX">
                <a:latin typeface="Arial" charset="0"/>
              </a:rPr>
              <a:t> </a:t>
            </a:r>
            <a:r>
              <a:rPr lang="cs-CZ">
                <a:latin typeface="Arial" charset="0"/>
              </a:rPr>
              <a:t>Zabránit rozvoji mikroangiopatických komplikací</a:t>
            </a:r>
            <a:endParaRPr lang="es-MX">
              <a:latin typeface="Arial" charset="0"/>
            </a:endParaRPr>
          </a:p>
          <a:p>
            <a:pPr marL="457200" indent="-457200">
              <a:spcBef>
                <a:spcPct val="0"/>
              </a:spcBef>
            </a:pPr>
            <a:r>
              <a:rPr lang="es-MX">
                <a:latin typeface="Arial" charset="0"/>
              </a:rPr>
              <a:t> </a:t>
            </a:r>
            <a:r>
              <a:rPr lang="cs-CZ">
                <a:latin typeface="Arial" charset="0"/>
              </a:rPr>
              <a:t>Zajistit adekvátní imunologickou kapacitu v prevenci infekčních komplikací</a:t>
            </a:r>
            <a:endParaRPr lang="en-US">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556000" y="609600"/>
            <a:ext cx="4978400" cy="579438"/>
          </a:xfrm>
          <a:prstGeom prst="rect">
            <a:avLst/>
          </a:prstGeom>
          <a:noFill/>
          <a:ln w="9525">
            <a:noFill/>
            <a:miter lim="800000"/>
            <a:headEnd/>
            <a:tailEnd/>
          </a:ln>
          <a:effectLst/>
        </p:spPr>
        <p:txBody>
          <a:bodyPr>
            <a:spAutoFit/>
          </a:bodyPr>
          <a:lstStyle/>
          <a:p>
            <a:pPr algn="ctr"/>
            <a:r>
              <a:rPr lang="cs-CZ" sz="3200" b="1">
                <a:solidFill>
                  <a:schemeClr val="tx2"/>
                </a:solidFill>
                <a:latin typeface="Arial" charset="0"/>
              </a:rPr>
              <a:t>Vliv diabetu</a:t>
            </a:r>
            <a:endParaRPr lang="en-US" sz="3200" b="1">
              <a:latin typeface="Arial" charset="0"/>
            </a:endParaRPr>
          </a:p>
        </p:txBody>
      </p:sp>
      <p:sp>
        <p:nvSpPr>
          <p:cNvPr id="10243" name="Text Box 3"/>
          <p:cNvSpPr txBox="1">
            <a:spLocks noChangeArrowheads="1"/>
          </p:cNvSpPr>
          <p:nvPr/>
        </p:nvSpPr>
        <p:spPr bwMode="auto">
          <a:xfrm>
            <a:off x="1909234" y="1793875"/>
            <a:ext cx="184731" cy="369332"/>
          </a:xfrm>
          <a:prstGeom prst="rect">
            <a:avLst/>
          </a:prstGeom>
          <a:noFill/>
          <a:ln w="9525">
            <a:noFill/>
            <a:miter lim="800000"/>
            <a:headEnd/>
            <a:tailEnd/>
          </a:ln>
          <a:effectLst/>
        </p:spPr>
        <p:txBody>
          <a:bodyPr wrap="none">
            <a:spAutoFit/>
          </a:bodyPr>
          <a:lstStyle/>
          <a:p>
            <a:endParaRPr lang="cs-CZ"/>
          </a:p>
        </p:txBody>
      </p:sp>
      <p:sp>
        <p:nvSpPr>
          <p:cNvPr id="10244" name="Text Box 4"/>
          <p:cNvSpPr txBox="1">
            <a:spLocks noChangeArrowheads="1"/>
          </p:cNvSpPr>
          <p:nvPr/>
        </p:nvSpPr>
        <p:spPr bwMode="auto">
          <a:xfrm>
            <a:off x="2235200" y="2057400"/>
            <a:ext cx="1043876" cy="369332"/>
          </a:xfrm>
          <a:prstGeom prst="rect">
            <a:avLst/>
          </a:prstGeom>
          <a:noFill/>
          <a:ln w="9525">
            <a:noFill/>
            <a:miter lim="800000"/>
            <a:headEnd/>
            <a:tailEnd/>
          </a:ln>
          <a:effectLst/>
        </p:spPr>
        <p:txBody>
          <a:bodyPr wrap="none">
            <a:spAutoFit/>
          </a:bodyPr>
          <a:lstStyle/>
          <a:p>
            <a:r>
              <a:rPr lang="en-US" b="1">
                <a:latin typeface="Arial" charset="0"/>
              </a:rPr>
              <a:t>Embryo</a:t>
            </a:r>
          </a:p>
        </p:txBody>
      </p:sp>
      <p:sp>
        <p:nvSpPr>
          <p:cNvPr id="10245" name="Text Box 5"/>
          <p:cNvSpPr txBox="1">
            <a:spLocks noChangeArrowheads="1"/>
          </p:cNvSpPr>
          <p:nvPr/>
        </p:nvSpPr>
        <p:spPr bwMode="auto">
          <a:xfrm>
            <a:off x="6096000" y="1905000"/>
            <a:ext cx="800219" cy="369332"/>
          </a:xfrm>
          <a:prstGeom prst="rect">
            <a:avLst/>
          </a:prstGeom>
          <a:noFill/>
          <a:ln w="9525">
            <a:noFill/>
            <a:miter lim="800000"/>
            <a:headEnd/>
            <a:tailEnd/>
          </a:ln>
          <a:effectLst/>
        </p:spPr>
        <p:txBody>
          <a:bodyPr wrap="none">
            <a:spAutoFit/>
          </a:bodyPr>
          <a:lstStyle/>
          <a:p>
            <a:r>
              <a:rPr lang="en-US" b="1">
                <a:latin typeface="Arial" charset="0"/>
              </a:rPr>
              <a:t>Fetus</a:t>
            </a:r>
          </a:p>
        </p:txBody>
      </p:sp>
      <p:sp>
        <p:nvSpPr>
          <p:cNvPr id="10246" name="Text Box 6"/>
          <p:cNvSpPr txBox="1">
            <a:spLocks noChangeArrowheads="1"/>
          </p:cNvSpPr>
          <p:nvPr/>
        </p:nvSpPr>
        <p:spPr bwMode="auto">
          <a:xfrm>
            <a:off x="8636001" y="2057400"/>
            <a:ext cx="1633781" cy="369332"/>
          </a:xfrm>
          <a:prstGeom prst="rect">
            <a:avLst/>
          </a:prstGeom>
          <a:noFill/>
          <a:ln w="9525">
            <a:noFill/>
            <a:miter lim="800000"/>
            <a:headEnd/>
            <a:tailEnd/>
          </a:ln>
          <a:effectLst/>
        </p:spPr>
        <p:txBody>
          <a:bodyPr wrap="none">
            <a:spAutoFit/>
          </a:bodyPr>
          <a:lstStyle/>
          <a:p>
            <a:r>
              <a:rPr lang="cs-CZ" b="1">
                <a:latin typeface="Arial" charset="0"/>
              </a:rPr>
              <a:t>Novorozenec</a:t>
            </a:r>
            <a:endParaRPr lang="en-US" b="1">
              <a:latin typeface="Arial" charset="0"/>
            </a:endParaRPr>
          </a:p>
        </p:txBody>
      </p:sp>
      <p:sp>
        <p:nvSpPr>
          <p:cNvPr id="10247" name="Line 7"/>
          <p:cNvSpPr>
            <a:spLocks noChangeShapeType="1"/>
          </p:cNvSpPr>
          <p:nvPr/>
        </p:nvSpPr>
        <p:spPr bwMode="auto">
          <a:xfrm flipH="1">
            <a:off x="2946400" y="1143000"/>
            <a:ext cx="1930400" cy="990600"/>
          </a:xfrm>
          <a:prstGeom prst="line">
            <a:avLst/>
          </a:prstGeom>
          <a:noFill/>
          <a:ln w="9525">
            <a:solidFill>
              <a:schemeClr val="tx1"/>
            </a:solidFill>
            <a:round/>
            <a:headEnd/>
            <a:tailEnd type="triangle" w="med" len="med"/>
          </a:ln>
          <a:effectLst/>
        </p:spPr>
        <p:txBody>
          <a:bodyPr wrap="none"/>
          <a:lstStyle/>
          <a:p>
            <a:endParaRPr lang="cs-CZ"/>
          </a:p>
        </p:txBody>
      </p:sp>
      <p:sp>
        <p:nvSpPr>
          <p:cNvPr id="10248" name="Line 8"/>
          <p:cNvSpPr>
            <a:spLocks noChangeShapeType="1"/>
          </p:cNvSpPr>
          <p:nvPr/>
        </p:nvSpPr>
        <p:spPr bwMode="auto">
          <a:xfrm>
            <a:off x="6502400" y="1295400"/>
            <a:ext cx="0" cy="685800"/>
          </a:xfrm>
          <a:prstGeom prst="line">
            <a:avLst/>
          </a:prstGeom>
          <a:noFill/>
          <a:ln w="9525">
            <a:solidFill>
              <a:schemeClr val="tx1"/>
            </a:solidFill>
            <a:round/>
            <a:headEnd/>
            <a:tailEnd type="triangle" w="med" len="med"/>
          </a:ln>
          <a:effectLst/>
        </p:spPr>
        <p:txBody>
          <a:bodyPr wrap="none"/>
          <a:lstStyle/>
          <a:p>
            <a:endParaRPr lang="cs-CZ"/>
          </a:p>
        </p:txBody>
      </p:sp>
      <p:sp>
        <p:nvSpPr>
          <p:cNvPr id="10249" name="Line 9"/>
          <p:cNvSpPr>
            <a:spLocks noChangeShapeType="1"/>
          </p:cNvSpPr>
          <p:nvPr/>
        </p:nvSpPr>
        <p:spPr bwMode="auto">
          <a:xfrm>
            <a:off x="8128000" y="1219200"/>
            <a:ext cx="2235200" cy="838200"/>
          </a:xfrm>
          <a:prstGeom prst="line">
            <a:avLst/>
          </a:prstGeom>
          <a:noFill/>
          <a:ln w="9525">
            <a:solidFill>
              <a:schemeClr val="tx1"/>
            </a:solidFill>
            <a:round/>
            <a:headEnd/>
            <a:tailEnd type="triangle" w="med" len="med"/>
          </a:ln>
          <a:effectLst/>
        </p:spPr>
        <p:txBody>
          <a:bodyPr wrap="none"/>
          <a:lstStyle/>
          <a:p>
            <a:endParaRPr lang="cs-CZ"/>
          </a:p>
        </p:txBody>
      </p:sp>
      <p:sp>
        <p:nvSpPr>
          <p:cNvPr id="10250" name="Text Box 10"/>
          <p:cNvSpPr txBox="1">
            <a:spLocks noChangeArrowheads="1"/>
          </p:cNvSpPr>
          <p:nvPr/>
        </p:nvSpPr>
        <p:spPr bwMode="auto">
          <a:xfrm>
            <a:off x="4106478" y="2590801"/>
            <a:ext cx="867545" cy="400110"/>
          </a:xfrm>
          <a:prstGeom prst="rect">
            <a:avLst/>
          </a:prstGeom>
          <a:noFill/>
          <a:ln w="9525">
            <a:noFill/>
            <a:miter lim="800000"/>
            <a:headEnd/>
            <a:tailEnd/>
          </a:ln>
          <a:effectLst/>
        </p:spPr>
        <p:txBody>
          <a:bodyPr wrap="none">
            <a:spAutoFit/>
          </a:bodyPr>
          <a:lstStyle/>
          <a:p>
            <a:pPr algn="ctr"/>
            <a:r>
              <a:rPr lang="en-US" sz="2000">
                <a:latin typeface="Arial" charset="0"/>
              </a:rPr>
              <a:t>Abort </a:t>
            </a:r>
          </a:p>
        </p:txBody>
      </p:sp>
      <p:sp>
        <p:nvSpPr>
          <p:cNvPr id="10251" name="Line 11"/>
          <p:cNvSpPr>
            <a:spLocks noChangeShapeType="1"/>
          </p:cNvSpPr>
          <p:nvPr/>
        </p:nvSpPr>
        <p:spPr bwMode="auto">
          <a:xfrm>
            <a:off x="3657600" y="2362200"/>
            <a:ext cx="304800" cy="304800"/>
          </a:xfrm>
          <a:prstGeom prst="line">
            <a:avLst/>
          </a:prstGeom>
          <a:noFill/>
          <a:ln w="9525">
            <a:solidFill>
              <a:schemeClr val="tx1"/>
            </a:solidFill>
            <a:round/>
            <a:headEnd/>
            <a:tailEnd type="triangle" w="med" len="med"/>
          </a:ln>
          <a:effectLst/>
        </p:spPr>
        <p:txBody>
          <a:bodyPr wrap="none"/>
          <a:lstStyle/>
          <a:p>
            <a:endParaRPr lang="cs-CZ"/>
          </a:p>
        </p:txBody>
      </p:sp>
      <p:sp>
        <p:nvSpPr>
          <p:cNvPr id="10252" name="Text Box 12"/>
          <p:cNvSpPr txBox="1">
            <a:spLocks noChangeArrowheads="1"/>
          </p:cNvSpPr>
          <p:nvPr/>
        </p:nvSpPr>
        <p:spPr bwMode="auto">
          <a:xfrm>
            <a:off x="1845089" y="2743201"/>
            <a:ext cx="1523174" cy="400110"/>
          </a:xfrm>
          <a:prstGeom prst="rect">
            <a:avLst/>
          </a:prstGeom>
          <a:noFill/>
          <a:ln w="9525">
            <a:noFill/>
            <a:miter lim="800000"/>
            <a:headEnd/>
            <a:tailEnd/>
          </a:ln>
          <a:effectLst/>
        </p:spPr>
        <p:txBody>
          <a:bodyPr wrap="none">
            <a:spAutoFit/>
          </a:bodyPr>
          <a:lstStyle/>
          <a:p>
            <a:pPr algn="ctr"/>
            <a:r>
              <a:rPr lang="en-US" sz="2000">
                <a:latin typeface="Arial" charset="0"/>
              </a:rPr>
              <a:t>Malforma</a:t>
            </a:r>
            <a:r>
              <a:rPr lang="cs-CZ" sz="2000">
                <a:latin typeface="Arial" charset="0"/>
              </a:rPr>
              <a:t>ce</a:t>
            </a:r>
            <a:endParaRPr lang="en-US">
              <a:latin typeface="Arial" charset="0"/>
            </a:endParaRPr>
          </a:p>
        </p:txBody>
      </p:sp>
      <p:sp>
        <p:nvSpPr>
          <p:cNvPr id="10253" name="Line 13"/>
          <p:cNvSpPr>
            <a:spLocks noChangeShapeType="1"/>
          </p:cNvSpPr>
          <p:nvPr/>
        </p:nvSpPr>
        <p:spPr bwMode="auto">
          <a:xfrm flipH="1">
            <a:off x="2641600" y="2438400"/>
            <a:ext cx="101600" cy="381000"/>
          </a:xfrm>
          <a:prstGeom prst="line">
            <a:avLst/>
          </a:prstGeom>
          <a:noFill/>
          <a:ln w="9525">
            <a:solidFill>
              <a:schemeClr val="tx1"/>
            </a:solidFill>
            <a:round/>
            <a:headEnd/>
            <a:tailEnd type="triangle" w="med" len="med"/>
          </a:ln>
          <a:effectLst/>
        </p:spPr>
        <p:txBody>
          <a:bodyPr wrap="none"/>
          <a:lstStyle/>
          <a:p>
            <a:endParaRPr lang="cs-CZ"/>
          </a:p>
        </p:txBody>
      </p:sp>
      <p:sp>
        <p:nvSpPr>
          <p:cNvPr id="10254" name="Text Box 14"/>
          <p:cNvSpPr txBox="1">
            <a:spLocks noChangeArrowheads="1"/>
          </p:cNvSpPr>
          <p:nvPr/>
        </p:nvSpPr>
        <p:spPr bwMode="auto">
          <a:xfrm>
            <a:off x="5283200" y="3200401"/>
            <a:ext cx="2743200" cy="707886"/>
          </a:xfrm>
          <a:prstGeom prst="rect">
            <a:avLst/>
          </a:prstGeom>
          <a:noFill/>
          <a:ln w="9525">
            <a:noFill/>
            <a:miter lim="800000"/>
            <a:headEnd/>
            <a:tailEnd/>
          </a:ln>
          <a:effectLst/>
        </p:spPr>
        <p:txBody>
          <a:bodyPr>
            <a:spAutoFit/>
          </a:bodyPr>
          <a:lstStyle/>
          <a:p>
            <a:pPr algn="ctr">
              <a:spcBef>
                <a:spcPct val="50000"/>
              </a:spcBef>
            </a:pPr>
            <a:r>
              <a:rPr lang="cs-CZ" sz="2000" b="1">
                <a:latin typeface="Arial" charset="0"/>
              </a:rPr>
              <a:t>Růstové poruchy</a:t>
            </a:r>
            <a:r>
              <a:rPr lang="en-US" sz="2000">
                <a:latin typeface="Arial" charset="0"/>
              </a:rPr>
              <a:t>  MACROSOMIA IUGR</a:t>
            </a:r>
            <a:endParaRPr lang="en-US">
              <a:latin typeface="Arial" charset="0"/>
            </a:endParaRPr>
          </a:p>
        </p:txBody>
      </p:sp>
      <p:sp>
        <p:nvSpPr>
          <p:cNvPr id="10255" name="Text Box 15"/>
          <p:cNvSpPr txBox="1">
            <a:spLocks noChangeArrowheads="1"/>
          </p:cNvSpPr>
          <p:nvPr/>
        </p:nvSpPr>
        <p:spPr bwMode="auto">
          <a:xfrm>
            <a:off x="5791200" y="4876801"/>
            <a:ext cx="1727200" cy="396875"/>
          </a:xfrm>
          <a:prstGeom prst="rect">
            <a:avLst/>
          </a:prstGeom>
          <a:noFill/>
          <a:ln w="9525">
            <a:noFill/>
            <a:miter lim="800000"/>
            <a:headEnd/>
            <a:tailEnd/>
          </a:ln>
          <a:effectLst/>
        </p:spPr>
        <p:txBody>
          <a:bodyPr>
            <a:spAutoFit/>
          </a:bodyPr>
          <a:lstStyle/>
          <a:p>
            <a:pPr>
              <a:spcBef>
                <a:spcPct val="50000"/>
              </a:spcBef>
            </a:pPr>
            <a:r>
              <a:rPr lang="cs-CZ" sz="2000">
                <a:latin typeface="Arial" charset="0"/>
              </a:rPr>
              <a:t>Dystokie</a:t>
            </a:r>
            <a:endParaRPr lang="en-US" sz="2000">
              <a:latin typeface="Arial" charset="0"/>
            </a:endParaRPr>
          </a:p>
        </p:txBody>
      </p:sp>
      <p:sp>
        <p:nvSpPr>
          <p:cNvPr id="10256" name="Text Box 16"/>
          <p:cNvSpPr txBox="1">
            <a:spLocks noChangeArrowheads="1"/>
          </p:cNvSpPr>
          <p:nvPr/>
        </p:nvSpPr>
        <p:spPr bwMode="auto">
          <a:xfrm>
            <a:off x="5181600" y="5791201"/>
            <a:ext cx="3048000" cy="396875"/>
          </a:xfrm>
          <a:prstGeom prst="rect">
            <a:avLst/>
          </a:prstGeom>
          <a:noFill/>
          <a:ln w="9525">
            <a:noFill/>
            <a:miter lim="800000"/>
            <a:headEnd/>
            <a:tailEnd/>
          </a:ln>
          <a:effectLst/>
        </p:spPr>
        <p:txBody>
          <a:bodyPr>
            <a:spAutoFit/>
          </a:bodyPr>
          <a:lstStyle/>
          <a:p>
            <a:pPr>
              <a:spcBef>
                <a:spcPct val="50000"/>
              </a:spcBef>
            </a:pPr>
            <a:r>
              <a:rPr lang="cs-CZ" sz="2000">
                <a:latin typeface="Arial" charset="0"/>
              </a:rPr>
              <a:t>Perinatální asfyxie</a:t>
            </a:r>
            <a:endParaRPr lang="en-US" sz="2000">
              <a:latin typeface="Arial" charset="0"/>
            </a:endParaRPr>
          </a:p>
        </p:txBody>
      </p:sp>
      <p:sp>
        <p:nvSpPr>
          <p:cNvPr id="10257" name="Line 17"/>
          <p:cNvSpPr>
            <a:spLocks noChangeShapeType="1"/>
          </p:cNvSpPr>
          <p:nvPr/>
        </p:nvSpPr>
        <p:spPr bwMode="auto">
          <a:xfrm flipV="1">
            <a:off x="7518400" y="2438400"/>
            <a:ext cx="2743200" cy="3048000"/>
          </a:xfrm>
          <a:prstGeom prst="line">
            <a:avLst/>
          </a:prstGeom>
          <a:noFill/>
          <a:ln w="9525">
            <a:solidFill>
              <a:schemeClr val="tx1"/>
            </a:solidFill>
            <a:round/>
            <a:headEnd/>
            <a:tailEnd type="triangle" w="med" len="med"/>
          </a:ln>
          <a:effectLst/>
        </p:spPr>
        <p:txBody>
          <a:bodyPr wrap="none"/>
          <a:lstStyle/>
          <a:p>
            <a:endParaRPr lang="cs-CZ"/>
          </a:p>
        </p:txBody>
      </p:sp>
      <p:sp>
        <p:nvSpPr>
          <p:cNvPr id="10258" name="Line 18"/>
          <p:cNvSpPr>
            <a:spLocks noChangeShapeType="1"/>
          </p:cNvSpPr>
          <p:nvPr/>
        </p:nvSpPr>
        <p:spPr bwMode="auto">
          <a:xfrm>
            <a:off x="10769600" y="2590800"/>
            <a:ext cx="0" cy="1828800"/>
          </a:xfrm>
          <a:prstGeom prst="line">
            <a:avLst/>
          </a:prstGeom>
          <a:noFill/>
          <a:ln w="9525">
            <a:solidFill>
              <a:schemeClr val="tx1"/>
            </a:solidFill>
            <a:round/>
            <a:headEnd/>
            <a:tailEnd type="triangle" w="med" len="med"/>
          </a:ln>
          <a:effectLst/>
        </p:spPr>
        <p:txBody>
          <a:bodyPr wrap="none"/>
          <a:lstStyle/>
          <a:p>
            <a:endParaRPr lang="cs-CZ"/>
          </a:p>
        </p:txBody>
      </p:sp>
      <p:sp>
        <p:nvSpPr>
          <p:cNvPr id="10259" name="Text Box 19"/>
          <p:cNvSpPr txBox="1">
            <a:spLocks noChangeArrowheads="1"/>
          </p:cNvSpPr>
          <p:nvPr/>
        </p:nvSpPr>
        <p:spPr bwMode="auto">
          <a:xfrm>
            <a:off x="9022136" y="4419601"/>
            <a:ext cx="2735044" cy="1631216"/>
          </a:xfrm>
          <a:prstGeom prst="rect">
            <a:avLst/>
          </a:prstGeom>
          <a:noFill/>
          <a:ln w="9525">
            <a:noFill/>
            <a:miter lim="800000"/>
            <a:headEnd/>
            <a:tailEnd/>
          </a:ln>
          <a:effectLst/>
        </p:spPr>
        <p:txBody>
          <a:bodyPr wrap="none">
            <a:spAutoFit/>
          </a:bodyPr>
          <a:lstStyle/>
          <a:p>
            <a:pPr algn="ctr"/>
            <a:r>
              <a:rPr lang="cs-CZ" sz="2000" b="1">
                <a:latin typeface="Arial" charset="0"/>
              </a:rPr>
              <a:t>Metabolické poruchy</a:t>
            </a:r>
            <a:endParaRPr lang="en-US" sz="2000" b="1">
              <a:latin typeface="Arial" charset="0"/>
            </a:endParaRPr>
          </a:p>
          <a:p>
            <a:pPr algn="ctr"/>
            <a:r>
              <a:rPr lang="en-US" sz="2000">
                <a:latin typeface="Arial" charset="0"/>
              </a:rPr>
              <a:t>Hypogl</a:t>
            </a:r>
            <a:r>
              <a:rPr lang="cs-CZ" sz="2000">
                <a:latin typeface="Arial" charset="0"/>
              </a:rPr>
              <a:t>ykemie</a:t>
            </a:r>
            <a:endParaRPr lang="en-US" sz="2000">
              <a:latin typeface="Arial" charset="0"/>
            </a:endParaRPr>
          </a:p>
          <a:p>
            <a:pPr algn="ctr"/>
            <a:r>
              <a:rPr lang="en-US" sz="2000">
                <a:latin typeface="Arial" charset="0"/>
              </a:rPr>
              <a:t>Hyo</a:t>
            </a:r>
            <a:r>
              <a:rPr lang="cs-CZ" sz="2000">
                <a:latin typeface="Arial" charset="0"/>
              </a:rPr>
              <a:t>k</a:t>
            </a:r>
            <a:r>
              <a:rPr lang="en-US" sz="2000">
                <a:latin typeface="Arial" charset="0"/>
              </a:rPr>
              <a:t>alemi</a:t>
            </a:r>
            <a:r>
              <a:rPr lang="cs-CZ" sz="2000">
                <a:latin typeface="Arial" charset="0"/>
              </a:rPr>
              <a:t>e</a:t>
            </a:r>
            <a:endParaRPr lang="en-US" sz="2000">
              <a:latin typeface="Arial" charset="0"/>
            </a:endParaRPr>
          </a:p>
          <a:p>
            <a:pPr algn="ctr"/>
            <a:r>
              <a:rPr lang="en-US" sz="2000">
                <a:latin typeface="Arial" charset="0"/>
              </a:rPr>
              <a:t>Hyperbilirubinemi</a:t>
            </a:r>
            <a:r>
              <a:rPr lang="cs-CZ" sz="2000">
                <a:latin typeface="Arial" charset="0"/>
              </a:rPr>
              <a:t>e</a:t>
            </a:r>
            <a:endParaRPr lang="en-US" sz="2000">
              <a:latin typeface="Arial" charset="0"/>
            </a:endParaRPr>
          </a:p>
          <a:p>
            <a:pPr algn="ctr"/>
            <a:r>
              <a:rPr lang="en-US" sz="2000">
                <a:latin typeface="Arial" charset="0"/>
              </a:rPr>
              <a:t>Pol</a:t>
            </a:r>
            <a:r>
              <a:rPr lang="cs-CZ" sz="2000">
                <a:latin typeface="Arial" charset="0"/>
              </a:rPr>
              <a:t>y</a:t>
            </a:r>
            <a:r>
              <a:rPr lang="en-US" sz="2000">
                <a:latin typeface="Arial" charset="0"/>
              </a:rPr>
              <a:t>c</a:t>
            </a:r>
            <a:r>
              <a:rPr lang="cs-CZ" sz="2000">
                <a:latin typeface="Arial" charset="0"/>
              </a:rPr>
              <a:t>y</a:t>
            </a:r>
            <a:r>
              <a:rPr lang="en-US" sz="2000">
                <a:latin typeface="Arial" charset="0"/>
              </a:rPr>
              <a:t>temi</a:t>
            </a:r>
            <a:r>
              <a:rPr lang="cs-CZ" sz="2000">
                <a:latin typeface="Arial" charset="0"/>
              </a:rPr>
              <a:t>e</a:t>
            </a:r>
            <a:endParaRPr lang="en-US" sz="2000">
              <a:latin typeface="Arial" charset="0"/>
            </a:endParaRPr>
          </a:p>
        </p:txBody>
      </p:sp>
      <p:sp>
        <p:nvSpPr>
          <p:cNvPr id="10260" name="Line 20"/>
          <p:cNvSpPr>
            <a:spLocks noChangeShapeType="1"/>
          </p:cNvSpPr>
          <p:nvPr/>
        </p:nvSpPr>
        <p:spPr bwMode="auto">
          <a:xfrm>
            <a:off x="6502400" y="4419600"/>
            <a:ext cx="0" cy="533400"/>
          </a:xfrm>
          <a:prstGeom prst="line">
            <a:avLst/>
          </a:prstGeom>
          <a:noFill/>
          <a:ln w="9525">
            <a:solidFill>
              <a:schemeClr val="tx1"/>
            </a:solidFill>
            <a:round/>
            <a:headEnd/>
            <a:tailEnd type="triangle" w="med" len="med"/>
          </a:ln>
          <a:effectLst/>
        </p:spPr>
        <p:txBody>
          <a:bodyPr wrap="none"/>
          <a:lstStyle/>
          <a:p>
            <a:endParaRPr lang="cs-CZ"/>
          </a:p>
        </p:txBody>
      </p:sp>
      <p:sp>
        <p:nvSpPr>
          <p:cNvPr id="10261" name="Line 21"/>
          <p:cNvSpPr>
            <a:spLocks noChangeShapeType="1"/>
          </p:cNvSpPr>
          <p:nvPr/>
        </p:nvSpPr>
        <p:spPr bwMode="auto">
          <a:xfrm>
            <a:off x="7213600" y="4343400"/>
            <a:ext cx="0" cy="1219200"/>
          </a:xfrm>
          <a:prstGeom prst="line">
            <a:avLst/>
          </a:prstGeom>
          <a:noFill/>
          <a:ln w="9525">
            <a:solidFill>
              <a:schemeClr val="tx1"/>
            </a:solidFill>
            <a:round/>
            <a:headEnd/>
            <a:tailEnd type="triangle" w="med" len="med"/>
          </a:ln>
          <a:effectLst/>
        </p:spPr>
        <p:txBody>
          <a:bodyPr wrap="none"/>
          <a:lstStyle/>
          <a:p>
            <a:endParaRPr lang="cs-CZ"/>
          </a:p>
        </p:txBody>
      </p:sp>
      <p:sp>
        <p:nvSpPr>
          <p:cNvPr id="10262" name="Text Box 22"/>
          <p:cNvSpPr txBox="1">
            <a:spLocks noChangeArrowheads="1"/>
          </p:cNvSpPr>
          <p:nvPr/>
        </p:nvSpPr>
        <p:spPr bwMode="auto">
          <a:xfrm>
            <a:off x="406401" y="4267201"/>
            <a:ext cx="3373967" cy="707886"/>
          </a:xfrm>
          <a:prstGeom prst="rect">
            <a:avLst/>
          </a:prstGeom>
          <a:noFill/>
          <a:ln w="9525">
            <a:noFill/>
            <a:miter lim="800000"/>
            <a:headEnd/>
            <a:tailEnd/>
          </a:ln>
          <a:effectLst/>
        </p:spPr>
        <p:txBody>
          <a:bodyPr>
            <a:spAutoFit/>
          </a:bodyPr>
          <a:lstStyle/>
          <a:p>
            <a:pPr algn="ctr"/>
            <a:r>
              <a:rPr lang="cs-CZ" sz="2000" b="1" dirty="0">
                <a:latin typeface="Arial" charset="0"/>
              </a:rPr>
              <a:t>Poruchy zralosti</a:t>
            </a:r>
            <a:endParaRPr lang="en-US" sz="2000" b="1" dirty="0">
              <a:latin typeface="Arial" charset="0"/>
            </a:endParaRPr>
          </a:p>
          <a:p>
            <a:pPr algn="ctr"/>
            <a:r>
              <a:rPr lang="cs-CZ" sz="2000" dirty="0">
                <a:latin typeface="Arial" charset="0"/>
              </a:rPr>
              <a:t>Syndrom dechové tísně</a:t>
            </a:r>
            <a:endParaRPr lang="en-US" sz="2000" dirty="0">
              <a:latin typeface="Arial" charset="0"/>
            </a:endParaRPr>
          </a:p>
        </p:txBody>
      </p:sp>
      <p:sp>
        <p:nvSpPr>
          <p:cNvPr id="10263" name="Line 23"/>
          <p:cNvSpPr>
            <a:spLocks noChangeShapeType="1"/>
          </p:cNvSpPr>
          <p:nvPr/>
        </p:nvSpPr>
        <p:spPr bwMode="auto">
          <a:xfrm flipH="1">
            <a:off x="3759200" y="2362200"/>
            <a:ext cx="2540000" cy="1905000"/>
          </a:xfrm>
          <a:prstGeom prst="line">
            <a:avLst/>
          </a:prstGeom>
          <a:noFill/>
          <a:ln w="9525">
            <a:solidFill>
              <a:schemeClr val="tx1"/>
            </a:solidFill>
            <a:round/>
            <a:headEnd/>
            <a:tailEnd type="triangle" w="med" len="med"/>
          </a:ln>
          <a:effectLst/>
        </p:spPr>
        <p:txBody>
          <a:bodyPr wrap="none"/>
          <a:lstStyle/>
          <a:p>
            <a:endParaRPr lang="cs-CZ"/>
          </a:p>
        </p:txBody>
      </p:sp>
      <p:sp>
        <p:nvSpPr>
          <p:cNvPr id="10264" name="Line 24"/>
          <p:cNvSpPr>
            <a:spLocks noChangeShapeType="1"/>
          </p:cNvSpPr>
          <p:nvPr/>
        </p:nvSpPr>
        <p:spPr bwMode="auto">
          <a:xfrm flipH="1">
            <a:off x="6705600" y="2438400"/>
            <a:ext cx="0" cy="914400"/>
          </a:xfrm>
          <a:prstGeom prst="line">
            <a:avLst/>
          </a:prstGeom>
          <a:noFill/>
          <a:ln w="9525">
            <a:solidFill>
              <a:schemeClr val="tx1"/>
            </a:solidFill>
            <a:miter lim="800000"/>
            <a:headEnd/>
            <a:tailEnd type="triangle" w="med" len="med"/>
          </a:ln>
          <a:effectLst/>
        </p:spPr>
        <p:txBody>
          <a:bodyPr wrap="none"/>
          <a:lstStyle/>
          <a:p>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cs-CZ"/>
              <a:t>Vliv diabetu na těhotenství</a:t>
            </a:r>
            <a:br>
              <a:rPr lang="cs-CZ"/>
            </a:br>
            <a:r>
              <a:rPr lang="cs-CZ"/>
              <a:t>Rizika pro těhotnou	</a:t>
            </a:r>
          </a:p>
        </p:txBody>
      </p:sp>
      <p:sp>
        <p:nvSpPr>
          <p:cNvPr id="14339" name="Rectangle 3"/>
          <p:cNvSpPr>
            <a:spLocks noGrp="1" noChangeArrowheads="1"/>
          </p:cNvSpPr>
          <p:nvPr>
            <p:ph idx="1"/>
          </p:nvPr>
        </p:nvSpPr>
        <p:spPr/>
        <p:txBody>
          <a:bodyPr/>
          <a:lstStyle/>
          <a:p>
            <a:r>
              <a:rPr lang="cs-CZ"/>
              <a:t>Zhoršení preexistujícího onemocnění</a:t>
            </a:r>
          </a:p>
          <a:p>
            <a:r>
              <a:rPr lang="cs-CZ"/>
              <a:t>Rozvoj mikroangiopathie</a:t>
            </a:r>
          </a:p>
          <a:p>
            <a:r>
              <a:rPr lang="cs-CZ"/>
              <a:t>Preexistující makroangiopathie – kontraindikace gravidity</a:t>
            </a:r>
          </a:p>
          <a:p>
            <a:r>
              <a:rPr lang="cs-CZ"/>
              <a:t>Infekty močových cest, pyelonephritis</a:t>
            </a:r>
          </a:p>
          <a:p>
            <a:r>
              <a:rPr lang="cs-CZ"/>
              <a:t>Superponovaná preeclampsie</a:t>
            </a:r>
          </a:p>
          <a:p>
            <a:r>
              <a:rPr lang="cs-CZ"/>
              <a:t>Častější indikace k porodu císařským řezem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cs-CZ"/>
              <a:t>Vliv diabetu na těhotenství</a:t>
            </a:r>
            <a:br>
              <a:rPr lang="cs-CZ"/>
            </a:br>
            <a:r>
              <a:rPr lang="cs-CZ"/>
              <a:t>Rizika pro plod</a:t>
            </a:r>
          </a:p>
        </p:txBody>
      </p:sp>
      <p:sp>
        <p:nvSpPr>
          <p:cNvPr id="15363" name="Rectangle 3"/>
          <p:cNvSpPr>
            <a:spLocks noGrp="1" noChangeArrowheads="1"/>
          </p:cNvSpPr>
          <p:nvPr>
            <p:ph idx="1"/>
          </p:nvPr>
        </p:nvSpPr>
        <p:spPr/>
        <p:txBody>
          <a:bodyPr/>
          <a:lstStyle/>
          <a:p>
            <a:r>
              <a:rPr lang="cs-CZ"/>
              <a:t>I.trimestr – diabetická embryopatie – vady kardiovaskulárního aparátu, skeletální, urogenitální, GIT, syndrom kaudální regrese – vliv nekompenzované ketoacidózy</a:t>
            </a:r>
          </a:p>
          <a:p>
            <a:r>
              <a:rPr lang="cs-CZ"/>
              <a:t>III.trimestr – diabetická fetopatie – makrosomie plodu, poporodní hypoglykemie, funkční nezralost plodu, syndrom dechové tísně - RDS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t>Syndrom kaudální regrese</a:t>
            </a:r>
          </a:p>
        </p:txBody>
      </p:sp>
      <p:pic>
        <p:nvPicPr>
          <p:cNvPr id="18436" name="Picture 4" descr="http://www.thefetus.net/sections/articles/Central_nervous_system/Caudal_regression_syndrome_files/image006.jpg"/>
          <p:cNvPicPr>
            <a:picLocks noChangeAspect="1" noChangeArrowheads="1"/>
          </p:cNvPicPr>
          <p:nvPr/>
        </p:nvPicPr>
        <p:blipFill>
          <a:blip r:embed="rId2" cstate="print"/>
          <a:srcRect/>
          <a:stretch>
            <a:fillRect/>
          </a:stretch>
        </p:blipFill>
        <p:spPr bwMode="auto">
          <a:xfrm>
            <a:off x="1016000" y="2133601"/>
            <a:ext cx="5080000" cy="3236913"/>
          </a:xfrm>
          <a:prstGeom prst="rect">
            <a:avLst/>
          </a:prstGeom>
          <a:noFill/>
        </p:spPr>
      </p:pic>
      <p:pic>
        <p:nvPicPr>
          <p:cNvPr id="18438" name="Picture 6" descr="http://www.thefetus.net/sections/articles/Central_nervous_system/Caudal_regression_syndrome_files/image002.jpg"/>
          <p:cNvPicPr>
            <a:picLocks noChangeAspect="1" noChangeArrowheads="1"/>
          </p:cNvPicPr>
          <p:nvPr/>
        </p:nvPicPr>
        <p:blipFill>
          <a:blip r:embed="rId3" cstate="print"/>
          <a:srcRect/>
          <a:stretch>
            <a:fillRect/>
          </a:stretch>
        </p:blipFill>
        <p:spPr bwMode="auto">
          <a:xfrm>
            <a:off x="6502400" y="2133600"/>
            <a:ext cx="4978400" cy="3171825"/>
          </a:xfrm>
          <a:prstGeom prst="rect">
            <a:avLst/>
          </a:prstGeom>
          <a:noFill/>
        </p:spPr>
      </p:pic>
      <p:sp>
        <p:nvSpPr>
          <p:cNvPr id="18439" name="Text Box 7"/>
          <p:cNvSpPr txBox="1">
            <a:spLocks noChangeArrowheads="1"/>
          </p:cNvSpPr>
          <p:nvPr/>
        </p:nvSpPr>
        <p:spPr bwMode="auto">
          <a:xfrm>
            <a:off x="1096433" y="5603875"/>
            <a:ext cx="5134739" cy="369332"/>
          </a:xfrm>
          <a:prstGeom prst="rect">
            <a:avLst/>
          </a:prstGeom>
          <a:noFill/>
          <a:ln w="9525">
            <a:noFill/>
            <a:miter lim="800000"/>
            <a:headEnd/>
            <a:tailEnd/>
          </a:ln>
          <a:effectLst/>
        </p:spPr>
        <p:txBody>
          <a:bodyPr wrap="none">
            <a:spAutoFit/>
          </a:bodyPr>
          <a:lstStyle/>
          <a:p>
            <a:r>
              <a:rPr lang="cs-CZ"/>
              <a:t>Absence křížové kosti, defekt lumbálních obratlů</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Dokumenty\Obrázky\fetopatie.jpg"/>
          <p:cNvPicPr>
            <a:picLocks noChangeAspect="1" noChangeArrowheads="1"/>
          </p:cNvPicPr>
          <p:nvPr/>
        </p:nvPicPr>
        <p:blipFill>
          <a:blip r:embed="rId2" cstate="print"/>
          <a:srcRect/>
          <a:stretch>
            <a:fillRect/>
          </a:stretch>
        </p:blipFill>
        <p:spPr bwMode="auto">
          <a:xfrm>
            <a:off x="1219201" y="457200"/>
            <a:ext cx="5727700" cy="5943600"/>
          </a:xfrm>
          <a:prstGeom prst="rect">
            <a:avLst/>
          </a:prstGeom>
          <a:noFill/>
        </p:spPr>
      </p:pic>
      <p:sp>
        <p:nvSpPr>
          <p:cNvPr id="19459" name="Text Box 3"/>
          <p:cNvSpPr txBox="1">
            <a:spLocks noChangeArrowheads="1"/>
          </p:cNvSpPr>
          <p:nvPr/>
        </p:nvSpPr>
        <p:spPr bwMode="auto">
          <a:xfrm>
            <a:off x="7823200" y="5029200"/>
            <a:ext cx="2210862" cy="369332"/>
          </a:xfrm>
          <a:prstGeom prst="rect">
            <a:avLst/>
          </a:prstGeom>
          <a:noFill/>
          <a:ln w="9525">
            <a:noFill/>
            <a:miter lim="800000"/>
            <a:headEnd/>
            <a:tailEnd/>
          </a:ln>
          <a:effectLst/>
        </p:spPr>
        <p:txBody>
          <a:bodyPr wrap="none">
            <a:spAutoFit/>
          </a:bodyPr>
          <a:lstStyle/>
          <a:p>
            <a:r>
              <a:rPr lang="cs-CZ"/>
              <a:t>Diabetická fetopatie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Screening</a:t>
            </a:r>
            <a:r>
              <a:rPr lang="cs-CZ" dirty="0"/>
              <a:t> gestačního diabetu</a:t>
            </a:r>
          </a:p>
        </p:txBody>
      </p:sp>
      <p:sp>
        <p:nvSpPr>
          <p:cNvPr id="3" name="Zástupný symbol pro obsah 2"/>
          <p:cNvSpPr>
            <a:spLocks noGrp="1"/>
          </p:cNvSpPr>
          <p:nvPr>
            <p:ph idx="1"/>
          </p:nvPr>
        </p:nvSpPr>
        <p:spPr/>
        <p:txBody>
          <a:bodyPr>
            <a:normAutofit/>
          </a:bodyPr>
          <a:lstStyle/>
          <a:p>
            <a:r>
              <a:rPr lang="cs-CZ" dirty="0"/>
              <a:t>Dvoufázový</a:t>
            </a:r>
          </a:p>
          <a:p>
            <a:pPr lvl="1"/>
            <a:r>
              <a:rPr lang="cs-CZ" dirty="0"/>
              <a:t> I. fáze: do 14. týdne </a:t>
            </a:r>
          </a:p>
          <a:p>
            <a:pPr lvl="1"/>
            <a:r>
              <a:rPr lang="cs-CZ" dirty="0"/>
              <a:t>II. fáze: ve 24.–28. týdnu </a:t>
            </a:r>
          </a:p>
          <a:p>
            <a:pPr lvl="1"/>
            <a:r>
              <a:rPr lang="cs-CZ" dirty="0"/>
              <a:t>indikován u všech těhotných s výjimkou žen s již známou </a:t>
            </a:r>
            <a:r>
              <a:rPr lang="cs-CZ" dirty="0" err="1"/>
              <a:t>pregestačně</a:t>
            </a:r>
            <a:r>
              <a:rPr lang="cs-CZ" dirty="0"/>
              <a:t> vzniklou poruchou metabolismu glukózy </a:t>
            </a:r>
          </a:p>
          <a:p>
            <a:pPr lvl="1"/>
            <a:r>
              <a:rPr lang="cs-CZ" dirty="0"/>
              <a:t>organizován gynekologem </a:t>
            </a:r>
          </a:p>
          <a:p>
            <a:pPr lvl="1"/>
            <a:r>
              <a:rPr lang="cs-CZ" dirty="0"/>
              <a:t>prováděn v certifikované laboratoři, </a:t>
            </a:r>
          </a:p>
          <a:p>
            <a:pPr lvl="1"/>
            <a:r>
              <a:rPr lang="cs-CZ" dirty="0" err="1"/>
              <a:t>oGTT</a:t>
            </a:r>
            <a:r>
              <a:rPr lang="cs-CZ" dirty="0"/>
              <a:t> - 75g orální glukózový toleranční test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55574" y="476672"/>
            <a:ext cx="6741549" cy="554461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6096000" y="2996953"/>
            <a:ext cx="5130800" cy="2809875"/>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431371" y="404665"/>
            <a:ext cx="5067300" cy="38004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Preexistující</a:t>
            </a:r>
            <a:r>
              <a:rPr lang="cs-CZ" dirty="0"/>
              <a:t> diabetes mellitus v graviditě</a:t>
            </a:r>
          </a:p>
        </p:txBody>
      </p:sp>
      <p:sp>
        <p:nvSpPr>
          <p:cNvPr id="4" name="Zástupný symbol pro obsah 3"/>
          <p:cNvSpPr>
            <a:spLocks noGrp="1"/>
          </p:cNvSpPr>
          <p:nvPr>
            <p:ph idx="1"/>
          </p:nvPr>
        </p:nvSpPr>
        <p:spPr/>
        <p:txBody>
          <a:bodyPr/>
          <a:lstStyle/>
          <a:p>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29" name="Group 57"/>
          <p:cNvGraphicFramePr>
            <a:graphicFrameLocks noGrp="1"/>
          </p:cNvGraphicFramePr>
          <p:nvPr/>
        </p:nvGraphicFramePr>
        <p:xfrm>
          <a:off x="508000" y="1828800"/>
          <a:ext cx="5588000" cy="5240592"/>
        </p:xfrm>
        <a:graphic>
          <a:graphicData uri="http://schemas.openxmlformats.org/drawingml/2006/table">
            <a:tbl>
              <a:tblPr/>
              <a:tblGrid>
                <a:gridCol w="5588000">
                  <a:extLst>
                    <a:ext uri="{9D8B030D-6E8A-4147-A177-3AD203B41FA5}">
                      <a16:colId xmlns:a16="http://schemas.microsoft.com/office/drawing/2014/main" val="20000"/>
                    </a:ext>
                  </a:extLst>
                </a:gridCol>
              </a:tblGrid>
              <a:tr h="990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dirty="0">
                          <a:ln>
                            <a:noFill/>
                          </a:ln>
                          <a:solidFill>
                            <a:schemeClr val="tx1"/>
                          </a:solidFill>
                          <a:effectLst/>
                          <a:latin typeface="Times New Roman" charset="0"/>
                        </a:rPr>
                        <a:t>Starověká Čína</a:t>
                      </a:r>
                      <a:endParaRPr kumimoji="0" lang="en-US" sz="2800" b="0" i="0" u="none" strike="noStrike" cap="none" normalizeH="0" baseline="0" dirty="0">
                        <a:ln>
                          <a:noFill/>
                        </a:ln>
                        <a:solidFill>
                          <a:schemeClr val="tx1"/>
                        </a:solidFill>
                        <a:effectLst/>
                        <a:latin typeface="Times New Roman" charset="0"/>
                      </a:endParaRPr>
                    </a:p>
                  </a:txBody>
                  <a:tcPr marL="121920" marR="121920"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09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Times New Roman" charset="0"/>
                        </a:rPr>
                        <a:t>Další starověké kultury</a:t>
                      </a:r>
                      <a:endParaRPr kumimoji="0" lang="en-US" sz="2800" b="0" i="0" u="none" strike="noStrike" cap="none" normalizeH="0" baseline="0">
                        <a:ln>
                          <a:noFill/>
                        </a:ln>
                        <a:solidFill>
                          <a:schemeClr val="tx1"/>
                        </a:solidFill>
                        <a:effectLst/>
                        <a:latin typeface="Times New Roman" charset="0"/>
                      </a:endParaRP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11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Cels</a:t>
                      </a:r>
                      <a:r>
                        <a:rPr kumimoji="0" lang="cs-CZ" sz="2800" b="0" i="0" u="none" strike="noStrike" cap="none" normalizeH="0" baseline="0">
                          <a:ln>
                            <a:noFill/>
                          </a:ln>
                          <a:solidFill>
                            <a:schemeClr val="tx1"/>
                          </a:solidFill>
                          <a:effectLst/>
                          <a:latin typeface="Times New Roman" charset="0"/>
                        </a:rPr>
                        <a:t>us</a:t>
                      </a:r>
                      <a:r>
                        <a:rPr kumimoji="0" lang="en-US" sz="2800" b="0" i="0" u="none" strike="noStrike" cap="none" normalizeH="0" baseline="0">
                          <a:ln>
                            <a:noFill/>
                          </a:ln>
                          <a:solidFill>
                            <a:schemeClr val="tx1"/>
                          </a:solidFill>
                          <a:effectLst/>
                          <a:latin typeface="Times New Roman" charset="0"/>
                        </a:rPr>
                        <a:t>( I</a:t>
                      </a:r>
                      <a:r>
                        <a:rPr kumimoji="0" lang="cs-CZ" sz="2800" b="0" i="0" u="none" strike="noStrike" cap="none" normalizeH="0" baseline="0">
                          <a:ln>
                            <a:noFill/>
                          </a:ln>
                          <a:solidFill>
                            <a:schemeClr val="tx1"/>
                          </a:solidFill>
                          <a:effectLst/>
                          <a:latin typeface="Times New Roman" charset="0"/>
                        </a:rPr>
                        <a:t>.stol.př.n.l.</a:t>
                      </a:r>
                      <a:r>
                        <a:rPr kumimoji="0" lang="en-US" sz="2800" b="0" i="0" u="none" strike="noStrike" cap="none" normalizeH="0" baseline="0">
                          <a:ln>
                            <a:noFill/>
                          </a:ln>
                          <a:solidFill>
                            <a:schemeClr val="tx1"/>
                          </a:solidFill>
                          <a:effectLst/>
                          <a:latin typeface="Times New Roman" charset="0"/>
                        </a:rPr>
                        <a:t>)</a:t>
                      </a: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09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charset="0"/>
                        </a:rPr>
                        <a:t>Thomas Willis(1766)</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33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09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charset="0"/>
                      </a:endParaRP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931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charset="0"/>
                      </a:endParaRPr>
                    </a:p>
                  </a:txBody>
                  <a:tcPr marL="121920" marR="121920"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098" name="Text Box 26"/>
          <p:cNvSpPr txBox="1">
            <a:spLocks noChangeArrowheads="1"/>
          </p:cNvSpPr>
          <p:nvPr/>
        </p:nvSpPr>
        <p:spPr bwMode="auto">
          <a:xfrm>
            <a:off x="5080000" y="685800"/>
            <a:ext cx="5283200" cy="641350"/>
          </a:xfrm>
          <a:prstGeom prst="rect">
            <a:avLst/>
          </a:prstGeom>
          <a:noFill/>
          <a:ln w="9525">
            <a:noFill/>
            <a:miter lim="800000"/>
            <a:headEnd/>
            <a:tailEnd/>
          </a:ln>
          <a:effectLst/>
        </p:spPr>
        <p:txBody>
          <a:bodyPr>
            <a:spAutoFit/>
          </a:bodyPr>
          <a:lstStyle/>
          <a:p>
            <a:pPr algn="ctr"/>
            <a:r>
              <a:rPr lang="cs-CZ" sz="3600" b="1" i="1" dirty="0"/>
              <a:t>Historie</a:t>
            </a:r>
            <a:endParaRPr lang="en-US" sz="3600" b="1" i="1" dirty="0"/>
          </a:p>
        </p:txBody>
      </p:sp>
      <p:graphicFrame>
        <p:nvGraphicFramePr>
          <p:cNvPr id="3135" name="Group 63"/>
          <p:cNvGraphicFramePr>
            <a:graphicFrameLocks noGrp="1"/>
          </p:cNvGraphicFramePr>
          <p:nvPr/>
        </p:nvGraphicFramePr>
        <p:xfrm>
          <a:off x="6807200" y="1524000"/>
          <a:ext cx="4470400" cy="4341814"/>
        </p:xfrm>
        <a:graphic>
          <a:graphicData uri="http://schemas.openxmlformats.org/drawingml/2006/table">
            <a:tbl>
              <a:tblPr/>
              <a:tblGrid>
                <a:gridCol w="4470400">
                  <a:extLst>
                    <a:ext uri="{9D8B030D-6E8A-4147-A177-3AD203B41FA5}">
                      <a16:colId xmlns:a16="http://schemas.microsoft.com/office/drawing/2014/main" val="20000"/>
                    </a:ext>
                  </a:extLst>
                </a:gridCol>
              </a:tblGrid>
              <a:tr h="1066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a:ln>
                            <a:noFill/>
                          </a:ln>
                          <a:solidFill>
                            <a:schemeClr val="tx1"/>
                          </a:solidFill>
                          <a:effectLst/>
                          <a:latin typeface="Arial" charset="0"/>
                        </a:rPr>
                        <a:t>Časté a hojné močení, „sladká moč“</a:t>
                      </a:r>
                      <a:endParaRPr kumimoji="0" lang="en-US" sz="2000" b="0" i="0" u="none" strike="noStrike" cap="none" normalizeH="0" baseline="0">
                        <a:ln>
                          <a:noFill/>
                        </a:ln>
                        <a:solidFill>
                          <a:schemeClr val="tx1"/>
                        </a:solidFill>
                        <a:effectLst/>
                        <a:latin typeface="Arial" charset="0"/>
                      </a:endParaRPr>
                    </a:p>
                  </a:txBody>
                  <a:tcPr marL="121920" marR="121920"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541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a:ln>
                            <a:noFill/>
                          </a:ln>
                          <a:solidFill>
                            <a:schemeClr val="tx1"/>
                          </a:solidFill>
                          <a:effectLst/>
                          <a:latin typeface="Arial" charset="0"/>
                        </a:rPr>
                        <a:t>Žíznivá nemoc</a:t>
                      </a:r>
                      <a:endParaRPr kumimoji="0" lang="en-US" sz="2000" b="0" i="0" u="none" strike="noStrike" cap="none" normalizeH="0" baseline="0">
                        <a:ln>
                          <a:noFill/>
                        </a:ln>
                        <a:solidFill>
                          <a:schemeClr val="tx1"/>
                        </a:solidFill>
                        <a:effectLst/>
                        <a:latin typeface="Arial" charset="0"/>
                      </a:endParaRP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42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a:ln>
                            <a:noFill/>
                          </a:ln>
                          <a:solidFill>
                            <a:schemeClr val="tx1"/>
                          </a:solidFill>
                          <a:effectLst/>
                          <a:latin typeface="Arial" charset="0"/>
                        </a:rPr>
                        <a:t>Excesivní hlad</a:t>
                      </a:r>
                      <a:endParaRPr kumimoji="0" lang="en-US" sz="2000" b="0" i="0" u="none" strike="noStrike" cap="none" normalizeH="0" baseline="0">
                        <a:ln>
                          <a:noFill/>
                        </a:ln>
                        <a:solidFill>
                          <a:schemeClr val="tx1"/>
                        </a:solidFill>
                        <a:effectLst/>
                        <a:latin typeface="Arial" charset="0"/>
                      </a:endParaRP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44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Polyuri</a:t>
                      </a:r>
                      <a:r>
                        <a:rPr kumimoji="0" lang="cs-CZ" sz="2000" b="0" i="0" u="none" strike="noStrike" cap="none" normalizeH="0" baseline="0">
                          <a:ln>
                            <a:noFill/>
                          </a:ln>
                          <a:solidFill>
                            <a:schemeClr val="tx1"/>
                          </a:solidFill>
                          <a:effectLst/>
                          <a:latin typeface="Arial" charset="0"/>
                        </a:rPr>
                        <a:t>e</a:t>
                      </a:r>
                      <a:r>
                        <a:rPr kumimoji="0" lang="en-US" sz="2000" b="0" i="0" u="none" strike="noStrike" cap="none" normalizeH="0" baseline="0">
                          <a:ln>
                            <a:noFill/>
                          </a:ln>
                          <a:solidFill>
                            <a:schemeClr val="tx1"/>
                          </a:solidFill>
                          <a:effectLst/>
                          <a:latin typeface="Arial" charset="0"/>
                        </a:rPr>
                        <a:t>, </a:t>
                      </a:r>
                      <a:r>
                        <a:rPr kumimoji="0" lang="cs-CZ" sz="2000" b="0" i="0" u="none" strike="noStrike" cap="none" normalizeH="0" baseline="0">
                          <a:ln>
                            <a:noFill/>
                          </a:ln>
                          <a:solidFill>
                            <a:schemeClr val="tx1"/>
                          </a:solidFill>
                          <a:effectLst/>
                          <a:latin typeface="Arial" charset="0"/>
                        </a:rPr>
                        <a:t>p</a:t>
                      </a:r>
                      <a:r>
                        <a:rPr kumimoji="0" lang="en-US" sz="2000" b="0" i="0" u="none" strike="noStrike" cap="none" normalizeH="0" baseline="0">
                          <a:ln>
                            <a:noFill/>
                          </a:ln>
                          <a:solidFill>
                            <a:schemeClr val="tx1"/>
                          </a:solidFill>
                          <a:effectLst/>
                          <a:latin typeface="Arial" charset="0"/>
                        </a:rPr>
                        <a:t>olydipsi</a:t>
                      </a:r>
                      <a:r>
                        <a:rPr kumimoji="0" lang="cs-CZ" sz="2000" b="0" i="0" u="none" strike="noStrike" cap="none" normalizeH="0" baseline="0">
                          <a:ln>
                            <a:noFill/>
                          </a:ln>
                          <a:solidFill>
                            <a:schemeClr val="tx1"/>
                          </a:solidFill>
                          <a:effectLst/>
                          <a:latin typeface="Arial" charset="0"/>
                        </a:rPr>
                        <a:t>e</a:t>
                      </a:r>
                      <a:endParaRPr kumimoji="0" lang="en-US" sz="2000" b="0" i="0" u="none" strike="noStrike" cap="none" normalizeH="0" baseline="0">
                        <a:ln>
                          <a:noFill/>
                        </a:ln>
                        <a:solidFill>
                          <a:schemeClr val="tx1"/>
                        </a:solidFill>
                        <a:effectLst/>
                        <a:latin typeface="Arial" charset="0"/>
                      </a:endParaRP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Diabetes</a:t>
                      </a: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41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a:ln>
                            <a:noFill/>
                          </a:ln>
                          <a:solidFill>
                            <a:schemeClr val="tx1"/>
                          </a:solidFill>
                          <a:effectLst/>
                          <a:latin typeface="Arial" charset="0"/>
                        </a:rPr>
                        <a:t>Průkaz dědičnosti</a:t>
                      </a:r>
                      <a:endParaRPr kumimoji="0" lang="en-US" sz="2000" b="0" i="0" u="none" strike="noStrike" cap="none" normalizeH="0" baseline="0">
                        <a:ln>
                          <a:noFill/>
                        </a:ln>
                        <a:solidFill>
                          <a:schemeClr val="tx1"/>
                        </a:solidFill>
                        <a:effectLst/>
                        <a:latin typeface="Arial" charset="0"/>
                      </a:endParaRPr>
                    </a:p>
                  </a:txBody>
                  <a:tcPr marL="121920" marR="121920"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a:ln>
                            <a:noFill/>
                          </a:ln>
                          <a:solidFill>
                            <a:schemeClr val="tx1"/>
                          </a:solidFill>
                          <a:effectLst/>
                          <a:latin typeface="Arial" charset="0"/>
                        </a:rPr>
                        <a:t>Význam cukru</a:t>
                      </a:r>
                      <a:r>
                        <a:rPr kumimoji="0" lang="en-US" sz="2000" b="0" i="0" u="none" strike="noStrike" cap="none" normalizeH="0" baseline="0">
                          <a:ln>
                            <a:noFill/>
                          </a:ln>
                          <a:solidFill>
                            <a:schemeClr val="tx1"/>
                          </a:solidFill>
                          <a:effectLst/>
                          <a:latin typeface="Arial" charset="0"/>
                        </a:rPr>
                        <a:t> (</a:t>
                      </a:r>
                      <a:r>
                        <a:rPr kumimoji="0" lang="en-US" sz="2000" b="0" i="1" u="none" strike="noStrike" cap="none" normalizeH="0" baseline="0">
                          <a:ln>
                            <a:noFill/>
                          </a:ln>
                          <a:solidFill>
                            <a:schemeClr val="tx1"/>
                          </a:solidFill>
                          <a:effectLst/>
                          <a:latin typeface="Arial" charset="0"/>
                        </a:rPr>
                        <a:t>Mellitus</a:t>
                      </a:r>
                      <a:r>
                        <a:rPr kumimoji="0" lang="en-US" sz="2000" b="0" i="0" u="none" strike="noStrike" cap="none" normalizeH="0" baseline="0">
                          <a:ln>
                            <a:noFill/>
                          </a:ln>
                          <a:solidFill>
                            <a:schemeClr val="tx1"/>
                          </a:solidFill>
                          <a:effectLst/>
                          <a:latin typeface="Arial" charset="0"/>
                        </a:rPr>
                        <a:t>=</a:t>
                      </a:r>
                      <a:r>
                        <a:rPr kumimoji="0" lang="cs-CZ" sz="2000" b="0" i="0" u="none" strike="noStrike" cap="none" normalizeH="0" baseline="0">
                          <a:ln>
                            <a:noFill/>
                          </a:ln>
                          <a:solidFill>
                            <a:schemeClr val="tx1"/>
                          </a:solidFill>
                          <a:effectLst/>
                          <a:latin typeface="Arial" charset="0"/>
                        </a:rPr>
                        <a:t>cukr</a:t>
                      </a:r>
                      <a:r>
                        <a:rPr kumimoji="0" lang="en-US" sz="2000" b="0" i="0" u="none" strike="noStrike" cap="none" normalizeH="0" baseline="0">
                          <a:ln>
                            <a:noFill/>
                          </a:ln>
                          <a:solidFill>
                            <a:schemeClr val="tx1"/>
                          </a:solidFill>
                          <a:effectLst/>
                          <a:latin typeface="Arial" charset="0"/>
                        </a:rPr>
                        <a:t>)</a:t>
                      </a:r>
                    </a:p>
                  </a:txBody>
                  <a:tcPr marL="121920" marR="121920"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a:t>
            </a:r>
          </a:p>
        </p:txBody>
      </p:sp>
      <p:sp>
        <p:nvSpPr>
          <p:cNvPr id="3" name="Zástupný symbol pro obsah 2"/>
          <p:cNvSpPr>
            <a:spLocks noGrp="1"/>
          </p:cNvSpPr>
          <p:nvPr>
            <p:ph idx="1"/>
          </p:nvPr>
        </p:nvSpPr>
        <p:spPr/>
        <p:txBody>
          <a:bodyPr/>
          <a:lstStyle/>
          <a:p>
            <a:r>
              <a:rPr lang="cs-CZ" dirty="0"/>
              <a:t>Kontrola glykemie</a:t>
            </a:r>
          </a:p>
          <a:p>
            <a:r>
              <a:rPr lang="cs-CZ" dirty="0" err="1"/>
              <a:t>Screening</a:t>
            </a:r>
            <a:r>
              <a:rPr lang="cs-CZ" dirty="0"/>
              <a:t> </a:t>
            </a:r>
            <a:r>
              <a:rPr lang="cs-CZ" dirty="0" err="1"/>
              <a:t>maternálních</a:t>
            </a:r>
            <a:r>
              <a:rPr lang="cs-CZ" dirty="0"/>
              <a:t> komplikací (vaskulární komplikace, hypertenze, </a:t>
            </a:r>
            <a:r>
              <a:rPr lang="cs-CZ" dirty="0" err="1"/>
              <a:t>preeclampsie</a:t>
            </a:r>
            <a:r>
              <a:rPr lang="cs-CZ" dirty="0"/>
              <a:t>, poruchy funkce štítné žlázy, nefropatie, </a:t>
            </a:r>
            <a:r>
              <a:rPr lang="cs-CZ" dirty="0" err="1"/>
              <a:t>ketoacidóza</a:t>
            </a:r>
            <a:r>
              <a:rPr lang="cs-CZ" dirty="0"/>
              <a:t> – špatná kompenzace 0,5-3 %)</a:t>
            </a:r>
          </a:p>
          <a:p>
            <a:r>
              <a:rPr lang="cs-CZ" dirty="0" err="1"/>
              <a:t>Screening</a:t>
            </a:r>
            <a:r>
              <a:rPr lang="cs-CZ" dirty="0"/>
              <a:t> fetálních komplikací (VVV, </a:t>
            </a:r>
            <a:r>
              <a:rPr lang="cs-CZ" dirty="0" err="1"/>
              <a:t>fetopatie</a:t>
            </a:r>
            <a:r>
              <a:rPr lang="cs-CZ"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Taktika</a:t>
            </a:r>
          </a:p>
        </p:txBody>
      </p:sp>
      <p:sp>
        <p:nvSpPr>
          <p:cNvPr id="3" name="Zástupný symbol pro obsah 2"/>
          <p:cNvSpPr>
            <a:spLocks noGrp="1"/>
          </p:cNvSpPr>
          <p:nvPr>
            <p:ph idx="1"/>
          </p:nvPr>
        </p:nvSpPr>
        <p:spPr/>
        <p:txBody>
          <a:bodyPr/>
          <a:lstStyle/>
          <a:p>
            <a:r>
              <a:rPr lang="cs-CZ" dirty="0" err="1"/>
              <a:t>Prekoncepční</a:t>
            </a:r>
            <a:r>
              <a:rPr lang="cs-CZ" dirty="0"/>
              <a:t> péče – kompenzace diabetu</a:t>
            </a:r>
          </a:p>
          <a:p>
            <a:r>
              <a:rPr lang="cs-CZ" dirty="0"/>
              <a:t>První trimestr – klasifikace diabetu</a:t>
            </a:r>
          </a:p>
          <a:p>
            <a:pPr lvl="1"/>
            <a:r>
              <a:rPr lang="cs-CZ" dirty="0"/>
              <a:t>DM1 – s vaskulárními komplikacemi/bez vaskulárních komplikací</a:t>
            </a:r>
          </a:p>
          <a:p>
            <a:pPr lvl="1"/>
            <a:r>
              <a:rPr lang="cs-CZ" dirty="0"/>
              <a:t>DM2 – s vaskulárními komplikacemi/bez vaskulárních komplikací</a:t>
            </a:r>
          </a:p>
          <a:p>
            <a:pPr lvl="1"/>
            <a:r>
              <a:rPr lang="cs-CZ" dirty="0"/>
              <a:t>GDM</a:t>
            </a:r>
          </a:p>
          <a:p>
            <a:pPr lvl="1"/>
            <a:r>
              <a:rPr lang="cs-CZ" dirty="0"/>
              <a:t>Nezařazený DM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První trimestr</a:t>
            </a:r>
          </a:p>
        </p:txBody>
      </p:sp>
      <p:sp>
        <p:nvSpPr>
          <p:cNvPr id="3" name="Zástupný symbol pro obsah 2"/>
          <p:cNvSpPr>
            <a:spLocks noGrp="1"/>
          </p:cNvSpPr>
          <p:nvPr>
            <p:ph idx="1"/>
          </p:nvPr>
        </p:nvSpPr>
        <p:spPr/>
        <p:txBody>
          <a:bodyPr/>
          <a:lstStyle/>
          <a:p>
            <a:r>
              <a:rPr lang="cs-CZ" dirty="0" err="1"/>
              <a:t>Glykovaný</a:t>
            </a:r>
            <a:r>
              <a:rPr lang="cs-CZ" dirty="0"/>
              <a:t> hemoglobin</a:t>
            </a:r>
          </a:p>
          <a:p>
            <a:r>
              <a:rPr lang="cs-CZ" dirty="0"/>
              <a:t>Bakteriurie</a:t>
            </a:r>
          </a:p>
          <a:p>
            <a:r>
              <a:rPr lang="cs-CZ" dirty="0"/>
              <a:t>Diagnostika </a:t>
            </a:r>
            <a:r>
              <a:rPr lang="cs-CZ" dirty="0" err="1"/>
              <a:t>komorbidit</a:t>
            </a:r>
            <a:r>
              <a:rPr lang="cs-CZ" dirty="0"/>
              <a:t> (proteinurie, ACR, PCR, TSH, EKG, </a:t>
            </a:r>
            <a:r>
              <a:rPr lang="cs-CZ" dirty="0" err="1"/>
              <a:t>sono</a:t>
            </a:r>
            <a:r>
              <a:rPr lang="cs-CZ" dirty="0"/>
              <a:t> srdce, oční vyšetření)</a:t>
            </a:r>
          </a:p>
          <a:p>
            <a:pPr lvl="1"/>
            <a:r>
              <a:rPr lang="cs-CZ" dirty="0"/>
              <a:t>ACR &lt;3 mg/</a:t>
            </a:r>
            <a:r>
              <a:rPr lang="cs-CZ" dirty="0" err="1"/>
              <a:t>mmol</a:t>
            </a:r>
            <a:r>
              <a:rPr lang="cs-CZ" dirty="0"/>
              <a:t> (&gt;30 mg/</a:t>
            </a:r>
            <a:r>
              <a:rPr lang="cs-CZ" dirty="0" err="1"/>
              <a:t>mmol</a:t>
            </a:r>
            <a:r>
              <a:rPr lang="cs-CZ" dirty="0"/>
              <a:t>)</a:t>
            </a:r>
          </a:p>
          <a:p>
            <a:pPr lvl="1"/>
            <a:r>
              <a:rPr lang="cs-CZ" dirty="0"/>
              <a:t>PCR &lt;15 mg/</a:t>
            </a:r>
            <a:r>
              <a:rPr lang="cs-CZ" dirty="0" err="1"/>
              <a:t>mmol</a:t>
            </a:r>
            <a:r>
              <a:rPr lang="cs-CZ" dirty="0"/>
              <a:t> (15-99 mg/</a:t>
            </a:r>
            <a:r>
              <a:rPr lang="cs-CZ" dirty="0" err="1"/>
              <a:t>mmol</a:t>
            </a:r>
            <a:r>
              <a:rPr lang="cs-CZ" dirty="0"/>
              <a:t>)</a:t>
            </a:r>
          </a:p>
          <a:p>
            <a:r>
              <a:rPr lang="cs-CZ" dirty="0"/>
              <a:t>UZ </a:t>
            </a:r>
            <a:r>
              <a:rPr lang="cs-CZ" dirty="0" err="1"/>
              <a:t>screening</a:t>
            </a:r>
            <a:r>
              <a:rPr lang="cs-CZ" dirty="0"/>
              <a:t> VVV, standardní</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967541" y="404664"/>
            <a:ext cx="7536352" cy="2736304"/>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principy péče</a:t>
            </a:r>
          </a:p>
        </p:txBody>
      </p:sp>
      <p:sp>
        <p:nvSpPr>
          <p:cNvPr id="3" name="Zástupný symbol pro obsah 2"/>
          <p:cNvSpPr>
            <a:spLocks noGrp="1"/>
          </p:cNvSpPr>
          <p:nvPr>
            <p:ph idx="1"/>
          </p:nvPr>
        </p:nvSpPr>
        <p:spPr/>
        <p:txBody>
          <a:bodyPr/>
          <a:lstStyle/>
          <a:p>
            <a:r>
              <a:rPr lang="cs-CZ" dirty="0"/>
              <a:t>Kontrola glykemie</a:t>
            </a:r>
          </a:p>
          <a:p>
            <a:r>
              <a:rPr lang="cs-CZ" dirty="0"/>
              <a:t>Kontrola TK</a:t>
            </a:r>
          </a:p>
          <a:p>
            <a:r>
              <a:rPr lang="cs-CZ" dirty="0" err="1"/>
              <a:t>Komorbidity</a:t>
            </a:r>
            <a:endParaRPr lang="cs-CZ" dirty="0"/>
          </a:p>
          <a:p>
            <a:r>
              <a:rPr lang="cs-CZ" dirty="0"/>
              <a:t>Prevence </a:t>
            </a:r>
            <a:r>
              <a:rPr lang="cs-CZ" dirty="0" err="1"/>
              <a:t>preeclampsie</a:t>
            </a:r>
            <a:r>
              <a:rPr lang="cs-CZ" dirty="0"/>
              <a:t> (kyselina </a:t>
            </a:r>
            <a:r>
              <a:rPr lang="cs-CZ" dirty="0" err="1"/>
              <a:t>acetylosalicylová</a:t>
            </a:r>
            <a:r>
              <a:rPr lang="cs-CZ" dirty="0"/>
              <a:t> 12 – 16.týden, 100 – 150 mg, do porodu </a:t>
            </a:r>
            <a:r>
              <a:rPr lang="cs-CZ" dirty="0" err="1"/>
              <a:t>ev</a:t>
            </a:r>
            <a:r>
              <a:rPr lang="cs-CZ" dirty="0"/>
              <a:t>. 36.týdne – doporučení se liší)</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Druhý trimestr</a:t>
            </a:r>
          </a:p>
        </p:txBody>
      </p:sp>
      <p:sp>
        <p:nvSpPr>
          <p:cNvPr id="3" name="Zástupný symbol pro obsah 2"/>
          <p:cNvSpPr>
            <a:spLocks noGrp="1"/>
          </p:cNvSpPr>
          <p:nvPr>
            <p:ph idx="1"/>
          </p:nvPr>
        </p:nvSpPr>
        <p:spPr/>
        <p:txBody>
          <a:bodyPr/>
          <a:lstStyle/>
          <a:p>
            <a:r>
              <a:rPr lang="cs-CZ" dirty="0"/>
              <a:t>Kontrola glykemie</a:t>
            </a:r>
          </a:p>
          <a:p>
            <a:r>
              <a:rPr lang="cs-CZ" dirty="0"/>
              <a:t>VVV</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Třetí trimestr</a:t>
            </a:r>
          </a:p>
        </p:txBody>
      </p:sp>
      <p:sp>
        <p:nvSpPr>
          <p:cNvPr id="3" name="Zástupný symbol pro obsah 2"/>
          <p:cNvSpPr>
            <a:spLocks noGrp="1"/>
          </p:cNvSpPr>
          <p:nvPr>
            <p:ph idx="1"/>
          </p:nvPr>
        </p:nvSpPr>
        <p:spPr/>
        <p:txBody>
          <a:bodyPr/>
          <a:lstStyle/>
          <a:p>
            <a:r>
              <a:rPr lang="cs-CZ" dirty="0"/>
              <a:t>Kontrola glykemie</a:t>
            </a:r>
          </a:p>
          <a:p>
            <a:r>
              <a:rPr lang="cs-CZ" dirty="0"/>
              <a:t>Monitorování plodu (</a:t>
            </a:r>
            <a:r>
              <a:rPr lang="cs-CZ" dirty="0" err="1"/>
              <a:t>polyhydramnion</a:t>
            </a:r>
            <a:r>
              <a:rPr lang="cs-CZ" dirty="0"/>
              <a:t>, hrozící předčasný porod - kortikoidy)</a:t>
            </a:r>
          </a:p>
          <a:p>
            <a:r>
              <a:rPr lang="cs-CZ" dirty="0"/>
              <a:t>Kontrola růstu plodu (FGR, hypertrofie)</a:t>
            </a:r>
          </a:p>
          <a:p>
            <a:r>
              <a:rPr lang="cs-CZ" dirty="0"/>
              <a:t>Porod 39 – 40.týden</a:t>
            </a:r>
          </a:p>
          <a:p>
            <a:r>
              <a:rPr lang="cs-CZ" dirty="0"/>
              <a:t>Modalita SC ≥4500 g</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cs-CZ"/>
              <a:t>Prevence rizik a léčba diabetu v těhotenství</a:t>
            </a:r>
          </a:p>
        </p:txBody>
      </p:sp>
      <p:sp>
        <p:nvSpPr>
          <p:cNvPr id="17411" name="Rectangle 3"/>
          <p:cNvSpPr>
            <a:spLocks noGrp="1" noChangeArrowheads="1"/>
          </p:cNvSpPr>
          <p:nvPr>
            <p:ph idx="1"/>
          </p:nvPr>
        </p:nvSpPr>
        <p:spPr/>
        <p:txBody>
          <a:bodyPr>
            <a:normAutofit/>
          </a:bodyPr>
          <a:lstStyle/>
          <a:p>
            <a:r>
              <a:rPr lang="cs-CZ" sz="2800"/>
              <a:t>Prekoncepční příprava – kompenzace diabetu </a:t>
            </a:r>
          </a:p>
          <a:p>
            <a:r>
              <a:rPr lang="cs-CZ" sz="2800"/>
              <a:t>Vedení gravidity ve specializované poradně – monitorování glykemií – úprava podávání inzulinu, prenatální diagnostika vrozených vad</a:t>
            </a:r>
          </a:p>
          <a:p>
            <a:r>
              <a:rPr lang="cs-CZ" sz="2800"/>
              <a:t>Vedení porodu ve specializovaném centru, progamovaná indukce, elektivní císařský řez</a:t>
            </a:r>
          </a:p>
          <a:p>
            <a:r>
              <a:rPr lang="cs-CZ" sz="2800"/>
              <a:t>Redukce dávek inzulinu v poporodním období</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Závěry</a:t>
            </a:r>
          </a:p>
        </p:txBody>
      </p:sp>
      <p:sp>
        <p:nvSpPr>
          <p:cNvPr id="5" name="Zástupný symbol pro obsah 4"/>
          <p:cNvSpPr>
            <a:spLocks noGrp="1"/>
          </p:cNvSpPr>
          <p:nvPr>
            <p:ph idx="1"/>
          </p:nvPr>
        </p:nvSpPr>
        <p:spPr/>
        <p:txBody>
          <a:bodyPr>
            <a:normAutofit fontScale="92500" lnSpcReduction="20000"/>
          </a:bodyPr>
          <a:lstStyle/>
          <a:p>
            <a:r>
              <a:rPr lang="cs-CZ" sz="2800" dirty="0" err="1"/>
              <a:t>Sono</a:t>
            </a:r>
            <a:r>
              <a:rPr lang="cs-CZ" sz="2800" dirty="0"/>
              <a:t> plodu – VVV</a:t>
            </a:r>
          </a:p>
          <a:p>
            <a:r>
              <a:rPr lang="cs-CZ" sz="2800" dirty="0"/>
              <a:t>Non stress test 32.týden</a:t>
            </a:r>
          </a:p>
          <a:p>
            <a:r>
              <a:rPr lang="cs-CZ" sz="2800" dirty="0"/>
              <a:t>UZ biometrie 38.týden</a:t>
            </a:r>
          </a:p>
          <a:p>
            <a:r>
              <a:rPr lang="cs-CZ" sz="2800" dirty="0" err="1"/>
              <a:t>Tokolytika</a:t>
            </a:r>
            <a:r>
              <a:rPr lang="cs-CZ" sz="2800" dirty="0"/>
              <a:t> – ne </a:t>
            </a:r>
            <a:r>
              <a:rPr lang="cs-CZ" sz="2800" dirty="0" err="1"/>
              <a:t>betamimetika</a:t>
            </a:r>
            <a:endParaRPr lang="cs-CZ" sz="2800" dirty="0"/>
          </a:p>
          <a:p>
            <a:r>
              <a:rPr lang="cs-CZ" sz="2800" dirty="0"/>
              <a:t>Kortikoidy při hrozícím předčasném porodu</a:t>
            </a:r>
          </a:p>
          <a:p>
            <a:r>
              <a:rPr lang="cs-CZ" sz="2800" dirty="0"/>
              <a:t>SC při hmotnosti nad 4500 g</a:t>
            </a:r>
          </a:p>
          <a:p>
            <a:r>
              <a:rPr lang="cs-CZ" sz="2800" dirty="0"/>
              <a:t>Indukce porodu 39-40 při hmotnosti pod 4500 g (</a:t>
            </a:r>
            <a:r>
              <a:rPr lang="cs-CZ" sz="2800" dirty="0" err="1"/>
              <a:t>rippening</a:t>
            </a:r>
            <a:r>
              <a:rPr lang="cs-CZ" sz="2800" dirty="0"/>
              <a:t> hrdla)</a:t>
            </a:r>
          </a:p>
          <a:p>
            <a:r>
              <a:rPr lang="cs-CZ" sz="2800" dirty="0"/>
              <a:t>Indukce ne pro dg </a:t>
            </a:r>
            <a:r>
              <a:rPr lang="cs-CZ" sz="2800" dirty="0" err="1"/>
              <a:t>makrosomie</a:t>
            </a:r>
            <a:endParaRPr lang="cs-CZ"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D1D915B9-7079-447B-AA83-C9F83A180007}"/>
              </a:ext>
            </a:extLst>
          </p:cNvPr>
          <p:cNvSpPr txBox="1"/>
          <p:nvPr/>
        </p:nvSpPr>
        <p:spPr>
          <a:xfrm>
            <a:off x="6335486" y="4267200"/>
            <a:ext cx="4539833" cy="1077218"/>
          </a:xfrm>
          <a:prstGeom prst="rect">
            <a:avLst/>
          </a:prstGeom>
          <a:noFill/>
        </p:spPr>
        <p:txBody>
          <a:bodyPr wrap="none" rtlCol="0">
            <a:spAutoFit/>
          </a:bodyPr>
          <a:lstStyle/>
          <a:p>
            <a:r>
              <a:rPr lang="cs-CZ" sz="3200" dirty="0"/>
              <a:t>……děkuji za pozornost</a:t>
            </a:r>
          </a:p>
          <a:p>
            <a:r>
              <a:rPr lang="cs-CZ" sz="3200" dirty="0"/>
              <a:t>petr.krepelka@upmd.eu</a:t>
            </a:r>
          </a:p>
        </p:txBody>
      </p:sp>
    </p:spTree>
    <p:extLst>
      <p:ext uri="{BB962C8B-B14F-4D97-AF65-F5344CB8AC3E}">
        <p14:creationId xmlns:p14="http://schemas.microsoft.com/office/powerpoint/2010/main" val="131460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23" name="Group 27"/>
          <p:cNvGraphicFramePr>
            <a:graphicFrameLocks noGrp="1"/>
          </p:cNvGraphicFramePr>
          <p:nvPr/>
        </p:nvGraphicFramePr>
        <p:xfrm>
          <a:off x="1380564" y="3505200"/>
          <a:ext cx="9986684" cy="2335150"/>
        </p:xfrm>
        <a:graphic>
          <a:graphicData uri="http://schemas.openxmlformats.org/drawingml/2006/table">
            <a:tbl>
              <a:tblPr/>
              <a:tblGrid>
                <a:gridCol w="4993342">
                  <a:extLst>
                    <a:ext uri="{9D8B030D-6E8A-4147-A177-3AD203B41FA5}">
                      <a16:colId xmlns:a16="http://schemas.microsoft.com/office/drawing/2014/main" val="20000"/>
                    </a:ext>
                  </a:extLst>
                </a:gridCol>
                <a:gridCol w="4993342">
                  <a:extLst>
                    <a:ext uri="{9D8B030D-6E8A-4147-A177-3AD203B41FA5}">
                      <a16:colId xmlns:a16="http://schemas.microsoft.com/office/drawing/2014/main" val="20001"/>
                    </a:ext>
                  </a:extLst>
                </a:gridCol>
              </a:tblGrid>
              <a:tr h="652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charset="0"/>
                        </a:rPr>
                        <a:t>Langerhans</a:t>
                      </a:r>
                      <a:r>
                        <a:rPr kumimoji="0" lang="en-US" sz="2800" b="0" i="0" u="none" strike="noStrike" cap="none" normalizeH="0" baseline="0" dirty="0">
                          <a:ln>
                            <a:noFill/>
                          </a:ln>
                          <a:solidFill>
                            <a:schemeClr val="tx1"/>
                          </a:solidFill>
                          <a:effectLst/>
                          <a:latin typeface="Times New Roman" charset="0"/>
                        </a:rPr>
                        <a:t>(</a:t>
                      </a:r>
                      <a:r>
                        <a:rPr kumimoji="0" lang="en-US" sz="2800" b="0" i="0" u="none" strike="noStrike" cap="none" normalizeH="0" baseline="0" dirty="0" err="1">
                          <a:ln>
                            <a:noFill/>
                          </a:ln>
                          <a:solidFill>
                            <a:schemeClr val="tx1"/>
                          </a:solidFill>
                          <a:effectLst/>
                          <a:latin typeface="Times New Roman" charset="0"/>
                        </a:rPr>
                        <a:t>Berl</a:t>
                      </a:r>
                      <a:r>
                        <a:rPr kumimoji="0" lang="cs-CZ" sz="2800" b="0" i="0" u="none" strike="noStrike" cap="none" normalizeH="0" baseline="0" dirty="0">
                          <a:ln>
                            <a:noFill/>
                          </a:ln>
                          <a:solidFill>
                            <a:schemeClr val="tx1"/>
                          </a:solidFill>
                          <a:effectLst/>
                          <a:latin typeface="Times New Roman" charset="0"/>
                        </a:rPr>
                        <a:t>í</a:t>
                      </a:r>
                      <a:r>
                        <a:rPr kumimoji="0" lang="en-US" sz="2800" b="0" i="0" u="none" strike="noStrike" cap="none" normalizeH="0" baseline="0" dirty="0">
                          <a:ln>
                            <a:noFill/>
                          </a:ln>
                          <a:solidFill>
                            <a:schemeClr val="tx1"/>
                          </a:solidFill>
                          <a:effectLst/>
                          <a:latin typeface="Times New Roman" charset="0"/>
                        </a:rPr>
                        <a:t>n, 1869)</a:t>
                      </a:r>
                    </a:p>
                  </a:txBody>
                  <a:tcPr marL="121920" marR="12192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dirty="0">
                          <a:ln>
                            <a:noFill/>
                          </a:ln>
                          <a:solidFill>
                            <a:schemeClr val="tx1"/>
                          </a:solidFill>
                          <a:effectLst/>
                          <a:latin typeface="Times New Roman" charset="0"/>
                        </a:rPr>
                        <a:t>                 </a:t>
                      </a:r>
                      <a:r>
                        <a:rPr kumimoji="0" lang="cs-CZ" sz="2800" b="0" i="0" u="none" strike="noStrike" cap="none" normalizeH="0" baseline="0" dirty="0">
                          <a:ln>
                            <a:noFill/>
                          </a:ln>
                          <a:solidFill>
                            <a:schemeClr val="tx1"/>
                          </a:solidFill>
                          <a:effectLst/>
                          <a:latin typeface="Times New Roman" charset="0"/>
                        </a:rPr>
                        <a:t>                </a:t>
                      </a:r>
                      <a:r>
                        <a:rPr kumimoji="0" lang="en-US" sz="2800" b="0" i="0" u="none" strike="noStrike" cap="none" normalizeH="0" baseline="0" dirty="0">
                          <a:ln>
                            <a:noFill/>
                          </a:ln>
                          <a:solidFill>
                            <a:schemeClr val="tx1"/>
                          </a:solidFill>
                          <a:effectLst/>
                          <a:latin typeface="Times New Roman" charset="0"/>
                        </a:rPr>
                        <a:t>Is</a:t>
                      </a:r>
                      <a:r>
                        <a:rPr kumimoji="0" lang="es-MX" sz="2800" b="0" i="0" u="none" strike="noStrike" cap="none" normalizeH="0" baseline="0" dirty="0">
                          <a:ln>
                            <a:noFill/>
                          </a:ln>
                          <a:solidFill>
                            <a:schemeClr val="tx1"/>
                          </a:solidFill>
                          <a:effectLst/>
                          <a:latin typeface="Times New Roman" charset="0"/>
                        </a:rPr>
                        <a:t>lets</a:t>
                      </a:r>
                      <a:endParaRPr kumimoji="0" lang="en-US" sz="2800" b="0" i="0" u="none" strike="noStrike" cap="none" normalizeH="0" baseline="0" dirty="0">
                        <a:ln>
                          <a:noFill/>
                        </a:ln>
                        <a:solidFill>
                          <a:schemeClr val="tx1"/>
                        </a:solidFill>
                        <a:effectLst/>
                        <a:latin typeface="Times New Roman" charset="0"/>
                      </a:endParaRPr>
                    </a:p>
                  </a:txBody>
                  <a:tcPr marL="121920" marR="121920"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947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charset="0"/>
                        </a:rPr>
                        <a:t>B</a:t>
                      </a:r>
                      <a:r>
                        <a:rPr kumimoji="0" lang="cs-CZ" sz="2800" b="0" i="0" u="none" strike="noStrike" cap="none" normalizeH="0" baseline="0" dirty="0">
                          <a:ln>
                            <a:noFill/>
                          </a:ln>
                          <a:solidFill>
                            <a:schemeClr val="tx1"/>
                          </a:solidFill>
                          <a:effectLst/>
                          <a:latin typeface="Times New Roman" charset="0"/>
                        </a:rPr>
                        <a:t>a</a:t>
                      </a:r>
                      <a:r>
                        <a:rPr kumimoji="0" lang="en-US" sz="2800" b="0" i="0" u="none" strike="noStrike" cap="none" normalizeH="0" baseline="0" dirty="0" err="1">
                          <a:ln>
                            <a:noFill/>
                          </a:ln>
                          <a:solidFill>
                            <a:schemeClr val="tx1"/>
                          </a:solidFill>
                          <a:effectLst/>
                          <a:latin typeface="Times New Roman" charset="0"/>
                        </a:rPr>
                        <a:t>nting</a:t>
                      </a:r>
                      <a:r>
                        <a:rPr kumimoji="0" lang="en-US" sz="2800" b="0" i="0" u="none" strike="noStrike" cap="none" normalizeH="0" baseline="0" dirty="0">
                          <a:ln>
                            <a:noFill/>
                          </a:ln>
                          <a:solidFill>
                            <a:schemeClr val="tx1"/>
                          </a:solidFill>
                          <a:effectLst/>
                          <a:latin typeface="Times New Roman" charset="0"/>
                        </a:rPr>
                        <a:t> &amp; Best(Canada</a:t>
                      </a:r>
                      <a:r>
                        <a:rPr kumimoji="0" lang="cs-CZ" sz="2800" b="0" i="0" u="none" strike="noStrike" cap="none" normalizeH="0" baseline="0" dirty="0">
                          <a:ln>
                            <a:noFill/>
                          </a:ln>
                          <a:solidFill>
                            <a:schemeClr val="tx1"/>
                          </a:solidFill>
                          <a:effectLst/>
                          <a:latin typeface="Times New Roman" charset="0"/>
                        </a:rPr>
                        <a:t> 1923</a:t>
                      </a:r>
                      <a:r>
                        <a:rPr kumimoji="0" lang="en-US" sz="2800" b="0" i="0" u="none" strike="noStrike" cap="none" normalizeH="0" baseline="0" dirty="0">
                          <a:ln>
                            <a:noFill/>
                          </a:ln>
                          <a:solidFill>
                            <a:schemeClr val="tx1"/>
                          </a:solidFill>
                          <a:effectLst/>
                          <a:latin typeface="Times New Roman" charset="0"/>
                        </a:rPr>
                        <a:t>)</a:t>
                      </a:r>
                    </a:p>
                  </a:txBody>
                  <a:tcPr marL="121920" marR="121920"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dirty="0">
                          <a:ln>
                            <a:noFill/>
                          </a:ln>
                          <a:solidFill>
                            <a:schemeClr val="tx1"/>
                          </a:solidFill>
                          <a:effectLst/>
                          <a:latin typeface="Times New Roman" charset="0"/>
                        </a:rPr>
                        <a:t>                            Pankreatický</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dirty="0">
                          <a:ln>
                            <a:noFill/>
                          </a:ln>
                          <a:solidFill>
                            <a:schemeClr val="tx1"/>
                          </a:solidFill>
                          <a:effectLst/>
                          <a:latin typeface="Times New Roman" charset="0"/>
                        </a:rPr>
                        <a:t>                        extrakt</a:t>
                      </a:r>
                      <a:endParaRPr kumimoji="0" lang="en-US" sz="2800" b="0" i="0" u="none" strike="noStrike" cap="none" normalizeH="0" baseline="0" dirty="0">
                        <a:ln>
                          <a:noFill/>
                        </a:ln>
                        <a:solidFill>
                          <a:schemeClr val="tx1"/>
                        </a:solidFill>
                        <a:effectLst/>
                        <a:latin typeface="Times New Roman" charset="0"/>
                      </a:endParaRPr>
                    </a:p>
                  </a:txBody>
                  <a:tcPr marL="121920" marR="121920"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652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a:ln>
                            <a:noFill/>
                          </a:ln>
                          <a:solidFill>
                            <a:schemeClr val="tx1"/>
                          </a:solidFill>
                          <a:effectLst/>
                          <a:latin typeface="Times New Roman" charset="0"/>
                        </a:rPr>
                        <a:t>Sanger(1960)</a:t>
                      </a:r>
                      <a:endParaRPr kumimoji="0" lang="en-US" sz="2800" b="0" i="0" u="none" strike="noStrike" cap="none" normalizeH="0" baseline="0">
                        <a:ln>
                          <a:noFill/>
                        </a:ln>
                        <a:solidFill>
                          <a:schemeClr val="tx1"/>
                        </a:solidFill>
                        <a:effectLst/>
                        <a:latin typeface="Times New Roman" charset="0"/>
                      </a:endParaRPr>
                    </a:p>
                  </a:txBody>
                  <a:tcPr marL="121920" marR="121920"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2800" b="0" i="0" u="none" strike="noStrike" cap="none" normalizeH="0" baseline="0" dirty="0">
                          <a:ln>
                            <a:noFill/>
                          </a:ln>
                          <a:solidFill>
                            <a:schemeClr val="tx1"/>
                          </a:solidFill>
                          <a:effectLst/>
                          <a:latin typeface="Times New Roman" charset="0"/>
                        </a:rPr>
                        <a:t>     Insulin</a:t>
                      </a:r>
                      <a:endParaRPr kumimoji="0" lang="en-US" sz="2800" b="0" i="0" u="none" strike="noStrike" cap="none" normalizeH="0" baseline="0" dirty="0">
                        <a:ln>
                          <a:noFill/>
                        </a:ln>
                        <a:solidFill>
                          <a:schemeClr val="tx1"/>
                        </a:solidFill>
                        <a:effectLst/>
                        <a:latin typeface="Times New Roman" charset="0"/>
                      </a:endParaRPr>
                    </a:p>
                  </a:txBody>
                  <a:tcPr marL="121920" marR="121920"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115" name="Line 19"/>
          <p:cNvSpPr>
            <a:spLocks noChangeShapeType="1"/>
          </p:cNvSpPr>
          <p:nvPr/>
        </p:nvSpPr>
        <p:spPr bwMode="auto">
          <a:xfrm>
            <a:off x="5892800" y="3810000"/>
            <a:ext cx="2438400" cy="0"/>
          </a:xfrm>
          <a:prstGeom prst="line">
            <a:avLst/>
          </a:prstGeom>
          <a:noFill/>
          <a:ln w="9525">
            <a:solidFill>
              <a:schemeClr val="tx1"/>
            </a:solidFill>
            <a:round/>
            <a:headEnd/>
            <a:tailEnd type="triangle" w="med" len="med"/>
          </a:ln>
          <a:effectLst/>
        </p:spPr>
        <p:txBody>
          <a:bodyPr wrap="none"/>
          <a:lstStyle/>
          <a:p>
            <a:endParaRPr lang="cs-CZ"/>
          </a:p>
        </p:txBody>
      </p:sp>
      <p:sp>
        <p:nvSpPr>
          <p:cNvPr id="4116" name="Line 20"/>
          <p:cNvSpPr>
            <a:spLocks noChangeShapeType="1"/>
          </p:cNvSpPr>
          <p:nvPr/>
        </p:nvSpPr>
        <p:spPr bwMode="auto">
          <a:xfrm>
            <a:off x="5791200" y="4495800"/>
            <a:ext cx="2540000" cy="0"/>
          </a:xfrm>
          <a:prstGeom prst="line">
            <a:avLst/>
          </a:prstGeom>
          <a:noFill/>
          <a:ln w="9525">
            <a:solidFill>
              <a:schemeClr val="tx1"/>
            </a:solidFill>
            <a:round/>
            <a:headEnd/>
            <a:tailEnd type="triangle" w="med" len="med"/>
          </a:ln>
          <a:effectLst/>
        </p:spPr>
        <p:txBody>
          <a:bodyPr wrap="none"/>
          <a:lstStyle/>
          <a:p>
            <a:endParaRPr lang="cs-CZ"/>
          </a:p>
        </p:txBody>
      </p:sp>
      <p:sp>
        <p:nvSpPr>
          <p:cNvPr id="4117" name="Line 21"/>
          <p:cNvSpPr>
            <a:spLocks noChangeShapeType="1"/>
          </p:cNvSpPr>
          <p:nvPr/>
        </p:nvSpPr>
        <p:spPr bwMode="auto">
          <a:xfrm>
            <a:off x="4064000" y="5410200"/>
            <a:ext cx="2540000" cy="0"/>
          </a:xfrm>
          <a:prstGeom prst="line">
            <a:avLst/>
          </a:prstGeom>
          <a:noFill/>
          <a:ln w="9525">
            <a:solidFill>
              <a:schemeClr val="tx1"/>
            </a:solidFill>
            <a:round/>
            <a:headEnd/>
            <a:tailEnd type="triangle" w="med" len="med"/>
          </a:ln>
          <a:effectLst/>
        </p:spPr>
        <p:txBody>
          <a:bodyPr wrap="none"/>
          <a:lstStyle/>
          <a:p>
            <a:endParaRPr lang="cs-CZ"/>
          </a:p>
        </p:txBody>
      </p:sp>
      <p:pic>
        <p:nvPicPr>
          <p:cNvPr id="4118" name="Picture 22" descr="C:\My Documents\Pancreas.bmp"/>
          <p:cNvPicPr>
            <a:picLocks noChangeAspect="1" noChangeArrowheads="1"/>
          </p:cNvPicPr>
          <p:nvPr/>
        </p:nvPicPr>
        <p:blipFill>
          <a:blip r:embed="rId2" cstate="print"/>
          <a:srcRect/>
          <a:stretch>
            <a:fillRect/>
          </a:stretch>
        </p:blipFill>
        <p:spPr bwMode="auto">
          <a:xfrm>
            <a:off x="2743200" y="685800"/>
            <a:ext cx="7315200" cy="27813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823200" y="1600200"/>
            <a:ext cx="2141933" cy="584775"/>
          </a:xfrm>
          <a:prstGeom prst="rect">
            <a:avLst/>
          </a:prstGeom>
          <a:noFill/>
          <a:ln w="9525">
            <a:noFill/>
            <a:miter lim="800000"/>
            <a:headEnd/>
            <a:tailEnd/>
          </a:ln>
          <a:effectLst/>
        </p:spPr>
        <p:txBody>
          <a:bodyPr wrap="none">
            <a:spAutoFit/>
          </a:bodyPr>
          <a:lstStyle/>
          <a:p>
            <a:r>
              <a:rPr lang="es-MX" sz="3200" b="1"/>
              <a:t>Genetic</a:t>
            </a:r>
            <a:r>
              <a:rPr lang="cs-CZ" sz="3200" b="1"/>
              <a:t>ký</a:t>
            </a:r>
            <a:endParaRPr lang="en-US" sz="3200" b="1"/>
          </a:p>
        </p:txBody>
      </p:sp>
      <p:sp>
        <p:nvSpPr>
          <p:cNvPr id="6147" name="Text Box 3"/>
          <p:cNvSpPr txBox="1">
            <a:spLocks noChangeArrowheads="1"/>
          </p:cNvSpPr>
          <p:nvPr/>
        </p:nvSpPr>
        <p:spPr bwMode="auto">
          <a:xfrm>
            <a:off x="2438400" y="1501775"/>
            <a:ext cx="1595309" cy="646331"/>
          </a:xfrm>
          <a:prstGeom prst="rect">
            <a:avLst/>
          </a:prstGeom>
          <a:noFill/>
          <a:ln w="9525">
            <a:noFill/>
            <a:miter lim="800000"/>
            <a:headEnd/>
            <a:tailEnd/>
          </a:ln>
          <a:effectLst/>
        </p:spPr>
        <p:txBody>
          <a:bodyPr wrap="none">
            <a:spAutoFit/>
          </a:bodyPr>
          <a:lstStyle/>
          <a:p>
            <a:r>
              <a:rPr lang="cs-CZ" sz="3600" b="1" i="1">
                <a:solidFill>
                  <a:srgbClr val="FF9933"/>
                </a:solidFill>
              </a:rPr>
              <a:t>Původ</a:t>
            </a:r>
            <a:endParaRPr lang="en-US" sz="3600" b="1" i="1">
              <a:solidFill>
                <a:srgbClr val="FF9933"/>
              </a:solidFill>
            </a:endParaRPr>
          </a:p>
        </p:txBody>
      </p:sp>
      <p:sp>
        <p:nvSpPr>
          <p:cNvPr id="6148" name="Text Box 4"/>
          <p:cNvSpPr txBox="1">
            <a:spLocks noChangeArrowheads="1"/>
          </p:cNvSpPr>
          <p:nvPr/>
        </p:nvSpPr>
        <p:spPr bwMode="auto">
          <a:xfrm>
            <a:off x="2032001" y="2514601"/>
            <a:ext cx="2764367" cy="646331"/>
          </a:xfrm>
          <a:prstGeom prst="rect">
            <a:avLst/>
          </a:prstGeom>
          <a:noFill/>
          <a:ln w="9525">
            <a:noFill/>
            <a:miter lim="800000"/>
            <a:headEnd/>
            <a:tailEnd/>
          </a:ln>
          <a:effectLst/>
        </p:spPr>
        <p:txBody>
          <a:bodyPr>
            <a:spAutoFit/>
          </a:bodyPr>
          <a:lstStyle/>
          <a:p>
            <a:r>
              <a:rPr lang="cs-CZ"/>
              <a:t>Vliv na vznik onemocnění</a:t>
            </a:r>
            <a:endParaRPr lang="en-US"/>
          </a:p>
        </p:txBody>
      </p:sp>
      <p:sp>
        <p:nvSpPr>
          <p:cNvPr id="6149" name="Text Box 5"/>
          <p:cNvSpPr txBox="1">
            <a:spLocks noChangeArrowheads="1"/>
          </p:cNvSpPr>
          <p:nvPr/>
        </p:nvSpPr>
        <p:spPr bwMode="auto">
          <a:xfrm>
            <a:off x="7721601" y="2514600"/>
            <a:ext cx="2073003" cy="369332"/>
          </a:xfrm>
          <a:prstGeom prst="rect">
            <a:avLst/>
          </a:prstGeom>
          <a:noFill/>
          <a:ln w="9525">
            <a:noFill/>
            <a:miter lim="800000"/>
            <a:headEnd/>
            <a:tailEnd/>
          </a:ln>
          <a:effectLst/>
        </p:spPr>
        <p:txBody>
          <a:bodyPr wrap="none">
            <a:spAutoFit/>
          </a:bodyPr>
          <a:lstStyle/>
          <a:p>
            <a:pPr>
              <a:buFontTx/>
              <a:buChar char="•"/>
            </a:pPr>
            <a:r>
              <a:rPr lang="cs-CZ"/>
              <a:t>Faktory prostředí</a:t>
            </a:r>
            <a:r>
              <a:rPr lang="es-MX"/>
              <a:t> </a:t>
            </a:r>
            <a:endParaRPr lang="en-US"/>
          </a:p>
        </p:txBody>
      </p:sp>
      <p:sp>
        <p:nvSpPr>
          <p:cNvPr id="6150" name="Text Box 6"/>
          <p:cNvSpPr txBox="1">
            <a:spLocks noChangeArrowheads="1"/>
          </p:cNvSpPr>
          <p:nvPr/>
        </p:nvSpPr>
        <p:spPr bwMode="auto">
          <a:xfrm>
            <a:off x="7721601" y="2895600"/>
            <a:ext cx="2444900" cy="369332"/>
          </a:xfrm>
          <a:prstGeom prst="rect">
            <a:avLst/>
          </a:prstGeom>
          <a:noFill/>
          <a:ln w="9525">
            <a:noFill/>
            <a:miter lim="800000"/>
            <a:headEnd/>
            <a:tailEnd/>
          </a:ln>
          <a:effectLst/>
        </p:spPr>
        <p:txBody>
          <a:bodyPr wrap="none">
            <a:spAutoFit/>
          </a:bodyPr>
          <a:lstStyle/>
          <a:p>
            <a:pPr>
              <a:buFontTx/>
              <a:buChar char="•"/>
            </a:pPr>
            <a:r>
              <a:rPr lang="cs-CZ"/>
              <a:t>Faktory imunologické</a:t>
            </a:r>
            <a:endParaRPr lang="en-US"/>
          </a:p>
        </p:txBody>
      </p:sp>
      <p:sp>
        <p:nvSpPr>
          <p:cNvPr id="6151" name="Text Box 7"/>
          <p:cNvSpPr txBox="1">
            <a:spLocks noChangeArrowheads="1"/>
          </p:cNvSpPr>
          <p:nvPr/>
        </p:nvSpPr>
        <p:spPr bwMode="auto">
          <a:xfrm>
            <a:off x="7721600" y="3276600"/>
            <a:ext cx="1709763" cy="369332"/>
          </a:xfrm>
          <a:prstGeom prst="rect">
            <a:avLst/>
          </a:prstGeom>
          <a:noFill/>
          <a:ln w="9525">
            <a:noFill/>
            <a:miter lim="800000"/>
            <a:headEnd/>
            <a:tailEnd/>
          </a:ln>
          <a:effectLst/>
        </p:spPr>
        <p:txBody>
          <a:bodyPr wrap="none">
            <a:spAutoFit/>
          </a:bodyPr>
          <a:lstStyle/>
          <a:p>
            <a:pPr>
              <a:buFontTx/>
              <a:buChar char="•"/>
            </a:pPr>
            <a:r>
              <a:rPr lang="cs-CZ"/>
              <a:t>Virová infekce</a:t>
            </a:r>
            <a:endParaRPr lang="en-US"/>
          </a:p>
        </p:txBody>
      </p:sp>
      <p:sp>
        <p:nvSpPr>
          <p:cNvPr id="6152" name="Text Box 8"/>
          <p:cNvSpPr txBox="1">
            <a:spLocks noChangeArrowheads="1"/>
          </p:cNvSpPr>
          <p:nvPr/>
        </p:nvSpPr>
        <p:spPr bwMode="auto">
          <a:xfrm>
            <a:off x="1930400" y="3835401"/>
            <a:ext cx="2876044" cy="523220"/>
          </a:xfrm>
          <a:prstGeom prst="rect">
            <a:avLst/>
          </a:prstGeom>
          <a:noFill/>
          <a:ln w="9525">
            <a:noFill/>
            <a:miter lim="800000"/>
            <a:headEnd/>
            <a:tailEnd/>
          </a:ln>
          <a:effectLst/>
        </p:spPr>
        <p:txBody>
          <a:bodyPr wrap="none">
            <a:spAutoFit/>
          </a:bodyPr>
          <a:lstStyle/>
          <a:p>
            <a:r>
              <a:rPr lang="cs-CZ" sz="2800" b="1" i="1">
                <a:solidFill>
                  <a:srgbClr val="FF9933"/>
                </a:solidFill>
              </a:rPr>
              <a:t>Vrozené faktory</a:t>
            </a:r>
            <a:endParaRPr lang="en-US" sz="2800" b="1" i="1">
              <a:solidFill>
                <a:srgbClr val="FF9933"/>
              </a:solidFill>
            </a:endParaRPr>
          </a:p>
        </p:txBody>
      </p:sp>
      <p:sp>
        <p:nvSpPr>
          <p:cNvPr id="6153" name="Text Box 9"/>
          <p:cNvSpPr txBox="1">
            <a:spLocks noChangeArrowheads="1"/>
          </p:cNvSpPr>
          <p:nvPr/>
        </p:nvSpPr>
        <p:spPr bwMode="auto">
          <a:xfrm>
            <a:off x="1625600" y="4495801"/>
            <a:ext cx="5791200" cy="1200329"/>
          </a:xfrm>
          <a:prstGeom prst="rect">
            <a:avLst/>
          </a:prstGeom>
          <a:noFill/>
          <a:ln w="9525">
            <a:noFill/>
            <a:miter lim="800000"/>
            <a:headEnd/>
            <a:tailEnd/>
          </a:ln>
          <a:effectLst/>
        </p:spPr>
        <p:txBody>
          <a:bodyPr>
            <a:spAutoFit/>
          </a:bodyPr>
          <a:lstStyle/>
          <a:p>
            <a:pPr>
              <a:buFontTx/>
              <a:buChar char="•"/>
            </a:pPr>
            <a:r>
              <a:rPr lang="es-MX"/>
              <a:t> </a:t>
            </a:r>
            <a:r>
              <a:rPr lang="cs-CZ"/>
              <a:t>Jednovaječná dvojčata</a:t>
            </a:r>
            <a:endParaRPr lang="es-MX"/>
          </a:p>
          <a:p>
            <a:pPr>
              <a:buFontTx/>
              <a:buChar char="•"/>
            </a:pPr>
            <a:r>
              <a:rPr lang="es-MX"/>
              <a:t> </a:t>
            </a:r>
            <a:r>
              <a:rPr lang="cs-CZ"/>
              <a:t>Oba rodiče diabetici</a:t>
            </a:r>
            <a:endParaRPr lang="es-MX"/>
          </a:p>
          <a:p>
            <a:pPr>
              <a:buFontTx/>
              <a:buChar char="•"/>
            </a:pPr>
            <a:r>
              <a:rPr lang="es-MX"/>
              <a:t> </a:t>
            </a:r>
            <a:r>
              <a:rPr lang="cs-CZ"/>
              <a:t>Jeden z rodičů diabetik, druhý</a:t>
            </a:r>
            <a:r>
              <a:rPr lang="es-MX"/>
              <a:t> </a:t>
            </a:r>
            <a:r>
              <a:rPr lang="cs-CZ"/>
              <a:t>s diabetikem – příbuzným I.řádu </a:t>
            </a:r>
            <a:r>
              <a:rPr lang="es-MX"/>
              <a:t>.</a:t>
            </a:r>
            <a:endParaRPr lang="en-US"/>
          </a:p>
        </p:txBody>
      </p:sp>
      <p:sp>
        <p:nvSpPr>
          <p:cNvPr id="6154" name="Text Box 10"/>
          <p:cNvSpPr txBox="1">
            <a:spLocks noChangeArrowheads="1"/>
          </p:cNvSpPr>
          <p:nvPr/>
        </p:nvSpPr>
        <p:spPr bwMode="auto">
          <a:xfrm>
            <a:off x="7213600" y="3810001"/>
            <a:ext cx="4368800" cy="519113"/>
          </a:xfrm>
          <a:prstGeom prst="rect">
            <a:avLst/>
          </a:prstGeom>
          <a:noFill/>
          <a:ln w="9525">
            <a:noFill/>
            <a:miter lim="800000"/>
            <a:headEnd/>
            <a:tailEnd/>
          </a:ln>
          <a:effectLst/>
        </p:spPr>
        <p:txBody>
          <a:bodyPr>
            <a:spAutoFit/>
          </a:bodyPr>
          <a:lstStyle/>
          <a:p>
            <a:r>
              <a:rPr lang="cs-CZ" sz="2800" b="1" i="1">
                <a:solidFill>
                  <a:srgbClr val="FF9933"/>
                </a:solidFill>
              </a:rPr>
              <a:t>Zevní faktory</a:t>
            </a:r>
            <a:endParaRPr lang="en-US" sz="2800" b="1" i="1">
              <a:solidFill>
                <a:srgbClr val="FF9933"/>
              </a:solidFill>
            </a:endParaRPr>
          </a:p>
        </p:txBody>
      </p:sp>
      <p:sp>
        <p:nvSpPr>
          <p:cNvPr id="6155" name="Text Box 11"/>
          <p:cNvSpPr txBox="1">
            <a:spLocks noChangeArrowheads="1"/>
          </p:cNvSpPr>
          <p:nvPr/>
        </p:nvSpPr>
        <p:spPr bwMode="auto">
          <a:xfrm>
            <a:off x="8026401" y="4343400"/>
            <a:ext cx="1316386" cy="1477328"/>
          </a:xfrm>
          <a:prstGeom prst="rect">
            <a:avLst/>
          </a:prstGeom>
          <a:noFill/>
          <a:ln w="9525">
            <a:noFill/>
            <a:miter lim="800000"/>
            <a:headEnd/>
            <a:tailEnd/>
          </a:ln>
          <a:effectLst/>
        </p:spPr>
        <p:txBody>
          <a:bodyPr wrap="none">
            <a:spAutoFit/>
          </a:bodyPr>
          <a:lstStyle/>
          <a:p>
            <a:pPr>
              <a:buFontTx/>
              <a:buChar char="•"/>
            </a:pPr>
            <a:r>
              <a:rPr lang="es-MX"/>
              <a:t> </a:t>
            </a:r>
            <a:r>
              <a:rPr lang="cs-CZ"/>
              <a:t>Obezita</a:t>
            </a:r>
            <a:endParaRPr lang="es-MX"/>
          </a:p>
          <a:p>
            <a:pPr>
              <a:buFontTx/>
              <a:buChar char="•"/>
            </a:pPr>
            <a:r>
              <a:rPr lang="es-MX"/>
              <a:t> Stress</a:t>
            </a:r>
          </a:p>
          <a:p>
            <a:pPr>
              <a:buFontTx/>
              <a:buChar char="•"/>
            </a:pPr>
            <a:r>
              <a:rPr lang="es-MX"/>
              <a:t> </a:t>
            </a:r>
            <a:r>
              <a:rPr lang="cs-CZ"/>
              <a:t>Gravidita</a:t>
            </a:r>
            <a:r>
              <a:rPr lang="es-MX"/>
              <a:t> </a:t>
            </a:r>
          </a:p>
          <a:p>
            <a:pPr>
              <a:buFontTx/>
              <a:buChar char="•"/>
            </a:pPr>
            <a:r>
              <a:rPr lang="es-MX"/>
              <a:t> </a:t>
            </a:r>
            <a:r>
              <a:rPr lang="cs-CZ"/>
              <a:t>Infekce</a:t>
            </a:r>
            <a:endParaRPr lang="es-MX"/>
          </a:p>
          <a:p>
            <a:pPr>
              <a:buFontTx/>
              <a:buChar char="•"/>
            </a:pPr>
            <a:r>
              <a:rPr lang="es-MX"/>
              <a:t> Trauma</a:t>
            </a:r>
            <a:endParaRPr lang="en-US"/>
          </a:p>
        </p:txBody>
      </p:sp>
      <p:sp>
        <p:nvSpPr>
          <p:cNvPr id="6156" name="AutoShape 12"/>
          <p:cNvSpPr>
            <a:spLocks noChangeArrowheads="1"/>
          </p:cNvSpPr>
          <p:nvPr/>
        </p:nvSpPr>
        <p:spPr bwMode="auto">
          <a:xfrm>
            <a:off x="4775200" y="2895601"/>
            <a:ext cx="2844800" cy="485775"/>
          </a:xfrm>
          <a:prstGeom prst="rightArrow">
            <a:avLst>
              <a:gd name="adj1" fmla="val 50000"/>
              <a:gd name="adj2" fmla="val 109804"/>
            </a:avLst>
          </a:prstGeom>
          <a:solidFill>
            <a:schemeClr val="accent1"/>
          </a:solidFill>
          <a:ln w="9525">
            <a:solidFill>
              <a:schemeClr val="tx1"/>
            </a:solidFill>
            <a:miter lim="800000"/>
            <a:headEnd/>
            <a:tailEnd/>
          </a:ln>
          <a:effectLst/>
        </p:spPr>
        <p:txBody>
          <a:bodyPr wrap="none" anchor="ctr"/>
          <a:lstStyle/>
          <a:p>
            <a:endParaRPr lang="cs-CZ"/>
          </a:p>
        </p:txBody>
      </p:sp>
      <p:sp>
        <p:nvSpPr>
          <p:cNvPr id="6157" name="AutoShape 13"/>
          <p:cNvSpPr>
            <a:spLocks noChangeArrowheads="1"/>
          </p:cNvSpPr>
          <p:nvPr/>
        </p:nvSpPr>
        <p:spPr bwMode="auto">
          <a:xfrm>
            <a:off x="4775200" y="1752600"/>
            <a:ext cx="27432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t>Diabetes mellitus v těhotenství</a:t>
            </a:r>
          </a:p>
        </p:txBody>
      </p:sp>
      <p:sp>
        <p:nvSpPr>
          <p:cNvPr id="11267" name="Rectangle 3"/>
          <p:cNvSpPr>
            <a:spLocks noGrp="1" noChangeArrowheads="1"/>
          </p:cNvSpPr>
          <p:nvPr>
            <p:ph idx="1"/>
          </p:nvPr>
        </p:nvSpPr>
        <p:spPr/>
        <p:txBody>
          <a:bodyPr/>
          <a:lstStyle/>
          <a:p>
            <a:r>
              <a:rPr lang="cs-CZ" dirty="0"/>
              <a:t>Chronické metabolické onemocnění</a:t>
            </a:r>
          </a:p>
          <a:p>
            <a:r>
              <a:rPr lang="cs-CZ" dirty="0"/>
              <a:t>Nedostatek inzulinu</a:t>
            </a:r>
          </a:p>
          <a:p>
            <a:r>
              <a:rPr lang="cs-CZ" dirty="0"/>
              <a:t>Porucha metabolismu cukrů, tuků a bílkovin</a:t>
            </a:r>
          </a:p>
          <a:p>
            <a:r>
              <a:rPr lang="cs-CZ" dirty="0"/>
              <a:t>Hyperglykemie, glykosurie, katabolismus bílkovin a tuků – vznik </a:t>
            </a:r>
            <a:r>
              <a:rPr lang="cs-CZ" dirty="0" err="1"/>
              <a:t>ketoacidózy</a:t>
            </a:r>
            <a:endParaRPr lang="cs-CZ" dirty="0"/>
          </a:p>
          <a:p>
            <a:r>
              <a:rPr lang="cs-CZ" dirty="0"/>
              <a:t>Mateřská a perinatální morbidita a mortalita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381000"/>
            <a:ext cx="10363200" cy="1143000"/>
          </a:xfrm>
        </p:spPr>
        <p:txBody>
          <a:bodyPr/>
          <a:lstStyle/>
          <a:p>
            <a:r>
              <a:rPr lang="cs-CZ"/>
              <a:t>Diabetes mellitus v těhotenství</a:t>
            </a:r>
          </a:p>
        </p:txBody>
      </p:sp>
      <p:sp>
        <p:nvSpPr>
          <p:cNvPr id="12291" name="Rectangle 3"/>
          <p:cNvSpPr>
            <a:spLocks noGrp="1" noChangeArrowheads="1"/>
          </p:cNvSpPr>
          <p:nvPr>
            <p:ph idx="1"/>
          </p:nvPr>
        </p:nvSpPr>
        <p:spPr>
          <a:xfrm>
            <a:off x="914400" y="1676400"/>
            <a:ext cx="10363200" cy="4114800"/>
          </a:xfrm>
        </p:spPr>
        <p:txBody>
          <a:bodyPr>
            <a:normAutofit/>
          </a:bodyPr>
          <a:lstStyle/>
          <a:p>
            <a:pPr>
              <a:lnSpc>
                <a:spcPct val="90000"/>
              </a:lnSpc>
            </a:pPr>
            <a:r>
              <a:rPr lang="cs-CZ" sz="2800" dirty="0"/>
              <a:t>I.typ: inzulin dependentní, záchyt v mladém věku, absolutní nedostatek inzulinu</a:t>
            </a:r>
          </a:p>
          <a:p>
            <a:pPr>
              <a:lnSpc>
                <a:spcPct val="90000"/>
              </a:lnSpc>
            </a:pPr>
            <a:r>
              <a:rPr lang="cs-CZ" sz="2800" dirty="0" err="1"/>
              <a:t>II.typ</a:t>
            </a:r>
            <a:r>
              <a:rPr lang="cs-CZ" sz="2800" dirty="0"/>
              <a:t>:non inzulin dependentní – vyšší </a:t>
            </a:r>
            <a:r>
              <a:rPr lang="cs-CZ" sz="2800" dirty="0" err="1"/>
              <a:t>tělená</a:t>
            </a:r>
            <a:r>
              <a:rPr lang="cs-CZ" sz="2800" dirty="0"/>
              <a:t> hmotnost, fyzická </a:t>
            </a:r>
            <a:r>
              <a:rPr lang="cs-CZ" sz="2800" dirty="0" err="1"/>
              <a:t>inaktivita</a:t>
            </a:r>
            <a:r>
              <a:rPr lang="cs-CZ" sz="2800" dirty="0"/>
              <a:t>, stress, kortikoidy, střední a vyšší věk</a:t>
            </a:r>
          </a:p>
          <a:p>
            <a:pPr>
              <a:lnSpc>
                <a:spcPct val="90000"/>
              </a:lnSpc>
            </a:pPr>
            <a:r>
              <a:rPr lang="cs-CZ" sz="2800" dirty="0"/>
              <a:t>Gestační diabetes mellitus – vyskytuje se pouze v graviditě</a:t>
            </a:r>
          </a:p>
          <a:p>
            <a:pPr>
              <a:lnSpc>
                <a:spcPct val="90000"/>
              </a:lnSpc>
            </a:pPr>
            <a:r>
              <a:rPr lang="cs-CZ" sz="2800" dirty="0"/>
              <a:t>Sekundární diabetes mellitus – onemocnění pankreatu, abnormality receptorů pro inzulin, genetické syndromy, aplikace léků</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t>Vliv těhotenství na diabetes</a:t>
            </a:r>
          </a:p>
        </p:txBody>
      </p:sp>
      <p:sp>
        <p:nvSpPr>
          <p:cNvPr id="13315" name="Rectangle 3"/>
          <p:cNvSpPr>
            <a:spLocks noGrp="1" noChangeArrowheads="1"/>
          </p:cNvSpPr>
          <p:nvPr>
            <p:ph idx="1"/>
          </p:nvPr>
        </p:nvSpPr>
        <p:spPr/>
        <p:txBody>
          <a:bodyPr/>
          <a:lstStyle/>
          <a:p>
            <a:r>
              <a:rPr lang="cs-CZ"/>
              <a:t>Zvýšení inzulinorezistence – diabetogenní vliv</a:t>
            </a:r>
          </a:p>
          <a:p>
            <a:r>
              <a:rPr lang="cs-CZ"/>
              <a:t>Zvýšení potřeby inzulinu o 30%</a:t>
            </a:r>
          </a:p>
          <a:p>
            <a:r>
              <a:rPr lang="cs-CZ"/>
              <a:t>Vyšší nároky v I. a III. trimestru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320800" y="838200"/>
            <a:ext cx="6215163" cy="584775"/>
          </a:xfrm>
          <a:prstGeom prst="rect">
            <a:avLst/>
          </a:prstGeom>
          <a:noFill/>
          <a:ln w="9525">
            <a:noFill/>
            <a:miter lim="800000"/>
            <a:headEnd/>
            <a:tailEnd/>
          </a:ln>
          <a:effectLst/>
        </p:spPr>
        <p:txBody>
          <a:bodyPr wrap="none">
            <a:spAutoFit/>
          </a:bodyPr>
          <a:lstStyle/>
          <a:p>
            <a:r>
              <a:rPr lang="cs-CZ" sz="3200" b="1" i="1">
                <a:solidFill>
                  <a:srgbClr val="FF9933"/>
                </a:solidFill>
              </a:rPr>
              <a:t>Těhotenství</a:t>
            </a:r>
            <a:r>
              <a:rPr lang="es-MX" sz="3200">
                <a:solidFill>
                  <a:srgbClr val="FF9933"/>
                </a:solidFill>
              </a:rPr>
              <a:t>: </a:t>
            </a:r>
            <a:r>
              <a:rPr lang="cs-CZ" sz="3200"/>
              <a:t>diabetogenní faktor</a:t>
            </a:r>
            <a:endParaRPr lang="en-US" sz="3200"/>
          </a:p>
        </p:txBody>
      </p:sp>
      <p:sp>
        <p:nvSpPr>
          <p:cNvPr id="7171" name="Rectangle 3"/>
          <p:cNvSpPr>
            <a:spLocks noChangeArrowheads="1"/>
          </p:cNvSpPr>
          <p:nvPr/>
        </p:nvSpPr>
        <p:spPr bwMode="auto">
          <a:xfrm>
            <a:off x="1422400" y="4572000"/>
            <a:ext cx="3860800" cy="381000"/>
          </a:xfrm>
          <a:prstGeom prst="rect">
            <a:avLst/>
          </a:prstGeom>
          <a:solidFill>
            <a:srgbClr val="FFFFFF"/>
          </a:solidFill>
          <a:ln w="9525">
            <a:noFill/>
            <a:miter lim="800000"/>
            <a:headEnd/>
            <a:tailEnd/>
          </a:ln>
          <a:effectLst/>
        </p:spPr>
        <p:txBody>
          <a:bodyPr wrap="none" anchor="ctr"/>
          <a:lstStyle/>
          <a:p>
            <a:pPr algn="ctr"/>
            <a:r>
              <a:rPr lang="es-MX" sz="2000">
                <a:solidFill>
                  <a:srgbClr val="FF9933"/>
                </a:solidFill>
              </a:rPr>
              <a:t>Langerhans Islets</a:t>
            </a:r>
            <a:endParaRPr lang="en-US" sz="2000">
              <a:solidFill>
                <a:srgbClr val="FF9933"/>
              </a:solidFill>
            </a:endParaRPr>
          </a:p>
        </p:txBody>
      </p:sp>
      <p:sp>
        <p:nvSpPr>
          <p:cNvPr id="7172" name="Text Box 4"/>
          <p:cNvSpPr txBox="1">
            <a:spLocks noChangeArrowheads="1"/>
          </p:cNvSpPr>
          <p:nvPr/>
        </p:nvSpPr>
        <p:spPr bwMode="auto">
          <a:xfrm>
            <a:off x="5486400" y="1524000"/>
            <a:ext cx="6705600" cy="369332"/>
          </a:xfrm>
          <a:prstGeom prst="rect">
            <a:avLst/>
          </a:prstGeom>
          <a:noFill/>
          <a:ln w="9525">
            <a:noFill/>
            <a:miter lim="800000"/>
            <a:headEnd/>
            <a:tailEnd/>
          </a:ln>
          <a:effectLst/>
        </p:spPr>
        <p:txBody>
          <a:bodyPr>
            <a:spAutoFit/>
          </a:bodyPr>
          <a:lstStyle/>
          <a:p>
            <a:r>
              <a:rPr lang="cs-CZ" b="1" i="1">
                <a:latin typeface="Arial" charset="0"/>
              </a:rPr>
              <a:t>Fyziologické charakteristiky:</a:t>
            </a:r>
            <a:endParaRPr lang="en-US" b="1" i="1">
              <a:latin typeface="Arial" charset="0"/>
            </a:endParaRPr>
          </a:p>
        </p:txBody>
      </p:sp>
      <p:sp>
        <p:nvSpPr>
          <p:cNvPr id="7173" name="Text Box 5"/>
          <p:cNvSpPr txBox="1">
            <a:spLocks noChangeArrowheads="1"/>
          </p:cNvSpPr>
          <p:nvPr/>
        </p:nvSpPr>
        <p:spPr bwMode="auto">
          <a:xfrm>
            <a:off x="5486400" y="2514601"/>
            <a:ext cx="6705600" cy="3816429"/>
          </a:xfrm>
          <a:prstGeom prst="rect">
            <a:avLst/>
          </a:prstGeom>
          <a:noFill/>
          <a:ln w="9525">
            <a:noFill/>
            <a:miter lim="800000"/>
            <a:headEnd/>
            <a:tailEnd/>
          </a:ln>
          <a:effectLst/>
        </p:spPr>
        <p:txBody>
          <a:bodyPr>
            <a:spAutoFit/>
          </a:bodyPr>
          <a:lstStyle/>
          <a:p>
            <a:pPr>
              <a:buFontTx/>
              <a:buChar char="•"/>
            </a:pPr>
            <a:r>
              <a:rPr lang="es-MX" sz="2200">
                <a:latin typeface="Arial" charset="0"/>
              </a:rPr>
              <a:t> </a:t>
            </a:r>
            <a:r>
              <a:rPr lang="cs-CZ" sz="2200">
                <a:latin typeface="Arial" charset="0"/>
              </a:rPr>
              <a:t>Nutriční závislost plodu </a:t>
            </a:r>
            <a:endParaRPr lang="es-MX" sz="2200">
              <a:latin typeface="Arial" charset="0"/>
            </a:endParaRPr>
          </a:p>
          <a:p>
            <a:pPr>
              <a:buFontTx/>
              <a:buChar char="•"/>
            </a:pPr>
            <a:r>
              <a:rPr lang="es-MX" sz="2200">
                <a:latin typeface="Arial" charset="0"/>
              </a:rPr>
              <a:t> </a:t>
            </a:r>
            <a:r>
              <a:rPr lang="cs-CZ" sz="2200">
                <a:latin typeface="Arial" charset="0"/>
              </a:rPr>
              <a:t>Metabolické změny matky </a:t>
            </a:r>
            <a:endParaRPr lang="es-MX" sz="2200">
              <a:latin typeface="Arial" charset="0"/>
            </a:endParaRPr>
          </a:p>
          <a:p>
            <a:pPr>
              <a:buFontTx/>
              <a:buChar char="•"/>
            </a:pPr>
            <a:r>
              <a:rPr lang="es-MX" sz="2200">
                <a:latin typeface="Arial" charset="0"/>
              </a:rPr>
              <a:t> </a:t>
            </a:r>
            <a:r>
              <a:rPr lang="cs-CZ" sz="2200">
                <a:latin typeface="Arial" charset="0"/>
              </a:rPr>
              <a:t>Placentární hormonální vliv</a:t>
            </a:r>
            <a:endParaRPr lang="es-MX" sz="2200">
              <a:latin typeface="Arial" charset="0"/>
            </a:endParaRPr>
          </a:p>
          <a:p>
            <a:endParaRPr lang="es-MX" sz="2200">
              <a:latin typeface="Arial" charset="0"/>
            </a:endParaRPr>
          </a:p>
          <a:p>
            <a:pPr>
              <a:buFontTx/>
              <a:buChar char="-"/>
            </a:pPr>
            <a:r>
              <a:rPr lang="es-MX" sz="2200">
                <a:latin typeface="Arial" charset="0"/>
              </a:rPr>
              <a:t>Insulin                         -Progesteron</a:t>
            </a:r>
          </a:p>
          <a:p>
            <a:pPr>
              <a:buFontTx/>
              <a:buChar char="-"/>
            </a:pPr>
            <a:r>
              <a:rPr lang="es-MX" sz="2200">
                <a:latin typeface="Arial" charset="0"/>
              </a:rPr>
              <a:t>Glu</a:t>
            </a:r>
            <a:r>
              <a:rPr lang="cs-CZ" sz="2200">
                <a:latin typeface="Arial" charset="0"/>
              </a:rPr>
              <a:t>k</a:t>
            </a:r>
            <a:r>
              <a:rPr lang="es-MX" sz="2200">
                <a:latin typeface="Arial" charset="0"/>
              </a:rPr>
              <a:t>agon                    -Estrogen</a:t>
            </a:r>
            <a:r>
              <a:rPr lang="cs-CZ" sz="2200">
                <a:latin typeface="Arial" charset="0"/>
              </a:rPr>
              <a:t>y</a:t>
            </a:r>
            <a:r>
              <a:rPr lang="es-MX" sz="2200">
                <a:latin typeface="Arial" charset="0"/>
              </a:rPr>
              <a:t>  </a:t>
            </a:r>
          </a:p>
          <a:p>
            <a:pPr>
              <a:buFontTx/>
              <a:buChar char="-"/>
            </a:pPr>
            <a:r>
              <a:rPr lang="cs-CZ" sz="2200">
                <a:latin typeface="Arial" charset="0"/>
              </a:rPr>
              <a:t>STH</a:t>
            </a:r>
            <a:endParaRPr lang="es-MX" sz="2200">
              <a:latin typeface="Arial" charset="0"/>
            </a:endParaRPr>
          </a:p>
          <a:p>
            <a:pPr>
              <a:buFontTx/>
              <a:buChar char="-"/>
            </a:pPr>
            <a:r>
              <a:rPr lang="cs-CZ" sz="2200">
                <a:latin typeface="Arial" charset="0"/>
              </a:rPr>
              <a:t>Kortisol</a:t>
            </a:r>
            <a:endParaRPr lang="es-MX" sz="2200">
              <a:latin typeface="Arial" charset="0"/>
            </a:endParaRPr>
          </a:p>
          <a:p>
            <a:pPr>
              <a:buFontTx/>
              <a:buChar char="-"/>
            </a:pPr>
            <a:r>
              <a:rPr lang="es-MX" sz="2200">
                <a:latin typeface="Arial" charset="0"/>
              </a:rPr>
              <a:t>Adrenalin</a:t>
            </a:r>
          </a:p>
          <a:p>
            <a:pPr>
              <a:buFontTx/>
              <a:buChar char="-"/>
            </a:pPr>
            <a:r>
              <a:rPr lang="es-MX" sz="2200">
                <a:latin typeface="Arial" charset="0"/>
              </a:rPr>
              <a:t>Th</a:t>
            </a:r>
            <a:r>
              <a:rPr lang="cs-CZ" sz="2200">
                <a:latin typeface="Arial" charset="0"/>
              </a:rPr>
              <a:t>y</a:t>
            </a:r>
            <a:r>
              <a:rPr lang="es-MX" sz="2200">
                <a:latin typeface="Arial" charset="0"/>
              </a:rPr>
              <a:t>roxin</a:t>
            </a:r>
          </a:p>
          <a:p>
            <a:pPr>
              <a:buFontTx/>
              <a:buChar char="-"/>
            </a:pPr>
            <a:r>
              <a:rPr lang="cs-CZ" sz="2200">
                <a:latin typeface="Arial" charset="0"/>
              </a:rPr>
              <a:t> HPL</a:t>
            </a:r>
            <a:endParaRPr lang="en-US" sz="2200">
              <a:latin typeface="Arial" charset="0"/>
            </a:endParaRPr>
          </a:p>
        </p:txBody>
      </p:sp>
      <p:pic>
        <p:nvPicPr>
          <p:cNvPr id="7174" name="Picture 6" descr="C:\My Documents\langerhans islet.bmp"/>
          <p:cNvPicPr>
            <a:picLocks noChangeAspect="1" noChangeArrowheads="1"/>
          </p:cNvPicPr>
          <p:nvPr/>
        </p:nvPicPr>
        <p:blipFill>
          <a:blip r:embed="rId2" cstate="print"/>
          <a:srcRect/>
          <a:stretch>
            <a:fillRect/>
          </a:stretch>
        </p:blipFill>
        <p:spPr bwMode="auto">
          <a:xfrm>
            <a:off x="1422401" y="1676400"/>
            <a:ext cx="3898900" cy="2895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962400" y="304800"/>
            <a:ext cx="4775200" cy="523220"/>
          </a:xfrm>
          <a:prstGeom prst="rect">
            <a:avLst/>
          </a:prstGeom>
          <a:noFill/>
          <a:ln w="9525">
            <a:noFill/>
            <a:miter lim="800000"/>
            <a:headEnd/>
            <a:tailEnd/>
          </a:ln>
          <a:effectLst/>
        </p:spPr>
        <p:txBody>
          <a:bodyPr>
            <a:spAutoFit/>
          </a:bodyPr>
          <a:lstStyle/>
          <a:p>
            <a:pPr algn="ctr"/>
            <a:r>
              <a:rPr lang="cs-CZ" sz="2800" b="1" dirty="0">
                <a:solidFill>
                  <a:schemeClr val="tx2"/>
                </a:solidFill>
              </a:rPr>
              <a:t>Komplikace v těhotenství</a:t>
            </a:r>
            <a:endParaRPr lang="en-US" sz="2800" b="1" dirty="0">
              <a:solidFill>
                <a:schemeClr val="tx2"/>
              </a:solidFill>
            </a:endParaRPr>
          </a:p>
        </p:txBody>
      </p:sp>
      <p:sp>
        <p:nvSpPr>
          <p:cNvPr id="8195" name="Line 3"/>
          <p:cNvSpPr>
            <a:spLocks noChangeShapeType="1"/>
          </p:cNvSpPr>
          <p:nvPr/>
        </p:nvSpPr>
        <p:spPr bwMode="auto">
          <a:xfrm flipH="1">
            <a:off x="2641600" y="1676400"/>
            <a:ext cx="1625600" cy="1676400"/>
          </a:xfrm>
          <a:prstGeom prst="line">
            <a:avLst/>
          </a:prstGeom>
          <a:noFill/>
          <a:ln w="9525">
            <a:solidFill>
              <a:schemeClr val="tx1"/>
            </a:solidFill>
            <a:round/>
            <a:headEnd/>
            <a:tailEnd type="triangle" w="med" len="med"/>
          </a:ln>
          <a:effectLst/>
        </p:spPr>
        <p:txBody>
          <a:bodyPr wrap="none"/>
          <a:lstStyle/>
          <a:p>
            <a:endParaRPr lang="cs-CZ"/>
          </a:p>
        </p:txBody>
      </p:sp>
      <p:sp>
        <p:nvSpPr>
          <p:cNvPr id="8196" name="Text Box 4"/>
          <p:cNvSpPr txBox="1">
            <a:spLocks noChangeArrowheads="1"/>
          </p:cNvSpPr>
          <p:nvPr/>
        </p:nvSpPr>
        <p:spPr bwMode="auto">
          <a:xfrm>
            <a:off x="1727200" y="3276601"/>
            <a:ext cx="1524000" cy="396875"/>
          </a:xfrm>
          <a:prstGeom prst="rect">
            <a:avLst/>
          </a:prstGeom>
          <a:noFill/>
          <a:ln w="9525">
            <a:noFill/>
            <a:miter lim="800000"/>
            <a:headEnd/>
            <a:tailEnd/>
          </a:ln>
          <a:effectLst/>
        </p:spPr>
        <p:txBody>
          <a:bodyPr>
            <a:spAutoFit/>
          </a:bodyPr>
          <a:lstStyle/>
          <a:p>
            <a:r>
              <a:rPr lang="cs-CZ" sz="2000" b="1"/>
              <a:t>Gestózy</a:t>
            </a:r>
            <a:endParaRPr lang="en-US" sz="2000" b="1"/>
          </a:p>
        </p:txBody>
      </p:sp>
      <p:sp>
        <p:nvSpPr>
          <p:cNvPr id="8197" name="Line 5"/>
          <p:cNvSpPr>
            <a:spLocks noChangeShapeType="1"/>
          </p:cNvSpPr>
          <p:nvPr/>
        </p:nvSpPr>
        <p:spPr bwMode="auto">
          <a:xfrm flipH="1">
            <a:off x="5080000" y="1676400"/>
            <a:ext cx="0" cy="1447800"/>
          </a:xfrm>
          <a:prstGeom prst="line">
            <a:avLst/>
          </a:prstGeom>
          <a:noFill/>
          <a:ln w="9525">
            <a:solidFill>
              <a:schemeClr val="tx1"/>
            </a:solidFill>
            <a:round/>
            <a:headEnd/>
            <a:tailEnd type="triangle" w="med" len="med"/>
          </a:ln>
          <a:effectLst/>
        </p:spPr>
        <p:txBody>
          <a:bodyPr wrap="none"/>
          <a:lstStyle/>
          <a:p>
            <a:endParaRPr lang="cs-CZ"/>
          </a:p>
        </p:txBody>
      </p:sp>
      <p:sp>
        <p:nvSpPr>
          <p:cNvPr id="8198" name="Text Box 6"/>
          <p:cNvSpPr txBox="1">
            <a:spLocks noChangeArrowheads="1"/>
          </p:cNvSpPr>
          <p:nvPr/>
        </p:nvSpPr>
        <p:spPr bwMode="auto">
          <a:xfrm>
            <a:off x="4368800" y="3124201"/>
            <a:ext cx="2133600" cy="369332"/>
          </a:xfrm>
          <a:prstGeom prst="rect">
            <a:avLst/>
          </a:prstGeom>
          <a:noFill/>
          <a:ln w="9525">
            <a:noFill/>
            <a:miter lim="800000"/>
            <a:headEnd/>
            <a:tailEnd/>
          </a:ln>
          <a:effectLst/>
        </p:spPr>
        <p:txBody>
          <a:bodyPr>
            <a:spAutoFit/>
          </a:bodyPr>
          <a:lstStyle/>
          <a:p>
            <a:r>
              <a:rPr lang="cs-CZ" b="1"/>
              <a:t>Předčasný porod</a:t>
            </a:r>
            <a:endParaRPr lang="en-US" b="1"/>
          </a:p>
        </p:txBody>
      </p:sp>
      <p:sp>
        <p:nvSpPr>
          <p:cNvPr id="8199" name="Text Box 7"/>
          <p:cNvSpPr txBox="1">
            <a:spLocks noChangeArrowheads="1"/>
          </p:cNvSpPr>
          <p:nvPr/>
        </p:nvSpPr>
        <p:spPr bwMode="auto">
          <a:xfrm>
            <a:off x="9731945" y="2362200"/>
            <a:ext cx="1107996" cy="923330"/>
          </a:xfrm>
          <a:prstGeom prst="rect">
            <a:avLst/>
          </a:prstGeom>
          <a:noFill/>
          <a:ln w="9525">
            <a:noFill/>
            <a:miter lim="800000"/>
            <a:headEnd/>
            <a:tailEnd/>
          </a:ln>
          <a:effectLst/>
        </p:spPr>
        <p:txBody>
          <a:bodyPr wrap="none">
            <a:spAutoFit/>
          </a:bodyPr>
          <a:lstStyle/>
          <a:p>
            <a:pPr algn="ctr"/>
            <a:r>
              <a:rPr lang="cs-CZ" b="1"/>
              <a:t>Infekční</a:t>
            </a:r>
            <a:endParaRPr lang="es-MX" b="1"/>
          </a:p>
          <a:p>
            <a:pPr algn="ctr"/>
            <a:r>
              <a:rPr lang="cs-CZ"/>
              <a:t>močové</a:t>
            </a:r>
            <a:endParaRPr lang="es-MX"/>
          </a:p>
          <a:p>
            <a:pPr algn="ctr"/>
            <a:r>
              <a:rPr lang="cs-CZ"/>
              <a:t>vaginální</a:t>
            </a:r>
            <a:endParaRPr lang="en-US"/>
          </a:p>
        </p:txBody>
      </p:sp>
      <p:sp>
        <p:nvSpPr>
          <p:cNvPr id="8200" name="Text Box 8"/>
          <p:cNvSpPr txBox="1">
            <a:spLocks noChangeArrowheads="1"/>
          </p:cNvSpPr>
          <p:nvPr/>
        </p:nvSpPr>
        <p:spPr bwMode="auto">
          <a:xfrm>
            <a:off x="8729637" y="4114800"/>
            <a:ext cx="902811" cy="923330"/>
          </a:xfrm>
          <a:prstGeom prst="rect">
            <a:avLst/>
          </a:prstGeom>
          <a:noFill/>
          <a:ln w="9525">
            <a:noFill/>
            <a:miter lim="800000"/>
            <a:headEnd/>
            <a:tailEnd/>
          </a:ln>
          <a:effectLst/>
        </p:spPr>
        <p:txBody>
          <a:bodyPr wrap="none">
            <a:spAutoFit/>
          </a:bodyPr>
          <a:lstStyle/>
          <a:p>
            <a:pPr algn="ctr"/>
            <a:r>
              <a:rPr lang="cs-CZ" b="1"/>
              <a:t>Cévní</a:t>
            </a:r>
          </a:p>
          <a:p>
            <a:pPr algn="ctr"/>
            <a:r>
              <a:rPr lang="cs-CZ"/>
              <a:t>ledviny</a:t>
            </a:r>
          </a:p>
          <a:p>
            <a:pPr algn="ctr"/>
            <a:r>
              <a:rPr lang="cs-CZ"/>
              <a:t>sítnice</a:t>
            </a:r>
            <a:endParaRPr lang="en-US"/>
          </a:p>
        </p:txBody>
      </p:sp>
      <p:sp>
        <p:nvSpPr>
          <p:cNvPr id="8201" name="Text Box 9"/>
          <p:cNvSpPr txBox="1">
            <a:spLocks noChangeArrowheads="1"/>
          </p:cNvSpPr>
          <p:nvPr/>
        </p:nvSpPr>
        <p:spPr bwMode="auto">
          <a:xfrm>
            <a:off x="2743200" y="3733800"/>
            <a:ext cx="1828800" cy="369332"/>
          </a:xfrm>
          <a:prstGeom prst="rect">
            <a:avLst/>
          </a:prstGeom>
          <a:noFill/>
          <a:ln w="9525">
            <a:noFill/>
            <a:miter lim="800000"/>
            <a:headEnd/>
            <a:tailEnd/>
          </a:ln>
          <a:effectLst/>
        </p:spPr>
        <p:txBody>
          <a:bodyPr>
            <a:spAutoFit/>
          </a:bodyPr>
          <a:lstStyle/>
          <a:p>
            <a:r>
              <a:rPr lang="cs-CZ" b="1"/>
              <a:t>Acidóza</a:t>
            </a:r>
            <a:endParaRPr lang="en-US" b="1"/>
          </a:p>
        </p:txBody>
      </p:sp>
      <p:sp>
        <p:nvSpPr>
          <p:cNvPr id="8202" name="Text Box 10"/>
          <p:cNvSpPr txBox="1">
            <a:spLocks noChangeArrowheads="1"/>
          </p:cNvSpPr>
          <p:nvPr/>
        </p:nvSpPr>
        <p:spPr bwMode="auto">
          <a:xfrm>
            <a:off x="5384800" y="4572000"/>
            <a:ext cx="825867" cy="369332"/>
          </a:xfrm>
          <a:prstGeom prst="rect">
            <a:avLst/>
          </a:prstGeom>
          <a:noFill/>
          <a:ln w="9525">
            <a:noFill/>
            <a:miter lim="800000"/>
            <a:headEnd/>
            <a:tailEnd/>
          </a:ln>
          <a:effectLst/>
        </p:spPr>
        <p:txBody>
          <a:bodyPr wrap="none">
            <a:spAutoFit/>
          </a:bodyPr>
          <a:lstStyle/>
          <a:p>
            <a:r>
              <a:rPr lang="cs-CZ" b="1"/>
              <a:t>Koma</a:t>
            </a:r>
            <a:endParaRPr lang="en-US" b="1"/>
          </a:p>
        </p:txBody>
      </p:sp>
      <p:sp>
        <p:nvSpPr>
          <p:cNvPr id="8203" name="Text Box 11"/>
          <p:cNvSpPr txBox="1">
            <a:spLocks noChangeArrowheads="1"/>
          </p:cNvSpPr>
          <p:nvPr/>
        </p:nvSpPr>
        <p:spPr bwMode="auto">
          <a:xfrm>
            <a:off x="6197600" y="3200400"/>
            <a:ext cx="1992853" cy="369332"/>
          </a:xfrm>
          <a:prstGeom prst="rect">
            <a:avLst/>
          </a:prstGeom>
          <a:noFill/>
          <a:ln w="9525">
            <a:noFill/>
            <a:miter lim="800000"/>
            <a:headEnd/>
            <a:tailEnd/>
          </a:ln>
          <a:effectLst/>
        </p:spPr>
        <p:txBody>
          <a:bodyPr wrap="none">
            <a:spAutoFit/>
          </a:bodyPr>
          <a:lstStyle/>
          <a:p>
            <a:r>
              <a:rPr lang="cs-CZ" b="1"/>
              <a:t>Polyhydramnion</a:t>
            </a:r>
            <a:endParaRPr lang="en-US" b="1"/>
          </a:p>
        </p:txBody>
      </p:sp>
      <p:sp>
        <p:nvSpPr>
          <p:cNvPr id="8204" name="Line 12"/>
          <p:cNvSpPr>
            <a:spLocks noChangeShapeType="1"/>
          </p:cNvSpPr>
          <p:nvPr/>
        </p:nvSpPr>
        <p:spPr bwMode="auto">
          <a:xfrm>
            <a:off x="7112000" y="1600200"/>
            <a:ext cx="0" cy="1676400"/>
          </a:xfrm>
          <a:prstGeom prst="line">
            <a:avLst/>
          </a:prstGeom>
          <a:noFill/>
          <a:ln w="9525">
            <a:solidFill>
              <a:schemeClr val="tx1"/>
            </a:solidFill>
            <a:round/>
            <a:headEnd/>
            <a:tailEnd type="triangle" w="med" len="med"/>
          </a:ln>
          <a:effectLst/>
        </p:spPr>
        <p:txBody>
          <a:bodyPr wrap="none"/>
          <a:lstStyle/>
          <a:p>
            <a:endParaRPr lang="cs-CZ"/>
          </a:p>
        </p:txBody>
      </p:sp>
      <p:sp>
        <p:nvSpPr>
          <p:cNvPr id="8205" name="Line 13"/>
          <p:cNvSpPr>
            <a:spLocks noChangeShapeType="1"/>
          </p:cNvSpPr>
          <p:nvPr/>
        </p:nvSpPr>
        <p:spPr bwMode="auto">
          <a:xfrm>
            <a:off x="7721600" y="1676400"/>
            <a:ext cx="1117600" cy="838200"/>
          </a:xfrm>
          <a:prstGeom prst="line">
            <a:avLst/>
          </a:prstGeom>
          <a:noFill/>
          <a:ln w="9525">
            <a:solidFill>
              <a:schemeClr val="tx1"/>
            </a:solidFill>
            <a:round/>
            <a:headEnd/>
            <a:tailEnd type="triangle" w="med" len="med"/>
          </a:ln>
          <a:effectLst/>
        </p:spPr>
        <p:txBody>
          <a:bodyPr wrap="none"/>
          <a:lstStyle/>
          <a:p>
            <a:endParaRPr lang="cs-CZ"/>
          </a:p>
        </p:txBody>
      </p:sp>
      <p:sp>
        <p:nvSpPr>
          <p:cNvPr id="8206" name="Line 14"/>
          <p:cNvSpPr>
            <a:spLocks noChangeShapeType="1"/>
          </p:cNvSpPr>
          <p:nvPr/>
        </p:nvSpPr>
        <p:spPr bwMode="auto">
          <a:xfrm>
            <a:off x="5994400" y="1676400"/>
            <a:ext cx="0" cy="2895600"/>
          </a:xfrm>
          <a:prstGeom prst="line">
            <a:avLst/>
          </a:prstGeom>
          <a:noFill/>
          <a:ln w="9525">
            <a:solidFill>
              <a:schemeClr val="tx1"/>
            </a:solidFill>
            <a:round/>
            <a:headEnd/>
            <a:tailEnd type="triangle" w="med" len="med"/>
          </a:ln>
          <a:effectLst/>
        </p:spPr>
        <p:txBody>
          <a:bodyPr wrap="none"/>
          <a:lstStyle/>
          <a:p>
            <a:endParaRPr lang="cs-CZ"/>
          </a:p>
        </p:txBody>
      </p:sp>
      <p:sp>
        <p:nvSpPr>
          <p:cNvPr id="8207" name="Line 15"/>
          <p:cNvSpPr>
            <a:spLocks noChangeShapeType="1"/>
          </p:cNvSpPr>
          <p:nvPr/>
        </p:nvSpPr>
        <p:spPr bwMode="auto">
          <a:xfrm>
            <a:off x="7416800" y="1752600"/>
            <a:ext cx="1828800" cy="2362200"/>
          </a:xfrm>
          <a:prstGeom prst="line">
            <a:avLst/>
          </a:prstGeom>
          <a:noFill/>
          <a:ln w="9525">
            <a:solidFill>
              <a:schemeClr val="tx1"/>
            </a:solidFill>
            <a:round/>
            <a:headEnd/>
            <a:tailEnd type="triangle" w="med" len="med"/>
          </a:ln>
          <a:effectLst/>
        </p:spPr>
        <p:txBody>
          <a:bodyPr wrap="none"/>
          <a:lstStyle/>
          <a:p>
            <a:endParaRPr lang="cs-CZ"/>
          </a:p>
        </p:txBody>
      </p:sp>
      <p:sp>
        <p:nvSpPr>
          <p:cNvPr id="8208" name="Line 16"/>
          <p:cNvSpPr>
            <a:spLocks noChangeShapeType="1"/>
          </p:cNvSpPr>
          <p:nvPr/>
        </p:nvSpPr>
        <p:spPr bwMode="auto">
          <a:xfrm flipH="1">
            <a:off x="3657600" y="1676400"/>
            <a:ext cx="1016000" cy="2133600"/>
          </a:xfrm>
          <a:prstGeom prst="line">
            <a:avLst/>
          </a:prstGeom>
          <a:noFill/>
          <a:ln w="9525">
            <a:solidFill>
              <a:schemeClr val="tx1"/>
            </a:solidFill>
            <a:round/>
            <a:headEnd/>
            <a:tailEnd type="triangle" w="med" len="med"/>
          </a:ln>
          <a:effectLst/>
        </p:spPr>
        <p:txBody>
          <a:bodyPr wrap="none"/>
          <a:lstStyle/>
          <a:p>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1546</Words>
  <Application>Microsoft Office PowerPoint</Application>
  <PresentationFormat>Širokoúhlá obrazovka</PresentationFormat>
  <Paragraphs>188</Paragraphs>
  <Slides>29</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Century Gothic</vt:lpstr>
      <vt:lpstr>Garamond</vt:lpstr>
      <vt:lpstr>Times New Roman</vt:lpstr>
      <vt:lpstr>Savon</vt:lpstr>
      <vt:lpstr>Diabetes mellitus v těhotenství</vt:lpstr>
      <vt:lpstr>Prezentace aplikace PowerPoint</vt:lpstr>
      <vt:lpstr>Prezentace aplikace PowerPoint</vt:lpstr>
      <vt:lpstr>Prezentace aplikace PowerPoint</vt:lpstr>
      <vt:lpstr>Diabetes mellitus v těhotenství</vt:lpstr>
      <vt:lpstr>Diabetes mellitus v těhotenství</vt:lpstr>
      <vt:lpstr>Vliv těhotenství na diabetes</vt:lpstr>
      <vt:lpstr>Prezentace aplikace PowerPoint</vt:lpstr>
      <vt:lpstr>Prezentace aplikace PowerPoint</vt:lpstr>
      <vt:lpstr>Vyvážená dieta</vt:lpstr>
      <vt:lpstr>Prezentace aplikace PowerPoint</vt:lpstr>
      <vt:lpstr>Vliv diabetu na těhotenství Rizika pro těhotnou </vt:lpstr>
      <vt:lpstr>Vliv diabetu na těhotenství Rizika pro plod</vt:lpstr>
      <vt:lpstr>Syndrom kaudální regrese</vt:lpstr>
      <vt:lpstr>Prezentace aplikace PowerPoint</vt:lpstr>
      <vt:lpstr>Screening gestačního diabetu</vt:lpstr>
      <vt:lpstr>Prezentace aplikace PowerPoint</vt:lpstr>
      <vt:lpstr>Prezentace aplikace PowerPoint</vt:lpstr>
      <vt:lpstr>Preexistující diabetes mellitus v graviditě</vt:lpstr>
      <vt:lpstr>Cíl</vt:lpstr>
      <vt:lpstr>Taktika</vt:lpstr>
      <vt:lpstr>První trimestr</vt:lpstr>
      <vt:lpstr>Prezentace aplikace PowerPoint</vt:lpstr>
      <vt:lpstr>Základní principy péče</vt:lpstr>
      <vt:lpstr>Druhý trimestr</vt:lpstr>
      <vt:lpstr>Třetí trimestr</vt:lpstr>
      <vt:lpstr>Prevence rizik a léčba diabetu v těhotenství</vt:lpstr>
      <vt:lpstr>Závěry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mellitus v těhotenství</dc:title>
  <dc:creator>Petr Křepelka</dc:creator>
  <cp:lastModifiedBy>Petr Křepelka</cp:lastModifiedBy>
  <cp:revision>1</cp:revision>
  <dcterms:created xsi:type="dcterms:W3CDTF">2020-05-25T08:22:23Z</dcterms:created>
  <dcterms:modified xsi:type="dcterms:W3CDTF">2020-05-25T08:22:47Z</dcterms:modified>
</cp:coreProperties>
</file>