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283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57" r:id="rId16"/>
    <p:sldId id="291" r:id="rId17"/>
    <p:sldId id="284" r:id="rId18"/>
    <p:sldId id="272" r:id="rId19"/>
    <p:sldId id="271" r:id="rId20"/>
    <p:sldId id="270" r:id="rId21"/>
    <p:sldId id="269" r:id="rId22"/>
    <p:sldId id="268" r:id="rId23"/>
    <p:sldId id="267" r:id="rId24"/>
    <p:sldId id="292" r:id="rId25"/>
    <p:sldId id="293" r:id="rId26"/>
    <p:sldId id="294" r:id="rId27"/>
    <p:sldId id="296" r:id="rId28"/>
    <p:sldId id="285" r:id="rId29"/>
    <p:sldId id="282" r:id="rId30"/>
    <p:sldId id="281" r:id="rId31"/>
    <p:sldId id="280" r:id="rId32"/>
    <p:sldId id="279" r:id="rId33"/>
    <p:sldId id="278" r:id="rId34"/>
    <p:sldId id="277" r:id="rId35"/>
    <p:sldId id="276" r:id="rId36"/>
    <p:sldId id="275" r:id="rId37"/>
    <p:sldId id="274" r:id="rId38"/>
    <p:sldId id="297" r:id="rId39"/>
    <p:sldId id="295" r:id="rId40"/>
    <p:sldId id="298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4" autoAdjust="0"/>
    <p:restoredTop sz="94660"/>
  </p:normalViewPr>
  <p:slideViewPr>
    <p:cSldViewPr>
      <p:cViewPr varScale="1">
        <p:scale>
          <a:sx n="93" d="100"/>
          <a:sy n="93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EAA4-FA42-4F69-998C-F154CCA01086}" type="datetimeFigureOut">
              <a:rPr lang="cs-CZ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A178F-97CA-4D5F-8C1F-7FBE915ACA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8332-E28D-47AB-BE0C-C181E50A0300}" type="datetimeFigureOut">
              <a:rPr lang="cs-CZ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0647-60A6-47F5-9885-50D70C50C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E84B-4684-4E93-B68C-026D28E00028}" type="datetimeFigureOut">
              <a:rPr lang="cs-CZ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A07B5-F6C4-4D7B-A986-D8EE99DABD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1A2B-51EC-4729-A6B0-8A13B7103CE6}" type="datetimeFigureOut">
              <a:rPr lang="cs-CZ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DFF40-3F5F-4E98-B19D-A538A32A8E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0132-72FF-45B5-84F0-C03157FE740A}" type="datetimeFigureOut">
              <a:rPr lang="cs-CZ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04D2-3CBD-448D-A9C1-0F0DF929A3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674F8-F7A7-416A-9BC0-84020961D5CD}" type="datetimeFigureOut">
              <a:rPr lang="cs-CZ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43F-D4DA-4DFF-A124-7DD2788E0F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DAB3-6054-4769-8FBB-776BCC43BE5C}" type="datetimeFigureOut">
              <a:rPr lang="cs-CZ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2DDBE-FFFD-4E7A-BB0A-50E83784DC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7306-7C58-49F5-9026-6CC01B1B2797}" type="datetimeFigureOut">
              <a:rPr lang="cs-CZ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8AD1-BF73-44A2-AE9A-991D90EFCB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B1566-A85D-4F6C-B02B-6066CF41DDDE}" type="datetimeFigureOut">
              <a:rPr lang="cs-CZ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39AE-4594-4AB0-94E4-CE2A366F32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6AC6-654C-4ABC-9C43-814165851848}" type="datetimeFigureOut">
              <a:rPr lang="cs-CZ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716F-EEA5-4062-ACD6-227C3B04DB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27871-E9B3-4DFD-A7DD-725BD49F83E8}" type="datetimeFigureOut">
              <a:rPr lang="cs-CZ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A267-B457-4DAF-8824-E40ABBA07F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2436E2-399E-43AE-9B71-151BA1B6958C}" type="datetimeFigureOut">
              <a:rPr lang="cs-CZ"/>
              <a:pPr>
                <a:defRPr/>
              </a:pPr>
              <a:t>11.5.2014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9AC5EC-DEB5-473A-996D-A180A0EFD2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latin typeface="Arial" charset="0"/>
              </a:rPr>
              <a:t/>
            </a:r>
            <a:br>
              <a:rPr lang="cs-CZ" sz="4000" b="1" smtClean="0">
                <a:latin typeface="Arial" charset="0"/>
              </a:rPr>
            </a:br>
            <a:r>
              <a:rPr lang="cs-CZ" sz="4000" b="1" smtClean="0">
                <a:latin typeface="Arial" charset="0"/>
              </a:rPr>
              <a:t/>
            </a:r>
            <a:br>
              <a:rPr lang="cs-CZ" sz="4000" b="1" smtClean="0">
                <a:latin typeface="Arial" charset="0"/>
              </a:rPr>
            </a:br>
            <a:r>
              <a:rPr lang="cs-CZ" sz="4000" b="1" smtClean="0">
                <a:latin typeface="Arial" charset="0"/>
              </a:rPr>
              <a:t/>
            </a:r>
            <a:br>
              <a:rPr lang="cs-CZ" sz="4000" b="1" smtClean="0">
                <a:latin typeface="Arial" charset="0"/>
              </a:rPr>
            </a:br>
            <a:r>
              <a:rPr lang="cs-CZ" sz="4000" b="1" smtClean="0">
                <a:latin typeface="Arial" charset="0"/>
              </a:rPr>
              <a:t/>
            </a:r>
            <a:br>
              <a:rPr lang="cs-CZ" sz="4000" b="1" smtClean="0">
                <a:latin typeface="Arial" charset="0"/>
              </a:rPr>
            </a:br>
            <a:r>
              <a:rPr lang="cs-CZ" sz="4000" b="1" smtClean="0">
                <a:latin typeface="Arial" charset="0"/>
              </a:rPr>
              <a:t/>
            </a:r>
            <a:br>
              <a:rPr lang="cs-CZ" sz="4000" b="1" smtClean="0">
                <a:latin typeface="Arial" charset="0"/>
              </a:rPr>
            </a:br>
            <a:r>
              <a:rPr lang="cs-CZ" sz="4000" b="1" smtClean="0">
                <a:latin typeface="Arial" charset="0"/>
              </a:rPr>
              <a:t/>
            </a:r>
            <a:br>
              <a:rPr lang="cs-CZ" sz="4000" b="1" smtClean="0">
                <a:latin typeface="Arial" charset="0"/>
              </a:rPr>
            </a:br>
            <a:r>
              <a:rPr lang="cs-CZ" b="1" smtClean="0">
                <a:latin typeface="Arial" charset="0"/>
              </a:rPr>
              <a:t>Téma 14 Mezinárodní obchod a ekonomická integrace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104900"/>
            <a:ext cx="8709025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219200"/>
            <a:ext cx="8709025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219200"/>
            <a:ext cx="8709025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219200"/>
            <a:ext cx="8709025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219200"/>
            <a:ext cx="8709025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219200"/>
            <a:ext cx="8709025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cs-CZ" sz="3600" smtClean="0">
                <a:latin typeface="Arial" charset="0"/>
              </a:rPr>
              <a:t>Finanční účet platební bilance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68313" y="836613"/>
            <a:ext cx="82296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Arial" charset="0"/>
              </a:rPr>
              <a:t>CF – zahrnuje veškeré zahraniční investiční platby – tj. přílivy a odlivy kapitálu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smtClean="0">
                <a:latin typeface="Arial" charset="0"/>
              </a:rPr>
              <a:t>Členění kapitálových toků: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000" b="1" smtClean="0">
                <a:latin typeface="Arial" charset="0"/>
              </a:rPr>
              <a:t>přímé zahraniční investice</a:t>
            </a:r>
            <a:r>
              <a:rPr lang="cs-CZ" sz="2000" smtClean="0">
                <a:latin typeface="Arial" charset="0"/>
              </a:rPr>
              <a:t> (FDI) – založení či nákup firmy v domácí zemi zahraniční firmou (vlastnický podíl min. 40 %)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000" b="1" smtClean="0">
                <a:latin typeface="Arial" charset="0"/>
              </a:rPr>
              <a:t>portfoliové investice</a:t>
            </a:r>
            <a:r>
              <a:rPr lang="cs-CZ" sz="2000" smtClean="0">
                <a:latin typeface="Arial" charset="0"/>
              </a:rPr>
              <a:t> – zahraniční investor deponuje finanční prostředky v domácích akciích, dluhopisech či na účtu u některého domácího bankovního ústavů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000" smtClean="0">
                <a:latin typeface="Arial" charset="0"/>
              </a:rPr>
              <a:t>Schodek (přebytek) CF – je dán </a:t>
            </a:r>
            <a:r>
              <a:rPr lang="cs-CZ" sz="2000" b="1" smtClean="0">
                <a:latin typeface="Arial" charset="0"/>
              </a:rPr>
              <a:t>rozdílem kapitálových přílivů a odlivů</a:t>
            </a:r>
            <a:r>
              <a:rPr lang="en-US" sz="2000" b="1" smtClean="0">
                <a:latin typeface="Arial" charset="0"/>
              </a:rPr>
              <a:t> </a:t>
            </a:r>
            <a:r>
              <a:rPr lang="cs-CZ" sz="2000" b="1" smtClean="0">
                <a:latin typeface="Arial" charset="0"/>
              </a:rPr>
              <a:t>– závislost na úrokové sazbě </a:t>
            </a:r>
            <a:r>
              <a:rPr lang="cs-CZ" sz="2000" smtClean="0">
                <a:latin typeface="Arial" charset="0"/>
              </a:rPr>
              <a:t>(míře zhodnocení)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b="1" smtClean="0">
                <a:latin typeface="Arial" charset="0"/>
              </a:rPr>
              <a:t>i</a:t>
            </a:r>
            <a:r>
              <a:rPr lang="en-US" sz="2000" b="1" baseline="-25000" smtClean="0">
                <a:latin typeface="Arial" charset="0"/>
              </a:rPr>
              <a:t>d </a:t>
            </a:r>
            <a:r>
              <a:rPr lang="en-US" sz="2000" b="1" smtClean="0">
                <a:latin typeface="Arial" charset="0"/>
              </a:rPr>
              <a:t>&gt; i</a:t>
            </a:r>
            <a:r>
              <a:rPr lang="en-US" sz="2000" b="1" baseline="-25000" smtClean="0">
                <a:latin typeface="Arial" charset="0"/>
              </a:rPr>
              <a:t>f</a:t>
            </a:r>
            <a:r>
              <a:rPr lang="cs-CZ" sz="2000" b="1" baseline="-25000" smtClean="0">
                <a:latin typeface="Arial" charset="0"/>
              </a:rPr>
              <a:t>  </a:t>
            </a:r>
            <a:r>
              <a:rPr lang="en-US" sz="2000" b="1" baseline="-25000" smtClean="0">
                <a:latin typeface="Arial" charset="0"/>
              </a:rPr>
              <a:t> </a:t>
            </a:r>
            <a:r>
              <a:rPr lang="cs-CZ" sz="2000" b="1" smtClean="0">
                <a:latin typeface="Arial" charset="0"/>
              </a:rPr>
              <a:t>- kapitálové přílivy </a:t>
            </a:r>
            <a:r>
              <a:rPr lang="cs-CZ" sz="2000" smtClean="0">
                <a:latin typeface="Arial" charset="0"/>
              </a:rPr>
              <a:t>(resp. čisté kapitálové přílivy) </a:t>
            </a:r>
            <a:r>
              <a:rPr lang="cs-CZ" sz="2000" b="1" smtClean="0">
                <a:latin typeface="Arial" charset="0"/>
              </a:rPr>
              <a:t>+ CF</a:t>
            </a:r>
            <a:endParaRPr lang="en-US" sz="20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b="1" smtClean="0">
                <a:latin typeface="Arial" charset="0"/>
              </a:rPr>
              <a:t>i</a:t>
            </a:r>
            <a:r>
              <a:rPr lang="en-US" sz="2000" b="1" baseline="-25000" smtClean="0">
                <a:latin typeface="Arial" charset="0"/>
              </a:rPr>
              <a:t>d </a:t>
            </a:r>
            <a:r>
              <a:rPr lang="en-US" sz="2000" b="1" smtClean="0">
                <a:latin typeface="Arial" charset="0"/>
              </a:rPr>
              <a:t>&lt;</a:t>
            </a:r>
            <a:r>
              <a:rPr lang="en-US" sz="2000" b="1" baseline="-25000" smtClean="0">
                <a:latin typeface="Arial" charset="0"/>
              </a:rPr>
              <a:t> </a:t>
            </a:r>
            <a:r>
              <a:rPr lang="en-US" sz="2000" b="1" smtClean="0">
                <a:latin typeface="Arial" charset="0"/>
              </a:rPr>
              <a:t>i</a:t>
            </a:r>
            <a:r>
              <a:rPr lang="en-US" sz="2000" b="1" baseline="-25000" smtClean="0">
                <a:latin typeface="Arial" charset="0"/>
              </a:rPr>
              <a:t>f</a:t>
            </a:r>
            <a:r>
              <a:rPr lang="cs-CZ" sz="2000" b="1" baseline="-25000" smtClean="0">
                <a:latin typeface="Arial" charset="0"/>
              </a:rPr>
              <a:t>   </a:t>
            </a:r>
            <a:r>
              <a:rPr lang="cs-CZ" sz="2000" b="1" smtClean="0">
                <a:latin typeface="Arial" charset="0"/>
              </a:rPr>
              <a:t>- kapitálové odlivy </a:t>
            </a:r>
            <a:r>
              <a:rPr lang="cs-CZ" sz="2000" smtClean="0">
                <a:latin typeface="Arial" charset="0"/>
              </a:rPr>
              <a:t>(resp. čisté kapitálové odlivy) </a:t>
            </a:r>
            <a:r>
              <a:rPr lang="cs-CZ" sz="2000" b="1" smtClean="0">
                <a:latin typeface="Arial" charset="0"/>
              </a:rPr>
              <a:t>- CF</a:t>
            </a:r>
            <a:endParaRPr lang="en-US" sz="20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b="1" smtClean="0">
                <a:latin typeface="Arial" charset="0"/>
              </a:rPr>
              <a:t>i</a:t>
            </a:r>
            <a:r>
              <a:rPr lang="en-US" sz="2000" b="1" baseline="-25000" smtClean="0">
                <a:latin typeface="Arial" charset="0"/>
              </a:rPr>
              <a:t>d </a:t>
            </a:r>
            <a:r>
              <a:rPr lang="cs-CZ" sz="2000" b="1" smtClean="0">
                <a:latin typeface="Arial" charset="0"/>
              </a:rPr>
              <a:t>=</a:t>
            </a:r>
            <a:r>
              <a:rPr lang="en-US" sz="2000" b="1" baseline="-25000" smtClean="0">
                <a:latin typeface="Arial" charset="0"/>
              </a:rPr>
              <a:t> </a:t>
            </a:r>
            <a:r>
              <a:rPr lang="en-US" sz="2000" b="1" smtClean="0">
                <a:latin typeface="Arial" charset="0"/>
              </a:rPr>
              <a:t>i</a:t>
            </a:r>
            <a:r>
              <a:rPr lang="en-US" sz="2000" b="1" baseline="-25000" smtClean="0">
                <a:latin typeface="Arial" charset="0"/>
              </a:rPr>
              <a:t>f</a:t>
            </a:r>
            <a:r>
              <a:rPr lang="cs-CZ" sz="2000" b="1" baseline="-25000" smtClean="0">
                <a:latin typeface="Arial" charset="0"/>
              </a:rPr>
              <a:t>   </a:t>
            </a:r>
            <a:r>
              <a:rPr lang="cs-CZ" sz="2000" b="1" smtClean="0">
                <a:latin typeface="Arial" charset="0"/>
              </a:rPr>
              <a:t>- vyrovnaný CF</a:t>
            </a:r>
            <a:endParaRPr lang="cs-CZ" sz="2000" b="1" baseline="-25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Závislost salda finančního účtu platební bilance na výši úrokové míry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82600"/>
            <a:ext cx="87090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774700"/>
            <a:ext cx="87090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Obsah tématu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cs-CZ" smtClean="0">
                <a:latin typeface="Arial" charset="0"/>
              </a:rPr>
              <a:t>14.1 Platební bilance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cs-CZ" smtClean="0">
                <a:latin typeface="Arial" charset="0"/>
              </a:rPr>
              <a:t>14.2 Mezinárodní obchod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cs-CZ" smtClean="0">
                <a:latin typeface="Arial" charset="0"/>
              </a:rPr>
              <a:t>14.3 Mezinárodní koordinace a ekonomická integrace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cs-CZ" smtClean="0">
                <a:latin typeface="Arial" charset="0"/>
              </a:rPr>
              <a:t>14.4 Magický čtyřúhelník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774700"/>
            <a:ext cx="87090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016000"/>
            <a:ext cx="87090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016000"/>
            <a:ext cx="87090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016000"/>
            <a:ext cx="87090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/>
              <a:t>Rovnováha platební bilance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i="1" smtClean="0"/>
              <a:t>BP = CA + CF = 0</a:t>
            </a:r>
            <a:r>
              <a:rPr lang="cs-CZ" smtClean="0"/>
              <a:t>  (pozn. </a:t>
            </a:r>
            <a:r>
              <a:rPr lang="cs-CZ" b="1" smtClean="0"/>
              <a:t>při dané výši měnových rezerv</a:t>
            </a:r>
            <a:r>
              <a:rPr lang="cs-CZ" smtClean="0"/>
              <a:t>, které CB nechce měnit)</a:t>
            </a:r>
          </a:p>
          <a:p>
            <a:pPr eaLnBrk="1" hangingPunct="1"/>
            <a:r>
              <a:rPr lang="cs-CZ" i="1" smtClean="0"/>
              <a:t>CA + CF = 0</a:t>
            </a:r>
          </a:p>
          <a:p>
            <a:pPr eaLnBrk="1" hangingPunct="1"/>
            <a:r>
              <a:rPr lang="cs-CZ" i="1" smtClean="0"/>
              <a:t>CA</a:t>
            </a:r>
            <a:r>
              <a:rPr lang="en-US" i="1" smtClean="0"/>
              <a:t> &gt; 0 </a:t>
            </a:r>
            <a:r>
              <a:rPr lang="en-US" smtClean="0"/>
              <a:t>pak</a:t>
            </a:r>
            <a:r>
              <a:rPr lang="en-US" i="1" smtClean="0"/>
              <a:t> CF &lt; 0</a:t>
            </a:r>
          </a:p>
          <a:p>
            <a:pPr eaLnBrk="1" hangingPunct="1"/>
            <a:r>
              <a:rPr lang="en-US" i="1" smtClean="0"/>
              <a:t>CA &lt; 0 </a:t>
            </a:r>
            <a:r>
              <a:rPr lang="en-US" smtClean="0"/>
              <a:t>pak</a:t>
            </a:r>
            <a:r>
              <a:rPr lang="en-US" i="1" smtClean="0"/>
              <a:t> CF &gt; 0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t</a:t>
            </a:r>
            <a:r>
              <a:rPr lang="en-US" smtClean="0"/>
              <a:t>j</a:t>
            </a:r>
            <a:r>
              <a:rPr lang="cs-CZ" smtClean="0"/>
              <a:t>. přebytek běžného účtu musí být kompenzován deficitem finančního účtu a opačně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77875"/>
          </a:xfrm>
        </p:spPr>
        <p:txBody>
          <a:bodyPr/>
          <a:lstStyle/>
          <a:p>
            <a:pPr eaLnBrk="1" hangingPunct="1"/>
            <a:r>
              <a:rPr lang="cs-CZ" sz="3600" smtClean="0">
                <a:latin typeface="Arial" charset="0"/>
              </a:rPr>
              <a:t/>
            </a:r>
            <a:br>
              <a:rPr lang="cs-CZ" sz="3600" smtClean="0">
                <a:latin typeface="Arial" charset="0"/>
              </a:rPr>
            </a:br>
            <a:r>
              <a:rPr lang="cs-CZ" sz="3600" smtClean="0">
                <a:latin typeface="Arial" charset="0"/>
              </a:rPr>
              <a:t/>
            </a:r>
            <a:br>
              <a:rPr lang="cs-CZ" sz="3600" smtClean="0">
                <a:latin typeface="Arial" charset="0"/>
              </a:rPr>
            </a:br>
            <a:r>
              <a:rPr lang="cs-CZ" sz="3200" smtClean="0">
                <a:latin typeface="Arial" charset="0"/>
              </a:rPr>
              <a:t>14.2 Mezinárodní obchod</a:t>
            </a:r>
            <a:r>
              <a:rPr lang="cs-CZ" sz="3600" smtClean="0">
                <a:latin typeface="Arial" charset="0"/>
              </a:rPr>
              <a:t> -</a:t>
            </a:r>
            <a:r>
              <a:rPr lang="cs-CZ" sz="3600" smtClean="0"/>
              <a:t>teorie absolutní výhody</a:t>
            </a:r>
            <a:r>
              <a:rPr lang="cs-CZ" sz="4000" smtClean="0"/>
              <a:t/>
            </a:r>
            <a:br>
              <a:rPr lang="cs-CZ" sz="4000" smtClean="0"/>
            </a:br>
            <a:r>
              <a:rPr lang="cs-CZ" sz="4000" smtClean="0">
                <a:latin typeface="Arial" charset="0"/>
              </a:rPr>
              <a:t/>
            </a:r>
            <a:br>
              <a:rPr lang="cs-CZ" sz="4000" smtClean="0">
                <a:latin typeface="Arial" charset="0"/>
              </a:rPr>
            </a:br>
            <a:endParaRPr lang="cs-CZ" sz="4000" smtClean="0">
              <a:latin typeface="Arial" charset="0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b="1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Země I – specializace na zboží A – vyrábí s nižšími náklady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Země II – specializace na zboží B – vyrábí s nižšími náklady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Vzájemná směna – úspora celkových nákladů v obou zemích – zachována úroveň spotřeby v obou zemích</a:t>
            </a:r>
          </a:p>
        </p:txBody>
      </p:sp>
      <p:pic>
        <p:nvPicPr>
          <p:cNvPr id="37891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41438"/>
            <a:ext cx="7561263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50900"/>
          </a:xfrm>
        </p:spPr>
        <p:txBody>
          <a:bodyPr/>
          <a:lstStyle/>
          <a:p>
            <a:pPr eaLnBrk="1" hangingPunct="1"/>
            <a:r>
              <a:rPr lang="cs-CZ" sz="3600" b="1" smtClean="0"/>
              <a:t>Komparativní výhoda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b="1" smtClean="0"/>
          </a:p>
          <a:p>
            <a:pPr eaLnBrk="1" hangingPunct="1">
              <a:buFont typeface="Arial" charset="0"/>
              <a:buNone/>
            </a:pPr>
            <a:endParaRPr lang="cs-CZ" b="1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6985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1042988" y="3068638"/>
            <a:ext cx="7561262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cs-CZ" sz="200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2000"/>
              <a:t>Země I– specializace na produkt A – má absolutní i větší komparativní výhodu (výrobek A vyrobí 2x levněji než země II), nebude vyrábět výrobek B – úspora celkových nákladů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s-CZ" sz="200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 sz="2000"/>
              <a:t>Země II – nemá absolutní výhodu při výrobě žádného výrobku – náklady na výrobek B má jen o málo vyšší než země I – specializace na produkt B – nebude vyrábět výrobek A – úspora celkových nákladů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s-CZ" sz="2000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cs-CZ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cs-CZ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cs-CZ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cs-CZ"/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Protekcionismus v mezinárodním obchodě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sz="2400" smtClean="0"/>
              <a:t>Protekcionismus (ochranářství) – hospodářská politika chránící domácí výrobce před zahraniční konkurencí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sz="2400" smtClean="0"/>
              <a:t>Nástroje: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cs-CZ" sz="2400" b="1" smtClean="0"/>
              <a:t>Cla</a:t>
            </a:r>
            <a:r>
              <a:rPr lang="cs-CZ" sz="2400" smtClean="0"/>
              <a:t> – zvyšují cenu dovážených statků, jsou příjmem státního rozpočtu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cs-CZ" sz="2400" b="1" smtClean="0"/>
              <a:t>Mimocelní bariéry</a:t>
            </a:r>
            <a:r>
              <a:rPr lang="cs-CZ" sz="2400" smtClean="0"/>
              <a:t> – omezení množství dovážené produkce 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cs-CZ" sz="2400" smtClean="0"/>
              <a:t>- </a:t>
            </a:r>
            <a:r>
              <a:rPr lang="cs-CZ" sz="2400" i="1" smtClean="0"/>
              <a:t>množstevní kvóty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- </a:t>
            </a:r>
            <a:r>
              <a:rPr lang="cs-CZ" sz="2400" i="1" smtClean="0"/>
              <a:t>dobrovolné exportní restrikce – </a:t>
            </a:r>
            <a:r>
              <a:rPr lang="cs-CZ" sz="2400" smtClean="0"/>
              <a:t>zahraniční dovozce se dobrovolně zaváže k omezení dovozu pouze na určité množství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- </a:t>
            </a:r>
            <a:r>
              <a:rPr lang="cs-CZ" sz="2400" i="1" smtClean="0"/>
              <a:t>technické překážky dovozu</a:t>
            </a:r>
            <a:r>
              <a:rPr lang="cs-CZ" sz="2400" smtClean="0"/>
              <a:t> – technické, zdravotní, ekologické aj. požadavky a atestace na dovážené komodity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Účinky zavedení celní ochrany na domácím trhu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latin typeface="Arial" charset="0"/>
              </a:rPr>
              <a:t>14.1 Platební bilance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5256212"/>
          </a:xfrm>
        </p:spPr>
        <p:txBody>
          <a:bodyPr/>
          <a:lstStyle/>
          <a:p>
            <a:pPr eaLnBrk="1" hangingPunct="1"/>
            <a:r>
              <a:rPr lang="cs-CZ" sz="2400" b="1" smtClean="0">
                <a:latin typeface="Arial" charset="0"/>
              </a:rPr>
              <a:t>Platební bilance (BP)</a:t>
            </a:r>
            <a:r>
              <a:rPr lang="cs-CZ" sz="2400" smtClean="0">
                <a:latin typeface="Arial" charset="0"/>
              </a:rPr>
              <a:t> – toky peněz (plateb) mezi domácí ekonomikou a zahraničním</a:t>
            </a:r>
          </a:p>
          <a:p>
            <a:pPr eaLnBrk="1" hangingPunct="1"/>
            <a:r>
              <a:rPr lang="cs-CZ" sz="2400" smtClean="0">
                <a:latin typeface="Arial" charset="0"/>
              </a:rPr>
              <a:t>Předpoklad: </a:t>
            </a:r>
            <a:r>
              <a:rPr lang="cs-CZ" sz="2400" i="1" smtClean="0">
                <a:latin typeface="Arial" charset="0"/>
              </a:rPr>
              <a:t>BP = CA + CF</a:t>
            </a:r>
          </a:p>
          <a:p>
            <a:pPr eaLnBrk="1" hangingPunct="1">
              <a:buFont typeface="Arial" charset="0"/>
              <a:buNone/>
            </a:pPr>
            <a:r>
              <a:rPr lang="cs-CZ" sz="2400" i="1" smtClean="0">
                <a:latin typeface="Arial" charset="0"/>
              </a:rPr>
              <a:t>- </a:t>
            </a:r>
            <a:r>
              <a:rPr lang="cs-CZ" sz="2400" b="1" i="1" smtClean="0">
                <a:latin typeface="Arial" charset="0"/>
              </a:rPr>
              <a:t>CA - </a:t>
            </a:r>
            <a:r>
              <a:rPr lang="cs-CZ" sz="2400" b="1" smtClean="0">
                <a:latin typeface="Arial" charset="0"/>
              </a:rPr>
              <a:t>běžný účet</a:t>
            </a:r>
            <a:r>
              <a:rPr lang="cs-CZ" sz="2400" smtClean="0">
                <a:latin typeface="Arial" charset="0"/>
              </a:rPr>
              <a:t>: 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>
                <a:latin typeface="Arial" charset="0"/>
              </a:rPr>
              <a:t>bilance zboží (obchodní bilance)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>
                <a:latin typeface="Arial" charset="0"/>
              </a:rPr>
              <a:t>bilance služeb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>
                <a:latin typeface="Arial" charset="0"/>
              </a:rPr>
              <a:t>bilance ostatních plateb (mzdy, zisky dědictví, úroky)</a:t>
            </a:r>
          </a:p>
          <a:p>
            <a:pPr eaLnBrk="1" hangingPunct="1"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eaLnBrk="1" hangingPunct="1">
              <a:buFontTx/>
              <a:buChar char="-"/>
            </a:pPr>
            <a:r>
              <a:rPr lang="cs-CZ" sz="2400" i="1" smtClean="0">
                <a:latin typeface="Arial" charset="0"/>
              </a:rPr>
              <a:t>CF</a:t>
            </a:r>
            <a:r>
              <a:rPr lang="cs-CZ" sz="2400" smtClean="0">
                <a:latin typeface="Arial" charset="0"/>
              </a:rPr>
              <a:t> </a:t>
            </a:r>
            <a:r>
              <a:rPr lang="cs-CZ" sz="2400" b="1" smtClean="0">
                <a:latin typeface="Arial" charset="0"/>
              </a:rPr>
              <a:t>– finanční účet:</a:t>
            </a:r>
          </a:p>
          <a:p>
            <a:pPr eaLnBrk="1" hangingPunct="1">
              <a:buFontTx/>
              <a:buNone/>
            </a:pPr>
            <a:r>
              <a:rPr lang="cs-CZ" sz="2400" smtClean="0">
                <a:latin typeface="Arial" charset="0"/>
              </a:rPr>
              <a:t>Bilance přímých zahraničních investic (zakládání a nákup firem)</a:t>
            </a:r>
          </a:p>
          <a:p>
            <a:pPr eaLnBrk="1" hangingPunct="1">
              <a:buFontTx/>
              <a:buNone/>
            </a:pPr>
            <a:r>
              <a:rPr lang="cs-CZ" sz="2400" smtClean="0">
                <a:latin typeface="Arial" charset="0"/>
              </a:rPr>
              <a:t>Bilance portfoliových zahr. investic (akcie, vklady…)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31800"/>
            <a:ext cx="87090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31800"/>
            <a:ext cx="87090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31800"/>
            <a:ext cx="87090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44500"/>
            <a:ext cx="8709025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69900"/>
            <a:ext cx="8709025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69900"/>
            <a:ext cx="8709025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685800"/>
            <a:ext cx="8709025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685800"/>
            <a:ext cx="8709025" cy="55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latin typeface="Arial" charset="0"/>
              </a:rPr>
              <a:t/>
            </a:r>
            <a:br>
              <a:rPr lang="cs-CZ" sz="3600" smtClean="0">
                <a:latin typeface="Arial" charset="0"/>
              </a:rPr>
            </a:br>
            <a:r>
              <a:rPr lang="cs-CZ" sz="3600" smtClean="0">
                <a:latin typeface="Arial" charset="0"/>
              </a:rPr>
              <a:t>14.3 Mezinárodní koordinace a ekonomická integrace</a:t>
            </a:r>
            <a:br>
              <a:rPr lang="cs-CZ" sz="3600" smtClean="0">
                <a:latin typeface="Arial" charset="0"/>
              </a:rPr>
            </a:br>
            <a:endParaRPr lang="cs-CZ" sz="3600" smtClean="0">
              <a:latin typeface="Arial" charset="0"/>
            </a:endParaRP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cs-CZ" sz="2000" smtClean="0"/>
              <a:t>Podrobně viz skripta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cs-CZ" sz="2000" b="1" smtClean="0"/>
              <a:t>Členění integrace</a:t>
            </a:r>
            <a:r>
              <a:rPr lang="cs-CZ" sz="2000" smtClean="0"/>
              <a:t> dle stupně propojení (klasifikace dle Bély Balassy)</a:t>
            </a:r>
            <a:endParaRPr lang="cs-CZ" sz="2000" b="1" smtClean="0"/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cs-CZ" sz="2000" b="1" smtClean="0"/>
              <a:t>Pásmo volného obchodu</a:t>
            </a:r>
            <a:r>
              <a:rPr lang="cs-CZ" sz="2000" smtClean="0"/>
              <a:t> – bez cel mezi členskými zeměmi, vůči třetím zemím – na uvážení každé členské země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cs-CZ" sz="2000" b="1" smtClean="0"/>
              <a:t>Celní unie –</a:t>
            </a:r>
            <a:r>
              <a:rPr lang="cs-CZ" sz="2000" smtClean="0"/>
              <a:t> jednotná celní politika vůči třetím zemím, odstranění kvantitativních omezení ZO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cs-CZ" sz="2000" b="1" smtClean="0"/>
              <a:t>Společný trh</a:t>
            </a:r>
            <a:r>
              <a:rPr lang="cs-CZ" sz="2000" smtClean="0"/>
              <a:t> – volný pohyb zboží, služeb, kapitálu i osob – faktické zrušení hranic mezi členskými státy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cs-CZ" sz="2000" b="1" smtClean="0"/>
              <a:t>Měnová unie</a:t>
            </a:r>
            <a:r>
              <a:rPr lang="cs-CZ" sz="2000" smtClean="0"/>
              <a:t> – zavedení společné měnové jednotky unie, zrušení národních měnových jednotek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cs-CZ" sz="2000" b="1" smtClean="0"/>
              <a:t>Hospodářská unie</a:t>
            </a:r>
            <a:r>
              <a:rPr lang="cs-CZ" sz="2000" smtClean="0"/>
              <a:t> – sjednocení hospodářských politik členských zemí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cs-CZ" sz="2000" b="1" smtClean="0"/>
              <a:t>Politická unie</a:t>
            </a:r>
            <a:r>
              <a:rPr lang="cs-CZ" sz="2000" smtClean="0"/>
              <a:t> – úplná integrace jednotlivých členských států</a:t>
            </a:r>
          </a:p>
          <a:p>
            <a:pPr marL="609600" indent="-609600" eaLnBrk="1" hangingPunct="1">
              <a:buFont typeface="Arial" charset="0"/>
              <a:buAutoNum type="arabicPeriod"/>
            </a:pPr>
            <a:endParaRPr lang="cs-CZ" sz="2000" b="1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latin typeface="Arial" charset="0"/>
              </a:rPr>
              <a:t>14.4 </a:t>
            </a:r>
            <a:r>
              <a:rPr lang="cs-CZ" sz="3600" smtClean="0"/>
              <a:t>Magický čtyřúhelník</a:t>
            </a:r>
          </a:p>
        </p:txBody>
      </p:sp>
      <p:pic>
        <p:nvPicPr>
          <p:cNvPr id="5222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700213"/>
            <a:ext cx="8229600" cy="4267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latin typeface="Arial" charset="0"/>
              </a:rPr>
              <a:t>Běžný účet platební bilance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Arial" charset="0"/>
              </a:rPr>
              <a:t>Předpoklad (zjednodušení):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sz="2400" b="1" smtClean="0">
                <a:latin typeface="Arial" charset="0"/>
              </a:rPr>
              <a:t>Saldo běžného účtu</a:t>
            </a:r>
            <a:r>
              <a:rPr lang="cs-CZ" sz="2400" smtClean="0">
                <a:latin typeface="Arial" charset="0"/>
              </a:rPr>
              <a:t> – </a:t>
            </a:r>
            <a:r>
              <a:rPr lang="cs-CZ" sz="2400" b="1" smtClean="0">
                <a:latin typeface="Arial" charset="0"/>
              </a:rPr>
              <a:t>rozdíl</a:t>
            </a:r>
            <a:r>
              <a:rPr lang="cs-CZ" sz="2400" smtClean="0">
                <a:latin typeface="Arial" charset="0"/>
              </a:rPr>
              <a:t> mezi celkovým objemem </a:t>
            </a:r>
            <a:r>
              <a:rPr lang="cs-CZ" sz="2400" b="1" smtClean="0">
                <a:latin typeface="Arial" charset="0"/>
              </a:rPr>
              <a:t>vývozů</a:t>
            </a:r>
            <a:r>
              <a:rPr lang="cs-CZ" sz="2400" smtClean="0">
                <a:latin typeface="Arial" charset="0"/>
              </a:rPr>
              <a:t> zboží a služeb a celkovým objemem </a:t>
            </a:r>
            <a:r>
              <a:rPr lang="cs-CZ" sz="2400" b="1" smtClean="0">
                <a:latin typeface="Arial" charset="0"/>
              </a:rPr>
              <a:t>dovozů</a:t>
            </a:r>
            <a:r>
              <a:rPr lang="cs-CZ" sz="2400" smtClean="0">
                <a:latin typeface="Arial" charset="0"/>
              </a:rPr>
              <a:t> zboží a služeb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sz="2400" b="1" i="1" smtClean="0">
                <a:latin typeface="Arial" charset="0"/>
              </a:rPr>
              <a:t>NX = X – M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sz="2400" i="1" smtClean="0">
                <a:latin typeface="Arial" charset="0"/>
              </a:rPr>
              <a:t>X – e</a:t>
            </a:r>
            <a:r>
              <a:rPr lang="cs-CZ" sz="2400" smtClean="0">
                <a:latin typeface="Arial" charset="0"/>
              </a:rPr>
              <a:t>xport – autonomní, závisí na velikosti zahraniční poptávky po domácím zboží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sz="2400" i="1" smtClean="0">
                <a:latin typeface="Arial" charset="0"/>
              </a:rPr>
              <a:t>M –</a:t>
            </a:r>
            <a:r>
              <a:rPr lang="cs-CZ" sz="2400" smtClean="0">
                <a:latin typeface="Arial" charset="0"/>
              </a:rPr>
              <a:t> dovoz – závisí na velikosti domácího důchodu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smtClean="0">
                <a:latin typeface="Arial" charset="0"/>
              </a:rPr>
              <a:t>   </a:t>
            </a:r>
            <a:r>
              <a:rPr lang="cs-CZ" sz="2400" b="1" i="1" smtClean="0">
                <a:latin typeface="Arial" charset="0"/>
              </a:rPr>
              <a:t>M = Ma + mY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b="1" i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i="1" smtClean="0">
                <a:latin typeface="Arial" charset="0"/>
              </a:rPr>
              <a:t>Pak</a:t>
            </a:r>
            <a:r>
              <a:rPr lang="cs-CZ" sz="2400" b="1" i="1" smtClean="0">
                <a:latin typeface="Arial" charset="0"/>
              </a:rPr>
              <a:t> NX = X – Ma - 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smtClean="0"/>
              <a:t>   </a:t>
            </a:r>
          </a:p>
          <a:p>
            <a:pPr algn="ctr" eaLnBrk="1" hangingPunct="1">
              <a:buFont typeface="Arial" charset="0"/>
              <a:buNone/>
            </a:pPr>
            <a:endParaRPr lang="cs-CZ" smtClean="0"/>
          </a:p>
          <a:p>
            <a:pPr algn="ctr" eaLnBrk="1" hangingPunct="1">
              <a:buFont typeface="Arial" charset="0"/>
              <a:buNone/>
            </a:pPr>
            <a:r>
              <a:rPr lang="cs-CZ" sz="4400" b="1" smtClean="0"/>
              <a:t>Děkuji za pozornost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</a:rPr>
              <a:t>Běžný účet platební bilance – vliv změny měnového kurzu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smtClean="0">
                <a:latin typeface="Arial" charset="0"/>
              </a:rPr>
              <a:t>Zhodnocení (apreciace) domácí měny</a:t>
            </a:r>
            <a:r>
              <a:rPr lang="cs-CZ" sz="2800" smtClean="0">
                <a:latin typeface="Arial" charset="0"/>
              </a:rPr>
              <a:t> – zdražuje domácí exporty v zahraničí; zlevňuje importy do domácí země –zhoršení CA</a:t>
            </a:r>
          </a:p>
          <a:p>
            <a:pPr eaLnBrk="1" hangingPunct="1">
              <a:lnSpc>
                <a:spcPct val="90000"/>
              </a:lnSpc>
            </a:pPr>
            <a:endParaRPr lang="cs-CZ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b="1" smtClean="0">
                <a:latin typeface="Arial" charset="0"/>
              </a:rPr>
              <a:t>Znehodnocení (depreciace) domácí měny</a:t>
            </a:r>
            <a:r>
              <a:rPr lang="cs-CZ" sz="2800" smtClean="0">
                <a:latin typeface="Arial" charset="0"/>
              </a:rPr>
              <a:t> – zlevňuje domácí exporty; zdražuje importy – zlepšení CA</a:t>
            </a:r>
          </a:p>
          <a:p>
            <a:pPr eaLnBrk="1" hangingPunct="1">
              <a:lnSpc>
                <a:spcPct val="90000"/>
              </a:lnSpc>
            </a:pPr>
            <a:endParaRPr lang="cs-CZ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latin typeface="Arial" charset="0"/>
              </a:rPr>
              <a:t>Pozn. Změna kurzu domácí měny se v bilanci CA projevuje s cca 6 měsíčním zpožděním.</a:t>
            </a:r>
            <a:endParaRPr lang="cs-CZ" sz="2800" b="1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Závislost salda běžného účtu platební bilance na výši důchodu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82600"/>
            <a:ext cx="87090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787400"/>
            <a:ext cx="870902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787400"/>
            <a:ext cx="870902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592</Words>
  <Application>Microsoft Office PowerPoint</Application>
  <PresentationFormat>Předvádění na obrazovce (4:3)</PresentationFormat>
  <Paragraphs>96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Arial</vt:lpstr>
      <vt:lpstr>Calibri</vt:lpstr>
      <vt:lpstr>Motiv systému Office</vt:lpstr>
      <vt:lpstr>      Téma 14 Mezinárodní obchod a ekonomická integrace</vt:lpstr>
      <vt:lpstr>Obsah tématu</vt:lpstr>
      <vt:lpstr>14.1 Platební bilance</vt:lpstr>
      <vt:lpstr>Běžný účet platební bilance</vt:lpstr>
      <vt:lpstr>Běžný účet platební bilance – vliv změny měnového kurzu</vt:lpstr>
      <vt:lpstr>Závislost salda běžného účtu platební bilance na výši důchodu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Finanční účet platební bilance</vt:lpstr>
      <vt:lpstr>Závislost salda finančního účtu platební bilance na výši úrokové míry</vt:lpstr>
      <vt:lpstr>Snímek 18</vt:lpstr>
      <vt:lpstr>Snímek 19</vt:lpstr>
      <vt:lpstr>Snímek 20</vt:lpstr>
      <vt:lpstr>Snímek 21</vt:lpstr>
      <vt:lpstr>Snímek 22</vt:lpstr>
      <vt:lpstr>Snímek 23</vt:lpstr>
      <vt:lpstr>Rovnováha platební bilance</vt:lpstr>
      <vt:lpstr>  14.2 Mezinárodní obchod -teorie absolutní výhody  </vt:lpstr>
      <vt:lpstr>Komparativní výhoda</vt:lpstr>
      <vt:lpstr>Protekcionismus v mezinárodním obchodě</vt:lpstr>
      <vt:lpstr>Účinky zavedení celní ochrany na domácím trhu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 14.3 Mezinárodní koordinace a ekonomická integrace </vt:lpstr>
      <vt:lpstr>14.4 Magický čtyřúhelník</vt:lpstr>
      <vt:lpstr>Snímek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Iva Nedomlelova</cp:lastModifiedBy>
  <cp:revision>37</cp:revision>
  <dcterms:created xsi:type="dcterms:W3CDTF">2013-10-26T08:00:16Z</dcterms:created>
  <dcterms:modified xsi:type="dcterms:W3CDTF">2014-05-11T19:02:34Z</dcterms:modified>
</cp:coreProperties>
</file>