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82" r:id="rId3"/>
    <p:sldId id="298" r:id="rId4"/>
    <p:sldId id="299" r:id="rId5"/>
    <p:sldId id="300" r:id="rId6"/>
    <p:sldId id="301" r:id="rId7"/>
    <p:sldId id="310" r:id="rId8"/>
    <p:sldId id="311" r:id="rId9"/>
    <p:sldId id="312" r:id="rId10"/>
    <p:sldId id="302" r:id="rId11"/>
    <p:sldId id="313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Schoolbook" panose="020406040505050203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c62da4596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c62da4596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2c62da45961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209810c4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7209810c4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7209810c45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209810c4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7209810c4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7209810c45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c62da4596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c62da4596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2c62da4596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BFE5AD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D7EECD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D7EECD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ECF7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" name="Google Shape;30;p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BFE5AD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ECF7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BFE5A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BFE5AD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E5A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2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BFE5A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BFE5AD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BFE5AD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D7EECD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D7EECD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ECF7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3" name="Google Shape;73;p7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BFE5AD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7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ECF7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7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BFE5A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7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BFE5AD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7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FE5A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7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BFE5AD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4" name="Google Shape;84;p7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BFE5A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BFE5AD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p10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6" name="Google Shape;106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BFE5A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" name="Google Shape;108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FE5AD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0" name="Google Shape;110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1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BFE5A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FB733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BFE5AD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F3A9BD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BFE5AD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6FB733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2" name="Google Shape;122;p1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FE5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24" name="Google Shape;124;p1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11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BFE5A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11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BFE5AD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FB733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FE5AD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F3A9BD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FE5AD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FB733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BFE5A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FE5AD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ctrTitle"/>
          </p:nvPr>
        </p:nvSpPr>
        <p:spPr>
          <a:xfrm>
            <a:off x="685800" y="1916833"/>
            <a:ext cx="77724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cs-CZ" sz="2800" dirty="0" smtClean="0"/>
              <a:t>Narušená komunikační schopnost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RPDM</a:t>
            </a:r>
            <a:endParaRPr sz="1800" dirty="0"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cs-CZ"/>
              <a:t>Mgr. Jiřina Jehličková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cs-CZ"/>
              <a:t>dysfázie</a:t>
            </a:r>
            <a:endParaRPr/>
          </a:p>
        </p:txBody>
      </p:sp>
      <p:sp>
        <p:nvSpPr>
          <p:cNvPr id="427" name="Google Shape;427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cs-CZ" b="1"/>
              <a:t>opožděný vývoj řeči;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 b="1"/>
              <a:t>porucha sluchového vnímání</a:t>
            </a:r>
            <a:r>
              <a:rPr lang="cs-CZ"/>
              <a:t>, </a:t>
            </a:r>
            <a:r>
              <a:rPr lang="cs-CZ" b="1"/>
              <a:t>fonologického zpracování:</a:t>
            </a:r>
            <a:r>
              <a:rPr lang="cs-CZ"/>
              <a:t>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poruchy vnímání a užívání jednotlivých hlásek,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porucha percepce a zpracování slovních podnětů, jejich uchování v paměti a vybavování,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60"/>
              <a:buChar char="🞆"/>
            </a:pPr>
            <a:r>
              <a:rPr lang="cs-CZ" sz="2220" b="1"/>
              <a:t>narušení v různé míře ve všech jazykových rovinách</a:t>
            </a:r>
            <a:endParaRPr sz="2220" b="1"/>
          </a:p>
          <a:p>
            <a:pPr marL="27432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20" b="1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Dyslalie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dirty="0"/>
              <a:t>Výslovnost hlásek má své vývojové zákonitosti, nejprve dítě vytváří hlásky, které vyžadují nejmenší námahu, později hlásky náročnější.</a:t>
            </a:r>
          </a:p>
          <a:p>
            <a:pPr fontAlgn="base"/>
            <a:r>
              <a:rPr lang="cs-CZ" dirty="0"/>
              <a:t>Každé hlásce tedy odpovídá určité věkové období, které je obecně bráno jako fyziologické pro vytváření daných hlásek:</a:t>
            </a:r>
          </a:p>
          <a:p>
            <a:pPr fontAlgn="base"/>
            <a:r>
              <a:rPr lang="cs-CZ" dirty="0"/>
              <a:t>3 roky  – samohlásky, hlásky PBM TDN KG J CH H</a:t>
            </a:r>
          </a:p>
          <a:p>
            <a:pPr fontAlgn="base"/>
            <a:r>
              <a:rPr lang="cs-CZ" dirty="0"/>
              <a:t>4 roky – hlásky VF ĎŤŇ</a:t>
            </a:r>
          </a:p>
          <a:p>
            <a:pPr fontAlgn="base"/>
            <a:r>
              <a:rPr lang="cs-CZ" dirty="0"/>
              <a:t>5 – 7 let – hlásky ČŠŽ CSZ L R 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8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cs-CZ"/>
              <a:t>dysfázie</a:t>
            </a:r>
            <a:endParaRPr/>
          </a:p>
        </p:txBody>
      </p:sp>
      <p:sp>
        <p:nvSpPr>
          <p:cNvPr id="433" name="Google Shape;433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cs-CZ" b="1"/>
              <a:t>porucha porozumění řeči - </a:t>
            </a:r>
            <a:r>
              <a:rPr lang="cs-CZ"/>
              <a:t>potíže s porozumění delších sdělení, složitějších souvětí, vícekrokových instrukcí; potíže s rozlišováním významu, který slovům, větám dávají odlišné předpony, koncovky (např.  „záhon“ – „náhon“) nebo spojky, částice (např. „než otevřeš sešit…“ – „až otevřeš sešit…“)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cs-CZ"/>
              <a:t>Projevy dysfázie mající vliv na školní úspěšnost</a:t>
            </a:r>
            <a:endParaRPr/>
          </a:p>
        </p:txBody>
      </p:sp>
      <p:sp>
        <p:nvSpPr>
          <p:cNvPr id="439" name="Google Shape;439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Nedostatečně rozvinuté sluchové vnímání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Motorické oslabení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Mnohočetná patlavost, artikulační neobratnost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Narušení paměťových funkcí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Narušení zrakového vnímání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Narušení časoprostorové orientace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cs-CZ"/>
              <a:t>Nedostatečné sluchové vnímání, fonematický sluch</a:t>
            </a:r>
            <a:endParaRPr/>
          </a:p>
        </p:txBody>
      </p:sp>
      <p:sp>
        <p:nvSpPr>
          <p:cNvPr id="445" name="Google Shape;445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Vázne rytmizace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Vázne analýza a syntéza slov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Vázne diferenciace sykavek a měkčení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Narušeno porozumění řeči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cs-CZ"/>
              <a:t>Motorické oslabení</a:t>
            </a:r>
            <a:endParaRPr/>
          </a:p>
        </p:txBody>
      </p:sp>
      <p:sp>
        <p:nvSpPr>
          <p:cNvPr id="451" name="Google Shape;451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Oromotorika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Grafomotorika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Hrubá motorika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cs-CZ"/>
              <a:t>Mnohočetná patlavost, artikulační neobratnost</a:t>
            </a:r>
            <a:endParaRPr/>
          </a:p>
        </p:txBody>
      </p:sp>
      <p:sp>
        <p:nvSpPr>
          <p:cNvPr id="457" name="Google Shape;457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Nesrozumitelná řeč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Absence hlásek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Přesmyky hlásek, slabik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Vynechávání hlásek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Záměny hlásek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cs-CZ"/>
              <a:t>Další deficity</a:t>
            </a:r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cs-CZ" b="1"/>
              <a:t>Zrakové vnímání </a:t>
            </a:r>
            <a:r>
              <a:rPr lang="cs-CZ"/>
              <a:t>-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Záměny podobných tvarů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cs-CZ" b="1"/>
              <a:t>Narušení časoprostorové orientace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Včera, dnes a zítra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Předložkové vazby /nad, pod, za, vedle, u/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cs-CZ" b="1"/>
              <a:t>Narušení seriality</a:t>
            </a:r>
            <a:endParaRPr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Včera, dnes a zítra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Pracovní postupy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Další NKS v MŠ</a:t>
            </a:r>
            <a:endParaRPr/>
          </a:p>
        </p:txBody>
      </p:sp>
      <p:sp>
        <p:nvSpPr>
          <p:cNvPr id="470" name="Google Shape;470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b="1"/>
              <a:t>Mutismus</a:t>
            </a:r>
            <a:r>
              <a:rPr lang="cs-CZ"/>
              <a:t> - nemluvnost - výběrová (osoby, místo, prostředí), objevuje se  s nástupem do MŠ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/>
              <a:t>dítě chce mluvit, ale nemůže! nejedná se o negativismus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/>
              <a:t>řečový vývoj probíhá v normě (doma mluví)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/>
              <a:t>! zásady komunikace 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b="1"/>
              <a:t>Koktavost - balbuties </a:t>
            </a:r>
            <a:r>
              <a:rPr lang="cs-CZ"/>
              <a:t>- neplynulost, zadrhávání (repetice slabik, slov, protahování slabik, hlásek, bloky před promluvou …)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/>
              <a:t>! zásady komunikace 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cs-CZ"/>
              <a:t>Narušená komunikační schopnost z hlediska vývoje řeči</a:t>
            </a:r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Některé „vady řeči“ jsou vývojovou záležitostí !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Nejedná se o narušenou komunikační schopnost, ale o některé zákonitosti či rozdíly ve vývoji a  dozrávání – např.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Vývoj výslovnosti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Vývoj slovní zásoby, užívání gramatiky 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narušená komunikační schopnost</a:t>
            </a:r>
            <a:endParaRPr/>
          </a:p>
        </p:txBody>
      </p:sp>
      <p:sp>
        <p:nvSpPr>
          <p:cNvPr id="402" name="Google Shape;402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784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rgbClr val="47422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Komunikační schopnost člověka je podle Lechty (Lechta 2003) narušena tehdy, pokud jedna nebo více rovin jeho jazykových projevů působí interferenčně vzhledem ke komunikačnímu záměru.</a:t>
            </a:r>
            <a:endParaRPr>
              <a:solidFill>
                <a:srgbClr val="47422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narušená komunikační schopnost</a:t>
            </a:r>
            <a:endParaRPr/>
          </a:p>
        </p:txBody>
      </p:sp>
      <p:sp>
        <p:nvSpPr>
          <p:cNvPr id="409" name="Google Shape;409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784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rgbClr val="47422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Narušená komunikační schopnost (NKS) má různorodý charakter od lehkých odchylek v artikulaci až po úplnou ztrátu schopnosti komunikovat. Projevuje se v různém věku - od obtíží při osvojování řečových schopností až po poruchy komunikace v dospělém věku. Jedinec, u kterého se NKS vyskytuje, si ji může i nemusí uvědomovat. Narušení může být dominantním projevem nebo symptomem jiného dominantního postižení (symptomatická porucha řeči).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cs-CZ"/>
              <a:t>druhy narušené komunikační schopnosti</a:t>
            </a:r>
            <a:endParaRPr/>
          </a:p>
        </p:txBody>
      </p:sp>
      <p:sp>
        <p:nvSpPr>
          <p:cNvPr id="415" name="Google Shape;41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Děti s koktavostí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Děti s dysfázií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Děti s dyslalií multiplex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Děti s verbální dyspraxií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Děti se specifickým logopedickým nálezem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Děti s dysartrií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Děti s mutismem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cs-CZ"/>
              <a:t>Symptomatické poruchy řeči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9" descr="C:\Users\jehlickova\Pictures\komunikace-uspesn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825" y="903500"/>
            <a:ext cx="4875251" cy="51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Dyslalie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dirty="0"/>
              <a:t>Charakteristika </a:t>
            </a:r>
          </a:p>
          <a:p>
            <a:pPr fontAlgn="base"/>
            <a:r>
              <a:rPr lang="cs-CZ" dirty="0"/>
              <a:t>Dyslalie je nesprávná nebo vadná výslovnost hlásek oproti fonetické normě daného jazyka (v našem případě češtiny), tzn., že hlásky jsou tvořeny nesprávným způsobem nebo na nesprávném místě v dutině ústní. </a:t>
            </a: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898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Dyslalie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je počet nesprávně vyslovovaných hlásek jedna až tři, jedná se o tzv.</a:t>
            </a:r>
            <a:r>
              <a:rPr lang="cs-CZ" b="1" dirty="0"/>
              <a:t> dyslalii prostou (simplex nebo </a:t>
            </a:r>
            <a:r>
              <a:rPr lang="cs-CZ" b="1" dirty="0" err="1"/>
              <a:t>levis</a:t>
            </a:r>
            <a:r>
              <a:rPr lang="cs-CZ" b="1" dirty="0"/>
              <a:t>),</a:t>
            </a:r>
            <a:r>
              <a:rPr lang="cs-CZ" dirty="0"/>
              <a:t> pokud jsou vyslovovány nesprávně tři a více hlásek, jde o</a:t>
            </a:r>
            <a:r>
              <a:rPr lang="cs-CZ" b="1" dirty="0"/>
              <a:t> dyslalii mnohočetnou (multiplex nebo gravis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73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Dyslalie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dirty="0"/>
              <a:t>Je nejrozšířenější poruchou řeči (řadí se mezi poruchy artikulace)</a:t>
            </a:r>
          </a:p>
          <a:p>
            <a:r>
              <a:rPr lang="cs-CZ" dirty="0"/>
              <a:t>Rozlišujeme:</a:t>
            </a:r>
            <a:endParaRPr lang="cs-CZ" dirty="0"/>
          </a:p>
          <a:p>
            <a:pPr fontAlgn="base"/>
            <a:r>
              <a:rPr lang="cs-CZ" b="1" dirty="0"/>
              <a:t>nesprávnou výslovnost</a:t>
            </a:r>
            <a:r>
              <a:rPr lang="cs-CZ" dirty="0"/>
              <a:t> –  vývojový, přechodný jev</a:t>
            </a:r>
            <a:endParaRPr lang="cs-CZ" b="1" dirty="0"/>
          </a:p>
          <a:p>
            <a:r>
              <a:rPr lang="cs-CZ" b="1" dirty="0"/>
              <a:t>vadná výslovnost</a:t>
            </a:r>
            <a:r>
              <a:rPr lang="cs-CZ" dirty="0"/>
              <a:t> – má patologický charakter již od počátku vývoje nebo přetrvává v období, kdy se ustaluje výslovnost, tj. kolem 7. roku věku dítěte.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693079"/>
      </p:ext>
    </p:extLst>
  </p:cSld>
  <p:clrMapOvr>
    <a:masterClrMapping/>
  </p:clrMapOvr>
</p:sld>
</file>

<file path=ppt/theme/theme1.xml><?xml version="1.0" encoding="utf-8"?>
<a:theme xmlns:a="http://schemas.openxmlformats.org/drawingml/2006/main" name="Arkýř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684</Words>
  <Application>Microsoft Office PowerPoint</Application>
  <PresentationFormat>Předvádění na obrazovce (4:3)</PresentationFormat>
  <Paragraphs>93</Paragraphs>
  <Slides>18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Noto Sans Symbols</vt:lpstr>
      <vt:lpstr>Calibri</vt:lpstr>
      <vt:lpstr>Times New Roman</vt:lpstr>
      <vt:lpstr>Century Schoolbook</vt:lpstr>
      <vt:lpstr>Arial</vt:lpstr>
      <vt:lpstr>Arkýř</vt:lpstr>
      <vt:lpstr>Narušená komunikační schopnost RPDM</vt:lpstr>
      <vt:lpstr>Narušená komunikační schopnost z hlediska vývoje řeči</vt:lpstr>
      <vt:lpstr>narušená komunikační schopnost</vt:lpstr>
      <vt:lpstr>narušená komunikační schopnost</vt:lpstr>
      <vt:lpstr>druhy narušené komunikační schopnosti</vt:lpstr>
      <vt:lpstr>Prezentace aplikace PowerPoint</vt:lpstr>
      <vt:lpstr>Dyslalie</vt:lpstr>
      <vt:lpstr>Dyslalie</vt:lpstr>
      <vt:lpstr>Dyslalie</vt:lpstr>
      <vt:lpstr>dysfázie</vt:lpstr>
      <vt:lpstr>Dyslalie</vt:lpstr>
      <vt:lpstr>dysfázie</vt:lpstr>
      <vt:lpstr>Projevy dysfázie mající vliv na školní úspěšnost</vt:lpstr>
      <vt:lpstr>Nedostatečné sluchové vnímání, fonematický sluch</vt:lpstr>
      <vt:lpstr>Motorické oslabení</vt:lpstr>
      <vt:lpstr>Mnohočetná patlavost, artikulační neobratnost</vt:lpstr>
      <vt:lpstr>Další deficity</vt:lpstr>
      <vt:lpstr>Další NKS v MŠ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komunikace, jazyk a řeč pŘEDŠKOLNÍ VÝCHOVA - ŘEČOVÁ VÝCHOVA</dc:title>
  <dc:creator>jehlickova</dc:creator>
  <cp:lastModifiedBy>jehlickova</cp:lastModifiedBy>
  <cp:revision>2</cp:revision>
  <dcterms:modified xsi:type="dcterms:W3CDTF">2024-04-08T12:31:31Z</dcterms:modified>
</cp:coreProperties>
</file>