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1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B58DDE1-018A-4652-93B9-044FAD5483E5}"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121558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B58DDE1-018A-4652-93B9-044FAD5483E5}"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55216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B58DDE1-018A-4652-93B9-044FAD5483E5}"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668728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UL - text">
    <p:spTree>
      <p:nvGrpSpPr>
        <p:cNvPr id="1" name=""/>
        <p:cNvGrpSpPr/>
        <p:nvPr/>
      </p:nvGrpSpPr>
      <p:grpSpPr>
        <a:xfrm>
          <a:off x="0" y="0"/>
          <a:ext cx="0" cy="0"/>
          <a:chOff x="0" y="0"/>
          <a:chExt cx="0" cy="0"/>
        </a:xfrm>
      </p:grpSpPr>
      <p:sp>
        <p:nvSpPr>
          <p:cNvPr id="7" name="Nadpis 6"/>
          <p:cNvSpPr>
            <a:spLocks noGrp="1"/>
          </p:cNvSpPr>
          <p:nvPr>
            <p:ph type="title" hasCustomPrompt="1"/>
          </p:nvPr>
        </p:nvSpPr>
        <p:spPr>
          <a:xfrm>
            <a:off x="719403" y="908720"/>
            <a:ext cx="10753195" cy="720080"/>
          </a:xfrm>
        </p:spPr>
        <p:txBody>
          <a:bodyPr>
            <a:normAutofit/>
          </a:bodyPr>
          <a:lstStyle>
            <a:lvl1pPr>
              <a:defRPr sz="4000"/>
            </a:lvl1pPr>
          </a:lstStyle>
          <a:p>
            <a:r>
              <a:rPr lang="cs-CZ" dirty="0" smtClean="0"/>
              <a:t>Klepnutím vložíte nadpis</a:t>
            </a:r>
            <a:endParaRPr lang="cs-CZ" dirty="0"/>
          </a:p>
        </p:txBody>
      </p:sp>
      <p:sp>
        <p:nvSpPr>
          <p:cNvPr id="11" name="Zástupný symbol pro obsah 10"/>
          <p:cNvSpPr>
            <a:spLocks noGrp="1"/>
          </p:cNvSpPr>
          <p:nvPr>
            <p:ph sz="quarter" idx="10" hasCustomPrompt="1"/>
          </p:nvPr>
        </p:nvSpPr>
        <p:spPr>
          <a:xfrm>
            <a:off x="719667" y="1844825"/>
            <a:ext cx="10752667" cy="4392613"/>
          </a:xfrm>
        </p:spPr>
        <p:txBody>
          <a:bodyPr>
            <a:normAutofit/>
          </a:bodyPr>
          <a:lstStyle>
            <a:lvl1pPr>
              <a:buNone/>
              <a:defRPr sz="2800"/>
            </a:lvl1pPr>
          </a:lstStyle>
          <a:p>
            <a:pPr lvl="0"/>
            <a:r>
              <a:rPr lang="cs-CZ" dirty="0" smtClean="0"/>
              <a:t>Klepnutím vložíte text</a:t>
            </a:r>
            <a:endParaRPr lang="cs-CZ" dirty="0"/>
          </a:p>
        </p:txBody>
      </p:sp>
    </p:spTree>
    <p:extLst>
      <p:ext uri="{BB962C8B-B14F-4D97-AF65-F5344CB8AC3E}">
        <p14:creationId xmlns:p14="http://schemas.microsoft.com/office/powerpoint/2010/main" val="41476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B58DDE1-018A-4652-93B9-044FAD5483E5}"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126573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B58DDE1-018A-4652-93B9-044FAD5483E5}" type="datetimeFigureOut">
              <a:rPr lang="cs-CZ" smtClean="0"/>
              <a:t>29.8.2023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308918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B58DDE1-018A-4652-93B9-044FAD5483E5}"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1254363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B58DDE1-018A-4652-93B9-044FAD5483E5}" type="datetimeFigureOut">
              <a:rPr lang="cs-CZ" smtClean="0"/>
              <a:t>29.8.2023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2435139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B58DDE1-018A-4652-93B9-044FAD5483E5}" type="datetimeFigureOut">
              <a:rPr lang="cs-CZ" smtClean="0"/>
              <a:t>29.8.2023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272358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B58DDE1-018A-4652-93B9-044FAD5483E5}" type="datetimeFigureOut">
              <a:rPr lang="cs-CZ" smtClean="0"/>
              <a:t>29.8.2023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1212434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B58DDE1-018A-4652-93B9-044FAD5483E5}"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387980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B58DDE1-018A-4652-93B9-044FAD5483E5}" type="datetimeFigureOut">
              <a:rPr lang="cs-CZ" smtClean="0"/>
              <a:t>29.8.2023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362499-5C6B-47DB-9D64-AD09461A405A}" type="slidenum">
              <a:rPr lang="cs-CZ" smtClean="0"/>
              <a:t>‹#›</a:t>
            </a:fld>
            <a:endParaRPr lang="cs-CZ"/>
          </a:p>
        </p:txBody>
      </p:sp>
    </p:spTree>
    <p:extLst>
      <p:ext uri="{BB962C8B-B14F-4D97-AF65-F5344CB8AC3E}">
        <p14:creationId xmlns:p14="http://schemas.microsoft.com/office/powerpoint/2010/main" val="675101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8DDE1-018A-4652-93B9-044FAD5483E5}" type="datetimeFigureOut">
              <a:rPr lang="cs-CZ" smtClean="0"/>
              <a:t>29.8.2023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62499-5C6B-47DB-9D64-AD09461A405A}" type="slidenum">
              <a:rPr lang="cs-CZ" smtClean="0"/>
              <a:t>‹#›</a:t>
            </a:fld>
            <a:endParaRPr lang="cs-CZ"/>
          </a:p>
        </p:txBody>
      </p:sp>
    </p:spTree>
    <p:extLst>
      <p:ext uri="{BB962C8B-B14F-4D97-AF65-F5344CB8AC3E}">
        <p14:creationId xmlns:p14="http://schemas.microsoft.com/office/powerpoint/2010/main" val="819965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hyperlink" Target="http://old.easyproject.cz/projektova-organizace" TargetMode="External"/><Relationship Id="rId13" Type="http://schemas.openxmlformats.org/officeDocument/2006/relationships/hyperlink" Target="http://www.ipma.cz/web/files/DCP-nastroje-a-techniky-technicke-a-kontextove.pdf" TargetMode="External"/><Relationship Id="rId18" Type="http://schemas.openxmlformats.org/officeDocument/2006/relationships/hyperlink" Target="http://www.probermeto.cz/clanky/chyby-v-rozhodovani-tymu-groupshift-a-reseni-pomoci-ngt-2-dil" TargetMode="External"/><Relationship Id="rId26" Type="http://schemas.openxmlformats.org/officeDocument/2006/relationships/hyperlink" Target="http://www.jakpodnikat.cz/dohoda-provedeni-prace.php" TargetMode="External"/><Relationship Id="rId3" Type="http://schemas.openxmlformats.org/officeDocument/2006/relationships/hyperlink" Target="http://cs.wikipedia.org/wiki/%C5%98%C3%ADzen%C3%AD_projekt%C5%AF#Pl.C3.A1nov.C3.A1n.C3.AD_projektu" TargetMode="External"/><Relationship Id="rId21" Type="http://schemas.openxmlformats.org/officeDocument/2006/relationships/hyperlink" Target="http://www.vlastnicesta.cz/metody-1/swot-analyza" TargetMode="External"/><Relationship Id="rId7" Type="http://schemas.openxmlformats.org/officeDocument/2006/relationships/hyperlink" Target="http://www.businessinfo.cz/cs/clanky/zivotni-cyklus-a-faze-projektu-2865.html" TargetMode="External"/><Relationship Id="rId12" Type="http://schemas.openxmlformats.org/officeDocument/2006/relationships/hyperlink" Target="http://www.ipma.cz/dokumenty_spr/narodni_standard_kompentenci_projektoveho_rizeni.pdf" TargetMode="External"/><Relationship Id="rId17" Type="http://schemas.openxmlformats.org/officeDocument/2006/relationships/hyperlink" Target="http://www.ctenarska-gramotnost.cz/projektove-vyucovani/pv-metody/metody-1" TargetMode="External"/><Relationship Id="rId25" Type="http://schemas.openxmlformats.org/officeDocument/2006/relationships/hyperlink" Target="http://www.tcbs.cz/weblog/balanced-scorecard" TargetMode="External"/><Relationship Id="rId2" Type="http://schemas.openxmlformats.org/officeDocument/2006/relationships/hyperlink" Target="http://rizeni-projektu.cz/view.php?cisloclanku=2005091201" TargetMode="External"/><Relationship Id="rId16" Type="http://schemas.openxmlformats.org/officeDocument/2006/relationships/hyperlink" Target="http://www.mira-vlach.cz/logicka-ramcova-matice-definice" TargetMode="External"/><Relationship Id="rId20" Type="http://schemas.openxmlformats.org/officeDocument/2006/relationships/hyperlink" Target="http://www.ripran.cz/" TargetMode="External"/><Relationship Id="rId29" Type="http://schemas.openxmlformats.org/officeDocument/2006/relationships/hyperlink" Target="http://www.mpsv.cz/ppropo.php?ID=IPB011" TargetMode="External"/><Relationship Id="rId1" Type="http://schemas.openxmlformats.org/officeDocument/2006/relationships/slideLayout" Target="../slideLayouts/slideLayout1.xml"/><Relationship Id="rId6" Type="http://schemas.openxmlformats.org/officeDocument/2006/relationships/hyperlink" Target="http://rizeni-projektu.cz/view.php?cisloclanku=2005091901" TargetMode="External"/><Relationship Id="rId11" Type="http://schemas.openxmlformats.org/officeDocument/2006/relationships/hyperlink" Target="http://www.ipma.cz/" TargetMode="External"/><Relationship Id="rId24" Type="http://schemas.openxmlformats.org/officeDocument/2006/relationships/hyperlink" Target="http://www.systemonline.cz/business-intelligence/balanced-scorecard-jak-dosahnout-podnikovych-ambici.htm" TargetMode="External"/><Relationship Id="rId5" Type="http://schemas.openxmlformats.org/officeDocument/2006/relationships/hyperlink" Target="http://managementmania.com/cs/program" TargetMode="External"/><Relationship Id="rId15" Type="http://schemas.openxmlformats.org/officeDocument/2006/relationships/hyperlink" Target="http://cs.wikipedia.org/wiki/SMART_metoda#cite_note-1" TargetMode="External"/><Relationship Id="rId23" Type="http://schemas.openxmlformats.org/officeDocument/2006/relationships/hyperlink" Target="https://managementmania.com/cs/matice-bcg" TargetMode="External"/><Relationship Id="rId28" Type="http://schemas.openxmlformats.org/officeDocument/2006/relationships/hyperlink" Target="http://www.jakpodnikat.cz/dohoda-pracovni-cinnosti.php" TargetMode="External"/><Relationship Id="rId10" Type="http://schemas.openxmlformats.org/officeDocument/2006/relationships/hyperlink" Target="http://www.mbpconsulting.cz/cs/knowhow/competences/" TargetMode="External"/><Relationship Id="rId19" Type="http://schemas.openxmlformats.org/officeDocument/2006/relationships/hyperlink" Target="http://www.businessinfo.cz/cs/clanky/kreativita-techniky-2812.html#!&amp;chapter=2" TargetMode="External"/><Relationship Id="rId4" Type="http://schemas.openxmlformats.org/officeDocument/2006/relationships/hyperlink" Target="http://www.bw.edu/academics/cpd/project/kerzner/" TargetMode="External"/><Relationship Id="rId9" Type="http://schemas.openxmlformats.org/officeDocument/2006/relationships/hyperlink" Target="http://ekonomika-managment.studentske.cz/2009/02/maticove-organizacni-struktury.html" TargetMode="External"/><Relationship Id="rId14" Type="http://schemas.openxmlformats.org/officeDocument/2006/relationships/hyperlink" Target="http://www.ipma.cz/web/files/DCP-nastroje-a-techniky-behavioralni.pdf" TargetMode="External"/><Relationship Id="rId22" Type="http://schemas.openxmlformats.org/officeDocument/2006/relationships/hyperlink" Target="http://halek.info/www/prezentace/marketing-prednasky5/mprp5-print.php?projection&amp;l=03" TargetMode="External"/><Relationship Id="rId27" Type="http://schemas.openxmlformats.org/officeDocument/2006/relationships/hyperlink" Target="http://www.epravo.cz/top/clanky/dohoda-o-provedeni-prace-nove-od-1-1-2012-79929.html" TargetMode="External"/><Relationship Id="rId30" Type="http://schemas.openxmlformats.org/officeDocument/2006/relationships/hyperlink" Target="http://www.czech.cz/cz/Podnikani/Jak-to-tu-funguje/Smlouva-o-dilo"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books.google.cz/books?id=miRg6nZeMHEC&amp;pg=PA183&amp;lpg=PA183&amp;dq=t%C5%99%C3%AD%C4%8D%C3%ADseln%C3%BD+odhad&amp;source=bl&amp;ots=lUbFRKy0Ua&amp;sig=110DycK5nz_Asdy0crVixjdfZWI&amp;hl=cs&amp;sa=X&amp;ei=7fyeULVHhcO0BvTDgdAM&amp;ved=0CCYQ6AEwAQ#v=onepage&amp;q&amp;f=false" TargetMode="External"/><Relationship Id="rId13" Type="http://schemas.openxmlformats.org/officeDocument/2006/relationships/hyperlink" Target="https://managementmania.com/cs/vedeni-a-komunikovani" TargetMode="External"/><Relationship Id="rId18" Type="http://schemas.openxmlformats.org/officeDocument/2006/relationships/hyperlink" Target="https://managementmania.com/cs/zmocneni" TargetMode="External"/><Relationship Id="rId3" Type="http://schemas.openxmlformats.org/officeDocument/2006/relationships/hyperlink" Target="https://managementmania.com/cs/metody-sitove-analyzy" TargetMode="External"/><Relationship Id="rId21" Type="http://schemas.openxmlformats.org/officeDocument/2006/relationships/hyperlink" Target="https://managementmania.com/cs/mcgregorova-teorie-xy" TargetMode="External"/><Relationship Id="rId7" Type="http://schemas.openxmlformats.org/officeDocument/2006/relationships/hyperlink" Target="http://en.wikipedia.org/wiki/Beta_distribution" TargetMode="External"/><Relationship Id="rId12" Type="http://schemas.openxmlformats.org/officeDocument/2006/relationships/hyperlink" Target="http://www.mira-vlach.cz/role-projektoveho-manazera" TargetMode="External"/><Relationship Id="rId17" Type="http://schemas.openxmlformats.org/officeDocument/2006/relationships/hyperlink" Target="https://managementmania.com/cs/manazerska-mrizka" TargetMode="External"/><Relationship Id="rId2" Type="http://schemas.openxmlformats.org/officeDocument/2006/relationships/hyperlink" Target="https://managementmania.com/cs/work-breakdown-structure" TargetMode="External"/><Relationship Id="rId16" Type="http://schemas.openxmlformats.org/officeDocument/2006/relationships/hyperlink" Target="https://managementmania.com/cs/styl-rizeni-styl-vedeni" TargetMode="External"/><Relationship Id="rId20" Type="http://schemas.openxmlformats.org/officeDocument/2006/relationships/hyperlink" Target="https://managementmania.com/cs/motivace-a-motivovani" TargetMode="External"/><Relationship Id="rId1" Type="http://schemas.openxmlformats.org/officeDocument/2006/relationships/slideLayout" Target="../slideLayouts/slideLayout1.xml"/><Relationship Id="rId6" Type="http://schemas.openxmlformats.org/officeDocument/2006/relationships/hyperlink" Target="https://managementmania.com/cs/metoda-pert" TargetMode="External"/><Relationship Id="rId11" Type="http://schemas.openxmlformats.org/officeDocument/2006/relationships/hyperlink" Target="https://managementmania.com/cs/matice-odpovednosti-rasci" TargetMode="External"/><Relationship Id="rId5" Type="http://schemas.openxmlformats.org/officeDocument/2006/relationships/hyperlink" Target="https://managementmania.com/cs/metoda-ccm" TargetMode="External"/><Relationship Id="rId15" Type="http://schemas.openxmlformats.org/officeDocument/2006/relationships/hyperlink" Target="http://www.ipodnikatel.cz/Personalni-management/firemni-porada-zaklad-interni-firemni-komunikace.html" TargetMode="External"/><Relationship Id="rId10" Type="http://schemas.openxmlformats.org/officeDocument/2006/relationships/hyperlink" Target="https://managementmania.com/cs/matice-odpovednosti-raci" TargetMode="External"/><Relationship Id="rId19" Type="http://schemas.openxmlformats.org/officeDocument/2006/relationships/hyperlink" Target="http://www.vedeme.cz/pro-vedeni/kapitoly-vedeni/65-teorie-motivace/85-teorie-motivace.html" TargetMode="External"/><Relationship Id="rId4" Type="http://schemas.openxmlformats.org/officeDocument/2006/relationships/hyperlink" Target="https://managementmania.com/cs/metoda-cpm" TargetMode="External"/><Relationship Id="rId9" Type="http://schemas.openxmlformats.org/officeDocument/2006/relationships/hyperlink" Target="https://managementmania.com/cs/matice-odpovednosti" TargetMode="External"/><Relationship Id="rId14" Type="http://schemas.openxmlformats.org/officeDocument/2006/relationships/hyperlink" Target="https://managementmania.com/cs/briefing" TargetMode="External"/><Relationship Id="rId22" Type="http://schemas.openxmlformats.org/officeDocument/2006/relationships/hyperlink" Target="http://www.belbin.c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2564780" y="3234750"/>
            <a:ext cx="6980664" cy="746883"/>
          </a:xfrm>
        </p:spPr>
        <p:txBody>
          <a:bodyPr>
            <a:normAutofit/>
          </a:bodyPr>
          <a:lstStyle/>
          <a:p>
            <a:r>
              <a:rPr lang="cs-CZ" b="1">
                <a:solidFill>
                  <a:srgbClr val="7030A0"/>
                </a:solidFill>
              </a:rPr>
              <a:t>P</a:t>
            </a:r>
            <a:r>
              <a:rPr lang="cs-CZ" b="1" smtClean="0">
                <a:solidFill>
                  <a:srgbClr val="7030A0"/>
                </a:solidFill>
              </a:rPr>
              <a:t>lánování a řízení projektů – </a:t>
            </a:r>
            <a:r>
              <a:rPr lang="cs-CZ" b="1" smtClean="0">
                <a:solidFill>
                  <a:srgbClr val="7030A0"/>
                </a:solidFill>
              </a:rPr>
              <a:t>time management</a:t>
            </a:r>
            <a:endParaRPr lang="cs-CZ" dirty="0">
              <a:solidFill>
                <a:srgbClr val="7030A0"/>
              </a:solidFill>
            </a:endParaRPr>
          </a:p>
        </p:txBody>
      </p:sp>
      <p:sp>
        <p:nvSpPr>
          <p:cNvPr id="6" name="Podnadpis 2"/>
          <p:cNvSpPr txBox="1">
            <a:spLocks/>
          </p:cNvSpPr>
          <p:nvPr/>
        </p:nvSpPr>
        <p:spPr>
          <a:xfrm>
            <a:off x="2939344" y="4480599"/>
            <a:ext cx="6400800" cy="494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cs-CZ" sz="2000">
                <a:solidFill>
                  <a:schemeClr val="tx1"/>
                </a:solidFill>
              </a:rPr>
              <a:t>d</a:t>
            </a:r>
            <a:r>
              <a:rPr lang="cs-CZ" sz="2000" smtClean="0">
                <a:solidFill>
                  <a:schemeClr val="tx1"/>
                </a:solidFill>
              </a:rPr>
              <a:t>oc. Ing. Petr Lepšík, Ph.D.</a:t>
            </a:r>
            <a:endParaRPr lang="cs-CZ" sz="2000" dirty="0">
              <a:solidFill>
                <a:schemeClr val="tx1"/>
              </a:solidFill>
            </a:endParaRPr>
          </a:p>
        </p:txBody>
      </p:sp>
      <p:sp>
        <p:nvSpPr>
          <p:cNvPr id="2"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28" name="AutoShape 4"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8" name="AutoShape 2" descr="https://www.tul.cz/document/2325"/>
          <p:cNvSpPr>
            <a:spLocks noChangeAspect="1" noChangeArrowheads="1"/>
          </p:cNvSpPr>
          <p:nvPr/>
        </p:nvSpPr>
        <p:spPr bwMode="auto">
          <a:xfrm>
            <a:off x="1679575" y="-776288"/>
            <a:ext cx="12534900" cy="16287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9" name="Obráze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65" y="2221878"/>
            <a:ext cx="838200" cy="295275"/>
          </a:xfrm>
          <a:prstGeom prst="rect">
            <a:avLst/>
          </a:prstGeom>
        </p:spPr>
      </p:pic>
      <p:pic>
        <p:nvPicPr>
          <p:cNvPr id="12" name="Picture 1"/>
          <p:cNvPicPr/>
          <p:nvPr/>
        </p:nvPicPr>
        <p:blipFill>
          <a:blip r:embed="rId3" cstate="print">
            <a:extLst>
              <a:ext uri="{28A0092B-C50C-407E-A947-70E740481C1C}">
                <a14:useLocalDpi xmlns:a14="http://schemas.microsoft.com/office/drawing/2010/main" val="0"/>
              </a:ext>
            </a:extLst>
          </a:blip>
          <a:stretch>
            <a:fillRect/>
          </a:stretch>
        </p:blipFill>
        <p:spPr>
          <a:xfrm>
            <a:off x="2782940" y="329297"/>
            <a:ext cx="6602095" cy="859790"/>
          </a:xfrm>
          <a:prstGeom prst="rect">
            <a:avLst/>
          </a:prstGeom>
        </p:spPr>
      </p:pic>
      <p:sp>
        <p:nvSpPr>
          <p:cNvPr id="13" name="TextovéPole 12"/>
          <p:cNvSpPr txBox="1"/>
          <p:nvPr/>
        </p:nvSpPr>
        <p:spPr>
          <a:xfrm>
            <a:off x="1990288" y="1309667"/>
            <a:ext cx="7395024" cy="1477328"/>
          </a:xfrm>
          <a:prstGeom prst="rect">
            <a:avLst/>
          </a:prstGeom>
          <a:noFill/>
        </p:spPr>
        <p:txBody>
          <a:bodyPr wrap="square" rtlCol="0">
            <a:spAutoFit/>
          </a:bodyPr>
          <a:lstStyle/>
          <a:p>
            <a:pPr algn="ctr"/>
            <a:r>
              <a:rPr lang="cs-CZ" b="1" dirty="0"/>
              <a:t>Nové možnosti rozvoje vzdělávání na Technické univerzitě v Liberci</a:t>
            </a:r>
          </a:p>
          <a:p>
            <a:pPr algn="ctr"/>
            <a:endParaRPr lang="cs-CZ" sz="800" dirty="0"/>
          </a:p>
          <a:p>
            <a:pPr algn="ctr"/>
            <a:r>
              <a:rPr lang="cs-CZ" sz="1400" b="1" u="sng" dirty="0"/>
              <a:t>Specifický cíl A3:Tvorba nových profesně zaměřených studijních programů</a:t>
            </a:r>
          </a:p>
          <a:p>
            <a:pPr algn="ctr"/>
            <a:endParaRPr lang="cs-CZ" sz="1400" b="1" u="sng" dirty="0"/>
          </a:p>
          <a:p>
            <a:pPr algn="ctr"/>
            <a:r>
              <a:rPr lang="cs-CZ" b="1" dirty="0"/>
              <a:t>NPO_TUL_MSMT-16598/2022</a:t>
            </a:r>
          </a:p>
          <a:p>
            <a:endParaRPr lang="cs-CZ" dirty="0"/>
          </a:p>
        </p:txBody>
      </p:sp>
      <p:graphicFrame>
        <p:nvGraphicFramePr>
          <p:cNvPr id="4" name="Tabulka 3"/>
          <p:cNvGraphicFramePr>
            <a:graphicFrameLocks noGrp="1"/>
          </p:cNvGraphicFramePr>
          <p:nvPr/>
        </p:nvGraphicFramePr>
        <p:xfrm>
          <a:off x="3233420" y="3771741"/>
          <a:ext cx="5725160" cy="182880"/>
        </p:xfrm>
        <a:graphic>
          <a:graphicData uri="http://schemas.openxmlformats.org/drawingml/2006/table">
            <a:tbl>
              <a:tblPr firstRow="1" firstCol="1" bandRow="1">
                <a:tableStyleId>{5C22544A-7EE6-4342-B048-85BDC9FD1C3A}</a:tableStyleId>
              </a:tblPr>
              <a:tblGrid>
                <a:gridCol w="1908175">
                  <a:extLst>
                    <a:ext uri="{9D8B030D-6E8A-4147-A177-3AD203B41FA5}">
                      <a16:colId xmlns:a16="http://schemas.microsoft.com/office/drawing/2014/main" xmlns="" val="222842396"/>
                    </a:ext>
                  </a:extLst>
                </a:gridCol>
                <a:gridCol w="1908175">
                  <a:extLst>
                    <a:ext uri="{9D8B030D-6E8A-4147-A177-3AD203B41FA5}">
                      <a16:colId xmlns:a16="http://schemas.microsoft.com/office/drawing/2014/main" xmlns="" val="4242503758"/>
                    </a:ext>
                  </a:extLst>
                </a:gridCol>
                <a:gridCol w="1908810">
                  <a:extLst>
                    <a:ext uri="{9D8B030D-6E8A-4147-A177-3AD203B41FA5}">
                      <a16:colId xmlns:a16="http://schemas.microsoft.com/office/drawing/2014/main" xmlns="" val="3883100167"/>
                    </a:ext>
                  </a:extLst>
                </a:gridCol>
              </a:tblGrid>
              <a:tr h="0">
                <a:tc>
                  <a:txBody>
                    <a:bodyPr/>
                    <a:lstStyle/>
                    <a:p>
                      <a:pP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endParaRPr lang="cs-CZ"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43787227"/>
                  </a:ext>
                </a:extLst>
              </a:tr>
            </a:tbl>
          </a:graphicData>
        </a:graphic>
      </p:graphicFrame>
      <p:pic>
        <p:nvPicPr>
          <p:cNvPr id="1027" name="Obrázek 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594" y="5880252"/>
            <a:ext cx="1619250" cy="438150"/>
          </a:xfrm>
          <a:prstGeom prst="rect">
            <a:avLst/>
          </a:prstGeom>
          <a:noFill/>
          <a:extLst>
            <a:ext uri="{909E8E84-426E-40DD-AFC4-6F175D3DCCD1}">
              <a14:hiddenFill xmlns:a14="http://schemas.microsoft.com/office/drawing/2010/main">
                <a:solidFill>
                  <a:srgbClr val="FFFFFF"/>
                </a:solidFill>
              </a14:hiddenFill>
            </a:ext>
          </a:extLst>
        </p:spPr>
      </p:pic>
      <p:pic>
        <p:nvPicPr>
          <p:cNvPr id="1026" name="Obrázek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0680" y="5880253"/>
            <a:ext cx="962025" cy="42862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ek 33" descr="Foto / Photo: Logo MŠM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83539" y="5880253"/>
            <a:ext cx="8667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442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401479"/>
          </a:xfrm>
          <a:prstGeom prst="rect">
            <a:avLst/>
          </a:prstGeom>
        </p:spPr>
        <p:txBody>
          <a:bodyPr wrap="square">
            <a:spAutoFit/>
          </a:bodyPr>
          <a:lstStyle/>
          <a:p>
            <a:r>
              <a:rPr lang="en-US" sz="2000" b="1" dirty="0"/>
              <a:t>5.4.4	Priority </a:t>
            </a:r>
            <a:r>
              <a:rPr lang="en-US" sz="2000" b="1" dirty="0" err="1"/>
              <a:t>podle</a:t>
            </a:r>
            <a:r>
              <a:rPr lang="en-US" sz="2000" b="1" dirty="0"/>
              <a:t> </a:t>
            </a:r>
            <a:r>
              <a:rPr lang="en-US" sz="2000" b="1" dirty="0" err="1"/>
              <a:t>čtvrté</a:t>
            </a:r>
            <a:r>
              <a:rPr lang="en-US" sz="2000" b="1" dirty="0"/>
              <a:t> </a:t>
            </a:r>
            <a:r>
              <a:rPr lang="en-US" sz="2000" b="1" dirty="0" err="1"/>
              <a:t>generace</a:t>
            </a:r>
            <a:r>
              <a:rPr lang="en-US" sz="2000" b="1" dirty="0"/>
              <a:t> time </a:t>
            </a:r>
            <a:r>
              <a:rPr lang="en-US" sz="2000" b="1" dirty="0"/>
              <a:t>management</a:t>
            </a:r>
            <a:endParaRPr lang="cs-CZ" sz="2000" b="1" dirty="0"/>
          </a:p>
          <a:p>
            <a:endParaRPr lang="cs-CZ" sz="500" b="1" dirty="0"/>
          </a:p>
          <a:p>
            <a:r>
              <a:rPr lang="cs-CZ" sz="1600" dirty="0"/>
              <a:t>Z pohledu čtvrté generace </a:t>
            </a:r>
            <a:r>
              <a:rPr lang="cs-CZ" sz="1600" dirty="0" err="1"/>
              <a:t>time</a:t>
            </a:r>
            <a:r>
              <a:rPr lang="cs-CZ" sz="1600" dirty="0"/>
              <a:t> managementu jsou priority to, co člověk považuje za dlouhodobě nejdůležitější a úzce souvisí s jeho životním přáním (či jinými slovy osobním posláním). „Provádění našich osobních plánů v čase našeho života je o to jednodušší a víc motivující, že se tyto plány vpisují do našich hlubších záměrů, v nichž realizujeme svá životní přání. Podle nich si pak můžeme jasně určit priority, mobilizovat svou energii a uvědomit si, jak potom nakládat se svým časem.“ Právě vědomí toho, že člověk dělá opravdu důležité věci a nezabývá se podružnostmi, ho dobíjí novou energií a přináší mu dobrý pocit z vlastního života. Čtvrtá generace se smířila se skutečností, že není možné stihnout všechno, každý úkol precizně provést a přitom žít spokojeně. Lidé se nemusí stresovat tím, že něco nestíhají, pokud to, čemu se věnují na úkor ostatních aktivit, souhlasí s jejich prioritami, tedy tím nejdůležitějším v jejich životě. Stanovit si své nejvyšší priority, životní cíle či osobní poslání není záležitost pár minut přemýšlení. </a:t>
            </a:r>
            <a:r>
              <a:rPr lang="cs-CZ" sz="1600" dirty="0" err="1"/>
              <a:t>Stephen</a:t>
            </a:r>
            <a:r>
              <a:rPr lang="cs-CZ" sz="1600" dirty="0"/>
              <a:t> R. </a:t>
            </a:r>
            <a:r>
              <a:rPr lang="cs-CZ" sz="1600" dirty="0" err="1"/>
              <a:t>Covey</a:t>
            </a:r>
            <a:r>
              <a:rPr lang="cs-CZ" sz="1600" dirty="0"/>
              <a:t> [60] doporučuje použít techniku, při které si člověk představuje svůj vlastní pohřeb. Co by o sobě chtěl slyšet ve smutečním projevu? Jak by chtěl, aby na něj vzpomínali jeho blízcí? Nezdají se některé současné problémy z tohoto pohledu malichernými? Po tomto zamyšlení by si člověk měl zkusit zjednodušeně sepsat jakousi svou osobní ústavu, pravidla, která říkají, co je skutečně důležité a čemu chce věnovat nejvíce energie. Měl by zvážit, čeho chce dosáhnut ve svých různých životních rolích a pokusit se nastavit mezi všemi oblastmi svého života rovnováhu. Tento náčrt životních cílů a zásad může vznikat několik dnů či týdnů, je dobré se k němu pravidelně vracet a klidně ho i upravit. Názory člověka se postupem času vyvíjí, proto i priority se mohou měnit.</a:t>
            </a:r>
          </a:p>
          <a:p>
            <a:endParaRPr lang="cs-CZ" sz="1600" dirty="0"/>
          </a:p>
        </p:txBody>
      </p:sp>
    </p:spTree>
    <p:extLst>
      <p:ext uri="{BB962C8B-B14F-4D97-AF65-F5344CB8AC3E}">
        <p14:creationId xmlns:p14="http://schemas.microsoft.com/office/powerpoint/2010/main" val="803466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263328" cy="4909036"/>
          </a:xfrm>
          <a:prstGeom prst="rect">
            <a:avLst/>
          </a:prstGeom>
        </p:spPr>
        <p:txBody>
          <a:bodyPr wrap="square">
            <a:spAutoFit/>
          </a:bodyPr>
          <a:lstStyle/>
          <a:p>
            <a:r>
              <a:rPr lang="en-US" sz="2000" b="1" dirty="0"/>
              <a:t>5.4.5	</a:t>
            </a:r>
            <a:r>
              <a:rPr lang="en-US" sz="2000" b="1" dirty="0" err="1"/>
              <a:t>Procedura</a:t>
            </a:r>
            <a:r>
              <a:rPr lang="en-US" sz="2000" b="1" dirty="0"/>
              <a:t> </a:t>
            </a:r>
            <a:r>
              <a:rPr lang="en-US" sz="2000" b="1" dirty="0" err="1"/>
              <a:t>plánování</a:t>
            </a:r>
            <a:r>
              <a:rPr lang="en-US" sz="2000" b="1" dirty="0"/>
              <a:t> </a:t>
            </a:r>
            <a:r>
              <a:rPr lang="en-US" sz="2000" b="1" dirty="0" err="1"/>
              <a:t>času</a:t>
            </a:r>
            <a:endParaRPr lang="cs-CZ" sz="2000" b="1" dirty="0"/>
          </a:p>
          <a:p>
            <a:endParaRPr lang="cs-CZ" sz="500" b="1" dirty="0"/>
          </a:p>
          <a:p>
            <a:r>
              <a:rPr lang="cs-CZ" sz="1600" dirty="0"/>
              <a:t>Jakmile člověk zná své cíle a priority, tedy ví, co chce dělat, je třeba jednotlivé činnosti umět dobře zařadit do svého rozvrhu. Pro pracovní, ale i soukromý den je při plánování důležité mít své priority stále na vědomí, tak aby byly součástí každého rozhodování. Je nutné soustředit se na důležité činnosti a udržovat rovnováhu mezi všemi oblastmi svého života. Plánování čtvrté generace preferuje týdenní plánování, neboť lidé velmi dobře vnímají v měřítku týdnů. Při plánování bychom měli vycházet ze svých životních poslání, proměněných do cílů pro každou naší životní a pracovní roli. Plánování následujícího je vhodné provádět v pátek odpoledne před odchodem z práce, případně si vyhradit chvíli během víkendu. Je vhodné využít formulář (viz obr. 5.6) a postupovat následovně:</a:t>
            </a:r>
          </a:p>
          <a:p>
            <a:endParaRPr lang="cs-CZ" sz="1600" dirty="0"/>
          </a:p>
          <a:p>
            <a:r>
              <a:rPr lang="cs-CZ" sz="1600" dirty="0"/>
              <a:t>1)	Stanovení rolí</a:t>
            </a:r>
          </a:p>
          <a:p>
            <a:r>
              <a:rPr lang="cs-CZ" sz="1600" dirty="0"/>
              <a:t>2)	Stanovení cílů spojených s jednotlivými rolemi</a:t>
            </a:r>
          </a:p>
          <a:p>
            <a:r>
              <a:rPr lang="cs-CZ" sz="1600" dirty="0"/>
              <a:t>3)	Přidělení priorit cílům (A – nejdůležitější, B – důležitý, C – méně důležitý, </a:t>
            </a:r>
            <a:r>
              <a:rPr lang="cs-CZ" sz="1600" dirty="0"/>
              <a:t>	důležité </a:t>
            </a:r>
            <a:r>
              <a:rPr lang="cs-CZ" sz="1600" dirty="0"/>
              <a:t>jsou ovšem všechny, protože spadají do II. kvadrantu činností.</a:t>
            </a:r>
          </a:p>
          <a:p>
            <a:r>
              <a:rPr lang="cs-CZ" sz="1600" dirty="0"/>
              <a:t>4)	Seřadit cíle dle priorit z týdenního hlediska.</a:t>
            </a:r>
          </a:p>
          <a:p>
            <a:r>
              <a:rPr lang="cs-CZ" sz="1600" dirty="0"/>
              <a:t>5)	Rozdělení cílů s vysokou prioritou do jednotlivých dní</a:t>
            </a:r>
          </a:p>
          <a:p>
            <a:r>
              <a:rPr lang="cs-CZ" sz="1600" dirty="0"/>
              <a:t>6)	Umístit činnosti vedoucí k dosažení cílů na konkrétní data a časy.</a:t>
            </a:r>
          </a:p>
          <a:p>
            <a:endParaRPr lang="cs-CZ" sz="1600" dirty="0"/>
          </a:p>
        </p:txBody>
      </p:sp>
    </p:spTree>
    <p:extLst>
      <p:ext uri="{BB962C8B-B14F-4D97-AF65-F5344CB8AC3E}">
        <p14:creationId xmlns:p14="http://schemas.microsoft.com/office/powerpoint/2010/main" val="723723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1954381"/>
          </a:xfrm>
          <a:prstGeom prst="rect">
            <a:avLst/>
          </a:prstGeom>
        </p:spPr>
        <p:txBody>
          <a:bodyPr wrap="square">
            <a:spAutoFit/>
          </a:bodyPr>
          <a:lstStyle/>
          <a:p>
            <a:r>
              <a:rPr lang="en-US" sz="2000" b="1" dirty="0"/>
              <a:t>5.4.5	</a:t>
            </a:r>
            <a:r>
              <a:rPr lang="en-US" sz="2000" b="1" dirty="0" err="1"/>
              <a:t>Procedura</a:t>
            </a:r>
            <a:r>
              <a:rPr lang="en-US" sz="2000" b="1" dirty="0"/>
              <a:t> </a:t>
            </a:r>
            <a:r>
              <a:rPr lang="en-US" sz="2000" b="1" dirty="0" err="1"/>
              <a:t>plánování</a:t>
            </a:r>
            <a:r>
              <a:rPr lang="en-US" sz="2000" b="1" dirty="0"/>
              <a:t> </a:t>
            </a:r>
            <a:r>
              <a:rPr lang="en-US" sz="2000" b="1" dirty="0" err="1"/>
              <a:t>času</a:t>
            </a:r>
            <a:endParaRPr lang="cs-CZ" sz="2000" b="1" dirty="0"/>
          </a:p>
          <a:p>
            <a:endParaRPr lang="cs-CZ" sz="500" b="1" dirty="0"/>
          </a:p>
          <a:p>
            <a:r>
              <a:rPr lang="cs-CZ" sz="1600" dirty="0"/>
              <a:t>Plánovanými činnostmi bychom měli vyplnit pouze 60% času, zbylých 40% bude zaplněno neplánovanými činnostmi z kvadrantu I a III.</a:t>
            </a:r>
          </a:p>
          <a:p>
            <a:endParaRPr lang="cs-CZ" sz="1600" dirty="0"/>
          </a:p>
          <a:p>
            <a:r>
              <a:rPr lang="cs-CZ" sz="1600" dirty="0"/>
              <a:t>Po vytvoření plánu následuje neméně důležitá fáze, mít sebekázeň, konat a plán důsledně splnit. Pouhé plánování bez následné realizace nevede k dosažení cílů a vizí.</a:t>
            </a:r>
          </a:p>
          <a:p>
            <a:endParaRPr lang="cs-CZ" sz="1600" dirty="0"/>
          </a:p>
        </p:txBody>
      </p:sp>
      <p:pic>
        <p:nvPicPr>
          <p:cNvPr id="5" name="Obrázek 4"/>
          <p:cNvPicPr/>
          <p:nvPr/>
        </p:nvPicPr>
        <p:blipFill>
          <a:blip r:embed="rId2"/>
          <a:stretch>
            <a:fillRect/>
          </a:stretch>
        </p:blipFill>
        <p:spPr>
          <a:xfrm>
            <a:off x="3431704" y="3194149"/>
            <a:ext cx="5502910" cy="2990850"/>
          </a:xfrm>
          <a:prstGeom prst="rect">
            <a:avLst/>
          </a:prstGeom>
        </p:spPr>
      </p:pic>
      <p:sp>
        <p:nvSpPr>
          <p:cNvPr id="3" name="Obdélník 2"/>
          <p:cNvSpPr/>
          <p:nvPr/>
        </p:nvSpPr>
        <p:spPr>
          <a:xfrm>
            <a:off x="2693544" y="6184999"/>
            <a:ext cx="6750496" cy="338554"/>
          </a:xfrm>
          <a:prstGeom prst="rect">
            <a:avLst/>
          </a:prstGeom>
        </p:spPr>
        <p:txBody>
          <a:bodyPr wrap="square">
            <a:spAutoFit/>
          </a:bodyPr>
          <a:lstStyle/>
          <a:p>
            <a:pPr algn="ctr"/>
            <a:r>
              <a:rPr lang="cs-CZ" sz="1600" b="1" dirty="0">
                <a:latin typeface="Times New Roman" panose="02020603050405020304" pitchFamily="18" charset="0"/>
                <a:ea typeface="Calibri" panose="020F0502020204030204" pitchFamily="34" charset="0"/>
              </a:rPr>
              <a:t>Obr. 5.4</a:t>
            </a:r>
            <a:r>
              <a:rPr lang="cs-CZ" sz="1600" dirty="0">
                <a:latin typeface="Times New Roman" panose="02020603050405020304" pitchFamily="18" charset="0"/>
                <a:ea typeface="Calibri" panose="020F0502020204030204" pitchFamily="34" charset="0"/>
              </a:rPr>
              <a:t> </a:t>
            </a:r>
            <a:r>
              <a:rPr lang="cs-CZ" sz="1600" i="1" dirty="0">
                <a:latin typeface="Times New Roman" panose="02020603050405020304" pitchFamily="18" charset="0"/>
                <a:ea typeface="Calibri" panose="020F0502020204030204" pitchFamily="34" charset="0"/>
              </a:rPr>
              <a:t>Čtyři kvadranty dělení činností dle naléhavosti a důležitosti</a:t>
            </a:r>
            <a:r>
              <a:rPr lang="cs-CZ" sz="1600" dirty="0">
                <a:latin typeface="Times New Roman" panose="02020603050405020304" pitchFamily="18" charset="0"/>
                <a:ea typeface="Calibri" panose="020F0502020204030204" pitchFamily="34" charset="0"/>
              </a:rPr>
              <a:t> [64]</a:t>
            </a:r>
            <a:endParaRPr lang="cs-CZ"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572546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723275"/>
          </a:xfrm>
          <a:prstGeom prst="rect">
            <a:avLst/>
          </a:prstGeom>
        </p:spPr>
        <p:txBody>
          <a:bodyPr wrap="square">
            <a:spAutoFit/>
          </a:bodyPr>
          <a:lstStyle/>
          <a:p>
            <a:r>
              <a:rPr lang="en-US" sz="2000" b="1" dirty="0"/>
              <a:t>5.4.5	</a:t>
            </a:r>
            <a:r>
              <a:rPr lang="en-US" sz="2000" b="1" dirty="0" err="1"/>
              <a:t>Procedura</a:t>
            </a:r>
            <a:r>
              <a:rPr lang="en-US" sz="2000" b="1" dirty="0"/>
              <a:t> </a:t>
            </a:r>
            <a:r>
              <a:rPr lang="en-US" sz="2000" b="1" dirty="0" err="1"/>
              <a:t>plánování</a:t>
            </a:r>
            <a:r>
              <a:rPr lang="en-US" sz="2000" b="1" dirty="0"/>
              <a:t> </a:t>
            </a:r>
            <a:r>
              <a:rPr lang="en-US" sz="2000" b="1" dirty="0" err="1"/>
              <a:t>času</a:t>
            </a:r>
            <a:endParaRPr lang="cs-CZ" sz="2000" b="1" dirty="0"/>
          </a:p>
          <a:p>
            <a:endParaRPr lang="cs-CZ" sz="500" b="1" dirty="0"/>
          </a:p>
          <a:p>
            <a:endParaRPr lang="cs-CZ" sz="1600" dirty="0"/>
          </a:p>
        </p:txBody>
      </p:sp>
      <p:pic>
        <p:nvPicPr>
          <p:cNvPr id="7" name="Obrázek 6"/>
          <p:cNvPicPr/>
          <p:nvPr/>
        </p:nvPicPr>
        <p:blipFill>
          <a:blip r:embed="rId2"/>
          <a:stretch>
            <a:fillRect/>
          </a:stretch>
        </p:blipFill>
        <p:spPr>
          <a:xfrm>
            <a:off x="3431704" y="2344228"/>
            <a:ext cx="5502910" cy="3032125"/>
          </a:xfrm>
          <a:prstGeom prst="rect">
            <a:avLst/>
          </a:prstGeom>
        </p:spPr>
      </p:pic>
      <p:sp>
        <p:nvSpPr>
          <p:cNvPr id="8" name="Obdélník 7"/>
          <p:cNvSpPr/>
          <p:nvPr/>
        </p:nvSpPr>
        <p:spPr>
          <a:xfrm>
            <a:off x="2405512" y="5686075"/>
            <a:ext cx="7326560" cy="338554"/>
          </a:xfrm>
          <a:prstGeom prst="rect">
            <a:avLst/>
          </a:prstGeom>
        </p:spPr>
        <p:txBody>
          <a:bodyPr wrap="square">
            <a:spAutoFit/>
          </a:bodyPr>
          <a:lstStyle/>
          <a:p>
            <a:pPr algn="ctr"/>
            <a:r>
              <a:rPr lang="cs-CZ" sz="1600" b="1" dirty="0">
                <a:latin typeface="Times New Roman" panose="02020603050405020304" pitchFamily="18" charset="0"/>
                <a:ea typeface="Calibri" panose="020F0502020204030204" pitchFamily="34" charset="0"/>
              </a:rPr>
              <a:t>Obr. 5.5</a:t>
            </a:r>
            <a:r>
              <a:rPr lang="cs-CZ" sz="1600" dirty="0">
                <a:latin typeface="Times New Roman" panose="02020603050405020304" pitchFamily="18" charset="0"/>
                <a:ea typeface="Calibri" panose="020F0502020204030204" pitchFamily="34" charset="0"/>
              </a:rPr>
              <a:t> </a:t>
            </a:r>
            <a:r>
              <a:rPr lang="cs-CZ" sz="1600" i="1" dirty="0">
                <a:latin typeface="Times New Roman" panose="02020603050405020304" pitchFamily="18" charset="0"/>
                <a:ea typeface="Calibri" panose="020F0502020204030204" pitchFamily="34" charset="0"/>
              </a:rPr>
              <a:t>Řízení činností s ohledem na naléhavost a důležitost </a:t>
            </a:r>
            <a:r>
              <a:rPr lang="en-US" sz="1600" dirty="0">
                <a:latin typeface="Times New Roman" panose="02020603050405020304" pitchFamily="18" charset="0"/>
                <a:ea typeface="Calibri" panose="020F0502020204030204" pitchFamily="34" charset="0"/>
              </a:rPr>
              <a:t>[64]</a:t>
            </a:r>
            <a:endParaRPr lang="cs-CZ"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174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4662815"/>
          </a:xfrm>
          <a:prstGeom prst="rect">
            <a:avLst/>
          </a:prstGeom>
        </p:spPr>
        <p:txBody>
          <a:bodyPr wrap="square">
            <a:spAutoFit/>
          </a:bodyPr>
          <a:lstStyle/>
          <a:p>
            <a:r>
              <a:rPr lang="en-US" sz="2000" b="1" dirty="0"/>
              <a:t>5.4.6	</a:t>
            </a:r>
            <a:r>
              <a:rPr lang="en-US" sz="2000" b="1" dirty="0" err="1"/>
              <a:t>Plánovací</a:t>
            </a:r>
            <a:r>
              <a:rPr lang="en-US" sz="2000" b="1" dirty="0"/>
              <a:t> </a:t>
            </a:r>
            <a:r>
              <a:rPr lang="en-US" sz="2000" b="1" dirty="0" err="1"/>
              <a:t>pomůcky</a:t>
            </a:r>
            <a:endParaRPr lang="cs-CZ" sz="2000" b="1" dirty="0"/>
          </a:p>
          <a:p>
            <a:endParaRPr lang="cs-CZ" sz="500" b="1" dirty="0"/>
          </a:p>
          <a:p>
            <a:r>
              <a:rPr lang="cs-CZ" sz="1600" dirty="0"/>
              <a:t>Nutným předpokladem každého plánování je písemnost. Díky tomu, že si člověk vše důležité poznamená, nemusí se stresovat, že by na něco zapomněl. Problémy a úkoly se dostávají do podvědomí, které na nich může průběžně pracovat. Člověk pak také ví, co konkrétně chce dělat a snadněji může odmítat podružné činnosti.</a:t>
            </a:r>
          </a:p>
          <a:p>
            <a:endParaRPr lang="cs-CZ" sz="1600" dirty="0"/>
          </a:p>
          <a:p>
            <a:r>
              <a:rPr lang="cs-CZ" sz="1600" dirty="0"/>
              <a:t>Za otce plánovacích systému je všeobecně považován Němec Gustav Grossman. Grossman, narozen roku 1893, pracoval v mnichovském nakladatelství a svůj vynález, tedy první diář, nazval Šťastný deník a vytvořil také metodiku, jak s ním pracovat. [61] Na Grossmana pak navazovali další autoři a dnes existují desítky různých metod plánování času, jež pracují s nejrůznějšími pomůckami, od vylepšených kalendářů až po ucelené systémy s podporou výpočetní techniky. </a:t>
            </a:r>
          </a:p>
          <a:p>
            <a:endParaRPr lang="cs-CZ" sz="1600" dirty="0"/>
          </a:p>
          <a:p>
            <a:r>
              <a:rPr lang="cs-CZ" sz="1600" dirty="0"/>
              <a:t>Nespornou výhodou </a:t>
            </a:r>
            <a:r>
              <a:rPr lang="cs-CZ" sz="1600" dirty="0" err="1"/>
              <a:t>diářových</a:t>
            </a:r>
            <a:r>
              <a:rPr lang="cs-CZ" sz="1600" dirty="0"/>
              <a:t> systémů je, že ctí důležitost pravidelnosti, která je jednou ze základních podmínek k vytvoření návyku, jenž může velmi zjednodušit vykonávání opakujících se činností. Ovšem je důležité se s plánovacím systémem naučit pracovat efektivně a tak, aby se člověk nestal jeho otrokem, nevěnoval značnou část plánování úkolů, ale už by mu nezbývaly síly na jejich vykonání.</a:t>
            </a:r>
          </a:p>
          <a:p>
            <a:endParaRPr lang="cs-CZ" sz="1600" dirty="0"/>
          </a:p>
        </p:txBody>
      </p:sp>
    </p:spTree>
    <p:extLst>
      <p:ext uri="{BB962C8B-B14F-4D97-AF65-F5344CB8AC3E}">
        <p14:creationId xmlns:p14="http://schemas.microsoft.com/office/powerpoint/2010/main" val="561795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5401479"/>
          </a:xfrm>
          <a:prstGeom prst="rect">
            <a:avLst/>
          </a:prstGeom>
        </p:spPr>
        <p:txBody>
          <a:bodyPr wrap="square">
            <a:spAutoFit/>
          </a:bodyPr>
          <a:lstStyle/>
          <a:p>
            <a:r>
              <a:rPr lang="en-US" sz="2000" b="1" dirty="0"/>
              <a:t>5.4.6	</a:t>
            </a:r>
            <a:r>
              <a:rPr lang="en-US" sz="2000" b="1" dirty="0" err="1"/>
              <a:t>Plánovací</a:t>
            </a:r>
            <a:r>
              <a:rPr lang="en-US" sz="2000" b="1" dirty="0"/>
              <a:t> </a:t>
            </a:r>
            <a:r>
              <a:rPr lang="en-US" sz="2000" b="1" dirty="0" err="1"/>
              <a:t>pomůcky</a:t>
            </a:r>
            <a:endParaRPr lang="cs-CZ" sz="2000" b="1" dirty="0"/>
          </a:p>
          <a:p>
            <a:endParaRPr lang="cs-CZ" sz="500" b="1" dirty="0"/>
          </a:p>
          <a:p>
            <a:r>
              <a:rPr lang="cs-CZ" sz="1600" b="1" dirty="0"/>
              <a:t>Šest kritérií, které musí splňovat organizační a plánovací kalendář:</a:t>
            </a:r>
          </a:p>
          <a:p>
            <a:endParaRPr lang="cs-CZ" sz="1600" dirty="0"/>
          </a:p>
          <a:p>
            <a:r>
              <a:rPr lang="cs-CZ" sz="1600" b="1" i="1" dirty="0"/>
              <a:t>1</a:t>
            </a:r>
            <a:r>
              <a:rPr lang="cs-CZ" sz="1600" b="1" i="1" dirty="0"/>
              <a:t>)	Soudržnost </a:t>
            </a:r>
            <a:r>
              <a:rPr lang="cs-CZ" sz="1600" dirty="0"/>
              <a:t>– znamená soulad mezi osobním posláním člověka, jeho </a:t>
            </a:r>
            <a:r>
              <a:rPr lang="cs-CZ" sz="1600" dirty="0"/>
              <a:t>	prioritami 	a </a:t>
            </a:r>
            <a:r>
              <a:rPr lang="cs-CZ" sz="1600" dirty="0"/>
              <a:t>životními rolemi a také mezi jeho krátkodobými i dlouhodobými cíli </a:t>
            </a:r>
            <a:r>
              <a:rPr lang="cs-CZ" sz="1600" dirty="0"/>
              <a:t>	a </a:t>
            </a:r>
            <a:r>
              <a:rPr lang="cs-CZ" sz="1600" dirty="0"/>
              <a:t>plány.</a:t>
            </a:r>
          </a:p>
          <a:p>
            <a:endParaRPr lang="cs-CZ" sz="1600" dirty="0"/>
          </a:p>
          <a:p>
            <a:r>
              <a:rPr lang="cs-CZ" sz="1600" b="1" i="1" dirty="0"/>
              <a:t>2)	Rovnováha </a:t>
            </a:r>
            <a:r>
              <a:rPr lang="cs-CZ" sz="1600" dirty="0"/>
              <a:t>– plánovací systém by měl člověku pomoci udržet rovnováhu mezi </a:t>
            </a:r>
            <a:r>
              <a:rPr lang="cs-CZ" sz="1600" dirty="0"/>
              <a:t>	všemi </a:t>
            </a:r>
            <a:r>
              <a:rPr lang="cs-CZ" sz="1600" dirty="0"/>
              <a:t>důležitými oblastmi jeho života a pomáhat mu, aby některé </a:t>
            </a:r>
            <a:r>
              <a:rPr lang="cs-CZ" sz="1600" dirty="0"/>
              <a:t>	nezanedbával</a:t>
            </a:r>
            <a:r>
              <a:rPr lang="cs-CZ" sz="1600" dirty="0"/>
              <a:t>, např. péči o zdraví a kondici nebo snahu o osobní růst. Je nutné </a:t>
            </a:r>
            <a:r>
              <a:rPr lang="cs-CZ" sz="1600" dirty="0"/>
              <a:t>	si </a:t>
            </a:r>
            <a:r>
              <a:rPr lang="cs-CZ" sz="1600" dirty="0"/>
              <a:t>uvědomit, že úspěch jen v jedné životní oblasti může sice nahradit neúspěch </a:t>
            </a:r>
            <a:r>
              <a:rPr lang="cs-CZ" sz="1600" dirty="0"/>
              <a:t>	v </a:t>
            </a:r>
            <a:r>
              <a:rPr lang="cs-CZ" sz="1600" dirty="0"/>
              <a:t>oblastech jiných, avšak nikoliv dlouhodobě, pouze na omezený čas.</a:t>
            </a:r>
          </a:p>
          <a:p>
            <a:endParaRPr lang="cs-CZ" sz="1600" dirty="0"/>
          </a:p>
          <a:p>
            <a:r>
              <a:rPr lang="cs-CZ" sz="1600" b="1" i="1" dirty="0"/>
              <a:t>3)	Soustředění pozornosti na kvadrant II </a:t>
            </a:r>
            <a:r>
              <a:rPr lang="cs-CZ" sz="1600" dirty="0"/>
              <a:t>– je důležité, aby plánovací nástroj </a:t>
            </a:r>
            <a:r>
              <a:rPr lang="cs-CZ" sz="1600" dirty="0"/>
              <a:t>	člověka </a:t>
            </a:r>
            <a:r>
              <a:rPr lang="cs-CZ" sz="1600" dirty="0"/>
              <a:t>podporoval v tom, aby co nejvíce svého času strávil konáním </a:t>
            </a:r>
            <a:r>
              <a:rPr lang="cs-CZ" sz="1600" dirty="0"/>
              <a:t>	důležitých </a:t>
            </a:r>
            <a:r>
              <a:rPr lang="cs-CZ" sz="1600" dirty="0"/>
              <a:t>a nenaléhavých činností a tak účinně předcházel krizím.</a:t>
            </a:r>
          </a:p>
          <a:p>
            <a:endParaRPr lang="cs-CZ" sz="1600" dirty="0"/>
          </a:p>
          <a:p>
            <a:r>
              <a:rPr lang="cs-CZ" sz="1600" b="1" i="1" dirty="0"/>
              <a:t>4)	„Lidská“ dimenze </a:t>
            </a:r>
            <a:r>
              <a:rPr lang="cs-CZ" sz="1600" dirty="0"/>
              <a:t>– plánovací systém by měl zahrnovat i variantu, že pokud </a:t>
            </a:r>
            <a:r>
              <a:rPr lang="cs-CZ" sz="1600" dirty="0"/>
              <a:t>	člověk </a:t>
            </a:r>
            <a:r>
              <a:rPr lang="cs-CZ" sz="1600" dirty="0"/>
              <a:t>koná podle svých osobních hodnot, musí občas své plány přirozeně </a:t>
            </a:r>
            <a:r>
              <a:rPr lang="cs-CZ" sz="1600" dirty="0"/>
              <a:t>	podřídit </a:t>
            </a:r>
            <a:r>
              <a:rPr lang="cs-CZ" sz="1600" dirty="0"/>
              <a:t>zájmům jiných lidí. </a:t>
            </a:r>
          </a:p>
          <a:p>
            <a:endParaRPr lang="cs-CZ" sz="1600" dirty="0"/>
          </a:p>
        </p:txBody>
      </p:sp>
    </p:spTree>
    <p:extLst>
      <p:ext uri="{BB962C8B-B14F-4D97-AF65-F5344CB8AC3E}">
        <p14:creationId xmlns:p14="http://schemas.microsoft.com/office/powerpoint/2010/main" val="1096800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3431709"/>
          </a:xfrm>
          <a:prstGeom prst="rect">
            <a:avLst/>
          </a:prstGeom>
        </p:spPr>
        <p:txBody>
          <a:bodyPr wrap="square">
            <a:spAutoFit/>
          </a:bodyPr>
          <a:lstStyle/>
          <a:p>
            <a:r>
              <a:rPr lang="en-US" sz="2000" b="1" dirty="0"/>
              <a:t>5.4.6	</a:t>
            </a:r>
            <a:r>
              <a:rPr lang="en-US" sz="2000" b="1" dirty="0" err="1"/>
              <a:t>Plánovací</a:t>
            </a:r>
            <a:r>
              <a:rPr lang="en-US" sz="2000" b="1" dirty="0"/>
              <a:t> </a:t>
            </a:r>
            <a:r>
              <a:rPr lang="en-US" sz="2000" b="1" dirty="0" err="1"/>
              <a:t>pomůcky</a:t>
            </a:r>
            <a:endParaRPr lang="cs-CZ" sz="2000" b="1" dirty="0"/>
          </a:p>
          <a:p>
            <a:endParaRPr lang="cs-CZ" sz="500" b="1" dirty="0"/>
          </a:p>
          <a:p>
            <a:r>
              <a:rPr lang="cs-CZ" sz="1600" b="1" dirty="0"/>
              <a:t>Šest kritérií, které musí splňovat organizační a plánovací kalendář:</a:t>
            </a:r>
          </a:p>
          <a:p>
            <a:endParaRPr lang="cs-CZ" sz="1600" dirty="0"/>
          </a:p>
          <a:p>
            <a:r>
              <a:rPr lang="cs-CZ" sz="1600" b="1" i="1" dirty="0"/>
              <a:t>5)	Pružnost </a:t>
            </a:r>
            <a:r>
              <a:rPr lang="cs-CZ" sz="1600" dirty="0"/>
              <a:t>– každý člověk má jiný styl práce a jiné návyky, těm by se plánovací </a:t>
            </a:r>
            <a:r>
              <a:rPr lang="cs-CZ" sz="1600" dirty="0"/>
              <a:t>	systém </a:t>
            </a:r>
            <a:r>
              <a:rPr lang="cs-CZ" sz="1600" dirty="0"/>
              <a:t>měl umět co nejlépe přizpůsobit.</a:t>
            </a:r>
          </a:p>
          <a:p>
            <a:endParaRPr lang="cs-CZ" sz="1600" dirty="0"/>
          </a:p>
          <a:p>
            <a:r>
              <a:rPr lang="cs-CZ" sz="1600" b="1" i="1" dirty="0"/>
              <a:t>6)	Přenosnost </a:t>
            </a:r>
            <a:r>
              <a:rPr lang="cs-CZ" sz="1600" dirty="0"/>
              <a:t>– je důležité mít svůj diář či plánovací systém (ať už elektronický </a:t>
            </a:r>
            <a:r>
              <a:rPr lang="cs-CZ" sz="1600" dirty="0"/>
              <a:t>	nebo </a:t>
            </a:r>
            <a:r>
              <a:rPr lang="cs-CZ" sz="1600" dirty="0"/>
              <a:t>papírový) vždy při sobě, aby člověk mohl kdykoliv pracovat s důležitými </a:t>
            </a:r>
            <a:r>
              <a:rPr lang="cs-CZ" sz="1600" dirty="0"/>
              <a:t>	údaji</a:t>
            </a:r>
            <a:r>
              <a:rPr lang="cs-CZ" sz="1600" dirty="0"/>
              <a:t>, které v něm má zaznamenané. [60]</a:t>
            </a:r>
          </a:p>
          <a:p>
            <a:endParaRPr lang="cs-CZ" sz="1600" dirty="0"/>
          </a:p>
          <a:p>
            <a:r>
              <a:rPr lang="cs-CZ" sz="1600" dirty="0"/>
              <a:t>Existuje celá řada nástrojů, které mohou člověku při plánování pomoci. Od čistého listu papíru až po nejmodernější kapesní počítač. Každému vyhovuje něco jiného, neexistuje obecně nejlepší systém. [61]</a:t>
            </a:r>
          </a:p>
        </p:txBody>
      </p:sp>
    </p:spTree>
    <p:extLst>
      <p:ext uri="{BB962C8B-B14F-4D97-AF65-F5344CB8AC3E}">
        <p14:creationId xmlns:p14="http://schemas.microsoft.com/office/powerpoint/2010/main" val="210391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401479"/>
          </a:xfrm>
          <a:prstGeom prst="rect">
            <a:avLst/>
          </a:prstGeom>
        </p:spPr>
        <p:txBody>
          <a:bodyPr wrap="square">
            <a:spAutoFit/>
          </a:bodyPr>
          <a:lstStyle/>
          <a:p>
            <a:r>
              <a:rPr lang="en-US" sz="2000" b="1" dirty="0"/>
              <a:t>5.4.7	</a:t>
            </a:r>
            <a:r>
              <a:rPr lang="en-US" sz="2000" b="1" dirty="0" err="1"/>
              <a:t>Závěr</a:t>
            </a:r>
            <a:r>
              <a:rPr lang="en-US" sz="2000" b="1" dirty="0"/>
              <a:t> k time </a:t>
            </a:r>
            <a:r>
              <a:rPr lang="en-US" sz="2000" b="1" dirty="0"/>
              <a:t>management</a:t>
            </a:r>
            <a:endParaRPr lang="cs-CZ" sz="2000" b="1" dirty="0"/>
          </a:p>
          <a:p>
            <a:endParaRPr lang="cs-CZ" sz="500" b="1" dirty="0"/>
          </a:p>
          <a:p>
            <a:r>
              <a:rPr lang="cs-CZ" sz="1600" dirty="0"/>
              <a:t>Naučit se umění </a:t>
            </a:r>
            <a:r>
              <a:rPr lang="cs-CZ" sz="1600" dirty="0" err="1"/>
              <a:t>time</a:t>
            </a:r>
            <a:r>
              <a:rPr lang="cs-CZ" sz="1600" dirty="0"/>
              <a:t> managementu není možné ze dne na den. Tím, že si člověk přečte knihu o </a:t>
            </a:r>
            <a:r>
              <a:rPr lang="cs-CZ" sz="1600" dirty="0" err="1"/>
              <a:t>time</a:t>
            </a:r>
            <a:r>
              <a:rPr lang="cs-CZ" sz="1600" dirty="0"/>
              <a:t> managementu, se nezbaví stresu a přemíry úkolů. Klíč k této změně spočívá v přehodnocení pohledu na svůj život. </a:t>
            </a:r>
          </a:p>
          <a:p>
            <a:endParaRPr lang="cs-CZ" sz="1600" dirty="0"/>
          </a:p>
          <a:p>
            <a:r>
              <a:rPr lang="cs-CZ" sz="1600" dirty="0"/>
              <a:t>Je třeba se nejprve zamyslet nad současným stavem, nad tím, čemu člověk věnuje až příliš času a na které aktivity mu už čas nezbývá. Je nutné, aby člověk sám sobě položil otázku, kam chce ve svém životě směřovat a co je pro něj skutečně důležité. </a:t>
            </a:r>
          </a:p>
          <a:p>
            <a:endParaRPr lang="cs-CZ" sz="1600" dirty="0"/>
          </a:p>
          <a:p>
            <a:r>
              <a:rPr lang="cs-CZ" sz="1600" dirty="0"/>
              <a:t>Na základě této sebereflexe lze stanovovat konkrétní cíle, kterých chce člověk dosáhnout, a jednotlivé činnosti naplánovat. Následně je vhodné aplikovat různé techniky, aby realizace cílů stála co nejméně času a sil. Jako výhodné se jeví týdenní plánování se zohledněním cílů každé z našich životních rolí.</a:t>
            </a:r>
          </a:p>
          <a:p>
            <a:endParaRPr lang="cs-CZ" sz="1600" dirty="0"/>
          </a:p>
          <a:p>
            <a:r>
              <a:rPr lang="cs-CZ" sz="1600" dirty="0"/>
              <a:t>Existuje celá řada nástrojů, které mohou člověku při plánování pomoci. Od čistého listu papíru až po nejmodernější kapesní počítač. Každému vyhovuje něco jiného, neexistuje obecně nejlepší systém.</a:t>
            </a:r>
          </a:p>
          <a:p>
            <a:endParaRPr lang="cs-CZ" sz="1600" dirty="0"/>
          </a:p>
          <a:p>
            <a:r>
              <a:rPr lang="cs-CZ" sz="1600" dirty="0"/>
              <a:t>Sebelepší technologie, ani nejpropracovanější postupy </a:t>
            </a:r>
            <a:r>
              <a:rPr lang="cs-CZ" sz="1600" dirty="0" err="1"/>
              <a:t>time</a:t>
            </a:r>
            <a:r>
              <a:rPr lang="cs-CZ" sz="1600" dirty="0"/>
              <a:t> managementu, zcela nevyřeší za člověka jeho problémy s nedostatkem času. Klíčovým aspektem efektivního nakládání s časem je postupná, avšak trvalá změna jeho chování, návyků a přístupu k životu. [64] </a:t>
            </a:r>
          </a:p>
        </p:txBody>
      </p:sp>
    </p:spTree>
    <p:extLst>
      <p:ext uri="{BB962C8B-B14F-4D97-AF65-F5344CB8AC3E}">
        <p14:creationId xmlns:p14="http://schemas.microsoft.com/office/powerpoint/2010/main" val="283128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263328" cy="477054"/>
          </a:xfrm>
          <a:prstGeom prst="rect">
            <a:avLst/>
          </a:prstGeom>
        </p:spPr>
        <p:txBody>
          <a:bodyPr wrap="square">
            <a:spAutoFit/>
          </a:bodyPr>
          <a:lstStyle/>
          <a:p>
            <a:r>
              <a:rPr lang="en-US" sz="2000" b="1" dirty="0"/>
              <a:t>5.4.7	</a:t>
            </a:r>
            <a:r>
              <a:rPr lang="en-US" sz="2000" b="1" dirty="0" err="1"/>
              <a:t>Závěr</a:t>
            </a:r>
            <a:r>
              <a:rPr lang="en-US" sz="2000" b="1" dirty="0"/>
              <a:t> k time </a:t>
            </a:r>
            <a:r>
              <a:rPr lang="en-US" sz="2000" b="1" dirty="0"/>
              <a:t>management</a:t>
            </a:r>
            <a:endParaRPr lang="cs-CZ" sz="2000" b="1" dirty="0"/>
          </a:p>
          <a:p>
            <a:endParaRPr lang="cs-CZ" sz="500" b="1" dirty="0"/>
          </a:p>
        </p:txBody>
      </p:sp>
      <p:sp>
        <p:nvSpPr>
          <p:cNvPr id="5" name="Obdélník 4"/>
          <p:cNvSpPr/>
          <p:nvPr/>
        </p:nvSpPr>
        <p:spPr>
          <a:xfrm>
            <a:off x="3071664" y="1412776"/>
            <a:ext cx="5742384" cy="338554"/>
          </a:xfrm>
          <a:prstGeom prst="rect">
            <a:avLst/>
          </a:prstGeom>
        </p:spPr>
        <p:txBody>
          <a:bodyPr wrap="square">
            <a:spAutoFit/>
          </a:bodyPr>
          <a:lstStyle/>
          <a:p>
            <a:r>
              <a:rPr lang="cs-CZ" sz="1600" b="1" dirty="0">
                <a:latin typeface="Times New Roman" panose="02020603050405020304" pitchFamily="18" charset="0"/>
                <a:ea typeface="Times New Roman" panose="02020603050405020304" pitchFamily="18" charset="0"/>
              </a:rPr>
              <a:t>Tab. 5.1</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Sebehodnotící dotazník – schopnost řízení času (</a:t>
            </a:r>
            <a:r>
              <a:rPr lang="cs-CZ" sz="1600" i="1" dirty="0" err="1">
                <a:latin typeface="Times New Roman" panose="02020603050405020304" pitchFamily="18" charset="0"/>
                <a:ea typeface="Times New Roman" panose="02020603050405020304" pitchFamily="18" charset="0"/>
              </a:rPr>
              <a:t>činnností</a:t>
            </a:r>
            <a:r>
              <a:rPr lang="cs-CZ" sz="1600" i="1" dirty="0">
                <a:latin typeface="Times New Roman" panose="02020603050405020304" pitchFamily="18" charset="0"/>
                <a:ea typeface="Times New Roman" panose="02020603050405020304" pitchFamily="18" charset="0"/>
              </a:rPr>
              <a:t>)</a:t>
            </a:r>
            <a:endParaRPr lang="cs-CZ" sz="1600" dirty="0">
              <a:latin typeface="Times New Roman" panose="02020603050405020304" pitchFamily="18" charset="0"/>
              <a:ea typeface="Times New Roman" panose="02020603050405020304" pitchFamily="18" charset="0"/>
            </a:endParaRPr>
          </a:p>
        </p:txBody>
      </p:sp>
      <p:pic>
        <p:nvPicPr>
          <p:cNvPr id="7" name="Obrázek 6"/>
          <p:cNvPicPr>
            <a:picLocks noChangeAspect="1"/>
          </p:cNvPicPr>
          <p:nvPr/>
        </p:nvPicPr>
        <p:blipFill>
          <a:blip r:embed="rId2"/>
          <a:stretch>
            <a:fillRect/>
          </a:stretch>
        </p:blipFill>
        <p:spPr>
          <a:xfrm>
            <a:off x="3709252" y="1700809"/>
            <a:ext cx="4402973" cy="5142969"/>
          </a:xfrm>
          <a:prstGeom prst="rect">
            <a:avLst/>
          </a:prstGeom>
        </p:spPr>
      </p:pic>
    </p:spTree>
    <p:extLst>
      <p:ext uri="{BB962C8B-B14F-4D97-AF65-F5344CB8AC3E}">
        <p14:creationId xmlns:p14="http://schemas.microsoft.com/office/powerpoint/2010/main" val="3483537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908720"/>
            <a:ext cx="8263328" cy="477054"/>
          </a:xfrm>
          <a:prstGeom prst="rect">
            <a:avLst/>
          </a:prstGeom>
        </p:spPr>
        <p:txBody>
          <a:bodyPr wrap="square">
            <a:spAutoFit/>
          </a:bodyPr>
          <a:lstStyle/>
          <a:p>
            <a:r>
              <a:rPr lang="en-US" sz="2000" b="1" dirty="0"/>
              <a:t>5.4.7	</a:t>
            </a:r>
            <a:r>
              <a:rPr lang="en-US" sz="2000" b="1" dirty="0" err="1"/>
              <a:t>Závěr</a:t>
            </a:r>
            <a:r>
              <a:rPr lang="en-US" sz="2000" b="1" dirty="0"/>
              <a:t> k time </a:t>
            </a:r>
            <a:r>
              <a:rPr lang="en-US" sz="2000" b="1" dirty="0"/>
              <a:t>management</a:t>
            </a:r>
            <a:endParaRPr lang="cs-CZ" sz="2000" b="1" dirty="0"/>
          </a:p>
          <a:p>
            <a:endParaRPr lang="cs-CZ" sz="500" b="1" dirty="0"/>
          </a:p>
        </p:txBody>
      </p:sp>
      <p:sp>
        <p:nvSpPr>
          <p:cNvPr id="3" name="Obdélník 2"/>
          <p:cNvSpPr/>
          <p:nvPr/>
        </p:nvSpPr>
        <p:spPr>
          <a:xfrm>
            <a:off x="6240016" y="965152"/>
            <a:ext cx="3158622" cy="338554"/>
          </a:xfrm>
          <a:prstGeom prst="rect">
            <a:avLst/>
          </a:prstGeom>
        </p:spPr>
        <p:txBody>
          <a:bodyPr wrap="none">
            <a:spAutoFit/>
          </a:bodyPr>
          <a:lstStyle/>
          <a:p>
            <a:r>
              <a:rPr lang="cs-CZ" sz="1600" b="1" dirty="0">
                <a:latin typeface="Times New Roman" panose="02020603050405020304" pitchFamily="18" charset="0"/>
                <a:ea typeface="Times New Roman" panose="02020603050405020304" pitchFamily="18" charset="0"/>
              </a:rPr>
              <a:t>Tab. 5.2</a:t>
            </a:r>
            <a:r>
              <a:rPr lang="cs-CZ" sz="1600" dirty="0">
                <a:latin typeface="Times New Roman" panose="02020603050405020304" pitchFamily="18" charset="0"/>
                <a:ea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rPr>
              <a:t>Formulář – Časový snímek</a:t>
            </a:r>
            <a:endParaRPr lang="cs-CZ" sz="1600" dirty="0">
              <a:latin typeface="Times New Roman" panose="02020603050405020304" pitchFamily="18" charset="0"/>
              <a:ea typeface="Times New Roman" panose="02020603050405020304" pitchFamily="18" charset="0"/>
            </a:endParaRPr>
          </a:p>
        </p:txBody>
      </p:sp>
      <p:pic>
        <p:nvPicPr>
          <p:cNvPr id="8" name="Obrázek 7"/>
          <p:cNvPicPr>
            <a:picLocks noChangeAspect="1"/>
          </p:cNvPicPr>
          <p:nvPr/>
        </p:nvPicPr>
        <p:blipFill>
          <a:blip r:embed="rId2"/>
          <a:stretch>
            <a:fillRect/>
          </a:stretch>
        </p:blipFill>
        <p:spPr>
          <a:xfrm>
            <a:off x="4071234" y="1303706"/>
            <a:ext cx="3824966" cy="5508684"/>
          </a:xfrm>
          <a:prstGeom prst="rect">
            <a:avLst/>
          </a:prstGeom>
        </p:spPr>
      </p:pic>
    </p:spTree>
    <p:extLst>
      <p:ext uri="{BB962C8B-B14F-4D97-AF65-F5344CB8AC3E}">
        <p14:creationId xmlns:p14="http://schemas.microsoft.com/office/powerpoint/2010/main" val="2223010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278094"/>
          </a:xfrm>
          <a:prstGeom prst="rect">
            <a:avLst/>
          </a:prstGeom>
        </p:spPr>
        <p:txBody>
          <a:bodyPr wrap="square">
            <a:spAutoFit/>
          </a:bodyPr>
          <a:lstStyle/>
          <a:p>
            <a:r>
              <a:rPr lang="cs-CZ" sz="1600" dirty="0"/>
              <a:t>S problematikou </a:t>
            </a:r>
            <a:r>
              <a:rPr lang="cs-CZ" sz="1600" dirty="0" err="1"/>
              <a:t>time</a:t>
            </a:r>
            <a:r>
              <a:rPr lang="cs-CZ" sz="1600" dirty="0"/>
              <a:t> managementu (řízení času) se setkává každý z nás jak v pracovním, tak v osobním životě. Osvojení si určitých návyků a zvládnutí efektivního řízení času nám může výrazně pomoci v oblasti pracovního života a ve zvýšení kvality osobního života. V každodenní komunikaci se již ustálily věty o tom, že lidé čas nemají, nebo ho sice mají, ale málo. Řada z nich si každý den stěžuje, že nestíhají to, co by chtěli. V práci i soukromí se na ně valí řada akutních problémů, pro samé povinnosti se často nemohou věnovat své rodině, přátelům a sami sobě tak, jak by si přestavovali. Mají pocit, že tento stav nelze změnit. </a:t>
            </a:r>
          </a:p>
          <a:p>
            <a:endParaRPr lang="cs-CZ" sz="1600" dirty="0"/>
          </a:p>
          <a:p>
            <a:r>
              <a:rPr lang="cs-CZ" sz="1600" dirty="0"/>
              <a:t>Management času úzce souvisí s prací na osobním růstu a rozvoji, je součástí sebeřízení. Někdy bývá zahrnut do širšího oboru, který se nazývá </a:t>
            </a:r>
            <a:r>
              <a:rPr lang="cs-CZ" sz="1600" dirty="0" err="1"/>
              <a:t>life</a:t>
            </a:r>
            <a:r>
              <a:rPr lang="cs-CZ" sz="1600" dirty="0"/>
              <a:t> management (management života). Efektivní hospodaření s časem nespočívá ve schopnosti splnit všechny činnosti, které si člověk poznamenal do diáře, ale v tom, jak si dokáže tyto činnosti zorganizovat, jak dokáže řídit sám sebe v čase, který má. Dobrý </a:t>
            </a:r>
            <a:r>
              <a:rPr lang="cs-CZ" sz="1600" dirty="0" err="1"/>
              <a:t>time</a:t>
            </a:r>
            <a:r>
              <a:rPr lang="cs-CZ" sz="1600" dirty="0"/>
              <a:t> management pomáhá člověku trávit méně času řešením krizových situací, vede ho k tomu, aby se více soustředil na věci, které jsou pro něj skutečně důležité. Dává mu prostor pro odpočinek a jeho koníčky, podporuje ho v tom, aby se soustředil na své vztahy s ostatními lidmi, aby si našel čas na svou rodinu a přátele, na kterých mu záleží. </a:t>
            </a:r>
          </a:p>
          <a:p>
            <a:endParaRPr lang="cs-CZ" sz="1600" dirty="0"/>
          </a:p>
        </p:txBody>
      </p:sp>
    </p:spTree>
    <p:extLst>
      <p:ext uri="{BB962C8B-B14F-4D97-AF65-F5344CB8AC3E}">
        <p14:creationId xmlns:p14="http://schemas.microsoft.com/office/powerpoint/2010/main" val="995513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4" name="Obdélník 3"/>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908720"/>
            <a:ext cx="8263328" cy="477054"/>
          </a:xfrm>
          <a:prstGeom prst="rect">
            <a:avLst/>
          </a:prstGeom>
        </p:spPr>
        <p:txBody>
          <a:bodyPr wrap="square">
            <a:spAutoFit/>
          </a:bodyPr>
          <a:lstStyle/>
          <a:p>
            <a:r>
              <a:rPr lang="en-US" sz="2000" b="1" dirty="0"/>
              <a:t>5.4.7	</a:t>
            </a:r>
            <a:r>
              <a:rPr lang="en-US" sz="2000" b="1" dirty="0" err="1"/>
              <a:t>Závěr</a:t>
            </a:r>
            <a:r>
              <a:rPr lang="en-US" sz="2000" b="1" dirty="0"/>
              <a:t> k time </a:t>
            </a:r>
            <a:r>
              <a:rPr lang="en-US" sz="2000" b="1" dirty="0"/>
              <a:t>management</a:t>
            </a:r>
            <a:endParaRPr lang="cs-CZ" sz="2000" b="1" dirty="0"/>
          </a:p>
          <a:p>
            <a:endParaRPr lang="cs-CZ" sz="500" b="1" dirty="0"/>
          </a:p>
        </p:txBody>
      </p:sp>
      <p:pic>
        <p:nvPicPr>
          <p:cNvPr id="7" name="Obrázek 6"/>
          <p:cNvPicPr/>
          <p:nvPr/>
        </p:nvPicPr>
        <p:blipFill>
          <a:blip r:embed="rId2"/>
          <a:stretch>
            <a:fillRect/>
          </a:stretch>
        </p:blipFill>
        <p:spPr>
          <a:xfrm>
            <a:off x="1944186" y="1340768"/>
            <a:ext cx="8256270" cy="5072380"/>
          </a:xfrm>
          <a:prstGeom prst="rect">
            <a:avLst/>
          </a:prstGeom>
        </p:spPr>
      </p:pic>
      <p:sp>
        <p:nvSpPr>
          <p:cNvPr id="5" name="Obdélník 4"/>
          <p:cNvSpPr/>
          <p:nvPr/>
        </p:nvSpPr>
        <p:spPr>
          <a:xfrm>
            <a:off x="4367808" y="6453708"/>
            <a:ext cx="3599832" cy="338554"/>
          </a:xfrm>
          <a:prstGeom prst="rect">
            <a:avLst/>
          </a:prstGeom>
        </p:spPr>
        <p:txBody>
          <a:bodyPr wrap="none">
            <a:spAutoFit/>
          </a:bodyPr>
          <a:lstStyle/>
          <a:p>
            <a:r>
              <a:rPr lang="cs-CZ" sz="1600" b="1" dirty="0">
                <a:latin typeface="Times New Roman" panose="02020603050405020304" pitchFamily="18" charset="0"/>
                <a:ea typeface="Times New Roman" panose="02020603050405020304" pitchFamily="18" charset="0"/>
                <a:cs typeface="Times New Roman" panose="02020603050405020304" pitchFamily="18" charset="0"/>
              </a:rPr>
              <a:t>Obr. 5.6</a:t>
            </a:r>
            <a:r>
              <a:rPr lang="cs-CZ" sz="1600" dirty="0">
                <a:latin typeface="Times New Roman" panose="02020603050405020304" pitchFamily="18" charset="0"/>
                <a:ea typeface="Times New Roman" panose="02020603050405020304" pitchFamily="18" charset="0"/>
                <a:cs typeface="Times New Roman" panose="02020603050405020304" pitchFamily="18" charset="0"/>
              </a:rPr>
              <a:t> </a:t>
            </a:r>
            <a:r>
              <a:rPr lang="cs-CZ" sz="1600" i="1" dirty="0">
                <a:latin typeface="Times New Roman" panose="02020603050405020304" pitchFamily="18" charset="0"/>
                <a:ea typeface="Times New Roman" panose="02020603050405020304" pitchFamily="18" charset="0"/>
                <a:cs typeface="Times New Roman" panose="02020603050405020304" pitchFamily="18" charset="0"/>
              </a:rPr>
              <a:t>Formulář pro týdenní plánování</a:t>
            </a:r>
            <a:endParaRPr lang="cs-CZ"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206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832304" y="303040"/>
            <a:ext cx="1512168"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19537" y="764705"/>
            <a:ext cx="7241579" cy="5798895"/>
          </a:xfrm>
          <a:prstGeom prst="rect">
            <a:avLst/>
          </a:prstGeom>
        </p:spPr>
        <p:txBody>
          <a:bodyPr wrap="square">
            <a:spAutoFit/>
          </a:bodyPr>
          <a:lstStyle/>
          <a:p>
            <a:pPr marL="342900" indent="-342900">
              <a:buFont typeface="+mj-lt"/>
              <a:buAutoNum type="arabicPeriod"/>
            </a:pPr>
            <a:r>
              <a:rPr lang="cs-CZ" sz="1000">
                <a:solidFill>
                  <a:srgbClr val="0000FF"/>
                </a:solidFill>
                <a:ea typeface="Times New Roman" panose="02020603050405020304" pitchFamily="18" charset="0"/>
                <a:hlinkClick r:id="rId2"/>
              </a:rPr>
              <a:t>http://rizeni-projektu.cz/view.php?cisloclanku=2005091201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
              </a:rPr>
              <a:t>http://cs.wikipedia.org/wiki/%C5%98%C3%ADzen%C3%AD_projekt%C5%AF#Pl.C3.A1nov.C3.A1n.C3.AD_projektu</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LBMS (IPMA) – </a:t>
            </a:r>
            <a:r>
              <a:rPr lang="cs-CZ" sz="1000" i="1">
                <a:ea typeface="Times New Roman" panose="02020603050405020304" pitchFamily="18" charset="0"/>
              </a:rPr>
              <a:t>Řízení projektů</a:t>
            </a:r>
            <a:r>
              <a:rPr lang="cs-CZ" sz="1000">
                <a:ea typeface="Times New Roman" panose="02020603050405020304" pitchFamily="18" charset="0"/>
              </a:rPr>
              <a:t> /školící materiály/</a:t>
            </a:r>
          </a:p>
          <a:p>
            <a:pPr marL="342900" indent="-342900">
              <a:buFont typeface="+mj-lt"/>
              <a:buAutoNum type="arabicPeriod"/>
            </a:pPr>
            <a:r>
              <a:rPr lang="cs-CZ" sz="1000">
                <a:solidFill>
                  <a:srgbClr val="0000FF"/>
                </a:solidFill>
                <a:ea typeface="Times New Roman" panose="02020603050405020304" pitchFamily="18" charset="0"/>
                <a:hlinkClick r:id="rId4"/>
              </a:rPr>
              <a:t>http://www.bw.edu/academics/cpd/project/kerzner/</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5"/>
              </a:rPr>
              <a:t>http://managementmania.com/cs/program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6"/>
              </a:rPr>
              <a:t>http://rizeni-projektu.cz/view.php?cisloclanku=2005091901</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SVOZILOVÁ, A.: </a:t>
            </a:r>
            <a:r>
              <a:rPr lang="cs-CZ" sz="1000" i="1">
                <a:ea typeface="Times New Roman" panose="02020603050405020304" pitchFamily="18" charset="0"/>
              </a:rPr>
              <a:t>Projektový management</a:t>
            </a:r>
            <a:r>
              <a:rPr lang="cs-CZ" sz="1000">
                <a:ea typeface="Times New Roman" panose="02020603050405020304" pitchFamily="18" charset="0"/>
              </a:rPr>
              <a:t>. Praha: Garda Publishing 2006. ISBN 80-247-1501-5</a:t>
            </a:r>
          </a:p>
          <a:p>
            <a:pPr marL="342900" indent="-342900">
              <a:buFont typeface="+mj-lt"/>
              <a:buAutoNum type="arabicPeriod"/>
            </a:pPr>
            <a:r>
              <a:rPr lang="cs-CZ" sz="1000">
                <a:solidFill>
                  <a:srgbClr val="0000FF"/>
                </a:solidFill>
                <a:ea typeface="Times New Roman" panose="02020603050405020304" pitchFamily="18" charset="0"/>
                <a:hlinkClick r:id="rId7"/>
              </a:rPr>
              <a:t>http://www.businessinfo.cz/cs/clanky/zivotni-cyklus-a-faze-projektu-2865.html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8"/>
              </a:rPr>
              <a:t>http://old.easyproject.cz/projektova-organizace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9"/>
              </a:rPr>
              <a:t>http://ekonomika-managment.studentske.cz/2009/02/maticove-organizacni-struktury.html</a:t>
            </a:r>
            <a:endParaRPr lang="cs-CZ" sz="1000">
              <a:ea typeface="Times New Roman" panose="02020603050405020304" pitchFamily="18" charset="0"/>
            </a:endParaRPr>
          </a:p>
          <a:p>
            <a:pPr marL="342900" indent="-342900">
              <a:buFont typeface="+mj-lt"/>
              <a:buAutoNum type="arabicPeriod"/>
            </a:pPr>
            <a:r>
              <a:rPr lang="cs-CZ" sz="1000" u="sng">
                <a:solidFill>
                  <a:srgbClr val="0000FF"/>
                </a:solidFill>
                <a:ea typeface="Times New Roman" panose="02020603050405020304" pitchFamily="18" charset="0"/>
              </a:rPr>
              <a:t>VÁGNER: </a:t>
            </a:r>
            <a:r>
              <a:rPr lang="cs-CZ" sz="1000" i="1" u="sng">
                <a:solidFill>
                  <a:srgbClr val="0000FF"/>
                </a:solidFill>
                <a:ea typeface="Times New Roman" panose="02020603050405020304" pitchFamily="18" charset="0"/>
              </a:rPr>
              <a:t>Řízení projektů</a:t>
            </a:r>
            <a:r>
              <a:rPr lang="cs-CZ" sz="1000" u="sng">
                <a:solidFill>
                  <a:srgbClr val="0000FF"/>
                </a:solidFill>
                <a:ea typeface="Times New Roman" panose="02020603050405020304" pitchFamily="18" charset="0"/>
              </a:rPr>
              <a:t> </a:t>
            </a:r>
            <a:r>
              <a:rPr lang="en-US" sz="1000" u="sng">
                <a:solidFill>
                  <a:srgbClr val="0000FF"/>
                </a:solidFill>
                <a:ea typeface="Times New Roman" panose="02020603050405020304" pitchFamily="18" charset="0"/>
              </a:rPr>
              <a:t>/školící materiál studijního programu PI/, API Slaný</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0"/>
              </a:rPr>
              <a:t>http://www.mbpconsulting.cz/cs/knowhow/competences/</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1"/>
              </a:rPr>
              <a:t>www.ipma.cz</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Mezinárodní standard kompetencí projektového řízení </a:t>
            </a:r>
            <a:r>
              <a:rPr lang="cs-CZ" sz="1000">
                <a:solidFill>
                  <a:srgbClr val="0000FF"/>
                </a:solidFill>
                <a:ea typeface="Times New Roman" panose="02020603050405020304" pitchFamily="18" charset="0"/>
                <a:hlinkClick r:id="rId12"/>
              </a:rPr>
              <a:t>http://www.ipma.cz/dokumenty_spr/narodni_standard_kompentenci_projektoveho_rizeni.pdf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3"/>
              </a:rPr>
              <a:t>http://www.ipma.cz/web/files/DCP-nastroje-a-techniky-technicke-a-kontextove.pdf</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4"/>
              </a:rPr>
              <a:t>http://www.ipma.cz/web/files/DCP-nastroje-a-techniky-behavioralni.pdf</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Doran, George T. "There's a S.M.A.R.T. way to write management's goals and objectives." Management Review, Nov 1981, Volume 70 Issue 11.</a:t>
            </a:r>
          </a:p>
          <a:p>
            <a:pPr marL="342900" indent="-342900">
              <a:buFont typeface="+mj-lt"/>
              <a:buAutoNum type="arabicPeriod"/>
            </a:pPr>
            <a:r>
              <a:rPr lang="cs-CZ" sz="1000">
                <a:solidFill>
                  <a:srgbClr val="0000FF"/>
                </a:solidFill>
                <a:ea typeface="Times New Roman" panose="02020603050405020304" pitchFamily="18" charset="0"/>
                <a:hlinkClick r:id="rId15"/>
              </a:rPr>
              <a:t>http://cs.wikipedia.org/wiki/SMART_metoda#cite_note-1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6"/>
              </a:rPr>
              <a:t>http://www.mira-vlach.cz/logicka-ramcova-matice-definice</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7"/>
              </a:rPr>
              <a:t>http://www.ctenarska-gramotnost.cz/projektove-vyucovani/pv-metody/metody-1</a:t>
            </a:r>
            <a:r>
              <a:rPr lang="cs-CZ" sz="1000">
                <a:ea typeface="Times New Roman" panose="02020603050405020304" pitchFamily="18" charset="0"/>
              </a:rPr>
              <a:t> </a:t>
            </a:r>
          </a:p>
          <a:p>
            <a:pPr marL="342900" indent="-342900">
              <a:buFont typeface="+mj-lt"/>
              <a:buAutoNum type="arabicPeriod"/>
            </a:pPr>
            <a:r>
              <a:rPr lang="cs-CZ" sz="1000">
                <a:solidFill>
                  <a:srgbClr val="0000FF"/>
                </a:solidFill>
                <a:ea typeface="Times New Roman" panose="02020603050405020304" pitchFamily="18" charset="0"/>
                <a:hlinkClick r:id="rId18"/>
              </a:rPr>
              <a:t>http://www.probermeto.cz/clanky/chyby-v-rozhodovani-tymu-groupshift-a-reseni-pomoci-ngt-2-dil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19"/>
              </a:rPr>
              <a:t>http://www.businessinfo.cz/cs/clanky/kreativita-techniky-2812.html#!&amp;chapter=2</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0"/>
              </a:rPr>
              <a:t>http://www.ripran.cz/</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1"/>
              </a:rPr>
              <a:t>http://www.vlastnicesta.cz/metody-1/swot-analyza</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2"/>
              </a:rPr>
              <a:t>http://halek.info/www/prezentace/marketing-prednasky5/mprp5-print.php?projection&amp;l=03</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3"/>
              </a:rPr>
              <a:t>https://managementmania.com/cs/matice-bcg</a:t>
            </a:r>
            <a:endParaRPr lang="cs-CZ" sz="1000">
              <a:ea typeface="Times New Roman" panose="02020603050405020304" pitchFamily="18" charset="0"/>
            </a:endParaRPr>
          </a:p>
          <a:p>
            <a:pPr marL="342900" indent="-342900">
              <a:buFont typeface="+mj-lt"/>
              <a:buAutoNum type="arabicPeriod"/>
            </a:pPr>
            <a:r>
              <a:rPr lang="cs-CZ" sz="1000">
                <a:ea typeface="Times New Roman" panose="02020603050405020304" pitchFamily="18" charset="0"/>
              </a:rPr>
              <a:t>RAJTR, J.: </a:t>
            </a:r>
            <a:r>
              <a:rPr lang="cs-CZ" sz="1000" i="1">
                <a:ea typeface="Times New Roman" panose="02020603050405020304" pitchFamily="18" charset="0"/>
              </a:rPr>
              <a:t>Kolaborativní metody</a:t>
            </a:r>
            <a:r>
              <a:rPr lang="cs-CZ" sz="1000">
                <a:ea typeface="Times New Roman" panose="02020603050405020304" pitchFamily="18" charset="0"/>
              </a:rPr>
              <a:t>. /studie/</a:t>
            </a:r>
          </a:p>
          <a:p>
            <a:pPr marL="342900" indent="-342900">
              <a:buFont typeface="+mj-lt"/>
              <a:buAutoNum type="arabicPeriod"/>
            </a:pPr>
            <a:r>
              <a:rPr lang="cs-CZ" sz="1000">
                <a:solidFill>
                  <a:srgbClr val="0000FF"/>
                </a:solidFill>
                <a:ea typeface="Times New Roman" panose="02020603050405020304" pitchFamily="18" charset="0"/>
                <a:hlinkClick r:id="rId24"/>
              </a:rPr>
              <a:t>http://www.systemonline.cz/business-intelligence/balanced-scorecard-jak-dosahnout-podnikovych-ambici.htm</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5"/>
              </a:rPr>
              <a:t>http://www.tcbs.cz/weblog/balanced-scorecard</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6"/>
              </a:rPr>
              <a:t>http://www.jakpodnikat.cz/dohoda-provedeni-prace.php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7"/>
              </a:rPr>
              <a:t>http://www.epravo.cz/top/clanky/dohoda-o-provedeni-prace-nove-od-1-1-2012-79929.html</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8"/>
              </a:rPr>
              <a:t>http://www.jakpodnikat.cz/dohoda-pracovni-cinnosti.php</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29"/>
              </a:rPr>
              <a:t>http://www.mpsv.cz/ppropo.php?ID=IPB011</a:t>
            </a:r>
            <a:endParaRPr lang="cs-CZ" sz="1000">
              <a:ea typeface="Times New Roman" panose="02020603050405020304" pitchFamily="18" charset="0"/>
            </a:endParaRPr>
          </a:p>
          <a:p>
            <a:pPr marL="342900" indent="-342900">
              <a:buFont typeface="+mj-lt"/>
              <a:buAutoNum type="arabicPeriod"/>
            </a:pPr>
            <a:r>
              <a:rPr lang="cs-CZ" sz="1000">
                <a:solidFill>
                  <a:srgbClr val="0000FF"/>
                </a:solidFill>
                <a:ea typeface="Times New Roman" panose="02020603050405020304" pitchFamily="18" charset="0"/>
                <a:hlinkClick r:id="rId30"/>
              </a:rPr>
              <a:t>http://www.czech.cz/cz/Podnikani/Jak-to-tu-funguje/Smlouva-o-dilo</a:t>
            </a:r>
            <a:endParaRPr lang="cs-CZ" sz="1000">
              <a:ea typeface="Times New Roman" panose="02020603050405020304" pitchFamily="18" charset="0"/>
            </a:endParaRPr>
          </a:p>
          <a:p>
            <a:pPr marL="342900" indent="-342900">
              <a:lnSpc>
                <a:spcPct val="115000"/>
              </a:lnSpc>
              <a:spcAft>
                <a:spcPts val="1000"/>
              </a:spcAft>
              <a:buFont typeface="+mj-lt"/>
              <a:buAutoNum type="arabicPeriod"/>
            </a:pPr>
            <a:r>
              <a:rPr lang="cs-CZ" sz="1000">
                <a:ea typeface="Times New Roman" panose="02020603050405020304" pitchFamily="18" charset="0"/>
              </a:rPr>
              <a:t>LEPŠÍK, P.; MAŠÍN, I.: </a:t>
            </a:r>
            <a:r>
              <a:rPr lang="cs-CZ" sz="1000" i="1">
                <a:ea typeface="Times New Roman" panose="02020603050405020304" pitchFamily="18" charset="0"/>
              </a:rPr>
              <a:t>Nástroje řízení projektů</a:t>
            </a:r>
            <a:r>
              <a:rPr lang="cs-CZ" sz="1000">
                <a:ea typeface="Times New Roman" panose="02020603050405020304" pitchFamily="18" charset="0"/>
              </a:rPr>
              <a:t>. Liberec, Technická univerzita v Liberci, 2012. 202 s. ISBN </a:t>
            </a:r>
            <a:r>
              <a:rPr lang="cs-CZ" sz="1000">
                <a:ea typeface="Times New Roman" panose="02020603050405020304" pitchFamily="18" charset="0"/>
              </a:rPr>
              <a:t>978-80-7372-854-0</a:t>
            </a:r>
            <a:endParaRPr lang="cs-CZ" sz="1000">
              <a:ea typeface="Times New Roman" panose="02020603050405020304" pitchFamily="18" charset="0"/>
            </a:endParaRPr>
          </a:p>
        </p:txBody>
      </p:sp>
    </p:spTree>
    <p:extLst>
      <p:ext uri="{BB962C8B-B14F-4D97-AF65-F5344CB8AC3E}">
        <p14:creationId xmlns:p14="http://schemas.microsoft.com/office/powerpoint/2010/main" val="12876157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04313" y="332657"/>
            <a:ext cx="1128439" cy="461665"/>
          </a:xfrm>
          <a:prstGeom prst="rect">
            <a:avLst/>
          </a:prstGeom>
        </p:spPr>
        <p:txBody>
          <a:bodyPr wrap="square">
            <a:spAutoFit/>
          </a:bodyPr>
          <a:lstStyle/>
          <a:p>
            <a:pPr fontAlgn="base">
              <a:spcBef>
                <a:spcPct val="0"/>
              </a:spcBef>
              <a:spcAft>
                <a:spcPct val="0"/>
              </a:spcAft>
            </a:pPr>
            <a:r>
              <a:rPr lang="pl-PL" sz="2400" b="1">
                <a:solidFill>
                  <a:prstClr val="black"/>
                </a:solidFill>
                <a:latin typeface="Arial" panose="020B0604020202020204" pitchFamily="34" charset="0"/>
                <a:cs typeface="Arial" panose="020B0604020202020204" pitchFamily="34" charset="0"/>
              </a:rPr>
              <a:t>Zdroje</a:t>
            </a:r>
            <a:endParaRPr lang="cs-CZ" sz="2400" b="1" dirty="0">
              <a:solidFill>
                <a:prstClr val="black"/>
              </a:solidFill>
              <a:latin typeface="Calibri" pitchFamily="34" charset="0"/>
              <a:cs typeface="Arial" charset="0"/>
            </a:endParaRPr>
          </a:p>
        </p:txBody>
      </p:sp>
      <p:sp>
        <p:nvSpPr>
          <p:cNvPr id="11" name="Obdélník 10"/>
          <p:cNvSpPr/>
          <p:nvPr/>
        </p:nvSpPr>
        <p:spPr>
          <a:xfrm>
            <a:off x="1934098" y="650305"/>
            <a:ext cx="7241579" cy="5914440"/>
          </a:xfrm>
          <a:prstGeom prst="rect">
            <a:avLst/>
          </a:prstGeom>
        </p:spPr>
        <p:txBody>
          <a:bodyPr wrap="square">
            <a:spAutoFit/>
          </a:bodyPr>
          <a:lstStyle/>
          <a:p>
            <a:pPr marL="342900" indent="-342900" algn="just">
              <a:buFont typeface="+mj-lt"/>
              <a:buAutoNum type="arabicPeriod" startAt="36"/>
            </a:pPr>
            <a:r>
              <a:rPr lang="cs-CZ" sz="1000">
                <a:solidFill>
                  <a:srgbClr val="0000FF"/>
                </a:solidFill>
                <a:ea typeface="Times New Roman" panose="02020603050405020304" pitchFamily="18" charset="0"/>
                <a:hlinkClick r:id="rId2"/>
              </a:rPr>
              <a:t>https</a:t>
            </a:r>
            <a:r>
              <a:rPr lang="cs-CZ" sz="1000">
                <a:solidFill>
                  <a:srgbClr val="0000FF"/>
                </a:solidFill>
                <a:ea typeface="Times New Roman" panose="02020603050405020304" pitchFamily="18" charset="0"/>
                <a:hlinkClick r:id="rId2"/>
              </a:rPr>
              <a:t>://managementmania.com/cs/work-breakdown-structure</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ROSENAU, M. D.: </a:t>
            </a:r>
            <a:r>
              <a:rPr lang="cs-CZ" sz="1000" i="1">
                <a:ea typeface="Times New Roman" panose="02020603050405020304" pitchFamily="18" charset="0"/>
              </a:rPr>
              <a:t>Řízení projektů</a:t>
            </a:r>
            <a:r>
              <a:rPr lang="cs-CZ" sz="1000">
                <a:ea typeface="Times New Roman" panose="02020603050405020304" pitchFamily="18" charset="0"/>
              </a:rPr>
              <a:t>. Brno: Coputer Press 2007, 3.vyd. ISBN 978-80-251-1506-0</a:t>
            </a:r>
          </a:p>
          <a:p>
            <a:pPr marL="342900" indent="-342900" algn="just">
              <a:buFont typeface="+mj-lt"/>
              <a:buAutoNum type="arabicPeriod" startAt="36"/>
            </a:pPr>
            <a:r>
              <a:rPr lang="cs-CZ" sz="1000">
                <a:solidFill>
                  <a:srgbClr val="0000FF"/>
                </a:solidFill>
                <a:ea typeface="Times New Roman" panose="02020603050405020304" pitchFamily="18" charset="0"/>
                <a:hlinkClick r:id="rId3"/>
              </a:rPr>
              <a:t>https://managementmania.com/cs/metody-sitove-analyzy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4"/>
              </a:rPr>
              <a:t>https://managementmania.com/cs/metoda-cpm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5"/>
              </a:rPr>
              <a:t>https://managementmania.com/cs/metoda-ccm</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6"/>
              </a:rPr>
              <a:t>https://managementmania.com/cs/metoda-pert</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7"/>
              </a:rPr>
              <a:t>http://en.wikipedia.org/wiki/Beta_distribution</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8"/>
              </a:rPr>
              <a:t>http://books.google.cz/books?id=miRg6nZeMHEC&amp;pg=PA183&amp;lpg=PA183&amp;dq=t%C5%99%C3%AD%C4%8D%C3%ADseln%C3%BD+odhad&amp;source=bl&amp;ots=lUbFRKy0Ua&amp;sig=110DycK5nz_Asdy0crVixjdfZWI&amp;hl=cs&amp;sa=X&amp;ei=7fyeULVHhcO0BvTDgdAM&amp;ved=0CCYQ6AEwAQ#v=onepage&amp;q&amp;f=false</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9"/>
              </a:rPr>
              <a:t>https://managementmania.com/cs/matice-odpovednosti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0"/>
              </a:rPr>
              <a:t>https://managementmania.com/cs/matice-odpovednosti-raci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1"/>
              </a:rPr>
              <a:t>https://managementmania.com/cs/matice-odpovednosti-rasci</a:t>
            </a:r>
            <a:endParaRPr lang="cs-CZ" sz="1000">
              <a:ea typeface="Times New Roman" panose="02020603050405020304" pitchFamily="18" charset="0"/>
            </a:endParaRPr>
          </a:p>
          <a:p>
            <a:pPr marL="342900" indent="-342900" algn="just">
              <a:spcAft>
                <a:spcPts val="1000"/>
              </a:spcAft>
              <a:buFont typeface="+mj-lt"/>
              <a:buAutoNum type="arabicPeriod" startAt="36"/>
            </a:pPr>
            <a:r>
              <a:rPr lang="cs-CZ" sz="1000">
                <a:ea typeface="Times New Roman" panose="02020603050405020304" pitchFamily="18" charset="0"/>
              </a:rPr>
              <a:t>LEPŠÍK, P.: </a:t>
            </a:r>
            <a:r>
              <a:rPr lang="cs-CZ" sz="1000" i="1">
                <a:ea typeface="Times New Roman" panose="02020603050405020304" pitchFamily="18" charset="0"/>
              </a:rPr>
              <a:t>Plánování projektů</a:t>
            </a:r>
            <a:r>
              <a:rPr lang="cs-CZ" sz="1000">
                <a:ea typeface="Times New Roman" panose="02020603050405020304" pitchFamily="18" charset="0"/>
              </a:rPr>
              <a:t>. In.: </a:t>
            </a:r>
            <a:r>
              <a:rPr lang="cs-CZ" sz="1000" i="1">
                <a:ea typeface="Times New Roman" panose="02020603050405020304" pitchFamily="18" charset="0"/>
              </a:rPr>
              <a:t>Product Lifecycle Management. Sborník vydaných přednášek projektu In-TECH2, část I.</a:t>
            </a:r>
            <a:r>
              <a:rPr lang="cs-CZ" sz="1000">
                <a:ea typeface="Times New Roman" panose="02020603050405020304" pitchFamily="18" charset="0"/>
              </a:rPr>
              <a:t> Liberec: Technická univerzita v Liberci, 2012. S. 30-39. ISBN 978-80-7372-861-8 </a:t>
            </a:r>
          </a:p>
          <a:p>
            <a:pPr marL="342900" indent="-342900" algn="just">
              <a:buFont typeface="+mj-lt"/>
              <a:buAutoNum type="arabicPeriod" startAt="36"/>
            </a:pPr>
            <a:r>
              <a:rPr lang="cs-CZ" sz="1000">
                <a:solidFill>
                  <a:srgbClr val="0000FF"/>
                </a:solidFill>
                <a:ea typeface="Times New Roman" panose="02020603050405020304" pitchFamily="18" charset="0"/>
                <a:hlinkClick r:id="rId12"/>
              </a:rPr>
              <a:t>http://www.mira-vlach.cz/role-projektoveho-manazera</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DRÁBKOVÁ, M.; HARANTOVÁ, L.; SASÍKOVÁ M.: </a:t>
            </a:r>
            <a:r>
              <a:rPr lang="cs-CZ" sz="1000" i="1">
                <a:ea typeface="Times New Roman" panose="02020603050405020304" pitchFamily="18" charset="0"/>
              </a:rPr>
              <a:t>Partnerství při společném projektu</a:t>
            </a:r>
            <a:r>
              <a:rPr lang="cs-CZ" sz="1000">
                <a:ea typeface="Times New Roman" panose="02020603050405020304" pitchFamily="18" charset="0"/>
              </a:rPr>
              <a:t>. Zlín: Univerzita Tomáše Bati ve Zlíně, 2012. ISBN978-80-7454-139-1</a:t>
            </a:r>
          </a:p>
          <a:p>
            <a:pPr marL="342900" indent="-342900" algn="just">
              <a:buFont typeface="+mj-lt"/>
              <a:buAutoNum type="arabicPeriod" startAt="36"/>
            </a:pPr>
            <a:r>
              <a:rPr lang="cs-CZ" sz="1000">
                <a:solidFill>
                  <a:srgbClr val="0000FF"/>
                </a:solidFill>
                <a:ea typeface="Times New Roman" panose="02020603050405020304" pitchFamily="18" charset="0"/>
                <a:hlinkClick r:id="rId13"/>
              </a:rPr>
              <a:t>https://managementmania.com/cs/vedeni-a-komunikovani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4"/>
              </a:rPr>
              <a:t>https://managementmania.com/cs/briefing</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5"/>
              </a:rPr>
              <a:t>http://www.ipodnikatel.cz/Personalni-management/firemni-porada-zaklad-interni-firemni-komunikace.html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6"/>
              </a:rPr>
              <a:t>https://managementmania.com/cs/styl-rizeni-styl-vedeni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7"/>
              </a:rPr>
              <a:t>https://managementmania.com/cs/manazerska-mrizka</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18"/>
              </a:rPr>
              <a:t>https://managementmania.com/cs/zmocneni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cs typeface="TTE1A4BD80t00"/>
                <a:hlinkClick r:id="rId19"/>
              </a:rPr>
              <a:t>http://www.vedeme.cz/pro-vedeni/kapitoly-vedeni/65-teorie-motivace/85-teorie-motivace.html</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0"/>
              </a:rPr>
              <a:t>https://managementmania.com/cs/motivace-a-motivovani</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1"/>
              </a:rPr>
              <a:t>https://managementmania.com/cs/mcgregorova-teorie-xy</a:t>
            </a:r>
            <a:endParaRPr lang="cs-CZ" sz="1000">
              <a:ea typeface="Times New Roman" panose="02020603050405020304" pitchFamily="18" charset="0"/>
            </a:endParaRPr>
          </a:p>
          <a:p>
            <a:pPr marL="342900" indent="-342900" algn="just">
              <a:buFont typeface="+mj-lt"/>
              <a:buAutoNum type="arabicPeriod" startAt="36"/>
            </a:pPr>
            <a:r>
              <a:rPr lang="cs-CZ" sz="1000">
                <a:solidFill>
                  <a:srgbClr val="0000FF"/>
                </a:solidFill>
                <a:ea typeface="Times New Roman" panose="02020603050405020304" pitchFamily="18" charset="0"/>
                <a:hlinkClick r:id="rId22"/>
              </a:rPr>
              <a:t>http://www.belbin.cz/</a:t>
            </a:r>
            <a:endParaRPr lang="cs-CZ" sz="1000">
              <a:ea typeface="Times New Roman" panose="02020603050405020304" pitchFamily="18" charset="0"/>
            </a:endParaRPr>
          </a:p>
          <a:p>
            <a:pPr marL="342900" indent="-342900" algn="just">
              <a:buFont typeface="+mj-lt"/>
              <a:buAutoNum type="arabicPeriod" startAt="36"/>
            </a:pPr>
            <a:r>
              <a:rPr lang="cs-CZ" sz="1000">
                <a:ea typeface="Times New Roman" panose="02020603050405020304" pitchFamily="18" charset="0"/>
              </a:rPr>
              <a:t>COVEY, S. R.: </a:t>
            </a:r>
            <a:r>
              <a:rPr lang="cs-CZ" sz="1000" i="1">
                <a:ea typeface="Times New Roman" panose="02020603050405020304" pitchFamily="18" charset="0"/>
              </a:rPr>
              <a:t>7 návyků vůdčích osobností pro úspěšný a harmonický život:návrat etiky charakteru</a:t>
            </a:r>
            <a:r>
              <a:rPr lang="cs-CZ" sz="1000">
                <a:ea typeface="Times New Roman" panose="02020603050405020304" pitchFamily="18" charset="0"/>
              </a:rPr>
              <a:t>. 1. vyd. Praha: Pragma, 1994. 329 s. ISBN 80-8521-341-9</a:t>
            </a:r>
          </a:p>
          <a:p>
            <a:pPr marL="342900" indent="-342900" algn="just">
              <a:buFont typeface="+mj-lt"/>
              <a:buAutoNum type="arabicPeriod" startAt="36"/>
            </a:pPr>
            <a:r>
              <a:rPr lang="cs-CZ" sz="1000">
                <a:ea typeface="Times New Roman" panose="02020603050405020304" pitchFamily="18" charset="0"/>
              </a:rPr>
              <a:t>KOLÁČKOVÁ, D.: </a:t>
            </a:r>
            <a:r>
              <a:rPr lang="cs-CZ" sz="1000" i="1">
                <a:ea typeface="Times New Roman" panose="02020603050405020304" pitchFamily="18" charset="0"/>
              </a:rPr>
              <a:t>Time management: možnosti využití informačních technologií při efektivním hospodaření s časem</a:t>
            </a:r>
            <a:r>
              <a:rPr lang="cs-CZ" sz="1000">
                <a:ea typeface="Times New Roman" panose="02020603050405020304" pitchFamily="18" charset="0"/>
              </a:rPr>
              <a:t>. Brno: Masarykova univerzita 2007. 60 s.</a:t>
            </a:r>
          </a:p>
          <a:p>
            <a:pPr marL="342900" indent="-342900" algn="just">
              <a:buFont typeface="+mj-lt"/>
              <a:buAutoNum type="arabicPeriod" startAt="36"/>
            </a:pPr>
            <a:r>
              <a:rPr lang="cs-CZ" sz="1000">
                <a:ea typeface="Times New Roman" panose="02020603050405020304" pitchFamily="18" charset="0"/>
              </a:rPr>
              <a:t>PACOVSKÝ, P.: </a:t>
            </a:r>
            <a:r>
              <a:rPr lang="cs-CZ" sz="1000" i="1">
                <a:ea typeface="Times New Roman" panose="02020603050405020304" pitchFamily="18" charset="0"/>
              </a:rPr>
              <a:t>Člověk a čas: time management IV. generace</a:t>
            </a:r>
            <a:r>
              <a:rPr lang="cs-CZ" sz="1000">
                <a:ea typeface="Times New Roman" panose="02020603050405020304" pitchFamily="18" charset="0"/>
              </a:rPr>
              <a:t>. 2. aktualiz. vyd. Praha: Grada Publishing, 2006. 259 s. ISBN 80-2471-701-8</a:t>
            </a:r>
          </a:p>
          <a:p>
            <a:pPr marL="342900" indent="-342900" algn="just">
              <a:buFont typeface="+mj-lt"/>
              <a:buAutoNum type="arabicPeriod" startAt="36"/>
            </a:pPr>
            <a:r>
              <a:rPr lang="cs-CZ" sz="1000">
                <a:ea typeface="Times New Roman" panose="02020603050405020304" pitchFamily="18" charset="0"/>
              </a:rPr>
              <a:t>VÁGNER, I.: </a:t>
            </a:r>
            <a:r>
              <a:rPr lang="cs-CZ" sz="1000" i="1">
                <a:ea typeface="Times New Roman" panose="02020603050405020304" pitchFamily="18" charset="0"/>
              </a:rPr>
              <a:t>Systém managementu</a:t>
            </a:r>
            <a:r>
              <a:rPr lang="cs-CZ" sz="1000">
                <a:ea typeface="Times New Roman" panose="02020603050405020304" pitchFamily="18" charset="0"/>
              </a:rPr>
              <a:t>. 1. vyd. Brno: Masarykova univerzita, 2006. 432 s. ISBN 80-2103-972-8</a:t>
            </a:r>
          </a:p>
          <a:p>
            <a:pPr marL="342900" indent="-342900" algn="just">
              <a:spcAft>
                <a:spcPts val="1000"/>
              </a:spcAft>
              <a:buFont typeface="+mj-lt"/>
              <a:buAutoNum type="arabicPeriod" startAt="36"/>
            </a:pPr>
            <a:r>
              <a:rPr lang="cs-CZ" sz="1000">
                <a:ea typeface="Times New Roman" panose="02020603050405020304" pitchFamily="18" charset="0"/>
              </a:rPr>
              <a:t>LEPŠÍK, P. a kol.: </a:t>
            </a:r>
            <a:r>
              <a:rPr lang="cs-CZ" sz="1000" i="1">
                <a:ea typeface="Times New Roman" panose="02020603050405020304" pitchFamily="18" charset="0"/>
              </a:rPr>
              <a:t>Zvyšování kolaborativní způsobilosti</a:t>
            </a:r>
            <a:r>
              <a:rPr lang="cs-CZ" sz="1000">
                <a:ea typeface="Times New Roman" panose="02020603050405020304" pitchFamily="18" charset="0"/>
              </a:rPr>
              <a:t>. Ostrava, Vysoká škola Báňská – Technická univerzita Ostrava, 2012. 122 s. ISBN 987-80-248-2794</a:t>
            </a:r>
          </a:p>
        </p:txBody>
      </p:sp>
    </p:spTree>
    <p:extLst>
      <p:ext uri="{BB962C8B-B14F-4D97-AF65-F5344CB8AC3E}">
        <p14:creationId xmlns:p14="http://schemas.microsoft.com/office/powerpoint/2010/main" val="255314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7" name="Obdélník 6"/>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155257"/>
          </a:xfrm>
          <a:prstGeom prst="rect">
            <a:avLst/>
          </a:prstGeom>
        </p:spPr>
        <p:txBody>
          <a:bodyPr wrap="square">
            <a:spAutoFit/>
          </a:bodyPr>
          <a:lstStyle/>
          <a:p>
            <a:r>
              <a:rPr lang="cs-CZ" sz="2000" b="1" dirty="0"/>
              <a:t>5.4.1	Vývoj </a:t>
            </a:r>
            <a:r>
              <a:rPr lang="cs-CZ" sz="2000" b="1" dirty="0" err="1"/>
              <a:t>time</a:t>
            </a:r>
            <a:r>
              <a:rPr lang="cs-CZ" sz="2000" b="1" dirty="0"/>
              <a:t> </a:t>
            </a:r>
            <a:r>
              <a:rPr lang="cs-CZ" sz="2000" b="1" dirty="0"/>
              <a:t>managementu</a:t>
            </a:r>
          </a:p>
          <a:p>
            <a:endParaRPr lang="cs-CZ" sz="500" b="1" dirty="0"/>
          </a:p>
          <a:p>
            <a:r>
              <a:rPr lang="cs-CZ" sz="1600" dirty="0"/>
              <a:t>Přístupy v oblasti plánování času jsou nejčastěji rozdělovány do čtyř vln neboli generací. Tyto vlny vznikaly postupně tak, jak se zvyšovaly nároky lidí na využívání času. Jednotlivé generace plánování času se liší především ve způsobu zohlednění, či stanovení cílů a poslání. [60</a:t>
            </a:r>
            <a:r>
              <a:rPr lang="cs-CZ" sz="1600" dirty="0"/>
              <a:t>]</a:t>
            </a:r>
          </a:p>
          <a:p>
            <a:endParaRPr lang="cs-CZ" sz="1600" dirty="0"/>
          </a:p>
          <a:p>
            <a:r>
              <a:rPr lang="cs-CZ" sz="1600" b="1" dirty="0"/>
              <a:t>První generace</a:t>
            </a:r>
          </a:p>
          <a:p>
            <a:r>
              <a:rPr lang="cs-CZ" sz="1600" dirty="0"/>
              <a:t>První generaci </a:t>
            </a:r>
            <a:r>
              <a:rPr lang="cs-CZ" sz="1600" dirty="0" err="1"/>
              <a:t>time</a:t>
            </a:r>
            <a:r>
              <a:rPr lang="cs-CZ" sz="1600" dirty="0"/>
              <a:t> managementu je možné nazvat systémem upomínek. Spočívala v sepisování úkolů, popřípadě jejich opatřením poznámkami. Šlo vlastně pouze o to, aby člověk zjistil, jaké činnosti si jeho čas nárokují. Jisté ulehčení se zakládalo na tom, že si pak nemusel úkoly pamatovat. Slabostí první generace </a:t>
            </a:r>
            <a:r>
              <a:rPr lang="cs-CZ" sz="1600" dirty="0" err="1"/>
              <a:t>time</a:t>
            </a:r>
            <a:r>
              <a:rPr lang="cs-CZ" sz="1600" dirty="0"/>
              <a:t> managementu je kupříkladu to, že se soustředí jen na konkrétní věci, které je nutné udělat, ale nesnaží se své konání zařadit do širších souvislostí.</a:t>
            </a:r>
          </a:p>
          <a:p>
            <a:endParaRPr lang="cs-CZ" sz="1600" dirty="0"/>
          </a:p>
          <a:p>
            <a:r>
              <a:rPr lang="cs-CZ" sz="1600" b="1" dirty="0"/>
              <a:t>Druhá generace</a:t>
            </a:r>
          </a:p>
          <a:p>
            <a:r>
              <a:rPr lang="cs-CZ" sz="1600" dirty="0"/>
              <a:t>Pro druhou generaci </a:t>
            </a:r>
            <a:r>
              <a:rPr lang="cs-CZ" sz="1600" dirty="0" err="1"/>
              <a:t>time</a:t>
            </a:r>
            <a:r>
              <a:rPr lang="cs-CZ" sz="1600" dirty="0"/>
              <a:t> managementu je typické používání kalendářů a diářů. Nejde pouze o to, zjistit co se má udělat, ale také si naplánovat, kdy se člověk bude konkrétní činnosti věnovat. Model první a druhé generace intuitivně využívá řada lidí, jsou na něj zvyklí, je pro ně přirozený a příjemný svou jednoduchostí. Avšak stále se zrychlující tempo každodenního života zvyšuje nároky na využívání času a jeho jednoduché organizování přestává lidem stačit.</a:t>
            </a:r>
          </a:p>
          <a:p>
            <a:endParaRPr lang="cs-CZ" sz="1600" dirty="0"/>
          </a:p>
          <a:p>
            <a:endParaRPr lang="cs-CZ" sz="1600" dirty="0"/>
          </a:p>
        </p:txBody>
      </p:sp>
    </p:spTree>
    <p:extLst>
      <p:ext uri="{BB962C8B-B14F-4D97-AF65-F5344CB8AC3E}">
        <p14:creationId xmlns:p14="http://schemas.microsoft.com/office/powerpoint/2010/main" val="1965167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3677930"/>
          </a:xfrm>
          <a:prstGeom prst="rect">
            <a:avLst/>
          </a:prstGeom>
        </p:spPr>
        <p:txBody>
          <a:bodyPr wrap="square">
            <a:spAutoFit/>
          </a:bodyPr>
          <a:lstStyle/>
          <a:p>
            <a:r>
              <a:rPr lang="cs-CZ" sz="2000" b="1" dirty="0"/>
              <a:t>5.4.1	Vývoj </a:t>
            </a:r>
            <a:r>
              <a:rPr lang="cs-CZ" sz="2000" b="1" dirty="0" err="1"/>
              <a:t>time</a:t>
            </a:r>
            <a:r>
              <a:rPr lang="cs-CZ" sz="2000" b="1" dirty="0"/>
              <a:t> </a:t>
            </a:r>
            <a:r>
              <a:rPr lang="cs-CZ" sz="2000" b="1" dirty="0"/>
              <a:t>managementu</a:t>
            </a:r>
          </a:p>
          <a:p>
            <a:endParaRPr lang="cs-CZ" sz="500" b="1" dirty="0"/>
          </a:p>
          <a:p>
            <a:r>
              <a:rPr lang="cs-CZ" sz="1600" b="1" dirty="0"/>
              <a:t>Třetí generace</a:t>
            </a:r>
          </a:p>
          <a:p>
            <a:r>
              <a:rPr lang="cs-CZ" sz="1600" dirty="0"/>
              <a:t>Na nedostatky prvních dvou generací zareagovala generace třetí. Nezabývá se jen tím, co a kdy se má dělat, ale také jakým způsobem. Sleduje stanovování cílů (krátkodobých, střednědobých i dlouhodobých), porovnává jejich důležitost a přiřazuje jim priority. Využívá týmovou spolupráci, podrobné plánování a delegování úkolů a definuje nástroje kontroly jejich plnění. Je velmi dobře propracovaná a logická, avšak postrádá lidský přístup. Člověk podle ní jedná vždy logicky a předvídatelně, víceméně jako stroj. V praxi je velmi těžké její filozofii přesně naplňovat, je obtížné ji integrovat do každodenního života. Soustředí se na čas a věci, které je v něm třeba stihnout, ale nebere v potaz individuální postoje a hodnoty každého člověka. Její snahou je svázat čas do denních, týdenních, měsíčních a ročních, vzájemně provázaných plánů.</a:t>
            </a:r>
          </a:p>
          <a:p>
            <a:endParaRPr lang="cs-CZ" sz="1600" dirty="0"/>
          </a:p>
          <a:p>
            <a:endParaRPr lang="cs-CZ" sz="1600" dirty="0"/>
          </a:p>
          <a:p>
            <a:endParaRPr lang="cs-CZ" sz="1600" dirty="0"/>
          </a:p>
        </p:txBody>
      </p:sp>
    </p:spTree>
    <p:extLst>
      <p:ext uri="{BB962C8B-B14F-4D97-AF65-F5344CB8AC3E}">
        <p14:creationId xmlns:p14="http://schemas.microsoft.com/office/powerpoint/2010/main" val="2961541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170372"/>
          </a:xfrm>
          <a:prstGeom prst="rect">
            <a:avLst/>
          </a:prstGeom>
        </p:spPr>
        <p:txBody>
          <a:bodyPr wrap="square">
            <a:spAutoFit/>
          </a:bodyPr>
          <a:lstStyle/>
          <a:p>
            <a:r>
              <a:rPr lang="cs-CZ" sz="2000" b="1" dirty="0"/>
              <a:t>5.4.1	Vývoj </a:t>
            </a:r>
            <a:r>
              <a:rPr lang="cs-CZ" sz="2000" b="1" dirty="0" err="1"/>
              <a:t>time</a:t>
            </a:r>
            <a:r>
              <a:rPr lang="cs-CZ" sz="2000" b="1" dirty="0"/>
              <a:t> </a:t>
            </a:r>
            <a:r>
              <a:rPr lang="cs-CZ" sz="2000" b="1" dirty="0"/>
              <a:t>managementu</a:t>
            </a:r>
          </a:p>
          <a:p>
            <a:endParaRPr lang="cs-CZ" sz="500" b="1" dirty="0"/>
          </a:p>
          <a:p>
            <a:r>
              <a:rPr lang="cs-CZ" sz="1600" b="1" dirty="0"/>
              <a:t>Čtvrtá </a:t>
            </a:r>
            <a:r>
              <a:rPr lang="cs-CZ" sz="1600" b="1" dirty="0"/>
              <a:t>generace</a:t>
            </a:r>
          </a:p>
          <a:p>
            <a:r>
              <a:rPr lang="cs-CZ" sz="1600" dirty="0"/>
              <a:t>Čtvrtá generace </a:t>
            </a:r>
            <a:r>
              <a:rPr lang="cs-CZ" sz="1600" dirty="0" err="1"/>
              <a:t>time</a:t>
            </a:r>
            <a:r>
              <a:rPr lang="cs-CZ" sz="1600" dirty="0"/>
              <a:t> managementu vychází z toho, že samotný pojem </a:t>
            </a:r>
            <a:r>
              <a:rPr lang="cs-CZ" sz="1600" dirty="0" err="1"/>
              <a:t>time</a:t>
            </a:r>
            <a:r>
              <a:rPr lang="cs-CZ" sz="1600" dirty="0"/>
              <a:t> management je ve skutečnosti nesprávný. Člověk nemůže řídit čas, může řídit pouze sám sebe v čase. V centru pozornosti třetí generace byl hlavně čas a pomůcky k jeho ovládnutí, čtvrtá generace se soustřeďuje na člověka a jeho myšlení. Uvědomuje si totiž jednoduché poznání, že času již nikdy nebude dostatek. Moderní doba a digitální technologie stále zvyšují nároky, lidé se dostávají do složitých stresových situací, na jejichž zvládání je příroda nevybavila. Proto se čtvrtá generace soustřeďuje na člověka jako takového, na jeho spokojenost, která může zajistit dlouhodobou efektivitu jeho práce. Zabývá se sebepoznáním, vedením i řízením. Zkoumá přirozené zákonitosti a strukturu lidské mysli, hledá, kam chce člověk ve svém životě směřovat a co je pro něj opravdu důležité. Tyto principy se potom snaží aplikovat na každodenní život. Předchozí generace </a:t>
            </a:r>
            <a:r>
              <a:rPr lang="cs-CZ" sz="1600" dirty="0" err="1"/>
              <a:t>time</a:t>
            </a:r>
            <a:r>
              <a:rPr lang="cs-CZ" sz="1600" dirty="0"/>
              <a:t> managementu zcela nezavrhuje, používá některé jejich techniky, které se v minulosti osvědčily. [61]</a:t>
            </a:r>
          </a:p>
          <a:p>
            <a:endParaRPr lang="cs-CZ" sz="1600" dirty="0"/>
          </a:p>
          <a:p>
            <a:endParaRPr lang="cs-CZ" sz="1600" dirty="0"/>
          </a:p>
        </p:txBody>
      </p:sp>
    </p:spTree>
    <p:extLst>
      <p:ext uri="{BB962C8B-B14F-4D97-AF65-F5344CB8AC3E}">
        <p14:creationId xmlns:p14="http://schemas.microsoft.com/office/powerpoint/2010/main" val="392706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7" name="Obdélník 6"/>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3"/>
            <a:ext cx="8263328" cy="5801588"/>
          </a:xfrm>
          <a:prstGeom prst="rect">
            <a:avLst/>
          </a:prstGeom>
        </p:spPr>
        <p:txBody>
          <a:bodyPr wrap="square">
            <a:spAutoFit/>
          </a:bodyPr>
          <a:lstStyle/>
          <a:p>
            <a:r>
              <a:rPr lang="cs-CZ" sz="2000" b="1" dirty="0"/>
              <a:t>5.4.1	Vývoj </a:t>
            </a:r>
            <a:r>
              <a:rPr lang="cs-CZ" sz="2000" b="1" dirty="0" err="1"/>
              <a:t>time</a:t>
            </a:r>
            <a:r>
              <a:rPr lang="cs-CZ" sz="2000" b="1" dirty="0"/>
              <a:t> </a:t>
            </a:r>
            <a:r>
              <a:rPr lang="cs-CZ" sz="2000" b="1" dirty="0"/>
              <a:t>managementu</a:t>
            </a:r>
          </a:p>
          <a:p>
            <a:endParaRPr lang="cs-CZ" sz="500" b="1" dirty="0"/>
          </a:p>
          <a:p>
            <a:r>
              <a:rPr lang="cs-CZ" sz="1600" b="1" dirty="0"/>
              <a:t>Pět základních principů čtvrté generace </a:t>
            </a:r>
            <a:r>
              <a:rPr lang="cs-CZ" sz="1600" b="1" dirty="0" err="1"/>
              <a:t>time</a:t>
            </a:r>
            <a:r>
              <a:rPr lang="cs-CZ" sz="1600" b="1" dirty="0"/>
              <a:t> managementu</a:t>
            </a:r>
          </a:p>
          <a:p>
            <a:endParaRPr lang="cs-CZ" sz="200" dirty="0"/>
          </a:p>
          <a:p>
            <a:r>
              <a:rPr lang="cs-CZ" sz="1600" b="1" i="1" dirty="0"/>
              <a:t>1. „Člověk je víc než čas“, </a:t>
            </a:r>
            <a:r>
              <a:rPr lang="cs-CZ" sz="1600" dirty="0"/>
              <a:t>dosahování výsledků by mělo být stejně důležité jako osobní spokojenost jedince, protože pouze spokojený a vyrovnaný člověk je schopen dlouhodobě velmi efektivně pracovat.</a:t>
            </a:r>
          </a:p>
          <a:p>
            <a:endParaRPr lang="cs-CZ" sz="200" dirty="0"/>
          </a:p>
          <a:p>
            <a:r>
              <a:rPr lang="cs-CZ" sz="1600" b="1" i="1" dirty="0"/>
              <a:t>2. „Cesta je víc než cíl“, </a:t>
            </a:r>
            <a:r>
              <a:rPr lang="cs-CZ" sz="1600" dirty="0"/>
              <a:t>je nesmyslné pouze čekat na naplnění svého cíle a nechat si dny, týdny či dokonce roky proklouzávat mezi prsty. Člověk by měl prožít naplno každý den. Jaké jsou jeho jednotlivé dny, takový je pak i celý jeho život.</a:t>
            </a:r>
          </a:p>
          <a:p>
            <a:endParaRPr lang="cs-CZ" sz="200" dirty="0"/>
          </a:p>
          <a:p>
            <a:r>
              <a:rPr lang="cs-CZ" sz="1600" b="1" i="1" dirty="0"/>
              <a:t>3. „Zevnitř je víc než zvenku“, </a:t>
            </a:r>
            <a:r>
              <a:rPr lang="cs-CZ" sz="1600" dirty="0"/>
              <a:t>není možné dosáhnout dlouhodobého úspěchu pouhým nastudováním různých technik a návodů, byť by byly sebelepší. Důležité je pracovat na svém osobním růstu, na svém charakteru. Zralá osobnost, jejíž hodnoty vycházejí z pevných základů, se daleko lépe vyrovnává se situacemi, které přináší život, a svým příkladem může ovlivnit i ostatní. I tak je ale dobré mít na paměti, že člověk může změnit pouze sám sebe.</a:t>
            </a:r>
          </a:p>
          <a:p>
            <a:endParaRPr lang="cs-CZ" sz="200" dirty="0"/>
          </a:p>
          <a:p>
            <a:r>
              <a:rPr lang="cs-CZ" sz="1600" b="1" i="1" dirty="0"/>
              <a:t>4. „Pomalu je víc než rychle“, </a:t>
            </a:r>
            <a:r>
              <a:rPr lang="cs-CZ" sz="1600" dirty="0"/>
              <a:t>rychlá řešení, zejména na poli osobního růstu, obvykle nezpůsobí trvalou změnu či zlepšení situace. Pokud člověk chce něco skutečně a natrvalo změnit, je lepší začít pomalu s drobnými změnami, které je schopen dlouhodobě dodržovat.</a:t>
            </a:r>
          </a:p>
          <a:p>
            <a:endParaRPr lang="cs-CZ" sz="200" dirty="0"/>
          </a:p>
          <a:p>
            <a:r>
              <a:rPr lang="cs-CZ" sz="1600" b="1" i="1" dirty="0"/>
              <a:t>5. „Celek je víc než část“, </a:t>
            </a:r>
            <a:r>
              <a:rPr lang="cs-CZ" sz="1600" dirty="0"/>
              <a:t>chce-li člověk doopravdy zkvalitnit svůj život, dotknou se změny všech oblastí jeho života. Nemá smysl se zaměřit jen na změny v hospodaření s časem v zaměstnání, protože život se skládá z daleko více složek. Je důležité se věnovat všem životním oblastem a udržovat mezi nimi rovnováhu. [62]</a:t>
            </a:r>
          </a:p>
          <a:p>
            <a:endParaRPr lang="cs-CZ" sz="1600" dirty="0"/>
          </a:p>
          <a:p>
            <a:endParaRPr lang="cs-CZ" sz="1600" dirty="0"/>
          </a:p>
        </p:txBody>
      </p:sp>
    </p:spTree>
    <p:extLst>
      <p:ext uri="{BB962C8B-B14F-4D97-AF65-F5344CB8AC3E}">
        <p14:creationId xmlns:p14="http://schemas.microsoft.com/office/powerpoint/2010/main" val="272985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7" name="Obdélník 6"/>
          <p:cNvSpPr/>
          <p:nvPr/>
        </p:nvSpPr>
        <p:spPr>
          <a:xfrm>
            <a:off x="1775520" y="6309320"/>
            <a:ext cx="835292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bdélník 5"/>
          <p:cNvSpPr/>
          <p:nvPr/>
        </p:nvSpPr>
        <p:spPr>
          <a:xfrm>
            <a:off x="1937128" y="1126564"/>
            <a:ext cx="8263328" cy="5401479"/>
          </a:xfrm>
          <a:prstGeom prst="rect">
            <a:avLst/>
          </a:prstGeom>
        </p:spPr>
        <p:txBody>
          <a:bodyPr wrap="square">
            <a:spAutoFit/>
          </a:bodyPr>
          <a:lstStyle/>
          <a:p>
            <a:r>
              <a:rPr lang="cs-CZ" sz="2000" b="1" dirty="0"/>
              <a:t>5.4.2	Důležitost </a:t>
            </a:r>
            <a:r>
              <a:rPr lang="cs-CZ" sz="2000" b="1" dirty="0"/>
              <a:t>návyků</a:t>
            </a:r>
          </a:p>
          <a:p>
            <a:endParaRPr lang="cs-CZ" sz="500" b="1" dirty="0"/>
          </a:p>
          <a:p>
            <a:r>
              <a:rPr lang="cs-CZ" sz="1600" dirty="0"/>
              <a:t>Návyk je možné definovat jako: „relativně ustálený (někdy až automatický a nevyžadující si vědomou kontrolu), používaný a vnitřně osvojený způsob myšlení, resp. činnosti, vyplývající z psychických struktur, tj. charakteru a mentality člověka.“ [63] Návyky jsou přínosné především v dlouhodobějším časovém horizontu. Jejich vytvoření je otázkou delšího úsilí. Dobře vypěstovaný návyk může člověku podstatně ulehčit situaci, protože pracuje v podvědomí a jakoby „sám“ bez většího volního úsilí. Základem vytvoření návyků je pravidelné opakování činností. Zpočátku je tento proces náročný a vyčerpávající a může dokonce dočasně omezit svobodu konání. Avšak je dobré si uvědomit, že „buď si svůj život na chvíli svážeme systémem, dokud si nenavykneme – a máme možnost věci změnit, nebo pod argumentem volnosti budeme stále dělat to samé.“  </a:t>
            </a:r>
          </a:p>
          <a:p>
            <a:r>
              <a:rPr lang="cs-CZ" sz="1600" dirty="0"/>
              <a:t>Člověk si ve svém každodenním životě vypěstoval řadu návyků, například provádění osobní hygieny, ranní rituál pití kávy, večerní sledování televize. Některé z nich jsou racionální a pro člověka užitečné, jiné je dobré změnit. Návyky se totiž v jeho mysli spouštějí bez ohledu na to, jestli je to v tu chvíli správné a vhodné. Kdykoliv už je podvědomí obeznámeno s nějakou konkrétní situací, snaží se návyk spustit. Osobní růst lze tedy charakterizovat také jako přepisování nevhodných návyků. Podle principů čtvrté generace </a:t>
            </a:r>
            <a:r>
              <a:rPr lang="cs-CZ" sz="1600" dirty="0" err="1"/>
              <a:t>time</a:t>
            </a:r>
            <a:r>
              <a:rPr lang="cs-CZ" sz="1600" dirty="0"/>
              <a:t> managementu je vhodné při zavádění nových návyků postupovat raději pomalu, krok po kroku, než se snažit okamžitě převrátit svůj život naruby. Čtvrtá generace také zdůrazňuje, že návykem by se měla stát také péče o kondici člověka, a to nejen fyzickou, ale i duševní. </a:t>
            </a:r>
          </a:p>
          <a:p>
            <a:endParaRPr lang="cs-CZ" sz="1600" dirty="0"/>
          </a:p>
          <a:p>
            <a:endParaRPr lang="cs-CZ" sz="1600" dirty="0"/>
          </a:p>
        </p:txBody>
      </p:sp>
    </p:spTree>
    <p:extLst>
      <p:ext uri="{BB962C8B-B14F-4D97-AF65-F5344CB8AC3E}">
        <p14:creationId xmlns:p14="http://schemas.microsoft.com/office/powerpoint/2010/main" val="3635018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3"/>
            <a:ext cx="8263328" cy="4416594"/>
          </a:xfrm>
          <a:prstGeom prst="rect">
            <a:avLst/>
          </a:prstGeom>
        </p:spPr>
        <p:txBody>
          <a:bodyPr wrap="square">
            <a:spAutoFit/>
          </a:bodyPr>
          <a:lstStyle/>
          <a:p>
            <a:r>
              <a:rPr lang="cs-CZ" sz="2000" b="1" dirty="0"/>
              <a:t>5.4.3	</a:t>
            </a:r>
            <a:r>
              <a:rPr lang="cs-CZ" sz="2000" b="1" dirty="0" err="1"/>
              <a:t>Proaktivita</a:t>
            </a:r>
            <a:endParaRPr lang="cs-CZ" sz="2000" b="1" dirty="0"/>
          </a:p>
          <a:p>
            <a:endParaRPr lang="cs-CZ" sz="500" b="1" dirty="0"/>
          </a:p>
          <a:p>
            <a:r>
              <a:rPr lang="cs-CZ" sz="1600" dirty="0"/>
              <a:t>S návyky úzce souvisí téma </a:t>
            </a:r>
            <a:r>
              <a:rPr lang="cs-CZ" sz="1600" dirty="0" err="1"/>
              <a:t>proaktivity</a:t>
            </a:r>
            <a:r>
              <a:rPr lang="cs-CZ" sz="1600" dirty="0"/>
              <a:t>. Hlavním principem fungování lidského těla je jeho schopnost reagovat na podněty, vnější či vnitřní. Tato reakce se odehrává na vědomé nebo podvědomé úrovni. Na věci, které člověk zná, reaguje podvědomě, automaticky, navyklým způsobem, což šetří jeho čas i energii. Teprve, je-li podnět nový, neznámý, reaguje na něj vědomí a aktivně s ním pracuje. Problém spočívá v tom, že řada návyků a podvědomých reakcí člověka velmi omezuje. Návyky ho drží ve vyjetých kolejích, nedovolují mu na sobě pracovat a rozvíjet se, avšak již nestačí vysokým nárokům dnešní doby. Proaktivní způsob myšlení spočívá ve vědomém zachycení toho krátkého okamžiku, kdy se mysl „rozhoduje“, zda bude reagovat podvědomě, podle nějakého již navyklého schématu, nebo zda reakci na podnět přenechá vědomí. </a:t>
            </a:r>
          </a:p>
          <a:p>
            <a:endParaRPr lang="cs-CZ" sz="1600" dirty="0"/>
          </a:p>
          <a:p>
            <a:r>
              <a:rPr lang="cs-CZ" sz="1600" dirty="0" err="1"/>
              <a:t>Proaktivita</a:t>
            </a:r>
            <a:r>
              <a:rPr lang="cs-CZ" sz="1600" dirty="0"/>
              <a:t> znamená v praxi neomezenou možnost volby mezi reakcí vědomou, podvědomou, logickou, emocionální, kreativní. Návyk “uvědomování si bodu </a:t>
            </a:r>
            <a:r>
              <a:rPr lang="cs-CZ" sz="1600" dirty="0" err="1"/>
              <a:t>proaktivity</a:t>
            </a:r>
            <a:r>
              <a:rPr lang="cs-CZ" sz="1600" dirty="0"/>
              <a:t>” je svým způsobem návykem paradoxním. Jeho jedinou funkcí je totiž zapojit do práce vědomí. Jedině to je totiž schopno posouzení, nové myšlenky, volby.“ [62] </a:t>
            </a:r>
          </a:p>
          <a:p>
            <a:endParaRPr lang="cs-CZ" sz="1600" dirty="0"/>
          </a:p>
          <a:p>
            <a:endParaRPr lang="cs-CZ" sz="1600" dirty="0"/>
          </a:p>
        </p:txBody>
      </p:sp>
    </p:spTree>
    <p:extLst>
      <p:ext uri="{BB962C8B-B14F-4D97-AF65-F5344CB8AC3E}">
        <p14:creationId xmlns:p14="http://schemas.microsoft.com/office/powerpoint/2010/main" val="3667368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943226" y="608222"/>
            <a:ext cx="8833295" cy="461665"/>
          </a:xfrm>
          <a:prstGeom prst="rect">
            <a:avLst/>
          </a:prstGeom>
        </p:spPr>
        <p:txBody>
          <a:bodyPr wrap="square">
            <a:spAutoFit/>
          </a:bodyPr>
          <a:lstStyle/>
          <a:p>
            <a:pPr fontAlgn="base">
              <a:spcBef>
                <a:spcPct val="0"/>
              </a:spcBef>
              <a:spcAft>
                <a:spcPct val="0"/>
              </a:spcAft>
            </a:pPr>
            <a:r>
              <a:rPr lang="pl-PL" sz="2400" dirty="0">
                <a:solidFill>
                  <a:prstClr val="black"/>
                </a:solidFill>
                <a:latin typeface="Arial" panose="020B0604020202020204" pitchFamily="34" charset="0"/>
                <a:cs typeface="Arial" panose="020B0604020202020204" pitchFamily="34" charset="0"/>
              </a:rPr>
              <a:t>5.4	Time management </a:t>
            </a:r>
            <a:endParaRPr lang="cs-CZ" sz="2400" dirty="0">
              <a:solidFill>
                <a:prstClr val="black"/>
              </a:solidFill>
              <a:latin typeface="Calibri" pitchFamily="34" charset="0"/>
              <a:cs typeface="Arial" charset="0"/>
            </a:endParaRPr>
          </a:p>
        </p:txBody>
      </p:sp>
      <p:sp>
        <p:nvSpPr>
          <p:cNvPr id="6" name="Obdélník 5"/>
          <p:cNvSpPr/>
          <p:nvPr/>
        </p:nvSpPr>
        <p:spPr>
          <a:xfrm>
            <a:off x="1937128" y="1126564"/>
            <a:ext cx="8263328" cy="3924151"/>
          </a:xfrm>
          <a:prstGeom prst="rect">
            <a:avLst/>
          </a:prstGeom>
        </p:spPr>
        <p:txBody>
          <a:bodyPr wrap="square">
            <a:spAutoFit/>
          </a:bodyPr>
          <a:lstStyle/>
          <a:p>
            <a:r>
              <a:rPr lang="cs-CZ" sz="2000" b="1" dirty="0"/>
              <a:t>5.4.3	</a:t>
            </a:r>
            <a:r>
              <a:rPr lang="cs-CZ" sz="2000" b="1" dirty="0" err="1"/>
              <a:t>Proaktivita</a:t>
            </a:r>
            <a:endParaRPr lang="cs-CZ" sz="2000" b="1" dirty="0"/>
          </a:p>
          <a:p>
            <a:endParaRPr lang="cs-CZ" sz="500" b="1" dirty="0"/>
          </a:p>
          <a:p>
            <a:r>
              <a:rPr lang="cs-CZ" sz="1600" dirty="0"/>
              <a:t>Pouze prostřednictvím </a:t>
            </a:r>
            <a:r>
              <a:rPr lang="cs-CZ" sz="1600" dirty="0" err="1"/>
              <a:t>proaktivity</a:t>
            </a:r>
            <a:r>
              <a:rPr lang="cs-CZ" sz="1600" dirty="0"/>
              <a:t> je možné zavádět do svého života nové návyky, naučit se myslet pozitivně, umět přemýšlet sám o sobě a tak se zdokonalovat, dokázat se na svůj život a situace, které přináší, podívat s nadhledem.</a:t>
            </a:r>
          </a:p>
          <a:p>
            <a:endParaRPr lang="cs-CZ" sz="1600" dirty="0"/>
          </a:p>
          <a:p>
            <a:r>
              <a:rPr lang="cs-CZ" sz="1600" dirty="0"/>
              <a:t>„Podstatou proaktivních lidí je schopnost podřídit impulsy hodnotám. Reaktivní lidé jsou ovládáni pocity, okolnostmi, podmínkami, prostředím. Proaktivní lidé se řídí hodnotami – pečlivě promyšlenými, zvolenými a niterně zakotvenými. Proaktivní lidé jsou také ovlivňováni vnějšími podněty, klimatickými, fyzickými, sociálními nebo psychologickými. Avšak jejich odezva na tyto podněty, ať vědomá či nevědomá, je volbou nebo odezvou založenou na hodnotách.“ </a:t>
            </a:r>
          </a:p>
          <a:p>
            <a:endParaRPr lang="cs-CZ" sz="1600" dirty="0"/>
          </a:p>
          <a:p>
            <a:r>
              <a:rPr lang="cs-CZ" sz="1600" dirty="0"/>
              <a:t>V </a:t>
            </a:r>
            <a:r>
              <a:rPr lang="cs-CZ" sz="1600" dirty="0" err="1"/>
              <a:t>proaktivitě</a:t>
            </a:r>
            <a:r>
              <a:rPr lang="cs-CZ" sz="1600" dirty="0"/>
              <a:t> je svoboda. Je v ní možnost nenechat se pouze pasivně ovládat od okolí, ale aktivně přistupovat ke svému životu a měnit ho tak, aby člověk žil spokojeněji. [61]</a:t>
            </a:r>
          </a:p>
          <a:p>
            <a:endParaRPr lang="cs-CZ" sz="1600" dirty="0"/>
          </a:p>
          <a:p>
            <a:endParaRPr lang="cs-CZ" sz="1600" dirty="0"/>
          </a:p>
        </p:txBody>
      </p:sp>
    </p:spTree>
    <p:extLst>
      <p:ext uri="{BB962C8B-B14F-4D97-AF65-F5344CB8AC3E}">
        <p14:creationId xmlns:p14="http://schemas.microsoft.com/office/powerpoint/2010/main" val="1909818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646</Words>
  <Application>Microsoft Office PowerPoint</Application>
  <PresentationFormat>Širokoúhlá obrazovka</PresentationFormat>
  <Paragraphs>207</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Calibri Light</vt:lpstr>
      <vt:lpstr>Times New Roman</vt:lpstr>
      <vt:lpstr>TTE1A4BD80t00</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petr_lepsik</dc:creator>
  <cp:lastModifiedBy>petr_lepsik</cp:lastModifiedBy>
  <cp:revision>1</cp:revision>
  <dcterms:created xsi:type="dcterms:W3CDTF">2023-08-29T10:43:01Z</dcterms:created>
  <dcterms:modified xsi:type="dcterms:W3CDTF">2023-08-29T10:43:33Z</dcterms:modified>
</cp:coreProperties>
</file>