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8" r:id="rId5"/>
    <p:sldId id="277" r:id="rId6"/>
    <p:sldId id="273" r:id="rId7"/>
    <p:sldId id="275" r:id="rId8"/>
    <p:sldId id="274" r:id="rId9"/>
    <p:sldId id="259" r:id="rId10"/>
    <p:sldId id="272" r:id="rId11"/>
    <p:sldId id="258" r:id="rId12"/>
    <p:sldId id="271" r:id="rId13"/>
    <p:sldId id="280" r:id="rId14"/>
    <p:sldId id="281" r:id="rId15"/>
    <p:sldId id="282" r:id="rId16"/>
    <p:sldId id="283" r:id="rId17"/>
    <p:sldId id="284" r:id="rId18"/>
    <p:sldId id="286" r:id="rId19"/>
    <p:sldId id="285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2" r:id="rId35"/>
    <p:sldId id="301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POTŘEBA </a:t>
            </a:r>
            <a:r>
              <a:rPr lang="cs-CZ" b="1"/>
              <a:t>HYGIENY </a:t>
            </a:r>
            <a:r>
              <a:rPr lang="cs-CZ" b="1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Ikterus</a:t>
            </a:r>
          </a:p>
          <a:p>
            <a:r>
              <a:rPr lang="cs-CZ" dirty="0"/>
              <a:t>» onemocnění jater a žlučových cest</a:t>
            </a:r>
          </a:p>
          <a:p>
            <a:r>
              <a:rPr lang="cs-CZ" dirty="0"/>
              <a:t>» mírný stupeň = </a:t>
            </a:r>
            <a:r>
              <a:rPr lang="cs-CZ" dirty="0" err="1"/>
              <a:t>subikterus</a:t>
            </a:r>
            <a:endParaRPr lang="cs-CZ" dirty="0"/>
          </a:p>
          <a:p>
            <a:r>
              <a:rPr lang="cs-CZ" dirty="0"/>
              <a:t> </a:t>
            </a:r>
            <a:r>
              <a:rPr lang="cs-CZ" b="1" dirty="0"/>
              <a:t>Změny pigmentace</a:t>
            </a:r>
          </a:p>
          <a:p>
            <a:r>
              <a:rPr lang="cs-CZ" dirty="0"/>
              <a:t>» zvýšená melaninová pigmentace – nedostatečná činnost kůry nadledvin (</a:t>
            </a:r>
            <a:r>
              <a:rPr lang="cs-CZ" dirty="0" err="1"/>
              <a:t>Addisonova</a:t>
            </a:r>
            <a:r>
              <a:rPr lang="cs-CZ" dirty="0"/>
              <a:t> choroba)</a:t>
            </a:r>
          </a:p>
          <a:p>
            <a:r>
              <a:rPr lang="cs-CZ" dirty="0"/>
              <a:t>» strie – pajizévky fialové barvy, při hyperfunkci kůry nadledvin (</a:t>
            </a:r>
            <a:r>
              <a:rPr lang="cs-CZ" dirty="0" err="1"/>
              <a:t>Cushingův</a:t>
            </a:r>
            <a:r>
              <a:rPr lang="cs-CZ" dirty="0"/>
              <a:t> syndrom) / těhotenství…</a:t>
            </a:r>
          </a:p>
          <a:p>
            <a:r>
              <a:rPr lang="cs-CZ" dirty="0"/>
              <a:t>» albinismus – snížení či úplné vymizení pigmentu (absence enzymu </a:t>
            </a:r>
            <a:r>
              <a:rPr lang="cs-CZ" dirty="0" err="1"/>
              <a:t>tyrosinázy</a:t>
            </a:r>
            <a:r>
              <a:rPr lang="cs-CZ" dirty="0"/>
              <a:t>)</a:t>
            </a:r>
          </a:p>
          <a:p>
            <a:r>
              <a:rPr lang="cs-CZ" dirty="0"/>
              <a:t>» vitiligo – zánik kožních buněk, produkujících kožní pigment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4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/>
              <a:t>Exantém</a:t>
            </a:r>
            <a:endParaRPr lang="cs-CZ" b="1" dirty="0"/>
          </a:p>
          <a:p>
            <a:r>
              <a:rPr lang="cs-CZ" dirty="0"/>
              <a:t>- vyrážka, kožní eflorescence</a:t>
            </a:r>
          </a:p>
          <a:p>
            <a:r>
              <a:rPr lang="cs-CZ" dirty="0"/>
              <a:t>» </a:t>
            </a:r>
            <a:r>
              <a:rPr lang="cs-CZ" dirty="0" err="1"/>
              <a:t>makula</a:t>
            </a:r>
            <a:r>
              <a:rPr lang="cs-CZ" dirty="0"/>
              <a:t> – ploché, barevné skvrny</a:t>
            </a:r>
          </a:p>
          <a:p>
            <a:r>
              <a:rPr lang="cs-CZ" dirty="0"/>
              <a:t>» papula – vyvýšení nad povrch kůže</a:t>
            </a:r>
          </a:p>
          <a:p>
            <a:r>
              <a:rPr lang="cs-CZ" dirty="0"/>
              <a:t>» pustula – puchýř (barva, zakalení tekutiny – herpes </a:t>
            </a:r>
            <a:r>
              <a:rPr lang="cs-CZ" dirty="0" err="1"/>
              <a:t>febrilis</a:t>
            </a:r>
            <a:r>
              <a:rPr lang="cs-CZ" dirty="0"/>
              <a:t>)</a:t>
            </a:r>
          </a:p>
          <a:p>
            <a:r>
              <a:rPr lang="cs-CZ" dirty="0"/>
              <a:t>» pruritus – svědění → ztluštělá, loupající se epidermis</a:t>
            </a:r>
          </a:p>
          <a:p>
            <a:r>
              <a:rPr lang="cs-CZ" dirty="0"/>
              <a:t>→ lokalizovat oblast a popsat vzhled, barvu a teplotu dané oblasti</a:t>
            </a:r>
          </a:p>
          <a:p>
            <a:r>
              <a:rPr lang="cs-CZ" dirty="0"/>
              <a:t> </a:t>
            </a:r>
            <a:r>
              <a:rPr lang="cs-CZ" b="1" dirty="0"/>
              <a:t>Pocení</a:t>
            </a:r>
          </a:p>
          <a:p>
            <a:r>
              <a:rPr lang="cs-CZ" dirty="0"/>
              <a:t>» celkové – </a:t>
            </a:r>
            <a:r>
              <a:rPr lang="cs-CZ" dirty="0" err="1"/>
              <a:t>febrilie</a:t>
            </a:r>
            <a:r>
              <a:rPr lang="cs-CZ" dirty="0"/>
              <a:t>, aktivita, teplota vzduchu</a:t>
            </a:r>
          </a:p>
          <a:p>
            <a:r>
              <a:rPr lang="cs-CZ" dirty="0"/>
              <a:t>» emoční – dlaně, chodidla, podpaží</a:t>
            </a:r>
          </a:p>
          <a:p>
            <a:r>
              <a:rPr lang="cs-CZ" dirty="0"/>
              <a:t>» nadměrné bez horečky – hypertyreóza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96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NAPĚTÍ KŮŽE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Snížené</a:t>
            </a:r>
          </a:p>
          <a:p>
            <a:r>
              <a:rPr lang="cs-CZ" dirty="0"/>
              <a:t>- kůže ochablá, vytváří záhyby</a:t>
            </a:r>
          </a:p>
          <a:p>
            <a:r>
              <a:rPr lang="cs-CZ" dirty="0"/>
              <a:t>» stáří (fyziologické), dehydratace, kachexie</a:t>
            </a:r>
          </a:p>
          <a:p>
            <a:r>
              <a:rPr lang="cs-CZ" b="1" dirty="0"/>
              <a:t>Zvýšené</a:t>
            </a:r>
          </a:p>
          <a:p>
            <a:r>
              <a:rPr lang="cs-CZ" dirty="0"/>
              <a:t>» lokální – tumor, hematom, edém</a:t>
            </a:r>
          </a:p>
          <a:p>
            <a:r>
              <a:rPr lang="cs-CZ" dirty="0"/>
              <a:t>» celkové – rozsáhlé edémy (anasarka)</a:t>
            </a:r>
          </a:p>
          <a:p>
            <a:r>
              <a:rPr lang="cs-CZ" dirty="0"/>
              <a:t> </a:t>
            </a:r>
            <a:r>
              <a:rPr lang="cs-CZ" b="1" dirty="0"/>
              <a:t>Edém</a:t>
            </a:r>
          </a:p>
          <a:p>
            <a:r>
              <a:rPr lang="cs-CZ" dirty="0"/>
              <a:t>» nahromadění tekutiny v podkožní tkáni</a:t>
            </a:r>
          </a:p>
          <a:p>
            <a:r>
              <a:rPr lang="cs-CZ" dirty="0"/>
              <a:t>» kůže napnutá, lesklá, při stlačení důlek</a:t>
            </a:r>
          </a:p>
          <a:p>
            <a:r>
              <a:rPr lang="cs-CZ" dirty="0"/>
              <a:t>» kardiální, renální, </a:t>
            </a:r>
            <a:r>
              <a:rPr lang="cs-CZ" dirty="0" err="1"/>
              <a:t>hepatální</a:t>
            </a:r>
            <a:r>
              <a:rPr lang="cs-CZ" dirty="0"/>
              <a:t>, kachektické, lymfedém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9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KREVNÍ VÝRONY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Petechie – drobné, tečkovité krevní výrony</a:t>
            </a:r>
          </a:p>
          <a:p>
            <a:r>
              <a:rPr lang="cs-CZ" dirty="0"/>
              <a:t> Purpura – mnohočetné, tečkovité krevní výrony</a:t>
            </a:r>
          </a:p>
          <a:p>
            <a:r>
              <a:rPr lang="cs-CZ" dirty="0"/>
              <a:t> Ekchymóza – rozsáhlé kožní podlitiny</a:t>
            </a:r>
          </a:p>
          <a:p>
            <a:r>
              <a:rPr lang="cs-CZ" dirty="0"/>
              <a:t> </a:t>
            </a:r>
            <a:r>
              <a:rPr lang="cs-CZ" dirty="0" err="1"/>
              <a:t>Vibices</a:t>
            </a:r>
            <a:r>
              <a:rPr lang="cs-CZ" dirty="0"/>
              <a:t> – pruhovité podlitiny</a:t>
            </a:r>
          </a:p>
          <a:p>
            <a:r>
              <a:rPr lang="cs-CZ" dirty="0"/>
              <a:t> </a:t>
            </a:r>
            <a:r>
              <a:rPr lang="cs-CZ" dirty="0" err="1"/>
              <a:t>Sufúze</a:t>
            </a:r>
            <a:r>
              <a:rPr lang="cs-CZ" dirty="0"/>
              <a:t> – skvrnité podlitiny</a:t>
            </a:r>
          </a:p>
          <a:p>
            <a:r>
              <a:rPr lang="cs-CZ" dirty="0"/>
              <a:t> Hematom – velký krevní výron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60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KOŽNÍ ADNEXA – VLASY, NEHTY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Lomivost nehtů </a:t>
            </a:r>
            <a:r>
              <a:rPr lang="cs-CZ" dirty="0"/>
              <a:t>– důsledek nedostatečné výživy / poruchy</a:t>
            </a:r>
          </a:p>
          <a:p>
            <a:pPr>
              <a:lnSpc>
                <a:spcPct val="120000"/>
              </a:lnSpc>
            </a:pPr>
            <a:r>
              <a:rPr lang="cs-CZ" dirty="0"/>
              <a:t>látkové přeměny / onemocnění štítné žlázy</a:t>
            </a:r>
          </a:p>
          <a:p>
            <a:pPr>
              <a:lnSpc>
                <a:spcPct val="120000"/>
              </a:lnSpc>
            </a:pPr>
            <a:r>
              <a:rPr lang="cs-CZ" dirty="0"/>
              <a:t> </a:t>
            </a:r>
            <a:r>
              <a:rPr lang="cs-CZ" b="1" dirty="0"/>
              <a:t>Změny tvaru nehtů </a:t>
            </a:r>
            <a:r>
              <a:rPr lang="cs-CZ" dirty="0"/>
              <a:t>– vyklenuté nehty, paličkovité prsty</a:t>
            </a:r>
          </a:p>
          <a:p>
            <a:pPr>
              <a:lnSpc>
                <a:spcPct val="120000"/>
              </a:lnSpc>
            </a:pPr>
            <a:r>
              <a:rPr lang="cs-CZ" dirty="0"/>
              <a:t>(</a:t>
            </a:r>
            <a:r>
              <a:rPr lang="cs-CZ" dirty="0" err="1"/>
              <a:t>chron</a:t>
            </a:r>
            <a:r>
              <a:rPr lang="cs-CZ" dirty="0"/>
              <a:t>. plicní onemocnění, vrozené vady S), deformované</a:t>
            </a:r>
          </a:p>
          <a:p>
            <a:pPr>
              <a:lnSpc>
                <a:spcPct val="120000"/>
              </a:lnSpc>
            </a:pPr>
            <a:r>
              <a:rPr lang="cs-CZ" dirty="0"/>
              <a:t>nehty (plísně, ekzémy)</a:t>
            </a:r>
          </a:p>
          <a:p>
            <a:pPr>
              <a:lnSpc>
                <a:spcPct val="120000"/>
              </a:lnSpc>
            </a:pPr>
            <a:r>
              <a:rPr lang="cs-CZ" dirty="0"/>
              <a:t> </a:t>
            </a:r>
            <a:r>
              <a:rPr lang="cs-CZ" b="1" dirty="0"/>
              <a:t>Vlasové problémy </a:t>
            </a:r>
            <a:r>
              <a:rPr lang="cs-CZ" dirty="0"/>
              <a:t>– růst, třepení, vypadávání…</a:t>
            </a:r>
          </a:p>
          <a:p>
            <a:pPr>
              <a:lnSpc>
                <a:spcPct val="120000"/>
              </a:lnSpc>
            </a:pPr>
            <a:r>
              <a:rPr lang="cs-CZ" dirty="0"/>
              <a:t> </a:t>
            </a:r>
            <a:r>
              <a:rPr lang="cs-CZ" b="1" dirty="0"/>
              <a:t>Šedivění</a:t>
            </a:r>
            <a:r>
              <a:rPr lang="cs-CZ" dirty="0"/>
              <a:t> – stáří, nemoci endokrinních žláz (</a:t>
            </a:r>
            <a:r>
              <a:rPr lang="cs-CZ" dirty="0" err="1"/>
              <a:t>Cushingův</a:t>
            </a:r>
            <a:r>
              <a:rPr lang="cs-CZ" dirty="0"/>
              <a:t> </a:t>
            </a:r>
            <a:r>
              <a:rPr lang="cs-CZ" dirty="0" err="1"/>
              <a:t>sy</a:t>
            </a:r>
            <a:r>
              <a:rPr lang="cs-CZ" dirty="0"/>
              <a:t>…)</a:t>
            </a:r>
          </a:p>
          <a:p>
            <a:pPr>
              <a:lnSpc>
                <a:spcPct val="120000"/>
              </a:lnSpc>
            </a:pPr>
            <a:r>
              <a:rPr lang="cs-CZ" dirty="0"/>
              <a:t> </a:t>
            </a:r>
            <a:r>
              <a:rPr lang="cs-CZ" b="1" dirty="0"/>
              <a:t>Alopecie</a:t>
            </a:r>
            <a:r>
              <a:rPr lang="cs-CZ" dirty="0"/>
              <a:t> – </a:t>
            </a:r>
            <a:r>
              <a:rPr lang="cs-CZ" dirty="0" err="1"/>
              <a:t>alopecia</a:t>
            </a:r>
            <a:r>
              <a:rPr lang="cs-CZ" dirty="0"/>
              <a:t> </a:t>
            </a:r>
            <a:r>
              <a:rPr lang="cs-CZ" dirty="0" err="1"/>
              <a:t>climacteria</a:t>
            </a:r>
            <a:r>
              <a:rPr lang="cs-CZ" dirty="0"/>
              <a:t>, </a:t>
            </a:r>
            <a:r>
              <a:rPr lang="cs-CZ" dirty="0" err="1"/>
              <a:t>alopecia</a:t>
            </a:r>
            <a:r>
              <a:rPr lang="cs-CZ" dirty="0"/>
              <a:t> </a:t>
            </a:r>
            <a:r>
              <a:rPr lang="cs-CZ" dirty="0" err="1"/>
              <a:t>medicamentosa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 Anomálie ochlupení – </a:t>
            </a:r>
            <a:r>
              <a:rPr lang="cs-CZ" dirty="0" err="1"/>
              <a:t>hypotrychóza</a:t>
            </a:r>
            <a:r>
              <a:rPr lang="cs-CZ" dirty="0"/>
              <a:t>, hirsutismus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8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HYGIENA – OŠETŘOVATELSKÁ ANAMNÉZA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Hodnocení celkové úpravy a vzhledu N</a:t>
            </a:r>
          </a:p>
          <a:p>
            <a:r>
              <a:rPr lang="cs-CZ" dirty="0"/>
              <a:t> Posouzení stavu kůže (barva kůže, kožní turgor, otoky…)</a:t>
            </a:r>
          </a:p>
          <a:p>
            <a:r>
              <a:rPr lang="cs-CZ" dirty="0"/>
              <a:t> Rozhovor s N</a:t>
            </a:r>
          </a:p>
          <a:p>
            <a:r>
              <a:rPr lang="cs-CZ" dirty="0"/>
              <a:t>» hygienické návyky, oblečení</a:t>
            </a:r>
          </a:p>
          <a:p>
            <a:r>
              <a:rPr lang="cs-CZ" dirty="0"/>
              <a:t>» péče o kůži</a:t>
            </a:r>
          </a:p>
          <a:p>
            <a:r>
              <a:rPr lang="cs-CZ" dirty="0"/>
              <a:t>» soběstačnost N</a:t>
            </a:r>
          </a:p>
          <a:p>
            <a:r>
              <a:rPr lang="cs-CZ" dirty="0"/>
              <a:t>» kožní problémy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84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STANOVENÍ </a:t>
            </a:r>
            <a:r>
              <a:rPr lang="cs-CZ" b="1" dirty="0"/>
              <a:t>OŠETŘOVATELSKÝCH DIAGNÓZ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276" y="2157560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/>
              <a:t>4. doména, třída 5</a:t>
            </a:r>
          </a:p>
          <a:p>
            <a:r>
              <a:rPr lang="cs-CZ" dirty="0"/>
              <a:t> Snaha zlepšit </a:t>
            </a:r>
            <a:r>
              <a:rPr lang="cs-CZ" dirty="0" err="1"/>
              <a:t>sebepéči</a:t>
            </a:r>
            <a:r>
              <a:rPr lang="cs-CZ" dirty="0"/>
              <a:t> (00182)</a:t>
            </a:r>
          </a:p>
          <a:p>
            <a:r>
              <a:rPr lang="cs-CZ" dirty="0"/>
              <a:t> Deficit </a:t>
            </a:r>
            <a:r>
              <a:rPr lang="cs-CZ" dirty="0" err="1"/>
              <a:t>sebepéče</a:t>
            </a:r>
            <a:r>
              <a:rPr lang="cs-CZ" dirty="0"/>
              <a:t> při koupání (00108)</a:t>
            </a:r>
          </a:p>
          <a:p>
            <a:r>
              <a:rPr lang="cs-CZ" dirty="0"/>
              <a:t> Deficit </a:t>
            </a:r>
            <a:r>
              <a:rPr lang="cs-CZ" dirty="0" err="1"/>
              <a:t>sebepéče</a:t>
            </a:r>
            <a:r>
              <a:rPr lang="cs-CZ" dirty="0"/>
              <a:t> při oblékání (00109)</a:t>
            </a:r>
          </a:p>
          <a:p>
            <a:r>
              <a:rPr lang="cs-CZ" dirty="0"/>
              <a:t> Zanedbávání sebe sama (00193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03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Potřeba sexuality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13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POTŘEBA SEXUALITY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276" y="21575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 Patří mezi fyziologické potřeby</a:t>
            </a:r>
          </a:p>
          <a:p>
            <a:r>
              <a:rPr lang="cs-CZ" dirty="0"/>
              <a:t> Z pohledu holismu je neoddělitelnou součástí každého jedince</a:t>
            </a:r>
          </a:p>
          <a:p>
            <a:r>
              <a:rPr lang="cs-CZ" dirty="0"/>
              <a:t> Správná funkce vyžaduje složitou souhru nervového, endokrinního a kardiovaskulárního systému</a:t>
            </a:r>
          </a:p>
          <a:p>
            <a:r>
              <a:rPr lang="cs-CZ" b="1" dirty="0"/>
              <a:t>2 hlediska zařazení:</a:t>
            </a:r>
          </a:p>
          <a:p>
            <a:r>
              <a:rPr lang="cs-CZ" dirty="0"/>
              <a:t>1. Zachování lidského rodu – základní potřeba</a:t>
            </a:r>
          </a:p>
          <a:p>
            <a:r>
              <a:rPr lang="cs-CZ" dirty="0"/>
              <a:t>2. Zachování života jedince – vyšší potřeba (není nezbytná pro zachování života jako např. potřeba O2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90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FAKTORY OVLIVŇUJÍCÍ SEXUALITU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Fyziologicko-biologické</a:t>
            </a:r>
          </a:p>
          <a:p>
            <a:r>
              <a:rPr lang="cs-CZ" dirty="0" smtClean="0"/>
              <a:t> </a:t>
            </a:r>
            <a:r>
              <a:rPr lang="cs-CZ" dirty="0"/>
              <a:t>pohlaví, věk, nemoc, aktivita</a:t>
            </a:r>
          </a:p>
          <a:p>
            <a:r>
              <a:rPr lang="cs-CZ" dirty="0" smtClean="0"/>
              <a:t> </a:t>
            </a:r>
            <a:r>
              <a:rPr lang="cs-CZ" dirty="0"/>
              <a:t>změny v sexuální motivaci (drogy, nikotinismus, alkohol,</a:t>
            </a:r>
          </a:p>
          <a:p>
            <a:r>
              <a:rPr lang="cs-CZ" dirty="0"/>
              <a:t>léky, deprese, stárnutí, gravidita…)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Psychosociální</a:t>
            </a:r>
          </a:p>
          <a:p>
            <a:r>
              <a:rPr lang="cs-CZ" dirty="0" smtClean="0"/>
              <a:t> </a:t>
            </a:r>
            <a:r>
              <a:rPr lang="cs-CZ" dirty="0"/>
              <a:t>osobnost, výchova v rodině, vliv prostředí</a:t>
            </a:r>
          </a:p>
          <a:p>
            <a:r>
              <a:rPr lang="cs-CZ" dirty="0" smtClean="0"/>
              <a:t> </a:t>
            </a:r>
            <a:r>
              <a:rPr lang="cs-CZ" dirty="0"/>
              <a:t>úroveň rozvoje psychiky jedince</a:t>
            </a:r>
          </a:p>
          <a:p>
            <a:pPr marL="0" indent="0">
              <a:buNone/>
            </a:pPr>
            <a:r>
              <a:rPr lang="cs-CZ" b="1" dirty="0"/>
              <a:t>Duchovní</a:t>
            </a:r>
          </a:p>
          <a:p>
            <a:r>
              <a:rPr lang="cs-CZ" dirty="0" smtClean="0"/>
              <a:t> </a:t>
            </a:r>
            <a:r>
              <a:rPr lang="cs-CZ" dirty="0"/>
              <a:t>spiritualita</a:t>
            </a:r>
          </a:p>
          <a:p>
            <a:r>
              <a:rPr lang="cs-CZ" dirty="0" smtClean="0"/>
              <a:t> </a:t>
            </a:r>
            <a:r>
              <a:rPr lang="cs-CZ" dirty="0"/>
              <a:t>etika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0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HYGIENA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Hygieia</a:t>
            </a:r>
            <a:r>
              <a:rPr lang="cs-CZ" dirty="0"/>
              <a:t> – řecká bohyně zdraví, čistoty</a:t>
            </a:r>
          </a:p>
          <a:p>
            <a:r>
              <a:rPr lang="cs-CZ" dirty="0"/>
              <a:t> soubor pravidel vedoucích k podpoře a ochraně zdraví</a:t>
            </a:r>
          </a:p>
          <a:p>
            <a:r>
              <a:rPr lang="cs-CZ" dirty="0"/>
              <a:t> věda o uchování psychického a fyzického zdraví</a:t>
            </a:r>
          </a:p>
          <a:p>
            <a:r>
              <a:rPr lang="cs-CZ" dirty="0"/>
              <a:t> osobní, duševní, domácí, zubní a hygiena práce</a:t>
            </a:r>
          </a:p>
          <a:p>
            <a:r>
              <a:rPr lang="cs-CZ" dirty="0"/>
              <a:t> důležitá v rámci prevence – snížení výskytu i šíření nemocí</a:t>
            </a:r>
          </a:p>
          <a:p>
            <a:r>
              <a:rPr lang="cs-CZ" dirty="0"/>
              <a:t>(kvalita vody, osobní čistota, odstraňování odpadů…)</a:t>
            </a:r>
          </a:p>
          <a:p>
            <a:r>
              <a:rPr lang="cs-CZ" dirty="0"/>
              <a:t> synonymum pro udržování čistoty</a:t>
            </a:r>
          </a:p>
          <a:p>
            <a:r>
              <a:rPr lang="cs-CZ" dirty="0"/>
              <a:t> jakákoliv činnost / opatření vedoucí k omezení škodlivého</a:t>
            </a:r>
          </a:p>
          <a:p>
            <a:r>
              <a:rPr lang="cs-CZ" dirty="0"/>
              <a:t>působení mikrobů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 </a:t>
            </a:r>
            <a:r>
              <a:rPr lang="cs-CZ" b="1" dirty="0"/>
              <a:t>Kulturní</a:t>
            </a:r>
          </a:p>
          <a:p>
            <a:r>
              <a:rPr lang="cs-CZ" dirty="0"/>
              <a:t>» kultura dané skupiny obyvatelstva, tradice</a:t>
            </a:r>
          </a:p>
          <a:p>
            <a:r>
              <a:rPr lang="cs-CZ" dirty="0"/>
              <a:t>» postoj k sexuálnímu chování, k nahotě…</a:t>
            </a:r>
          </a:p>
          <a:p>
            <a:r>
              <a:rPr lang="cs-CZ" dirty="0"/>
              <a:t>» vliv médií</a:t>
            </a:r>
          </a:p>
          <a:p>
            <a:r>
              <a:rPr lang="cs-CZ" b="1" dirty="0"/>
              <a:t> Jiné</a:t>
            </a:r>
          </a:p>
          <a:p>
            <a:r>
              <a:rPr lang="cs-CZ" dirty="0"/>
              <a:t>» st. p. mastektomii / hysterektomii</a:t>
            </a:r>
          </a:p>
          <a:p>
            <a:r>
              <a:rPr lang="cs-CZ" dirty="0"/>
              <a:t>» </a:t>
            </a:r>
            <a:r>
              <a:rPr lang="cs-CZ" dirty="0" err="1"/>
              <a:t>stomie</a:t>
            </a:r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96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ZNAKY SEXUÁLNÍHO ZDRAVÍ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 Pozitivní postoj z vlastního těla</a:t>
            </a:r>
          </a:p>
          <a:p>
            <a:r>
              <a:rPr lang="cs-CZ" dirty="0"/>
              <a:t> Shoda mezi biologickou rovinou, pohlavní identitou a rodovou rolí</a:t>
            </a:r>
          </a:p>
          <a:p>
            <a:r>
              <a:rPr lang="cs-CZ" dirty="0"/>
              <a:t>Vědomosti o lidské sexualitě</a:t>
            </a:r>
          </a:p>
          <a:p>
            <a:r>
              <a:rPr lang="cs-CZ" dirty="0"/>
              <a:t> Uvědomění si vlastních sexuálních pocitů a jejich správné uspokojení</a:t>
            </a:r>
          </a:p>
          <a:p>
            <a:r>
              <a:rPr lang="cs-CZ" dirty="0"/>
              <a:t> Správný hodnotový systém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7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PORUCHY SEXUALITY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SEXUÁLNÍ </a:t>
            </a:r>
            <a:r>
              <a:rPr lang="cs-CZ" b="1" dirty="0"/>
              <a:t>DYSFUNKCE</a:t>
            </a:r>
          </a:p>
          <a:p>
            <a:pPr marL="0" indent="0">
              <a:buNone/>
            </a:pPr>
            <a:r>
              <a:rPr lang="cs-CZ" b="1" dirty="0" smtClean="0"/>
              <a:t>Nízká </a:t>
            </a:r>
            <a:r>
              <a:rPr lang="cs-CZ" b="1" dirty="0"/>
              <a:t>sexuální </a:t>
            </a:r>
            <a:r>
              <a:rPr lang="cs-CZ" b="1" dirty="0" err="1"/>
              <a:t>apetence</a:t>
            </a:r>
            <a:r>
              <a:rPr lang="cs-CZ" b="1" dirty="0"/>
              <a:t> </a:t>
            </a:r>
            <a:r>
              <a:rPr lang="cs-CZ" dirty="0"/>
              <a:t>(frigidita)</a:t>
            </a:r>
          </a:p>
          <a:p>
            <a:r>
              <a:rPr lang="cs-CZ" dirty="0" smtClean="0"/>
              <a:t> </a:t>
            </a:r>
            <a:r>
              <a:rPr lang="cs-CZ" dirty="0"/>
              <a:t>u mužů vzácnější než u žen</a:t>
            </a:r>
          </a:p>
          <a:p>
            <a:r>
              <a:rPr lang="cs-CZ" dirty="0" smtClean="0"/>
              <a:t> </a:t>
            </a:r>
            <a:r>
              <a:rPr lang="cs-CZ" dirty="0"/>
              <a:t>příčiny – </a:t>
            </a:r>
            <a:r>
              <a:rPr lang="cs-CZ" dirty="0" err="1"/>
              <a:t>hypogonadismus</a:t>
            </a:r>
            <a:r>
              <a:rPr lang="cs-CZ" dirty="0"/>
              <a:t>, porucha </a:t>
            </a:r>
            <a:r>
              <a:rPr lang="cs-CZ" dirty="0" err="1"/>
              <a:t>fce</a:t>
            </a:r>
            <a:r>
              <a:rPr lang="cs-CZ" dirty="0"/>
              <a:t> nadledvin, štítné žlázy, psychogenní (deprese)</a:t>
            </a:r>
          </a:p>
          <a:p>
            <a:pPr marL="0" indent="0">
              <a:buNone/>
            </a:pPr>
            <a:r>
              <a:rPr lang="cs-CZ" b="1" dirty="0" smtClean="0"/>
              <a:t>Poruchy </a:t>
            </a:r>
            <a:r>
              <a:rPr lang="cs-CZ" b="1" dirty="0"/>
              <a:t>erekce </a:t>
            </a:r>
            <a:r>
              <a:rPr lang="cs-CZ" dirty="0"/>
              <a:t>(impotence)</a:t>
            </a:r>
          </a:p>
          <a:p>
            <a:r>
              <a:rPr lang="cs-CZ" dirty="0" smtClean="0"/>
              <a:t> </a:t>
            </a:r>
            <a:r>
              <a:rPr lang="cs-CZ" dirty="0"/>
              <a:t>většinou kombinace s </a:t>
            </a:r>
            <a:r>
              <a:rPr lang="cs-CZ" dirty="0" err="1"/>
              <a:t>apetencí</a:t>
            </a:r>
            <a:r>
              <a:rPr lang="cs-CZ" dirty="0"/>
              <a:t>, sníženou vzrušivostí   kompletní X nekompletní</a:t>
            </a:r>
          </a:p>
          <a:p>
            <a:r>
              <a:rPr lang="cs-CZ" dirty="0" smtClean="0"/>
              <a:t> </a:t>
            </a:r>
            <a:r>
              <a:rPr lang="cs-CZ" dirty="0"/>
              <a:t>primární X sekundární</a:t>
            </a:r>
          </a:p>
          <a:p>
            <a:r>
              <a:rPr lang="cs-CZ" dirty="0" smtClean="0"/>
              <a:t> </a:t>
            </a:r>
            <a:r>
              <a:rPr lang="cs-CZ" dirty="0"/>
              <a:t>původ psychogenní (partnerský nesoulad) / organický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55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PORUCHY SEXUALITY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Překotná </a:t>
            </a:r>
            <a:r>
              <a:rPr lang="cs-CZ" b="1" dirty="0"/>
              <a:t>ejakulace </a:t>
            </a:r>
            <a:r>
              <a:rPr lang="cs-CZ" dirty="0"/>
              <a:t>(</a:t>
            </a:r>
            <a:r>
              <a:rPr lang="cs-CZ" dirty="0" err="1"/>
              <a:t>ejaculatio</a:t>
            </a:r>
            <a:r>
              <a:rPr lang="cs-CZ" dirty="0"/>
              <a:t> </a:t>
            </a:r>
            <a:r>
              <a:rPr lang="cs-CZ" dirty="0" err="1"/>
              <a:t>praecox</a:t>
            </a:r>
            <a:r>
              <a:rPr lang="cs-CZ" dirty="0"/>
              <a:t>)</a:t>
            </a:r>
          </a:p>
          <a:p>
            <a:r>
              <a:rPr lang="cs-CZ" dirty="0" smtClean="0"/>
              <a:t> </a:t>
            </a:r>
            <a:r>
              <a:rPr lang="cs-CZ" dirty="0"/>
              <a:t>konstituční (muži s rychlým vedením periferními nervy)</a:t>
            </a:r>
          </a:p>
          <a:p>
            <a:r>
              <a:rPr lang="cs-CZ" dirty="0" smtClean="0"/>
              <a:t> </a:t>
            </a:r>
            <a:r>
              <a:rPr lang="cs-CZ" dirty="0"/>
              <a:t>situační (nepravidelný sexuální život)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/>
              <a:t>Dyspareunie</a:t>
            </a:r>
            <a:r>
              <a:rPr lang="cs-CZ" dirty="0"/>
              <a:t>, </a:t>
            </a:r>
            <a:r>
              <a:rPr lang="cs-CZ" dirty="0" err="1"/>
              <a:t>algopareunie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častěji u žen</a:t>
            </a:r>
          </a:p>
          <a:p>
            <a:r>
              <a:rPr lang="cs-CZ" dirty="0" smtClean="0"/>
              <a:t> </a:t>
            </a:r>
            <a:r>
              <a:rPr lang="cs-CZ" dirty="0"/>
              <a:t>prožívání nepříjemných, bolestivých pocitů při styku</a:t>
            </a:r>
          </a:p>
          <a:p>
            <a:r>
              <a:rPr lang="cs-CZ" dirty="0" smtClean="0"/>
              <a:t>Příčina:  organická </a:t>
            </a:r>
            <a:r>
              <a:rPr lang="cs-CZ" dirty="0"/>
              <a:t>(záněty, kongenitální malformace)</a:t>
            </a:r>
          </a:p>
          <a:p>
            <a:pPr marL="0" indent="0">
              <a:buNone/>
            </a:pPr>
            <a:r>
              <a:rPr lang="cs-CZ" dirty="0" smtClean="0"/>
              <a:t>                    psychogenní </a:t>
            </a:r>
            <a:r>
              <a:rPr lang="cs-CZ" dirty="0"/>
              <a:t>stavy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939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PORUCHY SEXUALITY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Anorgasmie</a:t>
            </a:r>
            <a:endParaRPr lang="cs-CZ" b="1" dirty="0"/>
          </a:p>
          <a:p>
            <a:r>
              <a:rPr lang="cs-CZ" dirty="0" smtClean="0"/>
              <a:t> </a:t>
            </a:r>
            <a:r>
              <a:rPr lang="cs-CZ" dirty="0"/>
              <a:t>primární X sekundární</a:t>
            </a:r>
          </a:p>
          <a:p>
            <a:r>
              <a:rPr lang="cs-CZ" dirty="0" smtClean="0"/>
              <a:t> </a:t>
            </a:r>
            <a:r>
              <a:rPr lang="cs-CZ" dirty="0"/>
              <a:t>příčiny organické X psychogenní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 err="1"/>
              <a:t>Anejakulace</a:t>
            </a:r>
            <a:r>
              <a:rPr lang="cs-CZ" dirty="0"/>
              <a:t> při orgasmu</a:t>
            </a:r>
          </a:p>
          <a:p>
            <a:r>
              <a:rPr lang="cs-CZ" dirty="0" smtClean="0"/>
              <a:t> </a:t>
            </a:r>
            <a:r>
              <a:rPr lang="cs-CZ" dirty="0"/>
              <a:t>příčinou poúrazové stavy, chirurgické zákroky, užívání léků (psychofarmaka, antihypertenziva…)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Priapismus</a:t>
            </a:r>
          </a:p>
          <a:p>
            <a:r>
              <a:rPr lang="cs-CZ" dirty="0" smtClean="0"/>
              <a:t> </a:t>
            </a:r>
            <a:r>
              <a:rPr lang="cs-CZ" dirty="0"/>
              <a:t>dlouhotrvající a spontánně neustupující, bolestivá erekce</a:t>
            </a:r>
          </a:p>
          <a:p>
            <a:r>
              <a:rPr lang="cs-CZ" dirty="0" smtClean="0"/>
              <a:t> </a:t>
            </a:r>
            <a:r>
              <a:rPr lang="cs-CZ" dirty="0"/>
              <a:t>častěji u leukémie, srpkovité anemie / antidepresiva…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44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PORUCHY SEXUALITY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Satyriasis (M), nymfomanie (Ž)</a:t>
            </a:r>
          </a:p>
          <a:p>
            <a:r>
              <a:rPr lang="cs-CZ" dirty="0" smtClean="0"/>
              <a:t> </a:t>
            </a:r>
            <a:r>
              <a:rPr lang="cs-CZ" dirty="0"/>
              <a:t>chorobné zvýšení sexuálního nutkání v oblasti </a:t>
            </a:r>
            <a:r>
              <a:rPr lang="cs-CZ" dirty="0" err="1"/>
              <a:t>apetenceněkdy</a:t>
            </a:r>
            <a:r>
              <a:rPr lang="cs-CZ" dirty="0"/>
              <a:t> též </a:t>
            </a:r>
            <a:r>
              <a:rPr lang="cs-CZ" dirty="0" err="1"/>
              <a:t>hypersexualita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častěji u lidí s poruchou osobnosti (kompenzace defektu v citových a sociálních vztazích)  příčina neznámá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97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SEXUÁLNÍ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Deviace sexuální identifikace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Transsexualismus</a:t>
            </a:r>
          </a:p>
          <a:p>
            <a:r>
              <a:rPr lang="cs-CZ" dirty="0" smtClean="0"/>
              <a:t> </a:t>
            </a:r>
            <a:r>
              <a:rPr lang="cs-CZ" dirty="0"/>
              <a:t>jedinec se cítí být příslušníkem opačného pohlaví</a:t>
            </a:r>
          </a:p>
          <a:p>
            <a:r>
              <a:rPr lang="cs-CZ" dirty="0" smtClean="0"/>
              <a:t> </a:t>
            </a:r>
            <a:r>
              <a:rPr lang="cs-CZ" dirty="0"/>
              <a:t>vyžaduje změnu pohlaví, jména…</a:t>
            </a:r>
          </a:p>
          <a:p>
            <a:r>
              <a:rPr lang="cs-CZ" dirty="0" smtClean="0"/>
              <a:t> </a:t>
            </a:r>
            <a:r>
              <a:rPr lang="cs-CZ" dirty="0"/>
              <a:t>touží po sexuální roli opačného pohlaví</a:t>
            </a:r>
          </a:p>
          <a:p>
            <a:r>
              <a:rPr lang="cs-CZ" dirty="0" smtClean="0"/>
              <a:t> </a:t>
            </a:r>
            <a:r>
              <a:rPr lang="cs-CZ" dirty="0"/>
              <a:t>pravděpodobně vzniká v prenatálním období</a:t>
            </a:r>
          </a:p>
          <a:p>
            <a:r>
              <a:rPr lang="cs-CZ" dirty="0" smtClean="0"/>
              <a:t> </a:t>
            </a:r>
            <a:r>
              <a:rPr lang="cs-CZ" dirty="0"/>
              <a:t>tříleté zkušební období → komise</a:t>
            </a:r>
          </a:p>
          <a:p>
            <a:r>
              <a:rPr lang="cs-CZ" dirty="0" smtClean="0"/>
              <a:t> </a:t>
            </a:r>
            <a:r>
              <a:rPr lang="cs-CZ" dirty="0"/>
              <a:t>problematikou se zabývá Sexuologický ústav v Praze </a:t>
            </a:r>
            <a:r>
              <a:rPr lang="cs-CZ" dirty="0" smtClean="0"/>
              <a:t>a krajské </a:t>
            </a:r>
            <a:r>
              <a:rPr lang="cs-CZ" dirty="0"/>
              <a:t>sexuologické ambulance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16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SEXUÁLNÍ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 </a:t>
            </a:r>
            <a:r>
              <a:rPr lang="cs-CZ" b="1" dirty="0"/>
              <a:t>Transvestitismus</a:t>
            </a:r>
          </a:p>
          <a:p>
            <a:r>
              <a:rPr lang="cs-CZ" dirty="0"/>
              <a:t>» částečná porucha pohlavní identity  častěji u mužů</a:t>
            </a:r>
          </a:p>
          <a:p>
            <a:r>
              <a:rPr lang="cs-CZ" dirty="0"/>
              <a:t>» projevy obvykle již v dětství</a:t>
            </a:r>
          </a:p>
          <a:p>
            <a:r>
              <a:rPr lang="cs-CZ" dirty="0"/>
              <a:t>» </a:t>
            </a:r>
            <a:r>
              <a:rPr lang="cs-CZ" dirty="0" err="1"/>
              <a:t>transvestitický</a:t>
            </a:r>
            <a:r>
              <a:rPr lang="cs-CZ" dirty="0"/>
              <a:t> fetišismus – převlékání se do prádla a oděvu patřící opačnému pohlaví</a:t>
            </a:r>
          </a:p>
          <a:p>
            <a:r>
              <a:rPr lang="cs-CZ" dirty="0"/>
              <a:t>» transvestitismus dvojí role – vystupování v sociální roli opačného pohlaví</a:t>
            </a:r>
          </a:p>
          <a:p>
            <a:r>
              <a:rPr lang="cs-CZ" dirty="0"/>
              <a:t> netouží po změně pohlaví, i přes oblékání se či vystupování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36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Deviace sexuální orientace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Homosexualita</a:t>
            </a:r>
            <a:r>
              <a:rPr lang="cs-CZ" dirty="0"/>
              <a:t>   nyní již nepovažována za nemoc  orientace na osoby stejného pohlaví</a:t>
            </a:r>
          </a:p>
          <a:p>
            <a:pPr marL="0" indent="0">
              <a:buNone/>
            </a:pPr>
            <a:r>
              <a:rPr lang="cs-CZ" b="1" dirty="0"/>
              <a:t>Pedofilie</a:t>
            </a:r>
          </a:p>
          <a:p>
            <a:r>
              <a:rPr lang="cs-CZ" dirty="0" smtClean="0"/>
              <a:t> </a:t>
            </a:r>
            <a:r>
              <a:rPr lang="cs-CZ" dirty="0"/>
              <a:t>objektem jsou děti,  heterosexuální X homosexuální</a:t>
            </a:r>
          </a:p>
          <a:p>
            <a:pPr marL="0" indent="0">
              <a:buNone/>
            </a:pPr>
            <a:r>
              <a:rPr lang="cs-CZ" b="1" dirty="0" smtClean="0"/>
              <a:t>Gerontofilie</a:t>
            </a:r>
            <a:endParaRPr lang="cs-CZ" b="1" dirty="0"/>
          </a:p>
          <a:p>
            <a:r>
              <a:rPr lang="cs-CZ" dirty="0" smtClean="0"/>
              <a:t> </a:t>
            </a:r>
            <a:r>
              <a:rPr lang="cs-CZ" dirty="0"/>
              <a:t>objektem jsou geronti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4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SEXUÁLNÍ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Zoofilie</a:t>
            </a:r>
          </a:p>
          <a:p>
            <a:r>
              <a:rPr lang="cs-CZ" dirty="0" smtClean="0"/>
              <a:t> </a:t>
            </a:r>
            <a:r>
              <a:rPr lang="cs-CZ" dirty="0"/>
              <a:t>objektem jsou zvířata</a:t>
            </a:r>
          </a:p>
          <a:p>
            <a:pPr marL="0" indent="0">
              <a:buNone/>
            </a:pPr>
            <a:r>
              <a:rPr lang="cs-CZ" b="1" dirty="0" err="1" smtClean="0"/>
              <a:t>Statuofilie</a:t>
            </a:r>
            <a:r>
              <a:rPr lang="cs-CZ" b="1" dirty="0"/>
              <a:t>, </a:t>
            </a:r>
            <a:r>
              <a:rPr lang="cs-CZ" b="1" dirty="0" err="1"/>
              <a:t>pygmalionismus</a:t>
            </a:r>
            <a:endParaRPr lang="cs-CZ" b="1" dirty="0"/>
          </a:p>
          <a:p>
            <a:r>
              <a:rPr lang="cs-CZ" dirty="0" smtClean="0"/>
              <a:t> </a:t>
            </a:r>
            <a:r>
              <a:rPr lang="cs-CZ" dirty="0"/>
              <a:t>objektem jsou sochy</a:t>
            </a:r>
          </a:p>
          <a:p>
            <a:pPr marL="0" indent="0">
              <a:buNone/>
            </a:pPr>
            <a:r>
              <a:rPr lang="cs-CZ" b="1" dirty="0"/>
              <a:t>Nekrofilie</a:t>
            </a:r>
          </a:p>
          <a:p>
            <a:r>
              <a:rPr lang="cs-CZ" dirty="0" smtClean="0"/>
              <a:t> </a:t>
            </a:r>
            <a:r>
              <a:rPr lang="cs-CZ" dirty="0"/>
              <a:t>objektem jsou mrtvá těla</a:t>
            </a:r>
          </a:p>
          <a:p>
            <a:pPr marL="0" indent="0">
              <a:buNone/>
            </a:pPr>
            <a:r>
              <a:rPr lang="cs-CZ" b="1" dirty="0"/>
              <a:t>Fetišismus</a:t>
            </a:r>
          </a:p>
          <a:p>
            <a:r>
              <a:rPr lang="cs-CZ" dirty="0"/>
              <a:t>» erotické zaměření na určité druhy předmětů (oblečení, boty, doplňky, části těla)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1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POTŘEBA HYGIENY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biologická potřeba</a:t>
            </a:r>
          </a:p>
          <a:p>
            <a:r>
              <a:rPr lang="cs-CZ" dirty="0"/>
              <a:t> vytváří se postupně od narození</a:t>
            </a:r>
          </a:p>
          <a:p>
            <a:r>
              <a:rPr lang="cs-CZ" dirty="0"/>
              <a:t> pro každého individuální</a:t>
            </a:r>
          </a:p>
          <a:p>
            <a:r>
              <a:rPr lang="cs-CZ" dirty="0"/>
              <a:t> odezva na neuspokojení rovněž individuální</a:t>
            </a:r>
          </a:p>
          <a:p>
            <a:r>
              <a:rPr lang="cs-CZ" dirty="0"/>
              <a:t> pro většinu lidí je čistota výchozím předpokladem pro pocit</a:t>
            </a:r>
          </a:p>
          <a:p>
            <a:r>
              <a:rPr lang="cs-CZ" dirty="0"/>
              <a:t>osobní pohody (zásah do psychogenní oblasti)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62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Narcismus</a:t>
            </a:r>
            <a:endParaRPr lang="cs-CZ" b="1" dirty="0"/>
          </a:p>
          <a:p>
            <a:r>
              <a:rPr lang="cs-CZ" dirty="0" smtClean="0"/>
              <a:t> </a:t>
            </a:r>
            <a:r>
              <a:rPr lang="cs-CZ" dirty="0"/>
              <a:t>objektem je osoba sama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 err="1"/>
              <a:t>Kandaulismus</a:t>
            </a:r>
            <a:endParaRPr lang="cs-CZ" b="1" dirty="0"/>
          </a:p>
          <a:p>
            <a:r>
              <a:rPr lang="cs-CZ" dirty="0" smtClean="0"/>
              <a:t> </a:t>
            </a:r>
            <a:r>
              <a:rPr lang="cs-CZ" dirty="0"/>
              <a:t>ukazování své nahé partnerky/a jiným</a:t>
            </a:r>
          </a:p>
          <a:p>
            <a:r>
              <a:rPr lang="cs-CZ" dirty="0"/>
              <a:t>Deviace sexuálního </a:t>
            </a:r>
            <a:r>
              <a:rPr lang="cs-CZ" dirty="0" smtClean="0"/>
              <a:t>chování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/>
              <a:t>Exhibicionismus</a:t>
            </a:r>
          </a:p>
          <a:p>
            <a:r>
              <a:rPr lang="cs-CZ" dirty="0" smtClean="0"/>
              <a:t> </a:t>
            </a:r>
            <a:r>
              <a:rPr lang="cs-CZ" dirty="0"/>
              <a:t>odhalování se před cizími lidmi / konkrétním objektem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Sadismus</a:t>
            </a:r>
          </a:p>
          <a:p>
            <a:r>
              <a:rPr lang="cs-CZ" dirty="0" smtClean="0"/>
              <a:t> </a:t>
            </a:r>
            <a:r>
              <a:rPr lang="cs-CZ" dirty="0"/>
              <a:t>způsobování bolesti své oběti → ukojení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16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Masochismus</a:t>
            </a:r>
          </a:p>
          <a:p>
            <a:r>
              <a:rPr lang="cs-CZ" dirty="0" smtClean="0"/>
              <a:t> </a:t>
            </a:r>
            <a:r>
              <a:rPr lang="cs-CZ" dirty="0"/>
              <a:t>opačná porucha</a:t>
            </a:r>
          </a:p>
          <a:p>
            <a:r>
              <a:rPr lang="cs-CZ" dirty="0" smtClean="0"/>
              <a:t> </a:t>
            </a:r>
            <a:r>
              <a:rPr lang="cs-CZ" dirty="0"/>
              <a:t>sexuální uspokojení nastává při trýznění, ponižování jedince</a:t>
            </a:r>
          </a:p>
          <a:p>
            <a:pPr marL="0" indent="0">
              <a:buNone/>
            </a:pPr>
            <a:r>
              <a:rPr lang="cs-CZ" b="1" dirty="0" smtClean="0"/>
              <a:t>Sadomasochismus</a:t>
            </a:r>
            <a:endParaRPr lang="cs-CZ" b="1" dirty="0"/>
          </a:p>
          <a:p>
            <a:r>
              <a:rPr lang="cs-CZ" dirty="0" smtClean="0"/>
              <a:t> </a:t>
            </a:r>
            <a:r>
              <a:rPr lang="cs-CZ" dirty="0"/>
              <a:t>žádost o trýznění, trýznění</a:t>
            </a:r>
          </a:p>
          <a:p>
            <a:pPr marL="0" indent="0">
              <a:buNone/>
            </a:pPr>
            <a:r>
              <a:rPr lang="cs-CZ" b="1" dirty="0"/>
              <a:t>Voyerismus</a:t>
            </a:r>
          </a:p>
          <a:p>
            <a:r>
              <a:rPr lang="cs-CZ" dirty="0" smtClean="0"/>
              <a:t> </a:t>
            </a:r>
            <a:r>
              <a:rPr lang="cs-CZ" dirty="0"/>
              <a:t>častěji u mužů  sledování konkrétního sexuálního objektu při erotických aktivitách jedince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438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Frotérství</a:t>
            </a:r>
            <a:endParaRPr lang="cs-CZ" b="1" dirty="0"/>
          </a:p>
          <a:p>
            <a:r>
              <a:rPr lang="cs-CZ" dirty="0" smtClean="0"/>
              <a:t> </a:t>
            </a:r>
            <a:r>
              <a:rPr lang="cs-CZ" dirty="0"/>
              <a:t>častěji u mužů  úmyslné vyhledávání dotyků a otírání se v davu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Sexuální pluralismus</a:t>
            </a:r>
          </a:p>
          <a:p>
            <a:r>
              <a:rPr lang="cs-CZ" dirty="0" smtClean="0"/>
              <a:t> </a:t>
            </a:r>
            <a:r>
              <a:rPr lang="cs-CZ" dirty="0"/>
              <a:t>skupinový sex  počet účastníků není omezen</a:t>
            </a:r>
          </a:p>
          <a:p>
            <a:r>
              <a:rPr lang="cs-CZ" dirty="0" smtClean="0"/>
              <a:t> </a:t>
            </a:r>
            <a:r>
              <a:rPr lang="cs-CZ" dirty="0"/>
              <a:t>často spojován s exhibicionismem a promiskuitou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78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OŠETŘOVATELSKÁ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Pozorování</a:t>
            </a:r>
          </a:p>
          <a:p>
            <a:r>
              <a:rPr lang="cs-CZ" dirty="0" smtClean="0"/>
              <a:t> </a:t>
            </a:r>
            <a:r>
              <a:rPr lang="cs-CZ" dirty="0"/>
              <a:t>registrace viditelných projevů odchylek či deviací</a:t>
            </a:r>
          </a:p>
          <a:p>
            <a:r>
              <a:rPr lang="cs-CZ" dirty="0" smtClean="0"/>
              <a:t> </a:t>
            </a:r>
            <a:r>
              <a:rPr lang="cs-CZ" dirty="0"/>
              <a:t>vztahy mezi partnery</a:t>
            </a:r>
          </a:p>
          <a:p>
            <a:pPr marL="0" indent="0">
              <a:buNone/>
            </a:pPr>
            <a:r>
              <a:rPr lang="cs-CZ" b="1" dirty="0" smtClean="0"/>
              <a:t>Fyzikální </a:t>
            </a:r>
            <a:r>
              <a:rPr lang="cs-CZ" b="1" dirty="0"/>
              <a:t>vyšetření</a:t>
            </a:r>
          </a:p>
          <a:p>
            <a:r>
              <a:rPr lang="cs-CZ" dirty="0" smtClean="0"/>
              <a:t> </a:t>
            </a:r>
            <a:r>
              <a:rPr lang="cs-CZ" dirty="0"/>
              <a:t>gynekolog, urolog, psycholog, sexuolog</a:t>
            </a:r>
          </a:p>
          <a:p>
            <a:r>
              <a:rPr lang="cs-CZ" dirty="0" smtClean="0"/>
              <a:t> </a:t>
            </a:r>
            <a:r>
              <a:rPr lang="cs-CZ" dirty="0" err="1"/>
              <a:t>scrotum</a:t>
            </a:r>
            <a:r>
              <a:rPr lang="cs-CZ" dirty="0"/>
              <a:t> – bolestivost, zduření, kýla, ulcerace, herpes</a:t>
            </a:r>
          </a:p>
          <a:p>
            <a:r>
              <a:rPr lang="cs-CZ" dirty="0" smtClean="0"/>
              <a:t> </a:t>
            </a:r>
            <a:r>
              <a:rPr lang="cs-CZ" dirty="0" err="1"/>
              <a:t>uretra</a:t>
            </a:r>
            <a:r>
              <a:rPr lang="cs-CZ" dirty="0"/>
              <a:t> – bez výtoku, hnis, krev, mléčný výtok</a:t>
            </a:r>
          </a:p>
          <a:p>
            <a:r>
              <a:rPr lang="cs-CZ" dirty="0" smtClean="0"/>
              <a:t> </a:t>
            </a:r>
            <a:r>
              <a:rPr lang="cs-CZ" dirty="0"/>
              <a:t>labia majora – bolestivost, zduření, herpes, ulcerace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40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OŠETŘOVATELSKÁ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Rozhovor</a:t>
            </a:r>
          </a:p>
          <a:p>
            <a:r>
              <a:rPr lang="cs-CZ" dirty="0" smtClean="0"/>
              <a:t> </a:t>
            </a:r>
            <a:r>
              <a:rPr lang="cs-CZ" dirty="0"/>
              <a:t>důvěrný vztah N a S  citlivě, taktně, v soukromí</a:t>
            </a:r>
          </a:p>
          <a:p>
            <a:r>
              <a:rPr lang="cs-CZ" dirty="0" smtClean="0"/>
              <a:t> </a:t>
            </a:r>
            <a:r>
              <a:rPr lang="cs-CZ" dirty="0"/>
              <a:t>menarche, menopauza – obtíže</a:t>
            </a:r>
          </a:p>
          <a:p>
            <a:r>
              <a:rPr lang="cs-CZ" dirty="0" smtClean="0"/>
              <a:t> </a:t>
            </a:r>
            <a:r>
              <a:rPr lang="cs-CZ" dirty="0"/>
              <a:t>porody, potraty</a:t>
            </a:r>
          </a:p>
          <a:p>
            <a:r>
              <a:rPr lang="cs-CZ" dirty="0" smtClean="0"/>
              <a:t> </a:t>
            </a:r>
            <a:r>
              <a:rPr lang="cs-CZ" dirty="0"/>
              <a:t>obtíže s prostatou</a:t>
            </a:r>
          </a:p>
          <a:p>
            <a:r>
              <a:rPr lang="cs-CZ" dirty="0" smtClean="0"/>
              <a:t> </a:t>
            </a:r>
            <a:r>
              <a:rPr lang="cs-CZ" dirty="0"/>
              <a:t>vztah s partnerem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95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379" y="908720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STANOVENÍ </a:t>
            </a:r>
            <a:r>
              <a:rPr lang="cs-CZ" b="1" dirty="0" smtClean="0"/>
              <a:t>OŠETŘOVATELSKÉ DIAGNÓZY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8. doména, třída 2</a:t>
            </a:r>
          </a:p>
          <a:p>
            <a:r>
              <a:rPr lang="cs-CZ" dirty="0"/>
              <a:t> Sexuální dysfunkce (00059)</a:t>
            </a:r>
          </a:p>
          <a:p>
            <a:r>
              <a:rPr lang="cs-CZ" dirty="0"/>
              <a:t>  Neefektivní vzorec sexuality (00065)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90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dirty="0"/>
              <a:t>Potřebu hygieny definujeme ve 3 rovinách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biologická</a:t>
            </a:r>
            <a:r>
              <a:rPr lang="cs-CZ" dirty="0"/>
              <a:t> – udržuje kůži v dobrém stavu, odstraňuje sekrety a exkrety z těla, brání vzniku </a:t>
            </a:r>
            <a:r>
              <a:rPr lang="cs-CZ" dirty="0" err="1"/>
              <a:t>infektů</a:t>
            </a:r>
            <a:r>
              <a:rPr lang="cs-CZ" dirty="0"/>
              <a:t> – komplikací</a:t>
            </a:r>
          </a:p>
          <a:p>
            <a:pPr marL="68580" indent="0">
              <a:buNone/>
            </a:pPr>
            <a:endParaRPr lang="cs-CZ" dirty="0"/>
          </a:p>
          <a:p>
            <a:r>
              <a:rPr lang="cs-CZ" b="1" dirty="0"/>
              <a:t>psychologická</a:t>
            </a:r>
            <a:r>
              <a:rPr lang="cs-CZ" dirty="0"/>
              <a:t> – pocit spokojenosti, pomáhá k relaxaci, uvolnění</a:t>
            </a:r>
          </a:p>
          <a:p>
            <a:pPr marL="68580" indent="0">
              <a:buNone/>
            </a:pPr>
            <a:endParaRPr lang="cs-CZ" dirty="0"/>
          </a:p>
          <a:p>
            <a:r>
              <a:rPr lang="cs-CZ" dirty="0"/>
              <a:t> </a:t>
            </a:r>
            <a:r>
              <a:rPr lang="cs-CZ" b="1" dirty="0"/>
              <a:t>sociální </a:t>
            </a:r>
            <a:r>
              <a:rPr lang="cs-CZ" dirty="0"/>
              <a:t>– příjemné prostředí, předpoklad dobrých mezilidských vztahů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9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VÝZNAM HYGIENY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/>
              <a:t>očistný – čistota kůže a adnex</a:t>
            </a:r>
          </a:p>
          <a:p>
            <a:pPr>
              <a:lnSpc>
                <a:spcPct val="170000"/>
              </a:lnSpc>
            </a:pPr>
            <a:r>
              <a:rPr lang="cs-CZ" dirty="0"/>
              <a:t> preventivní – prevence komplikací (intertrigo, dekubity)</a:t>
            </a:r>
          </a:p>
          <a:p>
            <a:pPr>
              <a:lnSpc>
                <a:spcPct val="170000"/>
              </a:lnSpc>
            </a:pPr>
            <a:r>
              <a:rPr lang="cs-CZ" dirty="0"/>
              <a:t> léčebný – odstraňuje mikroorganismy, brání vzniku infekce</a:t>
            </a:r>
          </a:p>
          <a:p>
            <a:pPr>
              <a:lnSpc>
                <a:spcPct val="170000"/>
              </a:lnSpc>
            </a:pPr>
            <a:r>
              <a:rPr lang="cs-CZ" dirty="0"/>
              <a:t> aktivační – ↑ regenerace kůže</a:t>
            </a:r>
          </a:p>
          <a:p>
            <a:pPr>
              <a:lnSpc>
                <a:spcPct val="170000"/>
              </a:lnSpc>
            </a:pPr>
            <a:r>
              <a:rPr lang="cs-CZ" dirty="0"/>
              <a:t> výchovný – důraz na pěstování návyků, životospráva</a:t>
            </a:r>
          </a:p>
          <a:p>
            <a:pPr>
              <a:lnSpc>
                <a:spcPct val="170000"/>
              </a:lnSpc>
            </a:pPr>
            <a:r>
              <a:rPr lang="cs-CZ" dirty="0"/>
              <a:t> zlepšuje subjektivní pocit nemocného</a:t>
            </a:r>
          </a:p>
          <a:p>
            <a:pPr>
              <a:lnSpc>
                <a:spcPct val="170000"/>
              </a:lnSpc>
            </a:pPr>
            <a:r>
              <a:rPr lang="cs-CZ" dirty="0"/>
              <a:t> ošetřovatelský – intimní přístup k nemocnému, důležité pro  ošetřovatelskou anamnézu (stav kůže), soběstačnost +hodnocení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3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VÝZNAM HYGIENY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sociální </a:t>
            </a:r>
            <a:r>
              <a:rPr lang="cs-CZ" dirty="0"/>
              <a:t>– tvoří příjemné prostředí, předpoklad pro dobré mezilidské vztahy, snazší navazování kontaktů</a:t>
            </a:r>
          </a:p>
          <a:p>
            <a:r>
              <a:rPr lang="cs-CZ" dirty="0"/>
              <a:t> </a:t>
            </a:r>
            <a:r>
              <a:rPr lang="cs-CZ" b="1" dirty="0"/>
              <a:t>psychický</a:t>
            </a:r>
            <a:r>
              <a:rPr lang="cs-CZ" dirty="0"/>
              <a:t>:</a:t>
            </a:r>
          </a:p>
          <a:p>
            <a:r>
              <a:rPr lang="cs-CZ" dirty="0"/>
              <a:t> » pozitivní emoce, pocit svěžesti, úlevy, relaxace</a:t>
            </a:r>
          </a:p>
          <a:p>
            <a:r>
              <a:rPr lang="cs-CZ" dirty="0"/>
              <a:t> » zvýšení sebeúcty, sebevědomí</a:t>
            </a:r>
          </a:p>
          <a:p>
            <a:r>
              <a:rPr lang="cs-CZ" dirty="0"/>
              <a:t> » uspokojení estetických potřeb</a:t>
            </a:r>
          </a:p>
          <a:p>
            <a:r>
              <a:rPr lang="cs-CZ" dirty="0"/>
              <a:t> » stimulace receptorů pro chlad, teplo, bolest, hmat</a:t>
            </a:r>
          </a:p>
          <a:p>
            <a:r>
              <a:rPr lang="cs-CZ" dirty="0"/>
              <a:t> » zlepšení psychického stavu 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7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FAKTORY OVLIVŇUJÍCÍ HYGIENU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fyziologicko-biologické</a:t>
            </a:r>
          </a:p>
          <a:p>
            <a:r>
              <a:rPr lang="cs-CZ" dirty="0"/>
              <a:t>» věk, pohlaví, kůže, nemoc, pohybová aktivita</a:t>
            </a:r>
          </a:p>
          <a:p>
            <a:r>
              <a:rPr lang="cs-CZ" dirty="0"/>
              <a:t> </a:t>
            </a:r>
            <a:r>
              <a:rPr lang="cs-CZ" b="1" dirty="0"/>
              <a:t>psychicko-duchovní</a:t>
            </a:r>
          </a:p>
          <a:p>
            <a:r>
              <a:rPr lang="cs-CZ" dirty="0"/>
              <a:t>» emocionální rozpoložení, nároky na hygienu, náboženství</a:t>
            </a:r>
          </a:p>
          <a:p>
            <a:r>
              <a:rPr lang="cs-CZ" dirty="0"/>
              <a:t> </a:t>
            </a:r>
            <a:r>
              <a:rPr lang="cs-CZ" b="1" dirty="0"/>
              <a:t>sociálně-kulturn</a:t>
            </a:r>
            <a:r>
              <a:rPr lang="cs-CZ" dirty="0"/>
              <a:t>í</a:t>
            </a:r>
          </a:p>
          <a:p>
            <a:r>
              <a:rPr lang="cs-CZ" dirty="0"/>
              <a:t>» etnografické vlivy, zaměstnání, statut jedince, finanční</a:t>
            </a:r>
          </a:p>
          <a:p>
            <a:r>
              <a:rPr lang="cs-CZ" dirty="0"/>
              <a:t>možnosti, rodinné zvyklosti, móda</a:t>
            </a:r>
          </a:p>
          <a:p>
            <a:r>
              <a:rPr lang="cs-CZ" dirty="0"/>
              <a:t> faktory životního prostředí</a:t>
            </a:r>
          </a:p>
          <a:p>
            <a:r>
              <a:rPr lang="cs-CZ" dirty="0"/>
              <a:t>» klimatické podmínky – teplota, vlhkost, vítr, geografické</a:t>
            </a:r>
          </a:p>
          <a:p>
            <a:r>
              <a:rPr lang="cs-CZ" dirty="0"/>
              <a:t>podmínky (severské země, horské oblasti, přímořské oblasti),</a:t>
            </a:r>
          </a:p>
          <a:p>
            <a:r>
              <a:rPr lang="cs-CZ" dirty="0"/>
              <a:t>město / vesnice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5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FUNKCE KŮŽE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ochrana organismu (pevnost-pružnost, pigment)</a:t>
            </a:r>
          </a:p>
          <a:p>
            <a:r>
              <a:rPr lang="cs-CZ" dirty="0"/>
              <a:t> smyslové funkce kůže (receptory)</a:t>
            </a:r>
          </a:p>
          <a:p>
            <a:r>
              <a:rPr lang="cs-CZ" dirty="0"/>
              <a:t> regulace TT (ochrana před tepelnými ztrátami)</a:t>
            </a:r>
          </a:p>
          <a:p>
            <a:r>
              <a:rPr lang="cs-CZ" dirty="0"/>
              <a:t> skladovací funkce kůže (vitamíny rozpustné v tucích)</a:t>
            </a:r>
          </a:p>
          <a:p>
            <a:r>
              <a:rPr lang="cs-CZ" dirty="0"/>
              <a:t> vylučovací funkce kůže (mazové a potní žlázy)</a:t>
            </a:r>
          </a:p>
          <a:p>
            <a:r>
              <a:rPr lang="cs-CZ" dirty="0"/>
              <a:t> </a:t>
            </a:r>
            <a:r>
              <a:rPr lang="cs-CZ" dirty="0" err="1"/>
              <a:t>resorbční</a:t>
            </a:r>
            <a:r>
              <a:rPr lang="cs-CZ" dirty="0"/>
              <a:t> funkce kůže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3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ZMĚNY NA KŮŽI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Bledost</a:t>
            </a:r>
          </a:p>
          <a:p>
            <a:r>
              <a:rPr lang="cs-CZ" dirty="0"/>
              <a:t>» celková – anémie, rasa / strach, hrůza</a:t>
            </a:r>
          </a:p>
          <a:p>
            <a:r>
              <a:rPr lang="cs-CZ" dirty="0"/>
              <a:t>» parciální – poruchy prokrvení končetin</a:t>
            </a:r>
          </a:p>
          <a:p>
            <a:r>
              <a:rPr lang="cs-CZ" dirty="0"/>
              <a:t>» popelavý nádech – onkologicky N, umírající</a:t>
            </a:r>
          </a:p>
          <a:p>
            <a:r>
              <a:rPr lang="cs-CZ" b="1" dirty="0"/>
              <a:t>Zčervenání</a:t>
            </a:r>
          </a:p>
          <a:p>
            <a:r>
              <a:rPr lang="cs-CZ" dirty="0"/>
              <a:t>» parciální – příznak onemocnění kůže (erytém, </a:t>
            </a:r>
            <a:r>
              <a:rPr lang="cs-CZ" dirty="0" err="1"/>
              <a:t>exantém</a:t>
            </a:r>
            <a:r>
              <a:rPr lang="cs-CZ" dirty="0"/>
              <a:t>),  horečka, hypertenze, rozčilení</a:t>
            </a:r>
          </a:p>
          <a:p>
            <a:r>
              <a:rPr lang="cs-CZ" dirty="0"/>
              <a:t> </a:t>
            </a:r>
            <a:r>
              <a:rPr lang="cs-CZ" b="1" dirty="0"/>
              <a:t>Cyanóza</a:t>
            </a:r>
          </a:p>
          <a:p>
            <a:r>
              <a:rPr lang="cs-CZ" dirty="0"/>
              <a:t>» periferní – zpomalení / stagnace kapilární krve → chladná, studená pokožka</a:t>
            </a:r>
          </a:p>
          <a:p>
            <a:r>
              <a:rPr lang="cs-CZ" dirty="0"/>
              <a:t>» centrální – smíšení arteriální a venózní krve → teplá pokožka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78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1803</Words>
  <Application>Microsoft Office PowerPoint</Application>
  <PresentationFormat>Předvádění na obrazovce (4:3)</PresentationFormat>
  <Paragraphs>299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systému Office</vt:lpstr>
      <vt:lpstr>POTŘEBA HYGIENY  </vt:lpstr>
      <vt:lpstr>HYGIENA</vt:lpstr>
      <vt:lpstr>POTŘEBA HYGIENY</vt:lpstr>
      <vt:lpstr>Potřebu hygieny definujeme ve 3 rovinách</vt:lpstr>
      <vt:lpstr>VÝZNAM HYGIENY</vt:lpstr>
      <vt:lpstr>VÝZNAM HYGIENY</vt:lpstr>
      <vt:lpstr>FAKTORY OVLIVŇUJÍCÍ HYGIENU </vt:lpstr>
      <vt:lpstr>FUNKCE KŮŽE </vt:lpstr>
      <vt:lpstr>ZMĚNY NA KŮŽI</vt:lpstr>
      <vt:lpstr>Prezentace aplikace PowerPoint</vt:lpstr>
      <vt:lpstr>Prezentace aplikace PowerPoint</vt:lpstr>
      <vt:lpstr>NAPĚTÍ KŮŽE </vt:lpstr>
      <vt:lpstr>KREVNÍ VÝRONY </vt:lpstr>
      <vt:lpstr>KOŽNÍ ADNEXA – VLASY, NEHTY</vt:lpstr>
      <vt:lpstr>HYGIENA – OŠETŘOVATELSKÁ ANAMNÉZA </vt:lpstr>
      <vt:lpstr> STANOVENÍ OŠETŘOVATELSKÝCH DIAGNÓZ </vt:lpstr>
      <vt:lpstr>Potřeba sexuality</vt:lpstr>
      <vt:lpstr>POTŘEBA SEXUALITY </vt:lpstr>
      <vt:lpstr>FAKTORY OVLIVŇUJÍCÍ SEXUALITU </vt:lpstr>
      <vt:lpstr>Prezentace aplikace PowerPoint</vt:lpstr>
      <vt:lpstr>ZNAKY SEXUÁLNÍHO ZDRAVÍ </vt:lpstr>
      <vt:lpstr>PORUCHY SEXUALITY</vt:lpstr>
      <vt:lpstr>PORUCHY SEXUALITY</vt:lpstr>
      <vt:lpstr>PORUCHY SEXUALITY</vt:lpstr>
      <vt:lpstr>PORUCHY SEXUALITY</vt:lpstr>
      <vt:lpstr>SEXUÁLNÍ DEVIACE</vt:lpstr>
      <vt:lpstr>SEXUÁLNÍ DEVIACE</vt:lpstr>
      <vt:lpstr>Deviace sexuální orientace</vt:lpstr>
      <vt:lpstr>SEXUÁLNÍ DEVIACE</vt:lpstr>
      <vt:lpstr>Prezentace aplikace PowerPoint</vt:lpstr>
      <vt:lpstr>Prezentace aplikace PowerPoint</vt:lpstr>
      <vt:lpstr>Prezentace aplikace PowerPoint</vt:lpstr>
      <vt:lpstr>OŠETŘOVATELSKÁ ANAMNÉZA</vt:lpstr>
      <vt:lpstr>OŠETŘOVATELSKÁ ANAMNÉZA</vt:lpstr>
      <vt:lpstr>STANOVENÍ OŠETŘOVATELSKÉ DIAGNÓZY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dell</cp:lastModifiedBy>
  <cp:revision>14</cp:revision>
  <dcterms:created xsi:type="dcterms:W3CDTF">2016-06-21T07:27:36Z</dcterms:created>
  <dcterms:modified xsi:type="dcterms:W3CDTF">2020-10-28T21:00:48Z</dcterms:modified>
</cp:coreProperties>
</file>