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  <p:sldId id="426" r:id="rId3"/>
    <p:sldId id="429" r:id="rId4"/>
    <p:sldId id="427" r:id="rId5"/>
    <p:sldId id="430" r:id="rId6"/>
    <p:sldId id="428" r:id="rId7"/>
    <p:sldId id="276" r:id="rId8"/>
    <p:sldId id="261" r:id="rId9"/>
    <p:sldId id="260" r:id="rId10"/>
    <p:sldId id="259" r:id="rId11"/>
    <p:sldId id="258" r:id="rId12"/>
    <p:sldId id="257" r:id="rId13"/>
    <p:sldId id="410" r:id="rId14"/>
    <p:sldId id="268" r:id="rId15"/>
    <p:sldId id="267" r:id="rId16"/>
    <p:sldId id="266" r:id="rId17"/>
    <p:sldId id="265" r:id="rId18"/>
    <p:sldId id="264" r:id="rId19"/>
    <p:sldId id="263" r:id="rId20"/>
    <p:sldId id="411" r:id="rId21"/>
    <p:sldId id="297" r:id="rId22"/>
    <p:sldId id="296" r:id="rId23"/>
    <p:sldId id="295" r:id="rId24"/>
    <p:sldId id="294" r:id="rId25"/>
    <p:sldId id="293" r:id="rId26"/>
    <p:sldId id="292" r:id="rId27"/>
    <p:sldId id="448" r:id="rId28"/>
    <p:sldId id="431" r:id="rId29"/>
    <p:sldId id="433" r:id="rId30"/>
    <p:sldId id="434" r:id="rId31"/>
    <p:sldId id="412" r:id="rId32"/>
    <p:sldId id="303" r:id="rId33"/>
    <p:sldId id="302" r:id="rId34"/>
    <p:sldId id="301" r:id="rId35"/>
    <p:sldId id="300" r:id="rId36"/>
    <p:sldId id="299" r:id="rId37"/>
    <p:sldId id="435" r:id="rId38"/>
    <p:sldId id="436" r:id="rId39"/>
    <p:sldId id="437" r:id="rId40"/>
    <p:sldId id="413" r:id="rId41"/>
    <p:sldId id="310" r:id="rId42"/>
    <p:sldId id="309" r:id="rId43"/>
    <p:sldId id="308" r:id="rId44"/>
    <p:sldId id="307" r:id="rId45"/>
    <p:sldId id="306" r:id="rId46"/>
    <p:sldId id="305" r:id="rId47"/>
    <p:sldId id="414" r:id="rId48"/>
    <p:sldId id="317" r:id="rId49"/>
    <p:sldId id="316" r:id="rId50"/>
    <p:sldId id="315" r:id="rId51"/>
    <p:sldId id="314" r:id="rId52"/>
    <p:sldId id="313" r:id="rId53"/>
    <p:sldId id="312" r:id="rId54"/>
    <p:sldId id="438" r:id="rId55"/>
    <p:sldId id="439" r:id="rId56"/>
    <p:sldId id="415" r:id="rId57"/>
    <p:sldId id="327" r:id="rId58"/>
    <p:sldId id="326" r:id="rId59"/>
    <p:sldId id="325" r:id="rId60"/>
    <p:sldId id="324" r:id="rId61"/>
    <p:sldId id="323" r:id="rId62"/>
    <p:sldId id="322" r:id="rId63"/>
    <p:sldId id="321" r:id="rId64"/>
    <p:sldId id="320" r:id="rId65"/>
    <p:sldId id="319" r:id="rId66"/>
    <p:sldId id="416" r:id="rId67"/>
    <p:sldId id="334" r:id="rId68"/>
    <p:sldId id="333" r:id="rId69"/>
    <p:sldId id="332" r:id="rId70"/>
    <p:sldId id="331" r:id="rId71"/>
    <p:sldId id="330" r:id="rId72"/>
    <p:sldId id="329" r:id="rId73"/>
    <p:sldId id="417" r:id="rId74"/>
    <p:sldId id="341" r:id="rId75"/>
    <p:sldId id="340" r:id="rId76"/>
    <p:sldId id="339" r:id="rId77"/>
    <p:sldId id="338" r:id="rId78"/>
    <p:sldId id="337" r:id="rId79"/>
    <p:sldId id="336" r:id="rId80"/>
    <p:sldId id="440" r:id="rId81"/>
    <p:sldId id="418" r:id="rId82"/>
    <p:sldId id="349" r:id="rId83"/>
    <p:sldId id="348" r:id="rId84"/>
    <p:sldId id="347" r:id="rId85"/>
    <p:sldId id="346" r:id="rId86"/>
    <p:sldId id="345" r:id="rId87"/>
    <p:sldId id="344" r:id="rId88"/>
    <p:sldId id="343" r:id="rId89"/>
    <p:sldId id="419" r:id="rId90"/>
    <p:sldId id="357" r:id="rId91"/>
    <p:sldId id="356" r:id="rId92"/>
    <p:sldId id="355" r:id="rId93"/>
    <p:sldId id="354" r:id="rId94"/>
    <p:sldId id="353" r:id="rId95"/>
    <p:sldId id="352" r:id="rId96"/>
    <p:sldId id="449" r:id="rId97"/>
    <p:sldId id="441" r:id="rId98"/>
    <p:sldId id="420" r:id="rId99"/>
    <p:sldId id="364" r:id="rId100"/>
    <p:sldId id="363" r:id="rId101"/>
    <p:sldId id="362" r:id="rId102"/>
    <p:sldId id="361" r:id="rId103"/>
    <p:sldId id="360" r:id="rId104"/>
    <p:sldId id="359" r:id="rId105"/>
    <p:sldId id="442" r:id="rId106"/>
    <p:sldId id="421" r:id="rId107"/>
    <p:sldId id="375" r:id="rId108"/>
    <p:sldId id="374" r:id="rId109"/>
    <p:sldId id="373" r:id="rId110"/>
    <p:sldId id="372" r:id="rId111"/>
    <p:sldId id="371" r:id="rId112"/>
    <p:sldId id="370" r:id="rId113"/>
    <p:sldId id="369" r:id="rId114"/>
    <p:sldId id="368" r:id="rId115"/>
    <p:sldId id="367" r:id="rId116"/>
    <p:sldId id="443" r:id="rId117"/>
    <p:sldId id="422" r:id="rId118"/>
    <p:sldId id="385" r:id="rId119"/>
    <p:sldId id="384" r:id="rId120"/>
    <p:sldId id="383" r:id="rId121"/>
    <p:sldId id="382" r:id="rId122"/>
    <p:sldId id="381" r:id="rId123"/>
    <p:sldId id="380" r:id="rId124"/>
    <p:sldId id="379" r:id="rId125"/>
    <p:sldId id="378" r:id="rId126"/>
    <p:sldId id="377" r:id="rId127"/>
    <p:sldId id="444" r:id="rId128"/>
    <p:sldId id="445" r:id="rId129"/>
    <p:sldId id="423" r:id="rId130"/>
    <p:sldId id="397" r:id="rId131"/>
    <p:sldId id="396" r:id="rId132"/>
    <p:sldId id="395" r:id="rId133"/>
    <p:sldId id="394" r:id="rId134"/>
    <p:sldId id="393" r:id="rId135"/>
    <p:sldId id="392" r:id="rId136"/>
    <p:sldId id="391" r:id="rId137"/>
    <p:sldId id="390" r:id="rId138"/>
    <p:sldId id="389" r:id="rId139"/>
    <p:sldId id="388" r:id="rId140"/>
    <p:sldId id="387" r:id="rId141"/>
    <p:sldId id="446" r:id="rId142"/>
    <p:sldId id="424" r:id="rId143"/>
    <p:sldId id="409" r:id="rId144"/>
    <p:sldId id="408" r:id="rId145"/>
    <p:sldId id="407" r:id="rId146"/>
    <p:sldId id="406" r:id="rId147"/>
    <p:sldId id="405" r:id="rId148"/>
    <p:sldId id="404" r:id="rId149"/>
    <p:sldId id="403" r:id="rId150"/>
    <p:sldId id="402" r:id="rId151"/>
    <p:sldId id="401" r:id="rId152"/>
    <p:sldId id="400" r:id="rId153"/>
    <p:sldId id="447" r:id="rId15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4660"/>
  </p:normalViewPr>
  <p:slideViewPr>
    <p:cSldViewPr>
      <p:cViewPr varScale="1">
        <p:scale>
          <a:sx n="76" d="100"/>
          <a:sy n="76" d="100"/>
        </p:scale>
        <p:origin x="11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008A-F01E-4AAE-8077-DD4D25D828C4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1484-FA69-41C5-9788-03633AEB8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D0EB-8A1D-4724-B3CC-9BE7F0FD3C3A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BBF0-23B9-444F-B4D8-39DB56FD9C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2A96-E3FD-4B0B-8163-7504B2F3A232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18564-6B08-451A-9C37-475F0A09D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123C-F26F-4B29-AF8C-CC1BB99BAC76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D84B-9C17-4C30-AA95-474E6D331A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61FFD-100E-404C-8F9E-E0819CF281AC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2361B-650A-497B-AF27-FFB2B633CE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E786-E1BB-4BA5-98B7-38CD85FDBE9A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6EEE-1F01-4A02-9809-144CF3CBBE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8496-7298-4CAE-9A70-8495B584282C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9777-8D38-4E75-AC36-79B3640BE7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D5AB-E7B2-4383-9AE2-EF827CE97DA9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6E3F-98B2-4534-AB59-8A45D3D97C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7D15-BB37-4C74-8F60-C70E932B77FF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7A38-A3B2-4A4C-9079-AFDC54F59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F862-3D90-4C5F-94B4-7D8DB6B4D2CC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0E58-5FCE-4056-A42D-2FA1CE7C0D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39DC-C153-4BF2-9E4E-6DB76EE10CAB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9C17B-7458-4CD3-B63A-811B3E723B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7F298-014A-483A-A0B8-62D8E0D1C308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A354-33A5-4E9B-95FA-B78D346222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6D99-7C54-44CC-9D63-3932433C6965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72DD-C890-4D3F-B84B-E790F1BDE0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9E5B23-272A-4F76-8FDE-1773A4440C96}" type="datetimeFigureOut">
              <a:rPr lang="cs-CZ"/>
              <a:pPr>
                <a:defRPr/>
              </a:pPr>
              <a:t>19.04.2024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F0F401-5321-4B21-957E-80A44A75FB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8.bin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3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1.wm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1.w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5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z="4400" dirty="0" smtClean="0">
                <a:latin typeface="Arial" charset="0"/>
              </a:rPr>
              <a:t>Téma </a:t>
            </a:r>
            <a:r>
              <a:rPr lang="cs-CZ" sz="4400" dirty="0" smtClean="0">
                <a:latin typeface="Arial" charset="0"/>
              </a:rPr>
              <a:t>7</a:t>
            </a:r>
            <a:r>
              <a:rPr lang="en-US" sz="4400" dirty="0" smtClean="0">
                <a:latin typeface="Arial" charset="0"/>
              </a:rPr>
              <a:t> </a:t>
            </a:r>
            <a:r>
              <a:rPr lang="cs-CZ" sz="4400" dirty="0" smtClean="0">
                <a:latin typeface="Arial" charset="0"/>
              </a:rPr>
              <a:t>Agregátní trh v modelu AD-AS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0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20700"/>
            <a:ext cx="8709025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20700"/>
            <a:ext cx="8709025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Keynesovský (neokeynesovský) model – </a:t>
            </a:r>
            <a:r>
              <a:rPr lang="cs-CZ" sz="4000" b="1" smtClean="0"/>
              <a:t>pozitivní poptávkový šok</a:t>
            </a:r>
          </a:p>
        </p:txBody>
      </p:sp>
      <p:sp>
        <p:nvSpPr>
          <p:cNvPr id="28160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r>
              <a:rPr lang="cs-CZ" sz="2800" b="1" smtClean="0"/>
              <a:t>Předpoklad</a:t>
            </a:r>
          </a:p>
          <a:p>
            <a:pPr>
              <a:buFontTx/>
              <a:buChar char="-"/>
            </a:pPr>
            <a:r>
              <a:rPr lang="cs-CZ" sz="2800" smtClean="0"/>
              <a:t>Ekonomika operuje pod úrovní potenciálního produktu</a:t>
            </a:r>
          </a:p>
          <a:p>
            <a:pPr>
              <a:buFontTx/>
              <a:buChar char="-"/>
            </a:pPr>
            <a:r>
              <a:rPr lang="cs-CZ" sz="2800" smtClean="0"/>
              <a:t>Krátké období</a:t>
            </a:r>
          </a:p>
          <a:p>
            <a:pPr>
              <a:buFontTx/>
              <a:buChar char="-"/>
            </a:pPr>
            <a:r>
              <a:rPr lang="cs-CZ" sz="2800" smtClean="0"/>
              <a:t>Nepružné mzdy</a:t>
            </a:r>
          </a:p>
          <a:p>
            <a:pPr>
              <a:buFontTx/>
              <a:buNone/>
            </a:pPr>
            <a:endParaRPr lang="cs-CZ" sz="2800" smtClean="0"/>
          </a:p>
        </p:txBody>
      </p:sp>
      <p:graphicFrame>
        <p:nvGraphicFramePr>
          <p:cNvPr id="281604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5027613" y="1600200"/>
          <a:ext cx="32797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9" name="Rovnice" r:id="rId3" imgW="0" imgH="0" progId="Equation.3">
                  <p:embed/>
                </p:oleObj>
              </mc:Choice>
              <mc:Fallback>
                <p:oleObj name="Rovnice" r:id="rId3" imgW="0" imgH="0" progId="Equation.3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600200"/>
                        <a:ext cx="32797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088" y="5013325"/>
          <a:ext cx="5184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0" name="Rovnice" r:id="rId4" imgW="1942920" imgH="203040" progId="Equation.3">
                  <p:embed/>
                </p:oleObj>
              </mc:Choice>
              <mc:Fallback>
                <p:oleObj name="Rovnice" r:id="rId4" imgW="194292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13325"/>
                        <a:ext cx="51847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Pozitivní poptávkový šok v neokeynesovském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33400"/>
            <a:ext cx="8709025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33400"/>
            <a:ext cx="8709025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660400"/>
            <a:ext cx="87090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660400"/>
            <a:ext cx="87090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6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660400"/>
            <a:ext cx="8709025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Keynesovský (neokeynesovský) model – </a:t>
            </a:r>
            <a:r>
              <a:rPr lang="cs-CZ" sz="4000" b="1" smtClean="0"/>
              <a:t>pozitivní nabídkový šok</a:t>
            </a:r>
          </a:p>
        </p:txBody>
      </p:sp>
      <p:sp>
        <p:nvSpPr>
          <p:cNvPr id="284678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800" smtClean="0"/>
              <a:t>Předpoklady</a:t>
            </a:r>
          </a:p>
          <a:p>
            <a:pPr>
              <a:buFontTx/>
              <a:buChar char="-"/>
            </a:pPr>
            <a:r>
              <a:rPr lang="cs-CZ" sz="2800" smtClean="0"/>
              <a:t>Ekonomika operuje pod úrovní potenciálního produktu</a:t>
            </a:r>
          </a:p>
          <a:p>
            <a:pPr>
              <a:buFontTx/>
              <a:buChar char="-"/>
            </a:pPr>
            <a:r>
              <a:rPr lang="cs-CZ" sz="2800" smtClean="0"/>
              <a:t>Krátké období</a:t>
            </a:r>
          </a:p>
          <a:p>
            <a:pPr>
              <a:buFontTx/>
              <a:buChar char="-"/>
            </a:pPr>
            <a:r>
              <a:rPr lang="cs-CZ" sz="2800" smtClean="0"/>
              <a:t>Nepružné mzdy</a:t>
            </a:r>
          </a:p>
          <a:p>
            <a:pPr>
              <a:buFontTx/>
              <a:buNone/>
            </a:pPr>
            <a:endParaRPr lang="cs-CZ" sz="2800" smtClean="0"/>
          </a:p>
        </p:txBody>
      </p:sp>
      <p:graphicFrame>
        <p:nvGraphicFramePr>
          <p:cNvPr id="2846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4797425"/>
          <a:ext cx="64087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3" name="Rovnice" r:id="rId3" imgW="2539800" imgH="228600" progId="Equation.3">
                  <p:embed/>
                </p:oleObj>
              </mc:Choice>
              <mc:Fallback>
                <p:oleObj name="Rovnice" r:id="rId3" imgW="25398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797425"/>
                        <a:ext cx="6408737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Pozitivní nabídkový šok v neokeynesovském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8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33400"/>
            <a:ext cx="8709025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33400"/>
            <a:ext cx="8709025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0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36600"/>
            <a:ext cx="87090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23900"/>
            <a:ext cx="8709025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36600"/>
            <a:ext cx="870902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Neoklasický model</a:t>
            </a:r>
            <a:endParaRPr lang="cs-CZ" b="1" smtClean="0"/>
          </a:p>
        </p:txBody>
      </p:sp>
      <p:sp>
        <p:nvSpPr>
          <p:cNvPr id="327682" name="Rectangle 3"/>
          <p:cNvSpPr>
            <a:spLocks noGrp="1"/>
          </p:cNvSpPr>
          <p:nvPr>
            <p:ph type="body" idx="1"/>
          </p:nvPr>
        </p:nvSpPr>
        <p:spPr>
          <a:xfrm>
            <a:off x="468313" y="1773238"/>
            <a:ext cx="8229600" cy="3992562"/>
          </a:xfrm>
        </p:spPr>
        <p:txBody>
          <a:bodyPr/>
          <a:lstStyle/>
          <a:p>
            <a:r>
              <a:rPr lang="cs-CZ" sz="2800" b="1" smtClean="0"/>
              <a:t>Předpoklady</a:t>
            </a:r>
          </a:p>
          <a:p>
            <a:pPr>
              <a:buFont typeface="Arial" charset="0"/>
              <a:buNone/>
            </a:pPr>
            <a:endParaRPr lang="cs-CZ" sz="2800" b="1" smtClean="0"/>
          </a:p>
          <a:p>
            <a:pPr>
              <a:buFontTx/>
              <a:buChar char="-"/>
            </a:pPr>
            <a:r>
              <a:rPr lang="cs-CZ" sz="2800" smtClean="0"/>
              <a:t>Ekonomika operuje na úrovni potenciálního produktu</a:t>
            </a:r>
          </a:p>
          <a:p>
            <a:pPr>
              <a:buFontTx/>
              <a:buChar char="-"/>
            </a:pPr>
            <a:r>
              <a:rPr lang="cs-CZ" sz="2800" smtClean="0"/>
              <a:t>Pružné mzdy</a:t>
            </a:r>
          </a:p>
          <a:p>
            <a:pPr>
              <a:buFontTx/>
              <a:buChar char="-"/>
            </a:pPr>
            <a:r>
              <a:rPr lang="cs-CZ" sz="2800" smtClean="0"/>
              <a:t>Stabilní systém – tendence k dlouhodobé rovnováze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Neoklasický model – </a:t>
            </a:r>
            <a:r>
              <a:rPr lang="cs-CZ" sz="4000" b="1" smtClean="0"/>
              <a:t>pozitivní poptávkový šok</a:t>
            </a:r>
          </a:p>
        </p:txBody>
      </p:sp>
      <p:sp>
        <p:nvSpPr>
          <p:cNvPr id="287750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844675"/>
            <a:ext cx="8291513" cy="4281488"/>
          </a:xfrm>
        </p:spPr>
        <p:txBody>
          <a:bodyPr/>
          <a:lstStyle/>
          <a:p>
            <a:r>
              <a:rPr lang="cs-CZ" sz="2800" smtClean="0"/>
              <a:t>Výchozí situace – dlouhodobá rovnováha</a:t>
            </a:r>
          </a:p>
          <a:p>
            <a:endParaRPr lang="cs-CZ" sz="2800" smtClean="0"/>
          </a:p>
        </p:txBody>
      </p:sp>
      <p:graphicFrame>
        <p:nvGraphicFramePr>
          <p:cNvPr id="2877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850" y="3141663"/>
          <a:ext cx="8569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5" name="Rovnice" r:id="rId3" imgW="4572000" imgH="228600" progId="Equation.3">
                  <p:embed/>
                </p:oleObj>
              </mc:Choice>
              <mc:Fallback>
                <p:oleObj name="Rovnice" r:id="rId3" imgW="4572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141663"/>
                        <a:ext cx="85693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Pozitivní poptávkový šok v neoklasickém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Pozitivní poptávkový šok</a:t>
            </a:r>
            <a:br>
              <a:rPr lang="cs-CZ" sz="4000" smtClean="0"/>
            </a:br>
            <a:r>
              <a:rPr lang="cs-CZ" sz="4000" smtClean="0"/>
              <a:t>- změna faktorů vedoucích k růstu 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20700"/>
            <a:ext cx="87090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20700"/>
            <a:ext cx="87090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58800"/>
            <a:ext cx="87090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58800"/>
            <a:ext cx="87090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6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58800"/>
            <a:ext cx="87090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58800"/>
            <a:ext cx="87090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58800"/>
            <a:ext cx="87090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Neoklasický model – pozitivní nabídkový šok</a:t>
            </a:r>
          </a:p>
        </p:txBody>
      </p:sp>
      <p:sp>
        <p:nvSpPr>
          <p:cNvPr id="289798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8064500" cy="4165600"/>
          </a:xfrm>
        </p:spPr>
        <p:txBody>
          <a:bodyPr/>
          <a:lstStyle/>
          <a:p>
            <a:r>
              <a:rPr lang="cs-CZ" sz="2800" smtClean="0"/>
              <a:t>Výchozí situace – dlouhodobá rovnováha</a:t>
            </a:r>
          </a:p>
          <a:p>
            <a:pPr>
              <a:buFont typeface="Arial" charset="0"/>
              <a:buNone/>
            </a:pPr>
            <a:endParaRPr lang="cs-CZ" sz="2800" smtClean="0"/>
          </a:p>
        </p:txBody>
      </p:sp>
      <p:graphicFrame>
        <p:nvGraphicFramePr>
          <p:cNvPr id="2897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68313" y="3141663"/>
          <a:ext cx="84248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3" name="Rovnice" r:id="rId3" imgW="3632040" imgH="228600" progId="Equation.3">
                  <p:embed/>
                </p:oleObj>
              </mc:Choice>
              <mc:Fallback>
                <p:oleObj name="Rovnice" r:id="rId3" imgW="36320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141663"/>
                        <a:ext cx="842486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Pozitivní nabídkový šok v neoklasickém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0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20700"/>
            <a:ext cx="87090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20700"/>
            <a:ext cx="87090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20700"/>
            <a:ext cx="87090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20700"/>
            <a:ext cx="87090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20700"/>
            <a:ext cx="87090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8709025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pozornost!!!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81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Obsah tématu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</a:rPr>
              <a:t>9.1 Agreg</a:t>
            </a:r>
            <a:r>
              <a:rPr lang="cs-CZ" smtClean="0">
                <a:latin typeface="Arial" charset="0"/>
              </a:rPr>
              <a:t>átní poptávka a křivka agregátní poptávky</a:t>
            </a:r>
          </a:p>
          <a:p>
            <a:pPr eaLnBrk="1" hangingPunct="1">
              <a:buFont typeface="Arial" charset="0"/>
              <a:buNone/>
            </a:pPr>
            <a:endParaRPr lang="cs-CZ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</a:rPr>
              <a:t>9.2</a:t>
            </a:r>
            <a:r>
              <a:rPr lang="cs-CZ" smtClean="0"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Agreg</a:t>
            </a:r>
            <a:r>
              <a:rPr lang="cs-CZ" smtClean="0">
                <a:latin typeface="Arial" charset="0"/>
              </a:rPr>
              <a:t>átní nabídka, potenciální produkt a křivka agregátní nabídky</a:t>
            </a:r>
          </a:p>
          <a:p>
            <a:pPr eaLnBrk="1" hangingPunct="1">
              <a:buFont typeface="Arial" charset="0"/>
              <a:buNone/>
            </a:pPr>
            <a:endParaRPr lang="cs-CZ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latin typeface="Arial" charset="0"/>
              </a:rPr>
              <a:t>9.3 Makroekonomick</a:t>
            </a:r>
            <a:r>
              <a:rPr lang="cs-CZ" smtClean="0">
                <a:latin typeface="Arial" charset="0"/>
              </a:rPr>
              <a:t>á rovnováha v modelu AD-AS</a:t>
            </a:r>
          </a:p>
          <a:p>
            <a:pPr eaLnBrk="1" hangingPunct="1">
              <a:buFont typeface="Arial" charset="0"/>
              <a:buNone/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Negativní poptávkový šok</a:t>
            </a:r>
            <a:br>
              <a:rPr lang="cs-CZ" sz="4000" smtClean="0"/>
            </a:br>
            <a:r>
              <a:rPr lang="cs-CZ" sz="4000" smtClean="0"/>
              <a:t> - změna faktorů vedoucích k poklesu 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948" y="364013"/>
            <a:ext cx="8229600" cy="778098"/>
          </a:xfrm>
        </p:spPr>
        <p:txBody>
          <a:bodyPr/>
          <a:lstStyle/>
          <a:p>
            <a:r>
              <a:rPr lang="cs-CZ" sz="3600" dirty="0" smtClean="0"/>
              <a:t>Příčiny pozitivního poptávkového šoku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400" dirty="0" smtClean="0"/>
              <a:t>Růst celkového bohatství domácností</a:t>
            </a:r>
          </a:p>
          <a:p>
            <a:r>
              <a:rPr lang="cs-CZ" sz="2400" dirty="0" smtClean="0"/>
              <a:t>Růstu počtu obyvatel</a:t>
            </a:r>
          </a:p>
          <a:p>
            <a:r>
              <a:rPr lang="cs-CZ" sz="2400" dirty="0" smtClean="0"/>
              <a:t>Pokles míry zdanění</a:t>
            </a:r>
          </a:p>
          <a:p>
            <a:r>
              <a:rPr lang="cs-CZ" sz="2400" dirty="0" smtClean="0"/>
              <a:t>Růst G</a:t>
            </a:r>
          </a:p>
          <a:p>
            <a:r>
              <a:rPr lang="cs-CZ" sz="2400" dirty="0" smtClean="0"/>
              <a:t>Růst TR</a:t>
            </a:r>
          </a:p>
          <a:p>
            <a:r>
              <a:rPr lang="cs-CZ" sz="2400" dirty="0" smtClean="0"/>
              <a:t>Pokles úrokových sazeb – monetární expanze</a:t>
            </a:r>
          </a:p>
          <a:p>
            <a:r>
              <a:rPr lang="cs-CZ" sz="2400" dirty="0" smtClean="0"/>
              <a:t>Růst reálných důchodů v zahraničí – růst zahraniční poptávky po domácím zboží – růst NX a růst AD</a:t>
            </a:r>
          </a:p>
          <a:p>
            <a:r>
              <a:rPr lang="cs-CZ" sz="2400" dirty="0" smtClean="0"/>
              <a:t>Znehodnocení měnového kurzu – depreciace domácí měny</a:t>
            </a:r>
          </a:p>
          <a:p>
            <a:r>
              <a:rPr lang="cs-CZ" sz="2400" dirty="0" smtClean="0"/>
              <a:t>Pozitivní očekávání ekonomických subjektů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64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>
                <a:latin typeface="Arial" charset="0"/>
              </a:rPr>
              <a:t/>
            </a:r>
            <a:br>
              <a:rPr lang="cs-CZ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9.2</a:t>
            </a:r>
            <a:r>
              <a:rPr lang="cs-CZ" sz="3600" smtClean="0">
                <a:latin typeface="Arial" charset="0"/>
              </a:rPr>
              <a:t> </a:t>
            </a:r>
            <a:r>
              <a:rPr lang="en-US" sz="3600" smtClean="0">
                <a:latin typeface="Arial" charset="0"/>
              </a:rPr>
              <a:t>Agreg</a:t>
            </a:r>
            <a:r>
              <a:rPr lang="cs-CZ" sz="3600" smtClean="0">
                <a:latin typeface="Arial" charset="0"/>
              </a:rPr>
              <a:t>átní nabídka, potenciální produkt a křivka agregátní nabídky</a:t>
            </a:r>
            <a:br>
              <a:rPr lang="cs-CZ" sz="3600" smtClean="0">
                <a:latin typeface="Arial" charset="0"/>
              </a:rPr>
            </a:br>
            <a:endParaRPr lang="cs-CZ" sz="3600" smtClean="0">
              <a:latin typeface="Arial" charset="0"/>
            </a:endParaRP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r>
              <a:rPr lang="cs-CZ" b="1" smtClean="0"/>
              <a:t>Krátkodobá agregátní nabídka – SAS</a:t>
            </a:r>
          </a:p>
          <a:p>
            <a:pPr>
              <a:buFontTx/>
              <a:buChar char="-"/>
            </a:pPr>
            <a:r>
              <a:rPr lang="cs-CZ" sz="2400" smtClean="0"/>
              <a:t>vyjadřuje </a:t>
            </a:r>
            <a:r>
              <a:rPr lang="cs-CZ" sz="2400" b="1" smtClean="0"/>
              <a:t>rostoucí funkční závislost</a:t>
            </a:r>
            <a:r>
              <a:rPr lang="cs-CZ" sz="2400" smtClean="0"/>
              <a:t> mezi </a:t>
            </a:r>
            <a:r>
              <a:rPr lang="cs-CZ" sz="2400" b="1" smtClean="0"/>
              <a:t>nabízeným množstvím zboží a služeb a cenovou hladinou</a:t>
            </a:r>
          </a:p>
          <a:p>
            <a:pPr>
              <a:buFontTx/>
              <a:buChar char="-"/>
            </a:pPr>
            <a:endParaRPr lang="cs-CZ" sz="2400" b="1" smtClean="0"/>
          </a:p>
          <a:p>
            <a:pPr>
              <a:buFontTx/>
              <a:buChar char="-"/>
            </a:pPr>
            <a:r>
              <a:rPr lang="cs-CZ" sz="2400" smtClean="0"/>
              <a:t>růst cenové hladiny – firmy jsou ochotné zvyšovat množství produkce – roste nabízené množství</a:t>
            </a:r>
          </a:p>
          <a:p>
            <a:pPr>
              <a:buFontTx/>
              <a:buChar char="-"/>
            </a:pPr>
            <a:endParaRPr lang="cs-CZ" sz="2400" smtClean="0"/>
          </a:p>
          <a:p>
            <a:pPr>
              <a:buFontTx/>
              <a:buNone/>
            </a:pPr>
            <a:r>
              <a:rPr lang="cs-CZ" sz="2400" smtClean="0"/>
              <a:t>    - v grafu – pohyb podél křivky SAS z bodu A do bodu B</a:t>
            </a:r>
          </a:p>
          <a:p>
            <a:pPr>
              <a:buFontTx/>
              <a:buNone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/>
              <a:t>Krátkodobá agregátní nabídka – SAS</a:t>
            </a:r>
          </a:p>
        </p:txBody>
      </p:sp>
      <p:sp>
        <p:nvSpPr>
          <p:cNvPr id="155656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r>
              <a:rPr lang="cs-CZ" sz="2800" b="1" dirty="0" smtClean="0"/>
              <a:t>Keynesovský (</a:t>
            </a:r>
            <a:r>
              <a:rPr lang="cs-CZ" sz="2800" b="1" dirty="0" err="1" smtClean="0"/>
              <a:t>neokeynesovský</a:t>
            </a:r>
            <a:r>
              <a:rPr lang="cs-CZ" sz="2800" b="1" dirty="0" smtClean="0"/>
              <a:t>) přístup</a:t>
            </a:r>
          </a:p>
          <a:p>
            <a:pPr>
              <a:buFont typeface="Arial" charset="0"/>
              <a:buNone/>
            </a:pPr>
            <a:endParaRPr lang="cs-CZ" sz="2800" b="1" dirty="0" smtClean="0"/>
          </a:p>
          <a:p>
            <a:pPr>
              <a:buFont typeface="Arial" charset="0"/>
              <a:buNone/>
            </a:pPr>
            <a:r>
              <a:rPr lang="cs-CZ" sz="2800" b="1" dirty="0" smtClean="0"/>
              <a:t>Příčina</a:t>
            </a:r>
            <a:r>
              <a:rPr lang="cs-CZ" sz="2800" dirty="0" smtClean="0"/>
              <a:t> pozitivně skloněné SAS</a:t>
            </a:r>
          </a:p>
          <a:p>
            <a:pPr>
              <a:buFontTx/>
              <a:buChar char="-"/>
            </a:pPr>
            <a:r>
              <a:rPr lang="cs-CZ" sz="2800" dirty="0" smtClean="0"/>
              <a:t>nepružnost (rigidita) mezd – dlouhodobé pracovní smlouvy</a:t>
            </a:r>
          </a:p>
          <a:p>
            <a:pPr>
              <a:buFontTx/>
              <a:buNone/>
            </a:pPr>
            <a:endParaRPr lang="cs-CZ" sz="2800" dirty="0" smtClean="0"/>
          </a:p>
          <a:p>
            <a:pPr>
              <a:buFontTx/>
              <a:buNone/>
            </a:pPr>
            <a:r>
              <a:rPr lang="cs-CZ" sz="2800" dirty="0" smtClean="0"/>
              <a:t>Platí: (zde TR = celkové příjmy firem)</a:t>
            </a:r>
          </a:p>
        </p:txBody>
      </p:sp>
      <p:graphicFrame>
        <p:nvGraphicFramePr>
          <p:cNvPr id="155652" name="Rectangle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2691900"/>
              </p:ext>
            </p:extLst>
          </p:nvPr>
        </p:nvGraphicFramePr>
        <p:xfrm>
          <a:off x="6084168" y="2564904"/>
          <a:ext cx="2223220" cy="1221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7" name="Rovnice" r:id="rId3" imgW="0" imgH="0" progId="Equation.3">
                  <p:embed/>
                </p:oleObj>
              </mc:Choice>
              <mc:Fallback>
                <p:oleObj name="Rovnice" r:id="rId3" imgW="0" imgH="0" progId="Equation.3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564904"/>
                        <a:ext cx="2223220" cy="1221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4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66491584"/>
              </p:ext>
            </p:extLst>
          </p:nvPr>
        </p:nvGraphicFramePr>
        <p:xfrm>
          <a:off x="684213" y="5229200"/>
          <a:ext cx="76231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8" name="Rovnice" r:id="rId4" imgW="2463480" imgH="228600" progId="Equation.3">
                  <p:embed/>
                </p:oleObj>
              </mc:Choice>
              <mc:Fallback>
                <p:oleObj name="Rovnice" r:id="rId4" imgW="246348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229200"/>
                        <a:ext cx="76231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Agregátní trh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b="1" smtClean="0"/>
              <a:t>Agregátní trh</a:t>
            </a:r>
            <a:r>
              <a:rPr lang="cs-CZ" sz="2800" smtClean="0"/>
              <a:t> – souhrnný trh – trh veškerého zboží a služeb</a:t>
            </a:r>
          </a:p>
          <a:p>
            <a:endParaRPr lang="cs-CZ" sz="2800" smtClean="0"/>
          </a:p>
          <a:p>
            <a:pPr>
              <a:buFont typeface="Arial" charset="0"/>
              <a:buNone/>
            </a:pPr>
            <a:r>
              <a:rPr lang="cs-CZ" sz="2800" smtClean="0"/>
              <a:t>– agregátní (souhrnná) poptávka – AD (Aggregate Demand) 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pPr>
              <a:buFont typeface="Arial" charset="0"/>
              <a:buNone/>
            </a:pPr>
            <a:r>
              <a:rPr lang="cs-CZ" sz="2800" smtClean="0"/>
              <a:t>– agregátní (souhrnná) nabídka – AS (Aggregate Supply)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smtClean="0"/>
              <a:t>Krátkodobá agregátní nabídka – SAS</a:t>
            </a:r>
          </a:p>
        </p:txBody>
      </p:sp>
      <p:sp>
        <p:nvSpPr>
          <p:cNvPr id="156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smtClean="0"/>
              <a:t>Neoklasická ekonomie (monetarismus a nová klasická makroekonomie)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cs-CZ" b="1" smtClean="0"/>
              <a:t>Příčina</a:t>
            </a:r>
            <a:r>
              <a:rPr lang="cs-CZ" smtClean="0"/>
              <a:t> pozitivně skloněné SAS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mtClean="0"/>
              <a:t>nedokonalé informace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smtClean="0"/>
              <a:t>Monetaristé</a:t>
            </a:r>
            <a:r>
              <a:rPr lang="cs-CZ" smtClean="0"/>
              <a:t> – na straně pracovníků – peněžní iluze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smtClean="0"/>
              <a:t>Nová klasická makroekonomie</a:t>
            </a:r>
            <a:r>
              <a:rPr lang="cs-CZ" smtClean="0"/>
              <a:t> – na straně pracovníků i firem – relativní ceny (neočekávaná MEX)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b="1" smtClean="0"/>
          </a:p>
          <a:p>
            <a:pPr>
              <a:lnSpc>
                <a:spcPct val="90000"/>
              </a:lnSpc>
            </a:pPr>
            <a:endParaRPr 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Křivka krátkodobé agregátní nabídky</a:t>
            </a:r>
            <a:br>
              <a:rPr lang="cs-CZ" sz="4000" smtClean="0"/>
            </a:br>
            <a:endParaRPr lang="cs-CZ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Determinanty velikosti AS - změna polohy SAS</a:t>
            </a:r>
          </a:p>
        </p:txBody>
      </p:sp>
      <p:sp>
        <p:nvSpPr>
          <p:cNvPr id="163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smtClean="0"/>
              <a:t>Pozitivní nabídkové šoky</a:t>
            </a:r>
            <a:r>
              <a:rPr lang="cs-CZ" sz="2800" smtClean="0"/>
              <a:t> – růst SAS – posun křiky doprava</a:t>
            </a:r>
          </a:p>
          <a:p>
            <a:endParaRPr lang="cs-CZ" sz="2800" smtClean="0"/>
          </a:p>
          <a:p>
            <a:r>
              <a:rPr lang="cs-CZ" sz="2800" b="1" smtClean="0"/>
              <a:t>Negativní nabídkové šoky</a:t>
            </a:r>
            <a:r>
              <a:rPr lang="cs-CZ" sz="2800" smtClean="0"/>
              <a:t> – pokles SAS – posun křivky doleva</a:t>
            </a:r>
          </a:p>
          <a:p>
            <a:endParaRPr lang="cs-CZ" sz="2800" smtClean="0"/>
          </a:p>
          <a:p>
            <a:r>
              <a:rPr lang="cs-CZ" sz="2800" b="1" smtClean="0"/>
              <a:t>Nominální nabídkové šoky</a:t>
            </a:r>
            <a:r>
              <a:rPr lang="cs-CZ" sz="2800" smtClean="0"/>
              <a:t> (pozitivní nebo negativní)</a:t>
            </a:r>
          </a:p>
          <a:p>
            <a:endParaRPr lang="cs-CZ" sz="2800" smtClean="0"/>
          </a:p>
          <a:p>
            <a:r>
              <a:rPr lang="cs-CZ" sz="2800" b="1" smtClean="0"/>
              <a:t>Reálné nabídkové šoky</a:t>
            </a:r>
            <a:r>
              <a:rPr lang="cs-CZ" sz="2800" smtClean="0"/>
              <a:t> (pozitivní nebo negativní)</a:t>
            </a:r>
          </a:p>
          <a:p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22338"/>
          </a:xfrm>
        </p:spPr>
        <p:txBody>
          <a:bodyPr/>
          <a:lstStyle/>
          <a:p>
            <a:r>
              <a:rPr lang="cs-CZ" sz="3600" smtClean="0"/>
              <a:t>Nominální nabídkové šoky – </a:t>
            </a:r>
            <a:r>
              <a:rPr lang="cs-CZ" sz="3600" b="1" smtClean="0"/>
              <a:t>změna celkových nákladů firem</a:t>
            </a:r>
          </a:p>
        </p:txBody>
      </p:sp>
      <p:sp>
        <p:nvSpPr>
          <p:cNvPr id="164866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endParaRPr lang="cs-CZ" sz="2800" smtClean="0"/>
          </a:p>
          <a:p>
            <a:r>
              <a:rPr lang="cs-CZ" sz="2800" smtClean="0"/>
              <a:t>Změna nominálních mzdových sazeb</a:t>
            </a:r>
          </a:p>
          <a:p>
            <a:r>
              <a:rPr lang="cs-CZ" sz="2800" smtClean="0"/>
              <a:t>Změna sociálních příspěvků placených zaměstnavateli za zaměstnance</a:t>
            </a:r>
          </a:p>
          <a:p>
            <a:r>
              <a:rPr lang="cs-CZ" sz="2800" smtClean="0"/>
              <a:t>Změna cen surovin a energií</a:t>
            </a:r>
          </a:p>
          <a:p>
            <a:r>
              <a:rPr lang="cs-CZ" sz="2800" smtClean="0"/>
              <a:t>Změna měnového kurzu</a:t>
            </a:r>
          </a:p>
          <a:p>
            <a:r>
              <a:rPr lang="cs-CZ" sz="2800" smtClean="0"/>
              <a:t>Změna přímých i nepřímých daní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Reálné nabídkové šoky – </a:t>
            </a:r>
            <a:r>
              <a:rPr lang="cs-CZ" sz="3600" b="1" smtClean="0"/>
              <a:t>změna produkční funkce</a:t>
            </a:r>
          </a:p>
        </p:txBody>
      </p:sp>
      <p:sp>
        <p:nvSpPr>
          <p:cNvPr id="16179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b="1" smtClean="0"/>
              <a:t>Produkční funkce</a:t>
            </a:r>
            <a:r>
              <a:rPr lang="cs-CZ" sz="2800" smtClean="0"/>
              <a:t>: </a:t>
            </a:r>
          </a:p>
          <a:p>
            <a:endParaRPr lang="cs-CZ" sz="2800" smtClean="0"/>
          </a:p>
          <a:p>
            <a:endParaRPr lang="cs-CZ" sz="2400" smtClean="0"/>
          </a:p>
          <a:p>
            <a:r>
              <a:rPr lang="cs-CZ" sz="2800" smtClean="0"/>
              <a:t>Změna produktivity práce – změna (růst) kvalifikace pracovníků</a:t>
            </a:r>
          </a:p>
          <a:p>
            <a:r>
              <a:rPr lang="cs-CZ" sz="2800" smtClean="0"/>
              <a:t>Změna kapitálové vybavenosti firem</a:t>
            </a:r>
          </a:p>
          <a:p>
            <a:r>
              <a:rPr lang="cs-CZ" sz="2800" smtClean="0"/>
              <a:t>Technologický pokrok</a:t>
            </a:r>
          </a:p>
          <a:p>
            <a:r>
              <a:rPr lang="cs-CZ" sz="2800" smtClean="0"/>
              <a:t>Změna počtu obyvatelstva</a:t>
            </a:r>
          </a:p>
          <a:p>
            <a:endParaRPr lang="cs-CZ" sz="2800" smtClean="0"/>
          </a:p>
        </p:txBody>
      </p:sp>
      <p:graphicFrame>
        <p:nvGraphicFramePr>
          <p:cNvPr id="1617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84213" y="2276475"/>
          <a:ext cx="403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3" name="Rovnice" r:id="rId3" imgW="1434960" imgH="203040" progId="Equation.3">
                  <p:embed/>
                </p:oleObj>
              </mc:Choice>
              <mc:Fallback>
                <p:oleObj name="Rovnice" r:id="rId3" imgW="14349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76475"/>
                        <a:ext cx="4038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n-US" sz="3600" smtClean="0">
                <a:latin typeface="Arial" charset="0"/>
              </a:rPr>
              <a:t>9.1 Agreg</a:t>
            </a:r>
            <a:r>
              <a:rPr lang="cs-CZ" sz="3600" smtClean="0">
                <a:latin typeface="Arial" charset="0"/>
              </a:rPr>
              <a:t>átní poptávka a křivka agregátní poptávky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468313" y="1595438"/>
            <a:ext cx="8229600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Agregátní poptávka (AD) </a:t>
            </a:r>
            <a:r>
              <a:rPr lang="cs-CZ" sz="2800" smtClean="0"/>
              <a:t>- je </a:t>
            </a:r>
            <a:r>
              <a:rPr lang="cs-CZ" sz="2800" b="1" smtClean="0"/>
              <a:t>celkové</a:t>
            </a:r>
            <a:r>
              <a:rPr lang="cs-CZ" sz="2800" smtClean="0"/>
              <a:t> neboli agregátní </a:t>
            </a:r>
            <a:r>
              <a:rPr lang="cs-CZ" sz="2800" b="1" smtClean="0"/>
              <a:t>množství produktu</a:t>
            </a:r>
            <a:r>
              <a:rPr lang="cs-CZ" sz="2800" smtClean="0"/>
              <a:t>, které bude </a:t>
            </a:r>
            <a:r>
              <a:rPr lang="cs-CZ" sz="2800" b="1" smtClean="0"/>
              <a:t>při dané úrovni cen poptáváno</a:t>
            </a:r>
            <a:r>
              <a:rPr lang="cs-CZ" sz="2800" smtClean="0"/>
              <a:t> (nakoupeno).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800" smtClean="0"/>
          </a:p>
          <a:p>
            <a:pPr>
              <a:lnSpc>
                <a:spcPct val="80000"/>
              </a:lnSpc>
            </a:pPr>
            <a:r>
              <a:rPr lang="cs-CZ" sz="2800" b="1" smtClean="0"/>
              <a:t>AD</a:t>
            </a:r>
            <a:r>
              <a:rPr lang="cs-CZ" sz="2800" smtClean="0"/>
              <a:t> - </a:t>
            </a:r>
            <a:r>
              <a:rPr lang="cs-CZ" sz="2800" b="1" smtClean="0"/>
              <a:t>celkové výdaje</a:t>
            </a:r>
            <a:r>
              <a:rPr lang="cs-CZ" sz="2800" smtClean="0"/>
              <a:t> v ekonomice </a:t>
            </a:r>
            <a:r>
              <a:rPr lang="cs-CZ" sz="2800" b="1" smtClean="0"/>
              <a:t>na spotřebu, na soukromé investice, na vládní nákupy statků a služeb a čisté vývozy. </a:t>
            </a:r>
          </a:p>
          <a:p>
            <a:pPr>
              <a:lnSpc>
                <a:spcPct val="80000"/>
              </a:lnSpc>
            </a:pPr>
            <a:endParaRPr lang="cs-CZ" sz="2800" b="1" smtClean="0"/>
          </a:p>
          <a:p>
            <a:pPr>
              <a:lnSpc>
                <a:spcPct val="80000"/>
              </a:lnSpc>
            </a:pPr>
            <a:r>
              <a:rPr lang="cs-CZ" sz="2800" smtClean="0"/>
              <a:t>Rovnice AD:</a:t>
            </a:r>
            <a:r>
              <a:rPr lang="cs-CZ" sz="2800" b="1" smtClean="0"/>
              <a:t>  </a:t>
            </a:r>
            <a:r>
              <a:rPr lang="cs-CZ" sz="2800" b="1" i="1" smtClean="0"/>
              <a:t>AD = C + I + G + NX</a:t>
            </a:r>
            <a:r>
              <a:rPr lang="cs-CZ" sz="2800" b="1" smtClean="0"/>
              <a:t>, kde </a:t>
            </a:r>
            <a:r>
              <a:rPr lang="cs-CZ" sz="2800" b="1" i="1" smtClean="0"/>
              <a:t>NX = X -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Nadpis 1"/>
          <p:cNvSpPr>
            <a:spLocks noGrp="1"/>
          </p:cNvSpPr>
          <p:nvPr>
            <p:ph type="ctrTitle"/>
          </p:nvPr>
        </p:nvSpPr>
        <p:spPr>
          <a:xfrm>
            <a:off x="250825" y="2708275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Pozitivní nabídkový 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58800"/>
            <a:ext cx="8709025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58800"/>
            <a:ext cx="8709025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Negativní nabídkový šok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z="4000" smtClean="0">
                <a:latin typeface="Arial" charset="0"/>
              </a:rPr>
              <a:t/>
            </a:r>
            <a:br>
              <a:rPr lang="cs-CZ" sz="4000" smtClean="0">
                <a:latin typeface="Arial" charset="0"/>
              </a:rPr>
            </a:br>
            <a:r>
              <a:rPr lang="cs-CZ" sz="3600" smtClean="0">
                <a:latin typeface="Arial" charset="0"/>
              </a:rPr>
              <a:t>Determinanty velikosti agregátní poptávky</a:t>
            </a:r>
            <a:br>
              <a:rPr lang="cs-CZ" sz="3600" smtClean="0">
                <a:latin typeface="Arial" charset="0"/>
              </a:rPr>
            </a:br>
            <a:endParaRPr lang="cs-CZ" sz="3600" smtClean="0">
              <a:latin typeface="Arial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511333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 smtClean="0">
                <a:latin typeface="Arial" charset="0"/>
              </a:rPr>
              <a:t>1) Spotřeba (C)</a:t>
            </a:r>
            <a:r>
              <a:rPr lang="cs-CZ" sz="2000" smtClean="0">
                <a:latin typeface="Arial" charset="0"/>
              </a:rPr>
              <a:t/>
            </a:r>
            <a:br>
              <a:rPr lang="cs-CZ" sz="2000" smtClean="0">
                <a:latin typeface="Arial" charset="0"/>
              </a:rPr>
            </a:br>
            <a:r>
              <a:rPr lang="cs-CZ" sz="2000" smtClean="0">
                <a:latin typeface="Arial" charset="0"/>
              </a:rPr>
              <a:t>- primárně určena </a:t>
            </a:r>
            <a:r>
              <a:rPr lang="cs-CZ" sz="2000" b="1" smtClean="0">
                <a:latin typeface="Arial" charset="0"/>
              </a:rPr>
              <a:t>disponibilním důchodem</a:t>
            </a:r>
            <a:r>
              <a:rPr lang="cs-CZ" sz="2000" smtClean="0">
                <a:latin typeface="Arial" charset="0"/>
              </a:rPr>
              <a:t> (osobní důchod po zaplacení daní) a </a:t>
            </a:r>
            <a:r>
              <a:rPr lang="cs-CZ" sz="2000" b="1" smtClean="0">
                <a:latin typeface="Arial" charset="0"/>
              </a:rPr>
              <a:t>bohatstvím spotřebitelů</a:t>
            </a:r>
            <a:r>
              <a:rPr lang="cs-CZ" sz="2000" smtClean="0">
                <a:latin typeface="Arial" charset="0"/>
              </a:rPr>
              <a:t>. </a:t>
            </a:r>
            <a:r>
              <a:rPr lang="cs-CZ" sz="2000" b="1" smtClean="0">
                <a:latin typeface="Arial" charset="0"/>
              </a:rPr>
              <a:t>Roste-li cenová hladina</a:t>
            </a:r>
            <a:r>
              <a:rPr lang="cs-CZ" sz="2000" smtClean="0">
                <a:latin typeface="Arial" charset="0"/>
              </a:rPr>
              <a:t>, </a:t>
            </a:r>
            <a:r>
              <a:rPr lang="cs-CZ" sz="2000" b="1" smtClean="0">
                <a:latin typeface="Arial" charset="0"/>
              </a:rPr>
              <a:t>klesá spotřeba</a:t>
            </a:r>
            <a:r>
              <a:rPr lang="cs-CZ" sz="2000" smtClean="0">
                <a:latin typeface="Arial" charset="0"/>
              </a:rPr>
              <a:t>, protože </a:t>
            </a:r>
            <a:r>
              <a:rPr lang="cs-CZ" sz="2000" b="1" smtClean="0">
                <a:latin typeface="Arial" charset="0"/>
              </a:rPr>
              <a:t>klesá reálný důchod i reálné bohatství</a:t>
            </a:r>
            <a:r>
              <a:rPr lang="cs-CZ" sz="2000" smtClean="0">
                <a:latin typeface="Arial" charset="0"/>
              </a:rPr>
              <a:t>.</a:t>
            </a:r>
            <a:br>
              <a:rPr lang="cs-CZ" sz="2000" smtClean="0">
                <a:latin typeface="Arial" charset="0"/>
              </a:rPr>
            </a:br>
            <a:endParaRPr lang="cs-CZ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 smtClean="0">
                <a:latin typeface="Arial" charset="0"/>
              </a:rPr>
              <a:t>2) Investice (I)</a:t>
            </a:r>
            <a:r>
              <a:rPr lang="cs-CZ" sz="2000" smtClean="0">
                <a:latin typeface="Arial" charset="0"/>
              </a:rPr>
              <a:t/>
            </a:r>
            <a:br>
              <a:rPr lang="cs-CZ" sz="2000" smtClean="0">
                <a:latin typeface="Arial" charset="0"/>
              </a:rPr>
            </a:br>
            <a:r>
              <a:rPr lang="cs-CZ" sz="2000" smtClean="0">
                <a:latin typeface="Arial" charset="0"/>
              </a:rPr>
              <a:t>- faktory: </a:t>
            </a:r>
            <a:r>
              <a:rPr lang="cs-CZ" sz="2000" b="1" smtClean="0">
                <a:latin typeface="Arial" charset="0"/>
              </a:rPr>
              <a:t>výše produktu </a:t>
            </a:r>
            <a:r>
              <a:rPr lang="cs-CZ" sz="2000" smtClean="0">
                <a:latin typeface="Arial" charset="0"/>
              </a:rPr>
              <a:t>(akcelerační princip),</a:t>
            </a:r>
            <a:r>
              <a:rPr lang="cs-CZ" sz="2000" b="1" smtClean="0">
                <a:latin typeface="Arial" charset="0"/>
              </a:rPr>
              <a:t> kapitálové náklady</a:t>
            </a:r>
            <a:r>
              <a:rPr lang="cs-CZ" sz="2000" smtClean="0">
                <a:latin typeface="Arial" charset="0"/>
              </a:rPr>
              <a:t> (určené daňovou politikou, úrokovými sazbami apod.) a budoucí </a:t>
            </a:r>
            <a:r>
              <a:rPr lang="cs-CZ" sz="2000" b="1" smtClean="0">
                <a:latin typeface="Arial" charset="0"/>
              </a:rPr>
              <a:t>očekávání investorů</a:t>
            </a:r>
            <a:r>
              <a:rPr lang="cs-CZ" sz="2000" smtClean="0">
                <a:latin typeface="Arial" charset="0"/>
              </a:rPr>
              <a:t>. Výši soukromých investic výrazně ovlivňuje </a:t>
            </a:r>
            <a:r>
              <a:rPr lang="cs-CZ" sz="2000" b="1" smtClean="0">
                <a:latin typeface="Arial" charset="0"/>
              </a:rPr>
              <a:t>monetární politika</a:t>
            </a:r>
            <a:r>
              <a:rPr lang="cs-CZ" sz="2000" smtClean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0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 smtClean="0">
                <a:latin typeface="Arial" charset="0"/>
              </a:rPr>
              <a:t>3) Vládní výdaje na statky a služby (G)</a:t>
            </a:r>
            <a:r>
              <a:rPr lang="cs-CZ" sz="2000" smtClean="0">
                <a:latin typeface="Arial" charset="0"/>
              </a:rPr>
              <a:t/>
            </a:r>
            <a:br>
              <a:rPr lang="cs-CZ" sz="2000" smtClean="0">
                <a:latin typeface="Arial" charset="0"/>
              </a:rPr>
            </a:br>
            <a:r>
              <a:rPr lang="cs-CZ" sz="2000" smtClean="0">
                <a:latin typeface="Arial" charset="0"/>
              </a:rPr>
              <a:t>- výše je určena pouze </a:t>
            </a:r>
            <a:r>
              <a:rPr lang="cs-CZ" sz="2000" b="1" smtClean="0">
                <a:latin typeface="Arial" charset="0"/>
              </a:rPr>
              <a:t>rozhodnutími vlády</a:t>
            </a:r>
            <a:r>
              <a:rPr lang="cs-CZ" sz="2000" smtClean="0">
                <a:latin typeface="Arial" charset="0"/>
              </a:rPr>
              <a:t> o výdajích.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b="1" smtClean="0">
                <a:latin typeface="Arial" charset="0"/>
              </a:rPr>
              <a:t>4) Čisté vývozy (NX)</a:t>
            </a:r>
            <a:r>
              <a:rPr lang="cs-CZ" sz="2000" smtClean="0">
                <a:latin typeface="Arial" charset="0"/>
              </a:rPr>
              <a:t/>
            </a:r>
            <a:br>
              <a:rPr lang="cs-CZ" sz="2000" smtClean="0">
                <a:latin typeface="Arial" charset="0"/>
              </a:rPr>
            </a:br>
            <a:r>
              <a:rPr lang="cs-CZ" sz="2000" smtClean="0">
                <a:latin typeface="Arial" charset="0"/>
              </a:rPr>
              <a:t>- určeny rozdílem výše vývozů a výše dovozů. Mezi hlavní faktory, které ovlivňují čisté vývozy patří </a:t>
            </a:r>
            <a:r>
              <a:rPr lang="cs-CZ" sz="2000" b="1" smtClean="0">
                <a:latin typeface="Arial" charset="0"/>
              </a:rPr>
              <a:t>domácí důchod a produkt</a:t>
            </a:r>
            <a:r>
              <a:rPr lang="cs-CZ" sz="2000" smtClean="0">
                <a:latin typeface="Arial" charset="0"/>
              </a:rPr>
              <a:t>, </a:t>
            </a:r>
            <a:r>
              <a:rPr lang="cs-CZ" sz="2000" b="1" smtClean="0">
                <a:latin typeface="Arial" charset="0"/>
              </a:rPr>
              <a:t>poměr domácích a zahraničních cen a měnový kurs dané země.</a:t>
            </a:r>
          </a:p>
          <a:p>
            <a:pPr>
              <a:lnSpc>
                <a:spcPct val="80000"/>
              </a:lnSpc>
            </a:pPr>
            <a:endParaRPr lang="cs-CZ" sz="16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sz="3600" smtClean="0"/>
              <a:t>Dlouhodobá agregátní nabídka – křivka </a:t>
            </a:r>
            <a:r>
              <a:rPr lang="cs-CZ" sz="3600" i="1" smtClean="0"/>
              <a:t>LAS</a:t>
            </a:r>
          </a:p>
        </p:txBody>
      </p:sp>
      <p:sp>
        <p:nvSpPr>
          <p:cNvPr id="182274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609600" indent="-609600"/>
            <a:r>
              <a:rPr lang="cs-CZ" sz="2400" b="1" smtClean="0">
                <a:latin typeface="Arial" charset="0"/>
              </a:rPr>
              <a:t>v DO</a:t>
            </a:r>
          </a:p>
          <a:p>
            <a:pPr marL="609600" indent="-609600">
              <a:buFontTx/>
              <a:buChar char="-"/>
            </a:pPr>
            <a:r>
              <a:rPr lang="cs-CZ" sz="2400" smtClean="0">
                <a:latin typeface="Arial" charset="0"/>
              </a:rPr>
              <a:t>vyprší pracovní smlouvy (keynesovský přístup)</a:t>
            </a:r>
          </a:p>
          <a:p>
            <a:pPr marL="609600" indent="-609600">
              <a:buFontTx/>
              <a:buChar char="-"/>
            </a:pPr>
            <a:r>
              <a:rPr lang="cs-CZ" sz="2400" smtClean="0">
                <a:latin typeface="Arial" charset="0"/>
              </a:rPr>
              <a:t>ekonomické subjekty upraví očekávání ohledně cenové hladiny (monetaristé, NKM)</a:t>
            </a:r>
          </a:p>
          <a:p>
            <a:pPr marL="609600" indent="-609600">
              <a:buFontTx/>
              <a:buNone/>
            </a:pPr>
            <a:r>
              <a:rPr lang="cs-CZ" sz="2400" b="1" smtClean="0">
                <a:latin typeface="Arial" charset="0"/>
              </a:rPr>
              <a:t>       tlak na růst nominálních mezd – růst nákladů firem – negativní nominální nabídkový šok – posun </a:t>
            </a:r>
            <a:r>
              <a:rPr lang="cs-CZ" sz="2400" b="1" i="1" smtClean="0">
                <a:latin typeface="Arial" charset="0"/>
              </a:rPr>
              <a:t>SAS</a:t>
            </a:r>
            <a:r>
              <a:rPr lang="cs-CZ" sz="2400" b="1" smtClean="0">
                <a:latin typeface="Arial" charset="0"/>
              </a:rPr>
              <a:t> doleva</a:t>
            </a:r>
          </a:p>
          <a:p>
            <a:pPr marL="609600" indent="-609600">
              <a:buFontTx/>
              <a:buNone/>
            </a:pPr>
            <a:endParaRPr lang="cs-CZ" sz="2400" b="1" smtClean="0">
              <a:latin typeface="Arial" charset="0"/>
            </a:endParaRPr>
          </a:p>
          <a:p>
            <a:pPr marL="609600" indent="-609600">
              <a:buFontTx/>
              <a:buChar char="-"/>
            </a:pPr>
            <a:r>
              <a:rPr lang="cs-CZ" sz="2400" b="1" smtClean="0">
                <a:latin typeface="Arial" charset="0"/>
              </a:rPr>
              <a:t>Dopady růstu </a:t>
            </a:r>
            <a:r>
              <a:rPr lang="cs-CZ" sz="2400" b="1" i="1" smtClean="0">
                <a:latin typeface="Arial" charset="0"/>
              </a:rPr>
              <a:t>w:</a:t>
            </a:r>
          </a:p>
          <a:p>
            <a:pPr marL="609600" indent="-609600">
              <a:buFontTx/>
              <a:buAutoNum type="arabicPeriod"/>
            </a:pPr>
            <a:r>
              <a:rPr lang="cs-CZ" sz="2400" smtClean="0">
                <a:latin typeface="Arial" charset="0"/>
              </a:rPr>
              <a:t>Firmy zvyšují ceny své produkce – zvyšování cenové hladiny – snižování nabízeného množství</a:t>
            </a:r>
          </a:p>
          <a:p>
            <a:pPr marL="609600" indent="-609600">
              <a:buFontTx/>
              <a:buAutoNum type="arabicPeriod"/>
            </a:pPr>
            <a:r>
              <a:rPr lang="cs-CZ" sz="2400" smtClean="0">
                <a:latin typeface="Arial" charset="0"/>
              </a:rPr>
              <a:t>Firmy omezují poptávku po práci – růst nezaměstnanosti</a:t>
            </a:r>
          </a:p>
          <a:p>
            <a:pPr marL="609600" indent="-609600">
              <a:buFontTx/>
              <a:buChar char="-"/>
            </a:pPr>
            <a:endParaRPr lang="cs-CZ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cs-CZ" sz="3600" smtClean="0"/>
              <a:t>Dlouhodobá agregátní nabídka – křivka </a:t>
            </a:r>
            <a:r>
              <a:rPr lang="cs-CZ" sz="3600" i="1" smtClean="0"/>
              <a:t>LAS</a:t>
            </a:r>
          </a:p>
        </p:txBody>
      </p:sp>
      <p:sp>
        <p:nvSpPr>
          <p:cNvPr id="183298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>
                <a:latin typeface="Arial" charset="0"/>
              </a:rPr>
              <a:t>Tlak na </a:t>
            </a:r>
            <a:r>
              <a:rPr lang="cs-CZ" sz="2400" b="1" smtClean="0">
                <a:latin typeface="Arial" charset="0"/>
              </a:rPr>
              <a:t>růst mezd se zastaví</a:t>
            </a:r>
            <a:r>
              <a:rPr lang="cs-CZ" sz="2400" smtClean="0">
                <a:latin typeface="Arial" charset="0"/>
              </a:rPr>
              <a:t>, jakmile nastane na trhu práce rovnováha – </a:t>
            </a:r>
            <a:r>
              <a:rPr lang="cs-CZ" sz="2400" b="1" smtClean="0">
                <a:latin typeface="Arial" charset="0"/>
              </a:rPr>
              <a:t>reálné mzdy se vrátí na původní úroveň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cs-CZ" sz="2400" b="1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smtClean="0">
                <a:latin typeface="Arial" charset="0"/>
              </a:rPr>
              <a:t>je dosaženo </a:t>
            </a:r>
            <a:r>
              <a:rPr lang="cs-CZ" sz="2400" b="1" smtClean="0">
                <a:latin typeface="Arial" charset="0"/>
              </a:rPr>
              <a:t>plné zaměstnanosti</a:t>
            </a:r>
            <a:r>
              <a:rPr lang="cs-CZ" sz="2400" smtClean="0">
                <a:latin typeface="Arial" charset="0"/>
              </a:rPr>
              <a:t> a </a:t>
            </a:r>
            <a:r>
              <a:rPr lang="cs-CZ" sz="2400" b="1" smtClean="0">
                <a:latin typeface="Arial" charset="0"/>
              </a:rPr>
              <a:t>skutečný produkt odpovídá potenciálnímu produktu </a:t>
            </a:r>
            <a:r>
              <a:rPr lang="cs-CZ" sz="2400" b="1" i="1" smtClean="0">
                <a:latin typeface="Arial" charset="0"/>
              </a:rPr>
              <a:t>Y*</a:t>
            </a:r>
          </a:p>
          <a:p>
            <a:pPr>
              <a:lnSpc>
                <a:spcPct val="90000"/>
              </a:lnSpc>
            </a:pPr>
            <a:endParaRPr lang="cs-CZ" sz="2400" b="1" i="1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b="1" i="1" smtClean="0">
                <a:latin typeface="Arial" charset="0"/>
              </a:rPr>
              <a:t>LAS </a:t>
            </a:r>
            <a:r>
              <a:rPr lang="cs-CZ" sz="2400" smtClean="0">
                <a:latin typeface="Arial" charset="0"/>
              </a:rPr>
              <a:t>- vertikální</a:t>
            </a:r>
            <a:r>
              <a:rPr lang="cs-CZ" sz="2400" b="1" i="1" smtClean="0">
                <a:latin typeface="Arial" charset="0"/>
              </a:rPr>
              <a:t> </a:t>
            </a:r>
            <a:r>
              <a:rPr lang="cs-CZ" sz="2400" smtClean="0">
                <a:latin typeface="Arial" charset="0"/>
              </a:rPr>
              <a:t>– trh práce je v rovnováze, výrobci využívají všechny kapacity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400" b="1" smtClean="0">
                <a:latin typeface="Arial" charset="0"/>
              </a:rPr>
              <a:t>Změna polohy</a:t>
            </a:r>
            <a:r>
              <a:rPr lang="cs-CZ" sz="2400" smtClean="0">
                <a:latin typeface="Arial" charset="0"/>
              </a:rPr>
              <a:t> </a:t>
            </a:r>
            <a:r>
              <a:rPr lang="cs-CZ" sz="2400" i="1" smtClean="0">
                <a:latin typeface="Arial" charset="0"/>
              </a:rPr>
              <a:t>LAS</a:t>
            </a:r>
            <a:r>
              <a:rPr lang="cs-CZ" sz="2400" smtClean="0">
                <a:latin typeface="Arial" charset="0"/>
              </a:rPr>
              <a:t> -  pozitivní či negativní </a:t>
            </a:r>
            <a:r>
              <a:rPr lang="cs-CZ" sz="2400" b="1" smtClean="0">
                <a:latin typeface="Arial" charset="0"/>
              </a:rPr>
              <a:t>reálné nabídkové šoky</a:t>
            </a:r>
            <a:endParaRPr lang="cs-CZ" sz="2400" b="1" i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Dlouhodobá agregátní nabídka</a:t>
            </a:r>
            <a:r>
              <a:rPr lang="cs-CZ" sz="4000" smtClean="0">
                <a:latin typeface="Arial" charset="0"/>
              </a:rPr>
              <a:t> (</a:t>
            </a:r>
            <a:r>
              <a:rPr lang="cs-CZ" sz="4000" i="1" smtClean="0">
                <a:latin typeface="Arial" charset="0"/>
              </a:rPr>
              <a:t>LAS</a:t>
            </a:r>
            <a:r>
              <a:rPr lang="cs-CZ" sz="400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 sz="4000" smtClean="0">
                <a:latin typeface="Arial" charset="0"/>
              </a:rPr>
              <a:t/>
            </a:r>
            <a:br>
              <a:rPr lang="cs-CZ" sz="4000" smtClean="0">
                <a:latin typeface="Arial" charset="0"/>
              </a:rPr>
            </a:br>
            <a:r>
              <a:rPr lang="cs-CZ" sz="3200" smtClean="0">
                <a:latin typeface="Arial" charset="0"/>
              </a:rPr>
              <a:t>Determinanty velikosti agregátní poptávky</a:t>
            </a:r>
            <a:br>
              <a:rPr lang="cs-CZ" sz="3200" smtClean="0">
                <a:latin typeface="Arial" charset="0"/>
              </a:rPr>
            </a:br>
            <a:endParaRPr lang="cs-CZ" sz="3200" smtClean="0">
              <a:latin typeface="Arial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5732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b="1" smtClean="0">
                <a:latin typeface="Arial" charset="0"/>
              </a:rPr>
              <a:t>faktory hospodářské politiky:</a:t>
            </a:r>
            <a:r>
              <a:rPr lang="cs-CZ" sz="1800" smtClean="0">
                <a:latin typeface="Arial" charset="0"/>
              </a:rPr>
              <a:t/>
            </a:r>
            <a:br>
              <a:rPr lang="cs-CZ" sz="1800" smtClean="0">
                <a:latin typeface="Arial" charset="0"/>
              </a:rPr>
            </a:br>
            <a:endParaRPr lang="cs-CZ" sz="18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b="1" smtClean="0">
                <a:latin typeface="Arial" charset="0"/>
              </a:rPr>
              <a:t>     1) monetární politika</a:t>
            </a:r>
            <a:br>
              <a:rPr lang="cs-CZ" sz="1800" b="1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zvýšení nabídky peněz snižuje úrokovou sazbu a uvolňuje úvěrové podmínky - vyšší úroveň investic a spotřeby </a:t>
            </a:r>
            <a:br>
              <a:rPr lang="cs-CZ" sz="1800" smtClean="0">
                <a:latin typeface="Arial" charset="0"/>
              </a:rPr>
            </a:br>
            <a:r>
              <a:rPr lang="cs-CZ" sz="1800" b="1" smtClean="0">
                <a:latin typeface="Arial" charset="0"/>
              </a:rPr>
              <a:t>2) fiskální politika</a:t>
            </a:r>
            <a:br>
              <a:rPr lang="cs-CZ" sz="1800" b="1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vyšší výdaje na </a:t>
            </a:r>
            <a:r>
              <a:rPr lang="cs-CZ" sz="1800" b="1" i="1" smtClean="0">
                <a:latin typeface="Arial" charset="0"/>
              </a:rPr>
              <a:t>G</a:t>
            </a:r>
            <a:r>
              <a:rPr lang="cs-CZ" sz="1800" smtClean="0">
                <a:latin typeface="Arial" charset="0"/>
              </a:rPr>
              <a:t> zvyšují celkové výdaje, snížení </a:t>
            </a:r>
            <a:r>
              <a:rPr lang="cs-CZ" sz="1800" b="1" i="1" smtClean="0">
                <a:latin typeface="Arial" charset="0"/>
              </a:rPr>
              <a:t>TA</a:t>
            </a:r>
            <a:r>
              <a:rPr lang="cs-CZ" sz="1800" smtClean="0">
                <a:latin typeface="Arial" charset="0"/>
              </a:rPr>
              <a:t> a zvýšení </a:t>
            </a:r>
            <a:r>
              <a:rPr lang="cs-CZ" sz="1800" b="1" i="1" smtClean="0">
                <a:latin typeface="Arial" charset="0"/>
              </a:rPr>
              <a:t>TR</a:t>
            </a:r>
            <a:r>
              <a:rPr lang="cs-CZ" sz="1800" smtClean="0">
                <a:latin typeface="Arial" charset="0"/>
              </a:rPr>
              <a:t> - zvýšení disponibilního důchodu a zvýšení výdajů na spotřebu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800" b="1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800" b="1" smtClean="0">
                <a:latin typeface="Arial" charset="0"/>
              </a:rPr>
              <a:t>vnější faktory: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smtClean="0">
                <a:latin typeface="Arial" charset="0"/>
              </a:rPr>
              <a:t/>
            </a:r>
            <a:br>
              <a:rPr lang="cs-CZ" sz="1800" smtClean="0">
                <a:latin typeface="Arial" charset="0"/>
              </a:rPr>
            </a:br>
            <a:r>
              <a:rPr lang="cs-CZ" sz="1800" b="1" smtClean="0">
                <a:latin typeface="Arial" charset="0"/>
              </a:rPr>
              <a:t>1) očekávání a podnikatelská důvěra</a:t>
            </a:r>
            <a:r>
              <a:rPr lang="cs-CZ" sz="1800" smtClean="0">
                <a:latin typeface="Arial" charset="0"/>
              </a:rPr>
              <a:t/>
            </a:r>
            <a:br>
              <a:rPr lang="cs-CZ" sz="1800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vyšší důvěra způsobuje – očekávání vyšších zisků- vyšší investice</a:t>
            </a:r>
            <a:br>
              <a:rPr lang="cs-CZ" sz="1800" smtClean="0">
                <a:latin typeface="Arial" charset="0"/>
              </a:rPr>
            </a:br>
            <a:r>
              <a:rPr lang="cs-CZ" sz="1800" b="1" smtClean="0">
                <a:latin typeface="Arial" charset="0"/>
              </a:rPr>
              <a:t>2) zahraniční poptávka</a:t>
            </a:r>
            <a:r>
              <a:rPr lang="cs-CZ" sz="1800" smtClean="0">
                <a:latin typeface="Arial" charset="0"/>
              </a:rPr>
              <a:t/>
            </a:r>
            <a:br>
              <a:rPr lang="cs-CZ" sz="1800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růst důchodu v zahraničí - růst čistých exportů a naopak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800" smtClean="0">
                <a:latin typeface="Arial" charset="0"/>
              </a:rPr>
              <a:t>     </a:t>
            </a:r>
            <a:r>
              <a:rPr lang="cs-CZ" sz="1800" b="1" smtClean="0">
                <a:latin typeface="Arial" charset="0"/>
              </a:rPr>
              <a:t>3) hodnota aktiv</a:t>
            </a:r>
            <a:r>
              <a:rPr lang="cs-CZ" sz="1800" smtClean="0">
                <a:latin typeface="Arial" charset="0"/>
              </a:rPr>
              <a:t/>
            </a:r>
            <a:br>
              <a:rPr lang="cs-CZ" sz="1800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zvyšování hodnoty aktiv - růst bohatství některých spotřebitelů - růst jejich spotřeby. Toto zvýšení může také vést ke snížení kapitálových nákladů, a tím ke zvýšení investic.</a:t>
            </a:r>
            <a:br>
              <a:rPr lang="cs-CZ" sz="1800" smtClean="0">
                <a:latin typeface="Arial" charset="0"/>
              </a:rPr>
            </a:br>
            <a:r>
              <a:rPr lang="cs-CZ" sz="1800" b="1" smtClean="0">
                <a:latin typeface="Arial" charset="0"/>
              </a:rPr>
              <a:t>4) demografické změny</a:t>
            </a:r>
            <a:r>
              <a:rPr lang="cs-CZ" sz="1800" smtClean="0">
                <a:latin typeface="Arial" charset="0"/>
              </a:rPr>
              <a:t/>
            </a:r>
            <a:br>
              <a:rPr lang="cs-CZ" sz="1800" smtClean="0">
                <a:latin typeface="Arial" charset="0"/>
              </a:rPr>
            </a:br>
            <a:r>
              <a:rPr lang="cs-CZ" sz="1800" smtClean="0">
                <a:latin typeface="Arial" charset="0"/>
              </a:rPr>
              <a:t>vyšší počet obyvatelstva zvyšuje spotřebu i poptávku po investicích.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95300"/>
            <a:ext cx="87090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95300"/>
            <a:ext cx="8709025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95300"/>
            <a:ext cx="8709025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31800"/>
            <a:ext cx="8709025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431800"/>
            <a:ext cx="8709025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54000"/>
            <a:ext cx="8709025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Pozitivní nabídkový šok na 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66700"/>
            <a:ext cx="87090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Křivka agregátní poptávky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66700"/>
            <a:ext cx="87090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66700"/>
            <a:ext cx="87090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66700"/>
            <a:ext cx="87090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Negativní nabídkový šok na 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66700"/>
            <a:ext cx="87090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66700"/>
            <a:ext cx="87090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66700"/>
            <a:ext cx="87090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66700"/>
            <a:ext cx="87090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>
                <a:latin typeface="Arial" charset="0"/>
              </a:rPr>
              <a:t>9.3 Makroekonomická rovnováha v modelu AD-AS</a:t>
            </a:r>
          </a:p>
        </p:txBody>
      </p:sp>
      <p:sp>
        <p:nvSpPr>
          <p:cNvPr id="277516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7859712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>
                <a:latin typeface="Arial" charset="0"/>
              </a:rPr>
              <a:t>Při dané úrovni cenové hladiny se rovná agregátní nabízený produkt agregátnímu poptávanému množství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b="1" smtClean="0">
                <a:latin typeface="Arial" charset="0"/>
              </a:rPr>
              <a:t>Krátké období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b="1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400" b="1" smtClean="0">
                <a:latin typeface="Arial" charset="0"/>
              </a:rPr>
              <a:t>Recesní mezera </a:t>
            </a:r>
            <a:r>
              <a:rPr lang="cs-CZ" sz="2400" smtClean="0">
                <a:latin typeface="Arial" charset="0"/>
              </a:rPr>
              <a:t>–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sz="2400" b="1" smtClean="0">
                <a:latin typeface="Arial" charset="0"/>
              </a:rPr>
              <a:t>Inflační mezera</a:t>
            </a:r>
            <a:r>
              <a:rPr lang="cs-CZ" sz="2400" smtClean="0">
                <a:latin typeface="Arial" charset="0"/>
              </a:rPr>
              <a:t> –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400" smtClean="0">
                <a:latin typeface="Arial" charset="0"/>
              </a:rPr>
              <a:t> </a:t>
            </a:r>
            <a:endParaRPr lang="cs-CZ" sz="2400" b="1" smtClean="0">
              <a:latin typeface="Arial" charset="0"/>
            </a:endParaRPr>
          </a:p>
        </p:txBody>
      </p:sp>
      <p:graphicFrame>
        <p:nvGraphicFramePr>
          <p:cNvPr id="277510" name="Rectangle 6"/>
          <p:cNvGraphicFramePr>
            <a:graphicFrameLocks noGrp="1"/>
          </p:cNvGraphicFramePr>
          <p:nvPr>
            <p:ph sz="quarter" idx="3"/>
          </p:nvPr>
        </p:nvGraphicFramePr>
        <p:xfrm>
          <a:off x="5026025" y="3938588"/>
          <a:ext cx="328136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3" name="Rovnice" r:id="rId3" imgW="0" imgH="0" progId="Equation.3">
                  <p:embed/>
                </p:oleObj>
              </mc:Choice>
              <mc:Fallback>
                <p:oleObj name="Rovnice" r:id="rId3" imgW="0" imgH="0" progId="Equation.3">
                  <p:embed/>
                  <p:pic>
                    <p:nvPicPr>
                      <p:cNvPr id="0" name="Rectangle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3938588"/>
                        <a:ext cx="328136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2" name="Object 8"/>
          <p:cNvGraphicFramePr>
            <a:graphicFrameLocks noChangeAspect="1"/>
          </p:cNvGraphicFramePr>
          <p:nvPr/>
        </p:nvGraphicFramePr>
        <p:xfrm>
          <a:off x="3995738" y="3860800"/>
          <a:ext cx="8985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4" name="Rovnice" r:id="rId4" imgW="406080" imgH="228600" progId="Equation.3">
                  <p:embed/>
                </p:oleObj>
              </mc:Choice>
              <mc:Fallback>
                <p:oleObj name="Rovnice" r:id="rId4" imgW="40608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860800"/>
                        <a:ext cx="8985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4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95738" y="4652963"/>
          <a:ext cx="9540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5" name="Rovnice" r:id="rId6" imgW="406080" imgH="228600" progId="Equation.3">
                  <p:embed/>
                </p:oleObj>
              </mc:Choice>
              <mc:Fallback>
                <p:oleObj name="Rovnice" r:id="rId6" imgW="4060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652963"/>
                        <a:ext cx="954087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Krátkodobá makroekonomická rovnováha (1.)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4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33400"/>
            <a:ext cx="8709025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33400"/>
            <a:ext cx="8709025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33400"/>
            <a:ext cx="8709025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Krátkodobá makroekonomická rovnováha (2.)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2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69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46100"/>
            <a:ext cx="8709025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7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87400"/>
            <a:ext cx="8709025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87400"/>
            <a:ext cx="87090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5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787400"/>
            <a:ext cx="870902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-645" t="1899" r="645" b="8312"/>
          <a:stretch/>
        </p:blipFill>
        <p:spPr>
          <a:xfrm>
            <a:off x="-23813" y="1347787"/>
            <a:ext cx="9191625" cy="37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smtClean="0"/>
              <a:t>Makroekonomická rovnováha – </a:t>
            </a:r>
            <a:r>
              <a:rPr lang="cs-CZ" sz="4000" b="1" smtClean="0"/>
              <a:t>dlouhé období</a:t>
            </a:r>
          </a:p>
        </p:txBody>
      </p:sp>
      <p:sp>
        <p:nvSpPr>
          <p:cNvPr id="294914" name="Rectangle 3"/>
          <p:cNvSpPr>
            <a:spLocks noGrp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cs-CZ" sz="2800" smtClean="0"/>
              <a:t>V </a:t>
            </a:r>
            <a:r>
              <a:rPr lang="cs-CZ" sz="2800" b="1" smtClean="0"/>
              <a:t>DO</a:t>
            </a:r>
            <a:r>
              <a:rPr lang="cs-CZ" sz="2800" smtClean="0"/>
              <a:t> se rovnováha ustálí při takové úrovni cenové hladiny, kdy se agregátní poptávka rovná dlouhodobé agregátní nabídce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Nadpis 1"/>
          <p:cNvSpPr>
            <a:spLocks noGrp="1"/>
          </p:cNvSpPr>
          <p:nvPr>
            <p:ph type="ctrTitle"/>
          </p:nvPr>
        </p:nvSpPr>
        <p:spPr>
          <a:xfrm>
            <a:off x="215900" y="2693988"/>
            <a:ext cx="8712200" cy="1470025"/>
          </a:xfrm>
        </p:spPr>
        <p:txBody>
          <a:bodyPr/>
          <a:lstStyle/>
          <a:p>
            <a:pPr eaLnBrk="1" hangingPunct="1"/>
            <a:r>
              <a:rPr lang="cs-CZ" sz="4000" smtClean="0"/>
              <a:t>Dlouhodobá makroekonomická rovnováha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1" name="Obráze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571500"/>
            <a:ext cx="87090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1098</Words>
  <Application>Microsoft Office PowerPoint</Application>
  <PresentationFormat>Předvádění na obrazovce (4:3)</PresentationFormat>
  <Paragraphs>152</Paragraphs>
  <Slides>153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153</vt:i4>
      </vt:variant>
    </vt:vector>
  </HeadingPairs>
  <TitlesOfParts>
    <vt:vector size="157" baseType="lpstr">
      <vt:lpstr>Arial</vt:lpstr>
      <vt:lpstr>Calibri</vt:lpstr>
      <vt:lpstr>Motiv systému Office</vt:lpstr>
      <vt:lpstr>Rovnice</vt:lpstr>
      <vt:lpstr>Prezentace aplikace PowerPoint</vt:lpstr>
      <vt:lpstr>Obsah tématu</vt:lpstr>
      <vt:lpstr>Agregátní trh</vt:lpstr>
      <vt:lpstr>9.1 Agregátní poptávka a křivka agregátní poptávky</vt:lpstr>
      <vt:lpstr> Determinanty velikosti agregátní poptávky </vt:lpstr>
      <vt:lpstr> Determinanty velikosti agregátní poptávky </vt:lpstr>
      <vt:lpstr>Křivka agregátní poptávky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Pozitivní poptávkový šok - změna faktorů vedoucích k růstu 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Negativní poptávkový šok  - změna faktorů vedoucích k poklesu 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Příčiny pozitivního poptávkového šoku</vt:lpstr>
      <vt:lpstr> 9.2 Agregátní nabídka, potenciální produkt a křivka agregátní nabídky </vt:lpstr>
      <vt:lpstr>Krátkodobá agregátní nabídka – SAS</vt:lpstr>
      <vt:lpstr>Krátkodobá agregátní nabídka – SAS</vt:lpstr>
      <vt:lpstr>Křivka krátkodobé agregátní nabídky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Determinanty velikosti AS - změna polohy SAS</vt:lpstr>
      <vt:lpstr>Nominální nabídkové šoky – změna celkových nákladů firem</vt:lpstr>
      <vt:lpstr>Reálné nabídkové šoky – změna produkční funkce</vt:lpstr>
      <vt:lpstr>Pozitivní nabídkový šok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Negativní nabídkový šok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Dlouhodobá agregátní nabídka – křivka LAS</vt:lpstr>
      <vt:lpstr>Dlouhodobá agregátní nabídka – křivka LAS</vt:lpstr>
      <vt:lpstr>Dlouhodobá agregátní nabídka (LAS)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Pozitivní nabídkový šok na LAS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Negativní nabídkový šok na LAS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9.3 Makroekonomická rovnováha v modelu AD-AS</vt:lpstr>
      <vt:lpstr>Krátkodobá makroekonomická rovnováha (1.)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Krátkodobá makroekonomická rovnováha (2.)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Makroekonomická rovnováha – dlouhé období</vt:lpstr>
      <vt:lpstr>Dlouhodobá makroekonomická rovnováha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Keynesovský (neokeynesovský) model – pozitivní poptávkový šok</vt:lpstr>
      <vt:lpstr>Pozitivní poptávkový šok v neokeynesovském modelu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Keynesovský (neokeynesovský) model – pozitivní nabídkový šok</vt:lpstr>
      <vt:lpstr>Pozitivní nabídkový šok v neokeynesovském modelu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Neoklasický model</vt:lpstr>
      <vt:lpstr>Neoklasický model – pozitivní poptávkový šok</vt:lpstr>
      <vt:lpstr>Pozitivní poptávkový šok v neoklasickém modelu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Neoklasický model – pozitivní nabídkový šok</vt:lpstr>
      <vt:lpstr>Pozitivní nabídkový šok v neoklasickém modelu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iva.nedomlelova</cp:lastModifiedBy>
  <cp:revision>57</cp:revision>
  <dcterms:created xsi:type="dcterms:W3CDTF">2013-10-26T08:00:16Z</dcterms:created>
  <dcterms:modified xsi:type="dcterms:W3CDTF">2024-04-19T14:44:26Z</dcterms:modified>
</cp:coreProperties>
</file>