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7" r:id="rId5"/>
    <p:sldId id="258" r:id="rId6"/>
    <p:sldId id="259" r:id="rId7"/>
    <p:sldId id="263" r:id="rId8"/>
    <p:sldId id="260" r:id="rId9"/>
    <p:sldId id="261" r:id="rId10"/>
    <p:sldId id="262" r:id="rId11"/>
    <p:sldId id="268" r:id="rId12"/>
    <p:sldId id="264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38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C838E-BE7D-4E39-B47D-3F52F40278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A7F63B-BCC2-498F-9B15-0D015AF94B87}">
      <dgm:prSet/>
      <dgm:spPr/>
      <dgm:t>
        <a:bodyPr/>
        <a:lstStyle/>
        <a:p>
          <a:r>
            <a:rPr lang="cs-CZ"/>
            <a:t>Piráti.cz</a:t>
          </a:r>
          <a:endParaRPr lang="en-US"/>
        </a:p>
      </dgm:t>
    </dgm:pt>
    <dgm:pt modelId="{2120B3EE-1D85-4BD2-8B26-ABFC79FA33E4}" type="parTrans" cxnId="{EFEA9BE3-6C1B-4AC5-8429-34AC7929B7C4}">
      <dgm:prSet/>
      <dgm:spPr/>
      <dgm:t>
        <a:bodyPr/>
        <a:lstStyle/>
        <a:p>
          <a:endParaRPr lang="en-US"/>
        </a:p>
      </dgm:t>
    </dgm:pt>
    <dgm:pt modelId="{E23258EC-DF86-47C4-9F83-E82F09B21837}" type="sibTrans" cxnId="{EFEA9BE3-6C1B-4AC5-8429-34AC7929B7C4}">
      <dgm:prSet/>
      <dgm:spPr/>
      <dgm:t>
        <a:bodyPr/>
        <a:lstStyle/>
        <a:p>
          <a:endParaRPr lang="en-US"/>
        </a:p>
      </dgm:t>
    </dgm:pt>
    <dgm:pt modelId="{36D9613E-244F-46B2-9AD8-18B8DBD52846}">
      <dgm:prSet/>
      <dgm:spPr/>
      <dgm:t>
        <a:bodyPr/>
        <a:lstStyle/>
        <a:p>
          <a:r>
            <a:rPr lang="cs-CZ"/>
            <a:t>Justice.cz</a:t>
          </a:r>
          <a:endParaRPr lang="en-US"/>
        </a:p>
      </dgm:t>
    </dgm:pt>
    <dgm:pt modelId="{10781F05-C6DD-42FB-85ED-D0ABE6A03FF7}" type="parTrans" cxnId="{C2B1CB5D-AF3A-4F28-B5C1-7D88EF3C2A27}">
      <dgm:prSet/>
      <dgm:spPr/>
      <dgm:t>
        <a:bodyPr/>
        <a:lstStyle/>
        <a:p>
          <a:endParaRPr lang="en-US"/>
        </a:p>
      </dgm:t>
    </dgm:pt>
    <dgm:pt modelId="{68823F8D-96D9-4519-9241-324375B8A6C9}" type="sibTrans" cxnId="{C2B1CB5D-AF3A-4F28-B5C1-7D88EF3C2A27}">
      <dgm:prSet/>
      <dgm:spPr/>
      <dgm:t>
        <a:bodyPr/>
        <a:lstStyle/>
        <a:p>
          <a:endParaRPr lang="en-US"/>
        </a:p>
      </dgm:t>
    </dgm:pt>
    <dgm:pt modelId="{29963E3A-4086-49DE-9D69-A25F1ED089CF}">
      <dgm:prSet/>
      <dgm:spPr/>
      <dgm:t>
        <a:bodyPr/>
        <a:lstStyle/>
        <a:p>
          <a:r>
            <a:rPr lang="cs-CZ"/>
            <a:t>Seznam zprávy </a:t>
          </a:r>
          <a:endParaRPr lang="en-US"/>
        </a:p>
      </dgm:t>
    </dgm:pt>
    <dgm:pt modelId="{B66B6E44-FB91-49CC-834B-D55E760AB170}" type="parTrans" cxnId="{59C834D6-F78C-4BC5-BFD9-6196688538C1}">
      <dgm:prSet/>
      <dgm:spPr/>
      <dgm:t>
        <a:bodyPr/>
        <a:lstStyle/>
        <a:p>
          <a:endParaRPr lang="en-US"/>
        </a:p>
      </dgm:t>
    </dgm:pt>
    <dgm:pt modelId="{1FD55E3F-CD1F-451A-B43E-32A3ED03EDF9}" type="sibTrans" cxnId="{59C834D6-F78C-4BC5-BFD9-6196688538C1}">
      <dgm:prSet/>
      <dgm:spPr/>
      <dgm:t>
        <a:bodyPr/>
        <a:lstStyle/>
        <a:p>
          <a:endParaRPr lang="en-US"/>
        </a:p>
      </dgm:t>
    </dgm:pt>
    <dgm:pt modelId="{5CFE4F95-7699-4D62-97F2-FB6592B17873}">
      <dgm:prSet/>
      <dgm:spPr/>
      <dgm:t>
        <a:bodyPr/>
        <a:lstStyle/>
        <a:p>
          <a:r>
            <a:rPr lang="cs-CZ"/>
            <a:t>Česká televize</a:t>
          </a:r>
          <a:endParaRPr lang="en-US"/>
        </a:p>
      </dgm:t>
    </dgm:pt>
    <dgm:pt modelId="{7F4BA11E-CE93-4C2E-8FC0-5F6BC240220D}" type="parTrans" cxnId="{91348B3A-CFB6-416E-847C-BC94009C5FD2}">
      <dgm:prSet/>
      <dgm:spPr/>
      <dgm:t>
        <a:bodyPr/>
        <a:lstStyle/>
        <a:p>
          <a:endParaRPr lang="en-US"/>
        </a:p>
      </dgm:t>
    </dgm:pt>
    <dgm:pt modelId="{52357B28-DC4E-46AC-9467-D4552C4EF7CC}" type="sibTrans" cxnId="{91348B3A-CFB6-416E-847C-BC94009C5FD2}">
      <dgm:prSet/>
      <dgm:spPr/>
      <dgm:t>
        <a:bodyPr/>
        <a:lstStyle/>
        <a:p>
          <a:endParaRPr lang="en-US"/>
        </a:p>
      </dgm:t>
    </dgm:pt>
    <dgm:pt modelId="{CA3700B2-A61C-40CD-AE0A-477D473B97F5}">
      <dgm:prSet/>
      <dgm:spPr/>
      <dgm:t>
        <a:bodyPr/>
        <a:lstStyle/>
        <a:p>
          <a:r>
            <a:rPr lang="cs-CZ"/>
            <a:t>Zvýšení trestních sazeb</a:t>
          </a:r>
          <a:endParaRPr lang="en-US"/>
        </a:p>
      </dgm:t>
    </dgm:pt>
    <dgm:pt modelId="{9C6EF2FF-3219-4C9A-8B81-014186E618F4}" type="parTrans" cxnId="{0A10AE8C-21F1-4044-BE92-1942C9B55749}">
      <dgm:prSet/>
      <dgm:spPr/>
      <dgm:t>
        <a:bodyPr/>
        <a:lstStyle/>
        <a:p>
          <a:endParaRPr lang="en-US"/>
        </a:p>
      </dgm:t>
    </dgm:pt>
    <dgm:pt modelId="{C73E61EA-ED87-46BE-9C29-6B8F4F464471}" type="sibTrans" cxnId="{0A10AE8C-21F1-4044-BE92-1942C9B55749}">
      <dgm:prSet/>
      <dgm:spPr/>
      <dgm:t>
        <a:bodyPr/>
        <a:lstStyle/>
        <a:p>
          <a:endParaRPr lang="en-US"/>
        </a:p>
      </dgm:t>
    </dgm:pt>
    <dgm:pt modelId="{19500E8E-37BF-45BD-A631-45FF2241B71D}">
      <dgm:prSet/>
      <dgm:spPr/>
      <dgm:t>
        <a:bodyPr/>
        <a:lstStyle/>
        <a:p>
          <a:r>
            <a:rPr lang="cs-CZ"/>
            <a:t>Jak ovlivňuje znásilnění ekonomiku </a:t>
          </a:r>
          <a:endParaRPr lang="en-US"/>
        </a:p>
      </dgm:t>
    </dgm:pt>
    <dgm:pt modelId="{5BEBB27E-1EAD-42FF-9A3C-A5A632149B01}" type="parTrans" cxnId="{C785F262-2503-48E6-93B9-571461AC5015}">
      <dgm:prSet/>
      <dgm:spPr/>
      <dgm:t>
        <a:bodyPr/>
        <a:lstStyle/>
        <a:p>
          <a:endParaRPr lang="en-US"/>
        </a:p>
      </dgm:t>
    </dgm:pt>
    <dgm:pt modelId="{2D6BC46A-4E0F-43A2-A628-91DE50038A68}" type="sibTrans" cxnId="{C785F262-2503-48E6-93B9-571461AC5015}">
      <dgm:prSet/>
      <dgm:spPr/>
      <dgm:t>
        <a:bodyPr/>
        <a:lstStyle/>
        <a:p>
          <a:endParaRPr lang="en-US"/>
        </a:p>
      </dgm:t>
    </dgm:pt>
    <dgm:pt modelId="{884DAD6D-F75B-42A2-ACA9-4B389A00CF64}">
      <dgm:prSet/>
      <dgm:spPr/>
      <dgm:t>
        <a:bodyPr/>
        <a:lstStyle/>
        <a:p>
          <a:r>
            <a:rPr lang="cs-CZ"/>
            <a:t>Znásilnění ve světě </a:t>
          </a:r>
          <a:endParaRPr lang="en-US"/>
        </a:p>
      </dgm:t>
    </dgm:pt>
    <dgm:pt modelId="{A67594D3-CC3C-4871-8982-8D0F0900E393}" type="parTrans" cxnId="{1FC2C8DB-2718-49A9-98A4-CA53390412BA}">
      <dgm:prSet/>
      <dgm:spPr/>
      <dgm:t>
        <a:bodyPr/>
        <a:lstStyle/>
        <a:p>
          <a:endParaRPr lang="en-US"/>
        </a:p>
      </dgm:t>
    </dgm:pt>
    <dgm:pt modelId="{688B7A1B-30F1-4237-A227-BCC832043796}" type="sibTrans" cxnId="{1FC2C8DB-2718-49A9-98A4-CA53390412BA}">
      <dgm:prSet/>
      <dgm:spPr/>
      <dgm:t>
        <a:bodyPr/>
        <a:lstStyle/>
        <a:p>
          <a:endParaRPr lang="en-US"/>
        </a:p>
      </dgm:t>
    </dgm:pt>
    <dgm:pt modelId="{39783129-F85B-8446-B29D-1057E22C8320}" type="pres">
      <dgm:prSet presAssocID="{C40C838E-BE7D-4E39-B47D-3F52F4027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95B836-9AB5-B743-8A60-06199D486A7B}" type="pres">
      <dgm:prSet presAssocID="{82A7F63B-BCC2-498F-9B15-0D015AF94B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4CF3A2-C122-7740-BCB1-3805DFB9C9CC}" type="pres">
      <dgm:prSet presAssocID="{E23258EC-DF86-47C4-9F83-E82F09B21837}" presName="spacer" presStyleCnt="0"/>
      <dgm:spPr/>
    </dgm:pt>
    <dgm:pt modelId="{9D97BFC6-4570-3840-A1D0-780F99C77C66}" type="pres">
      <dgm:prSet presAssocID="{36D9613E-244F-46B2-9AD8-18B8DBD5284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E74009-72C9-3448-B93B-5F7FBD40291B}" type="pres">
      <dgm:prSet presAssocID="{68823F8D-96D9-4519-9241-324375B8A6C9}" presName="spacer" presStyleCnt="0"/>
      <dgm:spPr/>
    </dgm:pt>
    <dgm:pt modelId="{F74A3405-67DB-BB43-86D7-505C2881D7DE}" type="pres">
      <dgm:prSet presAssocID="{29963E3A-4086-49DE-9D69-A25F1ED089C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164A6C-3E8C-6C40-A17F-CCA5BEB0562C}" type="pres">
      <dgm:prSet presAssocID="{1FD55E3F-CD1F-451A-B43E-32A3ED03EDF9}" presName="spacer" presStyleCnt="0"/>
      <dgm:spPr/>
    </dgm:pt>
    <dgm:pt modelId="{E72FF7C6-36BC-1649-9F3A-2A6A40959CA4}" type="pres">
      <dgm:prSet presAssocID="{5CFE4F95-7699-4D62-97F2-FB6592B1787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A201A7-D5BC-D04F-AD3F-DA0A08DAAD6D}" type="pres">
      <dgm:prSet presAssocID="{52357B28-DC4E-46AC-9467-D4552C4EF7CC}" presName="spacer" presStyleCnt="0"/>
      <dgm:spPr/>
    </dgm:pt>
    <dgm:pt modelId="{418D4BFE-93EE-264D-A554-59FEDD5762A4}" type="pres">
      <dgm:prSet presAssocID="{CA3700B2-A61C-40CD-AE0A-477D473B97F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46FFC9-2879-4446-A76B-3D4661FD4DA2}" type="pres">
      <dgm:prSet presAssocID="{C73E61EA-ED87-46BE-9C29-6B8F4F464471}" presName="spacer" presStyleCnt="0"/>
      <dgm:spPr/>
    </dgm:pt>
    <dgm:pt modelId="{1ED81B54-324F-FE4A-8104-F10D9BE75058}" type="pres">
      <dgm:prSet presAssocID="{19500E8E-37BF-45BD-A631-45FF2241B71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0DF139-3E21-4545-B2D6-F62F3FF7E61F}" type="pres">
      <dgm:prSet presAssocID="{2D6BC46A-4E0F-43A2-A628-91DE50038A68}" presName="spacer" presStyleCnt="0"/>
      <dgm:spPr/>
    </dgm:pt>
    <dgm:pt modelId="{D85063AE-AEA8-CE4E-97C8-ED25E98AF14C}" type="pres">
      <dgm:prSet presAssocID="{884DAD6D-F75B-42A2-ACA9-4B389A00CF6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F1FBDF-1C84-164F-9CBA-AC78632BCFCC}" type="presOf" srcId="{82A7F63B-BCC2-498F-9B15-0D015AF94B87}" destId="{C995B836-9AB5-B743-8A60-06199D486A7B}" srcOrd="0" destOrd="0" presId="urn:microsoft.com/office/officeart/2005/8/layout/vList2"/>
    <dgm:cxn modelId="{1FC2C8DB-2718-49A9-98A4-CA53390412BA}" srcId="{C40C838E-BE7D-4E39-B47D-3F52F40278FC}" destId="{884DAD6D-F75B-42A2-ACA9-4B389A00CF64}" srcOrd="6" destOrd="0" parTransId="{A67594D3-CC3C-4871-8982-8D0F0900E393}" sibTransId="{688B7A1B-30F1-4237-A227-BCC832043796}"/>
    <dgm:cxn modelId="{C2B1CB5D-AF3A-4F28-B5C1-7D88EF3C2A27}" srcId="{C40C838E-BE7D-4E39-B47D-3F52F40278FC}" destId="{36D9613E-244F-46B2-9AD8-18B8DBD52846}" srcOrd="1" destOrd="0" parTransId="{10781F05-C6DD-42FB-85ED-D0ABE6A03FF7}" sibTransId="{68823F8D-96D9-4519-9241-324375B8A6C9}"/>
    <dgm:cxn modelId="{F06AACFE-F650-0340-AC46-8978A5869E3B}" type="presOf" srcId="{19500E8E-37BF-45BD-A631-45FF2241B71D}" destId="{1ED81B54-324F-FE4A-8104-F10D9BE75058}" srcOrd="0" destOrd="0" presId="urn:microsoft.com/office/officeart/2005/8/layout/vList2"/>
    <dgm:cxn modelId="{D3DACF50-485D-744D-9E06-4C3DD856F078}" type="presOf" srcId="{5CFE4F95-7699-4D62-97F2-FB6592B17873}" destId="{E72FF7C6-36BC-1649-9F3A-2A6A40959CA4}" srcOrd="0" destOrd="0" presId="urn:microsoft.com/office/officeart/2005/8/layout/vList2"/>
    <dgm:cxn modelId="{C785F262-2503-48E6-93B9-571461AC5015}" srcId="{C40C838E-BE7D-4E39-B47D-3F52F40278FC}" destId="{19500E8E-37BF-45BD-A631-45FF2241B71D}" srcOrd="5" destOrd="0" parTransId="{5BEBB27E-1EAD-42FF-9A3C-A5A632149B01}" sibTransId="{2D6BC46A-4E0F-43A2-A628-91DE50038A68}"/>
    <dgm:cxn modelId="{EFEA9BE3-6C1B-4AC5-8429-34AC7929B7C4}" srcId="{C40C838E-BE7D-4E39-B47D-3F52F40278FC}" destId="{82A7F63B-BCC2-498F-9B15-0D015AF94B87}" srcOrd="0" destOrd="0" parTransId="{2120B3EE-1D85-4BD2-8B26-ABFC79FA33E4}" sibTransId="{E23258EC-DF86-47C4-9F83-E82F09B21837}"/>
    <dgm:cxn modelId="{73DE7DAD-03CD-3645-91E1-97060E39E9DA}" type="presOf" srcId="{C40C838E-BE7D-4E39-B47D-3F52F40278FC}" destId="{39783129-F85B-8446-B29D-1057E22C8320}" srcOrd="0" destOrd="0" presId="urn:microsoft.com/office/officeart/2005/8/layout/vList2"/>
    <dgm:cxn modelId="{94560434-BBE8-F149-B2EB-5BF7926AFB04}" type="presOf" srcId="{36D9613E-244F-46B2-9AD8-18B8DBD52846}" destId="{9D97BFC6-4570-3840-A1D0-780F99C77C66}" srcOrd="0" destOrd="0" presId="urn:microsoft.com/office/officeart/2005/8/layout/vList2"/>
    <dgm:cxn modelId="{59C834D6-F78C-4BC5-BFD9-6196688538C1}" srcId="{C40C838E-BE7D-4E39-B47D-3F52F40278FC}" destId="{29963E3A-4086-49DE-9D69-A25F1ED089CF}" srcOrd="2" destOrd="0" parTransId="{B66B6E44-FB91-49CC-834B-D55E760AB170}" sibTransId="{1FD55E3F-CD1F-451A-B43E-32A3ED03EDF9}"/>
    <dgm:cxn modelId="{B522C2E2-AB28-374F-A14E-9C4F0E9A75F0}" type="presOf" srcId="{29963E3A-4086-49DE-9D69-A25F1ED089CF}" destId="{F74A3405-67DB-BB43-86D7-505C2881D7DE}" srcOrd="0" destOrd="0" presId="urn:microsoft.com/office/officeart/2005/8/layout/vList2"/>
    <dgm:cxn modelId="{02D53C2F-040E-7948-8649-5276E1F53D64}" type="presOf" srcId="{CA3700B2-A61C-40CD-AE0A-477D473B97F5}" destId="{418D4BFE-93EE-264D-A554-59FEDD5762A4}" srcOrd="0" destOrd="0" presId="urn:microsoft.com/office/officeart/2005/8/layout/vList2"/>
    <dgm:cxn modelId="{91348B3A-CFB6-416E-847C-BC94009C5FD2}" srcId="{C40C838E-BE7D-4E39-B47D-3F52F40278FC}" destId="{5CFE4F95-7699-4D62-97F2-FB6592B17873}" srcOrd="3" destOrd="0" parTransId="{7F4BA11E-CE93-4C2E-8FC0-5F6BC240220D}" sibTransId="{52357B28-DC4E-46AC-9467-D4552C4EF7CC}"/>
    <dgm:cxn modelId="{61F44436-3DED-A845-8643-8177D872EC7E}" type="presOf" srcId="{884DAD6D-F75B-42A2-ACA9-4B389A00CF64}" destId="{D85063AE-AEA8-CE4E-97C8-ED25E98AF14C}" srcOrd="0" destOrd="0" presId="urn:microsoft.com/office/officeart/2005/8/layout/vList2"/>
    <dgm:cxn modelId="{0A10AE8C-21F1-4044-BE92-1942C9B55749}" srcId="{C40C838E-BE7D-4E39-B47D-3F52F40278FC}" destId="{CA3700B2-A61C-40CD-AE0A-477D473B97F5}" srcOrd="4" destOrd="0" parTransId="{9C6EF2FF-3219-4C9A-8B81-014186E618F4}" sibTransId="{C73E61EA-ED87-46BE-9C29-6B8F4F464471}"/>
    <dgm:cxn modelId="{0A97F13C-7699-7941-8F51-91ED17D966AE}" type="presParOf" srcId="{39783129-F85B-8446-B29D-1057E22C8320}" destId="{C995B836-9AB5-B743-8A60-06199D486A7B}" srcOrd="0" destOrd="0" presId="urn:microsoft.com/office/officeart/2005/8/layout/vList2"/>
    <dgm:cxn modelId="{B4551E55-BC85-6640-91D5-B0916FB67883}" type="presParOf" srcId="{39783129-F85B-8446-B29D-1057E22C8320}" destId="{354CF3A2-C122-7740-BCB1-3805DFB9C9CC}" srcOrd="1" destOrd="0" presId="urn:microsoft.com/office/officeart/2005/8/layout/vList2"/>
    <dgm:cxn modelId="{76FEE7AE-9FD0-ED4D-829B-226E4722B02E}" type="presParOf" srcId="{39783129-F85B-8446-B29D-1057E22C8320}" destId="{9D97BFC6-4570-3840-A1D0-780F99C77C66}" srcOrd="2" destOrd="0" presId="urn:microsoft.com/office/officeart/2005/8/layout/vList2"/>
    <dgm:cxn modelId="{CC2F09F4-5E81-B34D-A3F6-67B877602F5D}" type="presParOf" srcId="{39783129-F85B-8446-B29D-1057E22C8320}" destId="{23E74009-72C9-3448-B93B-5F7FBD40291B}" srcOrd="3" destOrd="0" presId="urn:microsoft.com/office/officeart/2005/8/layout/vList2"/>
    <dgm:cxn modelId="{964FFBEC-FE59-2A4A-B289-FFD7B0752373}" type="presParOf" srcId="{39783129-F85B-8446-B29D-1057E22C8320}" destId="{F74A3405-67DB-BB43-86D7-505C2881D7DE}" srcOrd="4" destOrd="0" presId="urn:microsoft.com/office/officeart/2005/8/layout/vList2"/>
    <dgm:cxn modelId="{BD0574D3-01E3-0447-8AD0-0F2F7ACC12E1}" type="presParOf" srcId="{39783129-F85B-8446-B29D-1057E22C8320}" destId="{D8164A6C-3E8C-6C40-A17F-CCA5BEB0562C}" srcOrd="5" destOrd="0" presId="urn:microsoft.com/office/officeart/2005/8/layout/vList2"/>
    <dgm:cxn modelId="{9530BF1B-15E3-0945-9F96-26553C9F7A7B}" type="presParOf" srcId="{39783129-F85B-8446-B29D-1057E22C8320}" destId="{E72FF7C6-36BC-1649-9F3A-2A6A40959CA4}" srcOrd="6" destOrd="0" presId="urn:microsoft.com/office/officeart/2005/8/layout/vList2"/>
    <dgm:cxn modelId="{75CD75BC-99B8-374A-A815-3DF04273A9E7}" type="presParOf" srcId="{39783129-F85B-8446-B29D-1057E22C8320}" destId="{13A201A7-D5BC-D04F-AD3F-DA0A08DAAD6D}" srcOrd="7" destOrd="0" presId="urn:microsoft.com/office/officeart/2005/8/layout/vList2"/>
    <dgm:cxn modelId="{FE9EA77F-7B0F-F548-90A7-5C1BCCC72F55}" type="presParOf" srcId="{39783129-F85B-8446-B29D-1057E22C8320}" destId="{418D4BFE-93EE-264D-A554-59FEDD5762A4}" srcOrd="8" destOrd="0" presId="urn:microsoft.com/office/officeart/2005/8/layout/vList2"/>
    <dgm:cxn modelId="{9FABBA06-666B-D945-A916-B111DBF212E5}" type="presParOf" srcId="{39783129-F85B-8446-B29D-1057E22C8320}" destId="{E346FFC9-2879-4446-A76B-3D4661FD4DA2}" srcOrd="9" destOrd="0" presId="urn:microsoft.com/office/officeart/2005/8/layout/vList2"/>
    <dgm:cxn modelId="{18E6EC41-ABAD-404B-9666-EED8B0F1EC84}" type="presParOf" srcId="{39783129-F85B-8446-B29D-1057E22C8320}" destId="{1ED81B54-324F-FE4A-8104-F10D9BE75058}" srcOrd="10" destOrd="0" presId="urn:microsoft.com/office/officeart/2005/8/layout/vList2"/>
    <dgm:cxn modelId="{BEE326C4-416E-3443-9CA4-25BDA1FC5278}" type="presParOf" srcId="{39783129-F85B-8446-B29D-1057E22C8320}" destId="{F80DF139-3E21-4545-B2D6-F62F3FF7E61F}" srcOrd="11" destOrd="0" presId="urn:microsoft.com/office/officeart/2005/8/layout/vList2"/>
    <dgm:cxn modelId="{9DDB5F16-A1BE-A44F-9874-2ABAEBE889EE}" type="presParOf" srcId="{39783129-F85B-8446-B29D-1057E22C8320}" destId="{D85063AE-AEA8-CE4E-97C8-ED25E98AF14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5B836-9AB5-B743-8A60-06199D486A7B}">
      <dsp:nvSpPr>
        <dsp:cNvPr id="0" name=""/>
        <dsp:cNvSpPr/>
      </dsp:nvSpPr>
      <dsp:spPr>
        <a:xfrm>
          <a:off x="0" y="94301"/>
          <a:ext cx="10515600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Piráti.cz</a:t>
          </a:r>
          <a:endParaRPr lang="en-US" sz="2200" kern="1200"/>
        </a:p>
      </dsp:txBody>
      <dsp:txXfrm>
        <a:off x="26387" y="120688"/>
        <a:ext cx="10462826" cy="487766"/>
      </dsp:txXfrm>
    </dsp:sp>
    <dsp:sp modelId="{9D97BFC6-4570-3840-A1D0-780F99C77C66}">
      <dsp:nvSpPr>
        <dsp:cNvPr id="0" name=""/>
        <dsp:cNvSpPr/>
      </dsp:nvSpPr>
      <dsp:spPr>
        <a:xfrm>
          <a:off x="0" y="698201"/>
          <a:ext cx="10515600" cy="540540"/>
        </a:xfrm>
        <a:prstGeom prst="round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Justice.cz</a:t>
          </a:r>
          <a:endParaRPr lang="en-US" sz="2200" kern="1200"/>
        </a:p>
      </dsp:txBody>
      <dsp:txXfrm>
        <a:off x="26387" y="724588"/>
        <a:ext cx="10462826" cy="487766"/>
      </dsp:txXfrm>
    </dsp:sp>
    <dsp:sp modelId="{F74A3405-67DB-BB43-86D7-505C2881D7DE}">
      <dsp:nvSpPr>
        <dsp:cNvPr id="0" name=""/>
        <dsp:cNvSpPr/>
      </dsp:nvSpPr>
      <dsp:spPr>
        <a:xfrm>
          <a:off x="0" y="1302101"/>
          <a:ext cx="10515600" cy="54054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Seznam zprávy </a:t>
          </a:r>
          <a:endParaRPr lang="en-US" sz="2200" kern="1200"/>
        </a:p>
      </dsp:txBody>
      <dsp:txXfrm>
        <a:off x="26387" y="1328488"/>
        <a:ext cx="10462826" cy="487766"/>
      </dsp:txXfrm>
    </dsp:sp>
    <dsp:sp modelId="{E72FF7C6-36BC-1649-9F3A-2A6A40959CA4}">
      <dsp:nvSpPr>
        <dsp:cNvPr id="0" name=""/>
        <dsp:cNvSpPr/>
      </dsp:nvSpPr>
      <dsp:spPr>
        <a:xfrm>
          <a:off x="0" y="1906001"/>
          <a:ext cx="10515600" cy="5405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Česká televize</a:t>
          </a:r>
          <a:endParaRPr lang="en-US" sz="2200" kern="1200"/>
        </a:p>
      </dsp:txBody>
      <dsp:txXfrm>
        <a:off x="26387" y="1932388"/>
        <a:ext cx="10462826" cy="487766"/>
      </dsp:txXfrm>
    </dsp:sp>
    <dsp:sp modelId="{418D4BFE-93EE-264D-A554-59FEDD5762A4}">
      <dsp:nvSpPr>
        <dsp:cNvPr id="0" name=""/>
        <dsp:cNvSpPr/>
      </dsp:nvSpPr>
      <dsp:spPr>
        <a:xfrm>
          <a:off x="0" y="2509902"/>
          <a:ext cx="10515600" cy="54054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Zvýšení trestních sazeb</a:t>
          </a:r>
          <a:endParaRPr lang="en-US" sz="2200" kern="1200"/>
        </a:p>
      </dsp:txBody>
      <dsp:txXfrm>
        <a:off x="26387" y="2536289"/>
        <a:ext cx="10462826" cy="487766"/>
      </dsp:txXfrm>
    </dsp:sp>
    <dsp:sp modelId="{1ED81B54-324F-FE4A-8104-F10D9BE75058}">
      <dsp:nvSpPr>
        <dsp:cNvPr id="0" name=""/>
        <dsp:cNvSpPr/>
      </dsp:nvSpPr>
      <dsp:spPr>
        <a:xfrm>
          <a:off x="0" y="3113802"/>
          <a:ext cx="10515600" cy="540540"/>
        </a:xfrm>
        <a:prstGeom prst="round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Jak ovlivňuje znásilnění ekonomiku </a:t>
          </a:r>
          <a:endParaRPr lang="en-US" sz="2200" kern="1200"/>
        </a:p>
      </dsp:txBody>
      <dsp:txXfrm>
        <a:off x="26387" y="3140189"/>
        <a:ext cx="10462826" cy="487766"/>
      </dsp:txXfrm>
    </dsp:sp>
    <dsp:sp modelId="{D85063AE-AEA8-CE4E-97C8-ED25E98AF14C}">
      <dsp:nvSpPr>
        <dsp:cNvPr id="0" name=""/>
        <dsp:cNvSpPr/>
      </dsp:nvSpPr>
      <dsp:spPr>
        <a:xfrm>
          <a:off x="0" y="3717702"/>
          <a:ext cx="10515600" cy="5405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Znásilnění ve světě </a:t>
          </a:r>
          <a:endParaRPr lang="en-US" sz="2200" kern="1200"/>
        </a:p>
      </dsp:txBody>
      <dsp:txXfrm>
        <a:off x="26387" y="3744089"/>
        <a:ext cx="10462826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6C553-DA0A-CF40-9D48-D7F4729E6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892243-77E7-6C24-31F0-DF10992E6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CD4C5-7914-CD92-46BE-2F7A326A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9E24A-A122-6C68-7498-261B39B4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A73C07-9D44-D675-0B90-104C180A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67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B179F-6D76-D3B2-7C80-BB1F6DBC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99DE98-3108-9B3D-95BA-9F04CFC1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4966C8-DF26-7F48-81EF-4B1D782E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76AECE-C7B1-2FC2-F598-A13C6108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8172C-2E85-C684-4E77-C37A1B2D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81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69534C-8281-6AC1-5DE7-19B70D32D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32C3C0-960D-8873-1271-402F62A9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3B3431-DC3B-9980-EC31-086890BB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120740-8351-1752-F92E-62A2B3A4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9AAA6B-F1DF-EBBB-C13D-BAE1AA83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58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02ED6-E274-7F9B-780E-32598F92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4A6C4-8BE2-C02A-2048-1C3E3576D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FAC447-2059-C3BB-4E5A-1CDE5E1B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2E063B-5010-537C-2BBF-8D8C0648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EFB958-629E-7020-7647-E23C41A5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1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279BF-8C1C-F8B5-5C92-EDFEFA4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FA85DB-305B-F707-1D2D-D8498C9A3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721F71-FDDB-665C-8881-ECE014A8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D333E8-178B-64F6-EB24-F35EC660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850B7C-2DFE-D514-6DB3-D18EC023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97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C5FB6-F439-69CD-A225-2C8E0E4A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EA1D8-6DFC-99FB-B149-CDDCF3E19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DADD33-2AFA-EF88-07C7-1DBFA59B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01B9E1-DC3B-EB6E-C069-0944A121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37FD49-45CA-E667-4295-B6436D5A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7E6164-4448-8318-4F97-84C7BFF4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852A6-8056-B5DA-1794-AA46F641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643D8-0E69-2FBC-9433-B6DF8FE2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62EA9D-CB2A-EADA-4617-85BC0BBF5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DCCC02-85B5-C6BF-9960-B41DE8A07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4E4B23-86D0-CBE0-BB97-DED2F38F9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4355D7-3C53-B2F0-D160-3B1326AF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7FC963-E000-4133-DF51-4EDF84D4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021DD9-9340-34F6-DF30-5774EE4A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53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7A02-D420-7E36-C6C0-26149CA0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BC52D3-CF2B-47F1-6387-92749AD1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68D98E-2FE5-9B5D-7F6B-26766178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F5049B-5924-6A27-ECED-40409629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39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C7EFD1-B369-631A-7F12-11AAE786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D2CBAA-C43A-C794-604B-93903950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2CFC1F-7597-3BF1-CD72-50C1011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79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184A-2285-C0AF-E81E-95895A01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1F530-4ADC-4BE1-EB1E-C4D4F638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E25E65-E39A-DFD5-9C9B-6C134C718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010860-23AA-9061-58D2-B09EC99F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29C76E-135F-8F15-83F8-F2FB5014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64C995-D547-BE7E-2A80-AEFC4407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4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A8A91-498C-E38F-C8B2-1DCBCA12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996A3D-192F-C385-4A65-3211DDA1A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13D8F1-4898-C6DA-D2AC-418BC280C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E9C796-9F31-C154-C5DB-744A79BB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EBF866-31B4-A6EE-A996-A63C5F74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5D103-7F38-FF83-E866-4B62FB0C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47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9F7B17-029B-D043-9191-EA501527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387F94-3363-2786-516F-B7F6C38A7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EB68D0-4873-66D1-91BA-A4F35E80E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AB70C-0134-2248-BE50-61C9A24FF0E7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DC3AE-4E13-8301-5126-FEBD146DC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2CB08-DAC9-EF10-753B-35653CBDD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D381F-1CD5-CA4A-B99D-23F40A9F8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61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pandas.org/ranking/rape-statistics-by-country#top" TargetMode="External"/><Relationship Id="rId3" Type="http://schemas.openxmlformats.org/officeDocument/2006/relationships/hyperlink" Target="https://justice.cz/web/msp/rozcestnik/-/clanek/poslanci-v-prvnim-cteni-podporili-redefinici-znasilneni-kopirovat-" TargetMode="External"/><Relationship Id="rId7" Type="http://schemas.openxmlformats.org/officeDocument/2006/relationships/hyperlink" Target="https://www.trestonline.cz/aktuality/statisticky-prehled-kriminality-za-unor-2022/" TargetMode="External"/><Relationship Id="rId2" Type="http://schemas.openxmlformats.org/officeDocument/2006/relationships/hyperlink" Target="https://www.pirati.cz/jak-pirati-pracuji/napravu-definice-znasilneni-dnes-finalne-schvalila-snemovna-zakon-ktery-vznikl-i-diky-podpore-piratu-jasne-rika-ze-ne-znamena-ne-a-zlepsi-ochranu-obe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istikaamy.cz/2016/02/22/zaostreno-na-zeny-na-muze/" TargetMode="External"/><Relationship Id="rId5" Type="http://schemas.openxmlformats.org/officeDocument/2006/relationships/hyperlink" Target="https://ct24.ceskatelevize.cz/clanek/domaci/snemovna-schvalila-zmenu-vymezeni-znasilneni-348044" TargetMode="External"/><Relationship Id="rId4" Type="http://schemas.openxmlformats.org/officeDocument/2006/relationships/hyperlink" Target="https://www.seznamzpravy.cz/clanek/domaci-politika-pojem-znasilneni-je-o-krok-blize-nove-definici-pribude-i-novy-trestny-cin-249449" TargetMode="External"/><Relationship Id="rId9" Type="http://schemas.openxmlformats.org/officeDocument/2006/relationships/hyperlink" Target="https://www.rainn.org/statistics/victims-sexual-violenc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D7938-187F-5296-06CD-2F23200CD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20" b="781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01CF1-EFB2-946B-D131-F071ABEFA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 fontScale="90000"/>
          </a:bodyPr>
          <a:lstStyle/>
          <a:p>
            <a:r>
              <a:rPr lang="cs-CZ" sz="8000" dirty="0">
                <a:solidFill>
                  <a:srgbClr val="FFFFFF"/>
                </a:solidFill>
              </a:rPr>
              <a:t>Změna definice znásilnění </a:t>
            </a:r>
            <a:br>
              <a:rPr lang="cs-CZ" sz="8000" dirty="0">
                <a:solidFill>
                  <a:srgbClr val="FFFFFF"/>
                </a:solidFill>
              </a:rPr>
            </a:br>
            <a:r>
              <a:rPr lang="cs-CZ" sz="8000" dirty="0">
                <a:solidFill>
                  <a:srgbClr val="FFFFFF"/>
                </a:solidFill>
              </a:rPr>
              <a:t>u nás i ve světě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9EA00A-B1BE-FDCA-C10E-AEB4DE6CA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cs-CZ" sz="1500" dirty="0">
                <a:solidFill>
                  <a:srgbClr val="FFFFFF"/>
                </a:solidFill>
              </a:rPr>
              <a:t>Michaela Červinková, Klára Šedivá, Tereza Vernerová </a:t>
            </a:r>
          </a:p>
          <a:p>
            <a:r>
              <a:rPr lang="cs-CZ" sz="1500" dirty="0">
                <a:solidFill>
                  <a:srgbClr val="FFFFFF"/>
                </a:solidFill>
              </a:rPr>
              <a:t>Technická Univerzita v Liberci</a:t>
            </a:r>
          </a:p>
          <a:p>
            <a:r>
              <a:rPr lang="cs-CZ" sz="1500" dirty="0">
                <a:solidFill>
                  <a:srgbClr val="FFFFFF"/>
                </a:solidFill>
              </a:rPr>
              <a:t>EF Světová ekonomika </a:t>
            </a:r>
          </a:p>
          <a:p>
            <a:r>
              <a:rPr lang="cs-CZ" sz="1500" dirty="0">
                <a:solidFill>
                  <a:srgbClr val="FFFFF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8733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DE7B5F-DF93-1150-FBA6-901764A4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Znásilnění ve světě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6A8AA-C613-02A6-9852-6B636098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cs-CZ" dirty="0"/>
              <a:t>Vliv na MO a investice </a:t>
            </a:r>
          </a:p>
          <a:p>
            <a:r>
              <a:rPr lang="cs-CZ" dirty="0"/>
              <a:t>Prioritizace oblastí pro mezinárodní humanitární pomoc</a:t>
            </a:r>
          </a:p>
          <a:p>
            <a:r>
              <a:rPr lang="cs-CZ" dirty="0"/>
              <a:t>Vnímání genderové rovnosti a sexuálního násilí </a:t>
            </a:r>
          </a:p>
        </p:txBody>
      </p:sp>
      <p:pic>
        <p:nvPicPr>
          <p:cNvPr id="7" name="Obrázek 6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DEE18847-8A6B-2DA6-7B13-4F3B6A11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51" y="4067144"/>
            <a:ext cx="3582501" cy="251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22299426-03E4-7781-756A-0D7D842F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61CE1-A87A-8576-AA3D-C74C7024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EBEEA-E2B4-E277-47D7-2F02103B6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https://www.pirati.cz/jak-pirati-pracuji/napravu-definice-znasilneni-dnes-finalne-schvalila-snemovna-zakon-ktery-vznikl-i-diky-podpore-piratu-jasne-rika-ze-ne-znamena-ne-a-zlepsi-ochranu-obeti/</a:t>
            </a:r>
            <a:endParaRPr lang="cs-CZ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https://justice.cz/web/msp/rozcestnik/-/clanek/poslanci-v-prvnim-cteni-podporili-redefinici-znasilneni-kopirovat-</a:t>
            </a:r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r>
              <a:rPr lang="cs-CZ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https://www.seznamzpravy.cz/clanek/domaci-politika-pojem-znasilneni-je-o-krok-blize-nove-definici-pribude-i-novy-trestny-cin-249449</a:t>
            </a:r>
            <a:endParaRPr lang="cs-CZ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https://ct24.ceskatelevize.cz/clanek/domaci/snemovna-schvalila-zmenu-vymezeni-znasilneni-348044</a:t>
            </a:r>
            <a:endParaRPr lang="cs-CZ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800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https://www.statistikaamy.cz/2016/02/22/zaostreno-na-zeny-na-muze/</a:t>
            </a:r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r>
              <a:rPr lang="cs-CZ" sz="1800" u="sng" dirty="0">
                <a:solidFill>
                  <a:srgbClr val="1155CC"/>
                </a:solidFill>
                <a:latin typeface="Arial" panose="020B0604020202020204" pitchFamily="34" charset="0"/>
                <a:hlinkClick r:id="rId7"/>
              </a:rPr>
              <a:t>https://www.trestonline.cz/aktuality/statisticky-prehled-kriminality-za-unor-2022/</a:t>
            </a:r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r>
              <a:rPr lang="cs-CZ" sz="1800" u="sng" dirty="0">
                <a:solidFill>
                  <a:srgbClr val="1155CC"/>
                </a:solidFill>
                <a:latin typeface="Arial" panose="020B0604020202020204" pitchFamily="34" charset="0"/>
                <a:hlinkClick r:id="rId8"/>
              </a:rPr>
              <a:t>https://www.datapandas.org/ranking/rape-statistics-by-country#top</a:t>
            </a:r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r>
              <a:rPr lang="cs-CZ" sz="1800" u="sng" dirty="0">
                <a:solidFill>
                  <a:srgbClr val="1155CC"/>
                </a:solidFill>
                <a:latin typeface="Arial" panose="020B0604020202020204" pitchFamily="34" charset="0"/>
                <a:hlinkClick r:id="rId9"/>
              </a:rPr>
              <a:t>https://www.rainn.org/statistics/victims-sexual-violence</a:t>
            </a:r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endParaRPr lang="cs-CZ" sz="1800" u="sng" dirty="0">
              <a:solidFill>
                <a:srgbClr val="1155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9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A589D4-C266-950C-2A32-BD8E8B76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EE3729-F757-966C-2ABD-19AD16F8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Obsah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3E096B4-9A83-5806-EAD6-68297DCA9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3149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1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A80803-CC62-2ADA-0C72-CBBD663C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Piráti.cz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DCE30-9C21-D3C0-434B-16A9C18B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Každá 10. žena a každý 30. muž </a:t>
            </a:r>
          </a:p>
          <a:p>
            <a:r>
              <a:rPr lang="cs-CZ" dirty="0"/>
              <a:t>Dochází často mezi nejbližšími </a:t>
            </a:r>
          </a:p>
          <a:p>
            <a:r>
              <a:rPr lang="cs-CZ" dirty="0"/>
              <a:t>22% žen zažilo násilí ze strany partnera </a:t>
            </a:r>
          </a:p>
          <a:p>
            <a:r>
              <a:rPr lang="cs-CZ" dirty="0"/>
              <a:t>Oběť se ze 70% nebrání </a:t>
            </a:r>
          </a:p>
          <a:p>
            <a:r>
              <a:rPr lang="cs-CZ" dirty="0"/>
              <a:t>Nestačí, že nechce </a:t>
            </a:r>
          </a:p>
        </p:txBody>
      </p:sp>
    </p:spTree>
    <p:extLst>
      <p:ext uri="{BB962C8B-B14F-4D97-AF65-F5344CB8AC3E}">
        <p14:creationId xmlns:p14="http://schemas.microsoft.com/office/powerpoint/2010/main" val="271517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B272A0E-22DB-123E-B9CD-62C1F224C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0"/>
            <a:ext cx="1219426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383794A-C2AB-98A0-2786-D18C84C1BE95}"/>
              </a:ext>
            </a:extLst>
          </p:cNvPr>
          <p:cNvSpPr txBox="1"/>
          <p:nvPr/>
        </p:nvSpPr>
        <p:spPr>
          <a:xfrm>
            <a:off x="10003316" y="451691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Za únor 2022</a:t>
            </a:r>
          </a:p>
        </p:txBody>
      </p:sp>
    </p:spTree>
    <p:extLst>
      <p:ext uri="{BB962C8B-B14F-4D97-AF65-F5344CB8AC3E}">
        <p14:creationId xmlns:p14="http://schemas.microsoft.com/office/powerpoint/2010/main" val="74317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2D2467-BA69-4EA0-76F6-50F4C3A7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Justice.cz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5A09E6-B7CE-1B0A-8001-DAA12382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10. 4. 2024 </a:t>
            </a:r>
          </a:p>
          <a:p>
            <a:pPr lvl="1"/>
            <a:r>
              <a:rPr lang="cs-CZ" dirty="0"/>
              <a:t>Redefinice trestního činu za znásilnění </a:t>
            </a:r>
          </a:p>
          <a:p>
            <a:r>
              <a:rPr lang="cs-CZ" dirty="0"/>
              <a:t>Zvýšení ochrany obětí </a:t>
            </a:r>
          </a:p>
          <a:p>
            <a:r>
              <a:rPr lang="cs-CZ" dirty="0"/>
              <a:t>Znásilnění </a:t>
            </a:r>
          </a:p>
          <a:p>
            <a:pPr marL="457200" lvl="1" indent="0">
              <a:buNone/>
            </a:pPr>
            <a:r>
              <a:rPr lang="cs-CZ" dirty="0"/>
              <a:t>Silou vynucený pohlavní styk </a:t>
            </a:r>
          </a:p>
          <a:p>
            <a:r>
              <a:rPr lang="cs-CZ" dirty="0"/>
              <a:t>Koncept pohlavního styku nesouhlasného </a:t>
            </a:r>
          </a:p>
        </p:txBody>
      </p:sp>
    </p:spTree>
    <p:extLst>
      <p:ext uri="{BB962C8B-B14F-4D97-AF65-F5344CB8AC3E}">
        <p14:creationId xmlns:p14="http://schemas.microsoft.com/office/powerpoint/2010/main" val="75754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446DB-2D76-66B4-0B1F-2CB455C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Seznam zprávy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9D245-2532-4B83-AF27-5E32C1CC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Ročně 12 000 případů znásilnění </a:t>
            </a:r>
          </a:p>
          <a:p>
            <a:r>
              <a:rPr lang="cs-CZ" dirty="0"/>
              <a:t>Každý druhý potrestán podmínkou </a:t>
            </a:r>
          </a:p>
          <a:p>
            <a:r>
              <a:rPr lang="cs-CZ" dirty="0"/>
              <a:t>Za bezbranné se bere dítě pod 12 let </a:t>
            </a:r>
          </a:p>
          <a:p>
            <a:r>
              <a:rPr lang="cs-CZ" dirty="0"/>
              <a:t>V ministerském návrhu byla hranice nižší  </a:t>
            </a:r>
          </a:p>
        </p:txBody>
      </p:sp>
    </p:spTree>
    <p:extLst>
      <p:ext uri="{BB962C8B-B14F-4D97-AF65-F5344CB8AC3E}">
        <p14:creationId xmlns:p14="http://schemas.microsoft.com/office/powerpoint/2010/main" val="24925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078137-BBE6-257E-9156-5F4D932A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8" y="1153571"/>
            <a:ext cx="3760474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Zvýšení trestních sazeb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5102-E9ED-5D98-A581-781EFD0C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V případě znásilnění: </a:t>
            </a:r>
          </a:p>
          <a:p>
            <a:r>
              <a:rPr lang="cs-CZ" dirty="0"/>
              <a:t>Dítě mladší 15 let</a:t>
            </a:r>
          </a:p>
          <a:p>
            <a:pPr lvl="1"/>
            <a:r>
              <a:rPr lang="cs-CZ" dirty="0"/>
              <a:t>5-12 let na 5-15 let </a:t>
            </a:r>
          </a:p>
          <a:p>
            <a:r>
              <a:rPr lang="cs-CZ" dirty="0"/>
              <a:t>Dítě 15- 18 let </a:t>
            </a:r>
          </a:p>
          <a:p>
            <a:pPr lvl="1"/>
            <a:r>
              <a:rPr lang="cs-CZ" dirty="0"/>
              <a:t>2-10 let na 3-12 let </a:t>
            </a:r>
          </a:p>
          <a:p>
            <a:r>
              <a:rPr lang="cs-CZ" dirty="0"/>
              <a:t>Těhotné ženy </a:t>
            </a:r>
          </a:p>
          <a:p>
            <a:pPr lvl="1"/>
            <a:r>
              <a:rPr lang="cs-CZ" dirty="0"/>
              <a:t>2-10 let na 2-12 let </a:t>
            </a:r>
          </a:p>
        </p:txBody>
      </p:sp>
    </p:spTree>
    <p:extLst>
      <p:ext uri="{BB962C8B-B14F-4D97-AF65-F5344CB8AC3E}">
        <p14:creationId xmlns:p14="http://schemas.microsoft.com/office/powerpoint/2010/main" val="392512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AFC05C-3875-DE43-FDFA-AB97A43F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Česká televize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2684E-9621-5BCC-A5F9-3615E71F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591344"/>
            <a:ext cx="7319009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Ke změně přistoupilo 16 států</a:t>
            </a:r>
          </a:p>
          <a:p>
            <a:r>
              <a:rPr lang="cs-CZ" dirty="0"/>
              <a:t>Koncept </a:t>
            </a:r>
            <a:r>
              <a:rPr lang="cs-CZ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„ano znamená ano“ </a:t>
            </a:r>
          </a:p>
          <a:p>
            <a:pPr lvl="1"/>
            <a:r>
              <a:rPr lang="cs-CZ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Malta, Chorvatsko, Kypr, Řecko, Španělsko nebo Slovinsko</a:t>
            </a:r>
            <a:r>
              <a:rPr lang="cs-CZ" dirty="0">
                <a:effectLst/>
              </a:rPr>
              <a:t> </a:t>
            </a:r>
            <a:endParaRPr lang="cs-CZ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Koncept „ne znamená ne“ </a:t>
            </a:r>
          </a:p>
          <a:p>
            <a:pPr lvl="1"/>
            <a:r>
              <a:rPr lang="cs-CZ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platí v Lotyšsku, Dánsku, Lucembursku, Belgii, Německu nebo Švédsku</a:t>
            </a:r>
            <a:r>
              <a:rPr lang="cs-CZ" dirty="0">
                <a:effectLst/>
              </a:rPr>
              <a:t> </a:t>
            </a:r>
          </a:p>
          <a:p>
            <a:r>
              <a:rPr lang="cs-CZ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Francie či Rakousko zůstávají u vymezení znásilnění založeného na násilí nebo pohrůžce</a:t>
            </a:r>
          </a:p>
        </p:txBody>
      </p:sp>
    </p:spTree>
    <p:extLst>
      <p:ext uri="{BB962C8B-B14F-4D97-AF65-F5344CB8AC3E}">
        <p14:creationId xmlns:p14="http://schemas.microsoft.com/office/powerpoint/2010/main" val="115174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296F3A-173E-4675-FF4F-0076E1D4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48399" cy="1807305"/>
          </a:xfrm>
        </p:spPr>
        <p:txBody>
          <a:bodyPr>
            <a:normAutofit/>
          </a:bodyPr>
          <a:lstStyle/>
          <a:p>
            <a:r>
              <a:rPr lang="cs-CZ" sz="4100" b="0" i="0" dirty="0">
                <a:effectLst/>
              </a:rPr>
              <a:t>Jak ovlivňuje změna definice znásilnění ekonomiku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39263-16EC-0C94-E1CD-6469E797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257800" cy="3843666"/>
          </a:xfrm>
        </p:spPr>
        <p:txBody>
          <a:bodyPr>
            <a:normAutofit/>
          </a:bodyPr>
          <a:lstStyle/>
          <a:p>
            <a:r>
              <a:rPr lang="cs-CZ" sz="2400" dirty="0"/>
              <a:t>Vnímání bezpečnosti a společenského klimatu </a:t>
            </a:r>
          </a:p>
          <a:p>
            <a:r>
              <a:rPr lang="cs-CZ" sz="2400" dirty="0"/>
              <a:t>Náklady na soudní řízení a vynucování práva </a:t>
            </a:r>
          </a:p>
          <a:p>
            <a:r>
              <a:rPr lang="cs-CZ" sz="2400" dirty="0"/>
              <a:t>Změny v chování a postojích </a:t>
            </a:r>
          </a:p>
          <a:p>
            <a:r>
              <a:rPr lang="cs-CZ" sz="2400" dirty="0"/>
              <a:t>Finanční pomoc a podpora obětí</a:t>
            </a:r>
          </a:p>
          <a:p>
            <a:r>
              <a:rPr lang="cs-CZ" sz="2400" dirty="0"/>
              <a:t>Ekonomická stabilita a schopnost se zotavit</a:t>
            </a:r>
          </a:p>
        </p:txBody>
      </p:sp>
      <p:pic>
        <p:nvPicPr>
          <p:cNvPr id="40" name="Picture 39" descr="Stará wrinkled ruce s některými mincemi">
            <a:extLst>
              <a:ext uri="{FF2B5EF4-FFF2-40B4-BE49-F238E27FC236}">
                <a16:creationId xmlns:a16="http://schemas.microsoft.com/office/drawing/2014/main" id="{A445D465-E491-A807-B1AB-B3FCF3F28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9" r="3181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6653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299</Words>
  <Application>Microsoft Office PowerPoint</Application>
  <PresentationFormat>Širokoúhlá obrazovka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Motiv Office</vt:lpstr>
      <vt:lpstr>Změna definice znásilnění  u nás i ve světě </vt:lpstr>
      <vt:lpstr>Obsah</vt:lpstr>
      <vt:lpstr>Piráti.cz</vt:lpstr>
      <vt:lpstr>Prezentace aplikace PowerPoint</vt:lpstr>
      <vt:lpstr>Justice.cz</vt:lpstr>
      <vt:lpstr>Seznam zprávy </vt:lpstr>
      <vt:lpstr>Zvýšení trestních sazeb </vt:lpstr>
      <vt:lpstr>Česká televize </vt:lpstr>
      <vt:lpstr>Jak ovlivňuje změna definice znásilnění ekonomiku</vt:lpstr>
      <vt:lpstr>Znásilnění ve světě </vt:lpstr>
      <vt:lpstr>Prezentace aplikace PowerPoint</vt:lpstr>
      <vt:lpstr>Zdroje </vt:lpstr>
      <vt:lpstr>Děkujeme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Změna definice znásilnění  u nás i ve světě</dc:title>
  <dc:creator>Koutecká, Anna</dc:creator>
  <cp:lastModifiedBy>Spravce</cp:lastModifiedBy>
  <cp:revision>4</cp:revision>
  <dcterms:created xsi:type="dcterms:W3CDTF">2024-04-15T09:13:36Z</dcterms:created>
  <dcterms:modified xsi:type="dcterms:W3CDTF">2024-04-21T13:41:05Z</dcterms:modified>
</cp:coreProperties>
</file>