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7"/>
  </p:notesMasterIdLst>
  <p:sldIdLst>
    <p:sldId id="291" r:id="rId2"/>
    <p:sldId id="256" r:id="rId3"/>
    <p:sldId id="288" r:id="rId4"/>
    <p:sldId id="284" r:id="rId5"/>
    <p:sldId id="290" r:id="rId6"/>
    <p:sldId id="267" r:id="rId7"/>
    <p:sldId id="268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9" r:id="rId16"/>
    <p:sldId id="285" r:id="rId17"/>
    <p:sldId id="276" r:id="rId18"/>
    <p:sldId id="271" r:id="rId19"/>
    <p:sldId id="294" r:id="rId20"/>
    <p:sldId id="272" r:id="rId21"/>
    <p:sldId id="292" r:id="rId22"/>
    <p:sldId id="295" r:id="rId23"/>
    <p:sldId id="286" r:id="rId24"/>
    <p:sldId id="287" r:id="rId25"/>
    <p:sldId id="296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60"/>
  </p:normalViewPr>
  <p:slideViewPr>
    <p:cSldViewPr>
      <p:cViewPr varScale="1">
        <p:scale>
          <a:sx n="155" d="100"/>
          <a:sy n="155" d="100"/>
        </p:scale>
        <p:origin x="1896" y="138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86451B-4AF9-4778-B7B4-BB46C0079EF7}" type="slidenum">
              <a:rPr lang="en-US"/>
              <a:pPr/>
              <a:t>8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7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DDC7A8-0EAF-42FF-8ACD-48FD3FC10948}" type="slidenum">
              <a:rPr lang="en-US"/>
              <a:pPr/>
              <a:t>18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44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DDC7A8-0EAF-42FF-8ACD-48FD3FC10948}" type="slidenum">
              <a:rPr lang="en-US"/>
              <a:pPr/>
              <a:t>19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85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25950-5D1D-4874-A1E9-D38E16C8F8BB}" type="slidenum">
              <a:rPr lang="en-US"/>
              <a:pPr/>
              <a:t>20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108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25950-5D1D-4874-A1E9-D38E16C8F8BB}" type="slidenum">
              <a:rPr lang="en-US"/>
              <a:pPr/>
              <a:t>21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92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25950-5D1D-4874-A1E9-D38E16C8F8BB}" type="slidenum">
              <a:rPr lang="en-US"/>
              <a:pPr/>
              <a:t>22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5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vložíte Jméno Příjmení </a:t>
            </a:r>
            <a:r>
              <a:rPr lang="en-US" dirty="0" smtClean="0"/>
              <a:t>|</a:t>
            </a:r>
            <a:r>
              <a:rPr lang="cs-CZ" dirty="0" smtClean="0"/>
              <a:t> Datum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 smtClean="0"/>
              <a:t>Klepnutím vložíte nadpis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 smtClean="0"/>
              <a:t>Klepnutím vložíte text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26.10.2021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eb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eb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fr.org/free-downloads/" TargetMode="External"/><Relationship Id="rId7" Type="http://schemas.openxmlformats.org/officeDocument/2006/relationships/hyperlink" Target="https://www.google.com/" TargetMode="External"/><Relationship Id="rId2" Type="http://schemas.openxmlformats.org/officeDocument/2006/relationships/hyperlink" Target="https://etul.publi.cz/book/1275-uvod-do-automatizace-a-robotizace-ve-strojirenstv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nuc.eu/cz/cs/roboty" TargetMode="External"/><Relationship Id="rId5" Type="http://schemas.openxmlformats.org/officeDocument/2006/relationships/hyperlink" Target="https://www.kuka.com/" TargetMode="External"/><Relationship Id="rId4" Type="http://schemas.openxmlformats.org/officeDocument/2006/relationships/hyperlink" Target="http://triom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5" y="2603309"/>
            <a:ext cx="6400800" cy="1091295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Automatizace a robotizace ve strojírenství  </a:t>
            </a:r>
            <a:endParaRPr lang="cs-CZ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79771" cy="143810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1560" y="4797152"/>
            <a:ext cx="6400800" cy="8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schemeClr val="tx1"/>
                </a:solidFill>
              </a:rPr>
              <a:t>Ing. Marie Stará, Ph.D.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1268760"/>
            <a:ext cx="5628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</a:t>
            </a:r>
            <a:r>
              <a:rPr lang="cs-CZ" b="1" dirty="0"/>
              <a:t>Rozvoj lidských zdrojů TUL pro zvyšování relevance, </a:t>
            </a:r>
          </a:p>
          <a:p>
            <a:r>
              <a:rPr lang="cs-CZ" b="1" dirty="0"/>
              <a:t>kvality a přístupu ke vzdělání v podmínkách Průmyslu 4.0</a:t>
            </a:r>
            <a:endParaRPr lang="cs-CZ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9832" y="1916832"/>
            <a:ext cx="26997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 descr="varianta-a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5949280"/>
            <a:ext cx="4972060" cy="64807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802125D-FE7F-4C06-B9CE-E99C00101DB5}"/>
              </a:ext>
            </a:extLst>
          </p:cNvPr>
          <p:cNvSpPr/>
          <p:nvPr/>
        </p:nvSpPr>
        <p:spPr>
          <a:xfrm>
            <a:off x="3785703" y="3837801"/>
            <a:ext cx="157261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3390" indent="-226695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b="1" dirty="0" smtClean="0">
                <a:solidFill>
                  <a:srgbClr val="63242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Strojírenství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70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2"/>
          <a:stretch/>
        </p:blipFill>
        <p:spPr bwMode="auto">
          <a:xfrm>
            <a:off x="4378568" y="3795558"/>
            <a:ext cx="2272905" cy="3090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Typ cylindrický (válcový) 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197532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Polohovací ústrojí tvořeno řetězcem TRT resp. RTT , obsahuje vertikální a horizontální translační jednotku a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osa rotace rotační jednotky je svislá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Pracovním prostorem je válcový prstenec. Jednotky jsou nejčastěji s pneumatickými pohony. </a:t>
            </a: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Výhody: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jednoduchá konstrukce,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časté modulární řešení.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52" dirty="0"/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52" dirty="0"/>
          </a:p>
          <a:p>
            <a:pPr algn="just"/>
            <a:endParaRPr lang="cs-CZ" sz="2052" dirty="0"/>
          </a:p>
          <a:p>
            <a:pPr algn="just"/>
            <a:endParaRPr lang="cs-CZ" sz="2052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3429000"/>
            <a:ext cx="37450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Trend: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v souvislosti s ústupem hnízdového uspořádání RTP a upřednostňováním lineárního layoutu pružných výrobních systémů podíl těchto robotů na celkové produkci spíše klesá.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5632" y="3251235"/>
            <a:ext cx="1355233" cy="1050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2567" y="4531802"/>
            <a:ext cx="2351063" cy="1570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Typ sférický (polární) 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197532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Polohovací ústrojí tvořeno kinematickým řetězcem RRT, přičemž obě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rotační pohybové jednotky mají osy na sebe kolmé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a translace se děje vždy ve směru kolmém na prostřední rotaci. Takto tvořený řetězec pak modeluje sférický souřadný systém.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Výhody: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velice častá aplikace s technologickými hlavicemi v automobilovém průmyslu. </a:t>
            </a:r>
          </a:p>
          <a:p>
            <a:pPr marL="613577" algn="just">
              <a:buFont typeface="Courier New" panose="02070309020205020404" pitchFamily="49" charset="0"/>
              <a:buChar char="o"/>
            </a:pPr>
            <a:endParaRPr lang="cs-CZ" sz="2052" dirty="0"/>
          </a:p>
          <a:p>
            <a:pPr algn="just"/>
            <a:endParaRPr lang="cs-CZ" sz="2052" dirty="0"/>
          </a:p>
          <a:p>
            <a:pPr algn="just"/>
            <a:endParaRPr lang="cs-CZ" sz="2052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3892450"/>
            <a:ext cx="2944611" cy="13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Trend: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daná struktura je dnes takřka úplně nahrazena výhodnější strukturou angulární.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3340" y="3548191"/>
            <a:ext cx="2137320" cy="2420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5256" y="3113313"/>
            <a:ext cx="1400557" cy="1463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Obrázek 12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8393"/>
            <a:ext cx="2520280" cy="1734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9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 angulární (antropomorfní,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multiúhlový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1729029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Polohovací ústrojí tvořeno RRR,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rotace kolem svislé osy a zbývající osy jsou vodorovné a rovnoběžné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Průřezem pracovního prostoru je „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dvojměsíc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“ a pracovní prostor dovoluje pracovat výrazně blízko osy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z.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Výhody: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anatomičnost, má velmi dobrou manévrovací schopnost a vysoký koeficient obslužnosti v celém manipulačním prostoru.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79163" y="3673349"/>
            <a:ext cx="3868229" cy="19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Trend: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celkový podíl robotů tohoto typu na celkovém počtu vyráběných PR trvale roste a v současné době činí více než 2/3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aplikací, s výhodou se využívá pro technologické aplikace.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52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378" y="3790028"/>
            <a:ext cx="3458608" cy="234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48" y="3049254"/>
            <a:ext cx="1368152" cy="19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9" b="59644"/>
          <a:stretch/>
        </p:blipFill>
        <p:spPr bwMode="auto">
          <a:xfrm>
            <a:off x="4226104" y="4370676"/>
            <a:ext cx="2347729" cy="24751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 SCARA (z angl.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ystem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ompliance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ssembly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obot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8229057" cy="2097055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Tvořeno kinematickým řetězcem TRR, resp. RRT, přičemž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všechny pohybové osy jsou svislé a vzájemně rovnoběžné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Pracovním prostorem je „měsícový prstenec“.</a:t>
            </a:r>
          </a:p>
          <a:p>
            <a:pPr algn="just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Výhody: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polohovací ústrojí speciálně vyvinuté pro aplikace v automatické montáži a i pro technologické účely, přesné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polohování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 značné rychlosti.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457473" y="3645024"/>
            <a:ext cx="3868229" cy="202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Trend: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souladu s rozvojem montážních aplikací podíl v posledních 10ti letech výrazně roste a dosahuje cca 15 - 20% podílu na trhu robotů.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97545"/>
            <a:ext cx="1430944" cy="112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948" y="476181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Modifikované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kloubové struktury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473" y="1392100"/>
            <a:ext cx="8214079" cy="1028788"/>
          </a:xfrm>
        </p:spPr>
        <p:txBody>
          <a:bodyPr>
            <a:norm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 poslední době nalézají uplatnění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tzv. 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paralelní struktury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vznikají obecně připojením výstupních členů soustavy na rám prostřednictvím několika klasických sériových řetězců. 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261864" y="3465645"/>
            <a:ext cx="3744416" cy="2328393"/>
            <a:chOff x="6918336" y="2923375"/>
            <a:chExt cx="3643338" cy="200387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63"/>
            <a:stretch>
              <a:fillRect/>
            </a:stretch>
          </p:blipFill>
          <p:spPr bwMode="auto">
            <a:xfrm>
              <a:off x="6918336" y="2923375"/>
              <a:ext cx="3643338" cy="2003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Obdélník 12"/>
            <p:cNvSpPr/>
            <p:nvPr/>
          </p:nvSpPr>
          <p:spPr>
            <a:xfrm>
              <a:off x="6918336" y="2994813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8502111" y="2994813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10212889" y="2994813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Zástupný symbol pro obsah 2"/>
          <p:cNvSpPr txBox="1">
            <a:spLocks/>
          </p:cNvSpPr>
          <p:nvPr/>
        </p:nvSpPr>
        <p:spPr>
          <a:xfrm>
            <a:off x="464824" y="2362313"/>
            <a:ext cx="8214352" cy="119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 praxi se pak přednostně uplatňují různé variace </a:t>
            </a:r>
            <a:r>
              <a:rPr lang="cs-CZ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Stewartovy plošiny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současnosti nejčastěji v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hexapodním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uspořádání. Variace struktur jsou hitem v řešení obráběcích center.</a:t>
            </a:r>
          </a:p>
          <a:p>
            <a:pPr algn="just" fontAlgn="auto"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1925" y="5131062"/>
            <a:ext cx="137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Stewartova plošina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102824" y="5140010"/>
            <a:ext cx="137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ýhodnější varianta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5858117" y="3371666"/>
            <a:ext cx="2570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cs typeface="Calibri" panose="020F0502020204030204" pitchFamily="34" charset="0"/>
              </a:rPr>
              <a:t>S výhodou se aplikují v automatické montáži tzv. </a:t>
            </a:r>
            <a:r>
              <a:rPr lang="cs-CZ" b="1" i="1" dirty="0">
                <a:cs typeface="Calibri" panose="020F0502020204030204" pitchFamily="34" charset="0"/>
              </a:rPr>
              <a:t>orientované plošiny</a:t>
            </a:r>
            <a:r>
              <a:rPr lang="cs-CZ" i="1" dirty="0">
                <a:cs typeface="Calibri" panose="020F0502020204030204" pitchFamily="34" charset="0"/>
              </a:rPr>
              <a:t>.</a:t>
            </a:r>
            <a:r>
              <a:rPr lang="cs-CZ" dirty="0"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927" y="4498169"/>
            <a:ext cx="1817041" cy="1912119"/>
          </a:xfrm>
          <a:prstGeom prst="rect">
            <a:avLst/>
          </a:prstGeom>
        </p:spPr>
      </p:pic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6971336" y="4677491"/>
            <a:ext cx="2173335" cy="1583497"/>
            <a:chOff x="2442" y="522"/>
            <a:chExt cx="4010" cy="3656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2" y="522"/>
              <a:ext cx="3859" cy="36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42" y="1784"/>
              <a:ext cx="4010" cy="23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426" y="3384618"/>
            <a:ext cx="1345660" cy="16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6. Modifikované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kloubové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struktury - </a:t>
            </a:r>
            <a:r>
              <a:rPr lang="cs-CZ" sz="2400" b="1" dirty="0"/>
              <a:t>Aplikace Stewartovy plošiny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3012208" cy="2393449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568" y="3212976"/>
            <a:ext cx="1966564" cy="2907732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3212976"/>
            <a:ext cx="2353813" cy="2907732"/>
          </a:xfrm>
          <a:prstGeom prst="rect">
            <a:avLst/>
          </a:prstGeom>
        </p:spPr>
      </p:pic>
      <p:sp>
        <p:nvSpPr>
          <p:cNvPr id="26" name="Nadpis 1"/>
          <p:cNvSpPr txBox="1">
            <a:spLocks/>
          </p:cNvSpPr>
          <p:nvPr/>
        </p:nvSpPr>
        <p:spPr>
          <a:xfrm>
            <a:off x="4829940" y="2420888"/>
            <a:ext cx="2895601" cy="5374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 smtClean="0">
                <a:latin typeface="+mn-lt"/>
              </a:rPr>
              <a:t>Letecké simulátory</a:t>
            </a:r>
            <a:endParaRPr lang="cs-CZ" sz="2400" b="1" dirty="0"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43518"/>
            <a:ext cx="2590805" cy="16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Pracovní prostory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0846"/>
            <a:ext cx="553720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5868144" y="1698144"/>
            <a:ext cx="30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Pracovní prostor</a:t>
            </a:r>
            <a:r>
              <a:rPr lang="cs-CZ" dirty="0" smtClean="0"/>
              <a:t> – je prostor v nepohyblivém souřadném systému, který robot obsáhne svým koncovým členem.</a:t>
            </a:r>
          </a:p>
          <a:p>
            <a:endParaRPr lang="cs-CZ" sz="1000" dirty="0" smtClean="0"/>
          </a:p>
          <a:p>
            <a:r>
              <a:rPr lang="cs-CZ" dirty="0" smtClean="0"/>
              <a:t>Tento prostor se zvýší připojením efektoru a uchopeným objektem.</a:t>
            </a:r>
          </a:p>
          <a:p>
            <a:endParaRPr lang="cs-CZ" sz="1000" dirty="0" smtClean="0"/>
          </a:p>
          <a:p>
            <a:r>
              <a:rPr lang="cs-CZ" b="1" dirty="0" smtClean="0"/>
              <a:t>Kolizní prostor</a:t>
            </a:r>
          </a:p>
          <a:p>
            <a:endParaRPr lang="cs-CZ" sz="1000" dirty="0" smtClean="0"/>
          </a:p>
          <a:p>
            <a:r>
              <a:rPr lang="cs-CZ" b="1" dirty="0" smtClean="0"/>
              <a:t>Maximální prostor</a:t>
            </a:r>
          </a:p>
          <a:p>
            <a:endParaRPr lang="cs-CZ" sz="1000" dirty="0" smtClean="0"/>
          </a:p>
          <a:p>
            <a:r>
              <a:rPr lang="cs-CZ" b="1" dirty="0" smtClean="0"/>
              <a:t>Vymezený prostor</a:t>
            </a:r>
          </a:p>
          <a:p>
            <a:endParaRPr lang="cs-CZ" sz="1000" dirty="0" smtClean="0"/>
          </a:p>
          <a:p>
            <a:r>
              <a:rPr lang="cs-CZ" b="1" dirty="0" smtClean="0"/>
              <a:t>Operační prostor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102562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prostor charakterizuje objem, ve kterém lze plnit manipulační a technologické úkoly. </a:t>
            </a:r>
            <a:endParaRPr lang="cs-CZ" dirty="0"/>
          </a:p>
        </p:txBody>
      </p:sp>
      <p:sp>
        <p:nvSpPr>
          <p:cNvPr id="9" name="Volný tvar 8"/>
          <p:cNvSpPr/>
          <p:nvPr/>
        </p:nvSpPr>
        <p:spPr>
          <a:xfrm>
            <a:off x="1257300" y="2303585"/>
            <a:ext cx="1365641" cy="3042138"/>
          </a:xfrm>
          <a:custGeom>
            <a:avLst/>
            <a:gdLst>
              <a:gd name="connsiteX0" fmla="*/ 0 w 1365641"/>
              <a:gd name="connsiteY0" fmla="*/ 0 h 3042138"/>
              <a:gd name="connsiteX1" fmla="*/ 43962 w 1365641"/>
              <a:gd name="connsiteY1" fmla="*/ 8792 h 3042138"/>
              <a:gd name="connsiteX2" fmla="*/ 61546 w 1365641"/>
              <a:gd name="connsiteY2" fmla="*/ 35169 h 3042138"/>
              <a:gd name="connsiteX3" fmla="*/ 114300 w 1365641"/>
              <a:gd name="connsiteY3" fmla="*/ 52753 h 3042138"/>
              <a:gd name="connsiteX4" fmla="*/ 158262 w 1365641"/>
              <a:gd name="connsiteY4" fmla="*/ 87923 h 3042138"/>
              <a:gd name="connsiteX5" fmla="*/ 211015 w 1365641"/>
              <a:gd name="connsiteY5" fmla="*/ 123092 h 3042138"/>
              <a:gd name="connsiteX6" fmla="*/ 281354 w 1365641"/>
              <a:gd name="connsiteY6" fmla="*/ 140677 h 3042138"/>
              <a:gd name="connsiteX7" fmla="*/ 298938 w 1365641"/>
              <a:gd name="connsiteY7" fmla="*/ 167053 h 3042138"/>
              <a:gd name="connsiteX8" fmla="*/ 325315 w 1365641"/>
              <a:gd name="connsiteY8" fmla="*/ 175846 h 3042138"/>
              <a:gd name="connsiteX9" fmla="*/ 386862 w 1365641"/>
              <a:gd name="connsiteY9" fmla="*/ 193430 h 3042138"/>
              <a:gd name="connsiteX10" fmla="*/ 457200 w 1365641"/>
              <a:gd name="connsiteY10" fmla="*/ 254977 h 3042138"/>
              <a:gd name="connsiteX11" fmla="*/ 474785 w 1365641"/>
              <a:gd name="connsiteY11" fmla="*/ 307730 h 3042138"/>
              <a:gd name="connsiteX12" fmla="*/ 492369 w 1365641"/>
              <a:gd name="connsiteY12" fmla="*/ 334107 h 3042138"/>
              <a:gd name="connsiteX13" fmla="*/ 501162 w 1365641"/>
              <a:gd name="connsiteY13" fmla="*/ 360484 h 3042138"/>
              <a:gd name="connsiteX14" fmla="*/ 527538 w 1365641"/>
              <a:gd name="connsiteY14" fmla="*/ 386861 h 3042138"/>
              <a:gd name="connsiteX15" fmla="*/ 571500 w 1365641"/>
              <a:gd name="connsiteY15" fmla="*/ 422030 h 3042138"/>
              <a:gd name="connsiteX16" fmla="*/ 641838 w 1365641"/>
              <a:gd name="connsiteY16" fmla="*/ 501161 h 3042138"/>
              <a:gd name="connsiteX17" fmla="*/ 694592 w 1365641"/>
              <a:gd name="connsiteY17" fmla="*/ 545123 h 3042138"/>
              <a:gd name="connsiteX18" fmla="*/ 720969 w 1365641"/>
              <a:gd name="connsiteY18" fmla="*/ 597877 h 3042138"/>
              <a:gd name="connsiteX19" fmla="*/ 729762 w 1365641"/>
              <a:gd name="connsiteY19" fmla="*/ 624253 h 3042138"/>
              <a:gd name="connsiteX20" fmla="*/ 756138 w 1365641"/>
              <a:gd name="connsiteY20" fmla="*/ 641838 h 3042138"/>
              <a:gd name="connsiteX21" fmla="*/ 791308 w 1365641"/>
              <a:gd name="connsiteY21" fmla="*/ 720969 h 3042138"/>
              <a:gd name="connsiteX22" fmla="*/ 817685 w 1365641"/>
              <a:gd name="connsiteY22" fmla="*/ 738553 h 3042138"/>
              <a:gd name="connsiteX23" fmla="*/ 852854 w 1365641"/>
              <a:gd name="connsiteY23" fmla="*/ 844061 h 3042138"/>
              <a:gd name="connsiteX24" fmla="*/ 861646 w 1365641"/>
              <a:gd name="connsiteY24" fmla="*/ 870438 h 3042138"/>
              <a:gd name="connsiteX25" fmla="*/ 879231 w 1365641"/>
              <a:gd name="connsiteY25" fmla="*/ 896815 h 3042138"/>
              <a:gd name="connsiteX26" fmla="*/ 896815 w 1365641"/>
              <a:gd name="connsiteY26" fmla="*/ 958361 h 3042138"/>
              <a:gd name="connsiteX27" fmla="*/ 914400 w 1365641"/>
              <a:gd name="connsiteY27" fmla="*/ 1011115 h 3042138"/>
              <a:gd name="connsiteX28" fmla="*/ 923192 w 1365641"/>
              <a:gd name="connsiteY28" fmla="*/ 1037492 h 3042138"/>
              <a:gd name="connsiteX29" fmla="*/ 931985 w 1365641"/>
              <a:gd name="connsiteY29" fmla="*/ 1063869 h 3042138"/>
              <a:gd name="connsiteX30" fmla="*/ 940777 w 1365641"/>
              <a:gd name="connsiteY30" fmla="*/ 1090246 h 3042138"/>
              <a:gd name="connsiteX31" fmla="*/ 949569 w 1365641"/>
              <a:gd name="connsiteY31" fmla="*/ 1160584 h 3042138"/>
              <a:gd name="connsiteX32" fmla="*/ 967154 w 1365641"/>
              <a:gd name="connsiteY32" fmla="*/ 1213338 h 3042138"/>
              <a:gd name="connsiteX33" fmla="*/ 984738 w 1365641"/>
              <a:gd name="connsiteY33" fmla="*/ 1283677 h 3042138"/>
              <a:gd name="connsiteX34" fmla="*/ 1002323 w 1365641"/>
              <a:gd name="connsiteY34" fmla="*/ 1397977 h 3042138"/>
              <a:gd name="connsiteX35" fmla="*/ 1019908 w 1365641"/>
              <a:gd name="connsiteY35" fmla="*/ 1424353 h 3042138"/>
              <a:gd name="connsiteX36" fmla="*/ 1055077 w 1365641"/>
              <a:gd name="connsiteY36" fmla="*/ 1468315 h 3042138"/>
              <a:gd name="connsiteX37" fmla="*/ 1090246 w 1365641"/>
              <a:gd name="connsiteY37" fmla="*/ 1512277 h 3042138"/>
              <a:gd name="connsiteX38" fmla="*/ 1125415 w 1365641"/>
              <a:gd name="connsiteY38" fmla="*/ 1547446 h 3042138"/>
              <a:gd name="connsiteX39" fmla="*/ 1160585 w 1365641"/>
              <a:gd name="connsiteY39" fmla="*/ 1600200 h 3042138"/>
              <a:gd name="connsiteX40" fmla="*/ 1204546 w 1365641"/>
              <a:gd name="connsiteY40" fmla="*/ 1661746 h 3042138"/>
              <a:gd name="connsiteX41" fmla="*/ 1222131 w 1365641"/>
              <a:gd name="connsiteY41" fmla="*/ 1688123 h 3042138"/>
              <a:gd name="connsiteX42" fmla="*/ 1248508 w 1365641"/>
              <a:gd name="connsiteY42" fmla="*/ 1705707 h 3042138"/>
              <a:gd name="connsiteX43" fmla="*/ 1266092 w 1365641"/>
              <a:gd name="connsiteY43" fmla="*/ 1758461 h 3042138"/>
              <a:gd name="connsiteX44" fmla="*/ 1283677 w 1365641"/>
              <a:gd name="connsiteY44" fmla="*/ 1784838 h 3042138"/>
              <a:gd name="connsiteX45" fmla="*/ 1292469 w 1365641"/>
              <a:gd name="connsiteY45" fmla="*/ 1811215 h 3042138"/>
              <a:gd name="connsiteX46" fmla="*/ 1310054 w 1365641"/>
              <a:gd name="connsiteY46" fmla="*/ 1837592 h 3042138"/>
              <a:gd name="connsiteX47" fmla="*/ 1318846 w 1365641"/>
              <a:gd name="connsiteY47" fmla="*/ 1890346 h 3042138"/>
              <a:gd name="connsiteX48" fmla="*/ 1327638 w 1365641"/>
              <a:gd name="connsiteY48" fmla="*/ 1925515 h 3042138"/>
              <a:gd name="connsiteX49" fmla="*/ 1345223 w 1365641"/>
              <a:gd name="connsiteY49" fmla="*/ 1978269 h 3042138"/>
              <a:gd name="connsiteX50" fmla="*/ 1354015 w 1365641"/>
              <a:gd name="connsiteY50" fmla="*/ 2004646 h 3042138"/>
              <a:gd name="connsiteX51" fmla="*/ 1362808 w 1365641"/>
              <a:gd name="connsiteY51" fmla="*/ 2031023 h 3042138"/>
              <a:gd name="connsiteX52" fmla="*/ 1345223 w 1365641"/>
              <a:gd name="connsiteY52" fmla="*/ 2127738 h 3042138"/>
              <a:gd name="connsiteX53" fmla="*/ 1310054 w 1365641"/>
              <a:gd name="connsiteY53" fmla="*/ 2444261 h 3042138"/>
              <a:gd name="connsiteX54" fmla="*/ 1283677 w 1365641"/>
              <a:gd name="connsiteY54" fmla="*/ 2497015 h 3042138"/>
              <a:gd name="connsiteX55" fmla="*/ 1266092 w 1365641"/>
              <a:gd name="connsiteY55" fmla="*/ 2549769 h 3042138"/>
              <a:gd name="connsiteX56" fmla="*/ 1248508 w 1365641"/>
              <a:gd name="connsiteY56" fmla="*/ 2576146 h 3042138"/>
              <a:gd name="connsiteX57" fmla="*/ 1222131 w 1365641"/>
              <a:gd name="connsiteY57" fmla="*/ 2655277 h 3042138"/>
              <a:gd name="connsiteX58" fmla="*/ 1195754 w 1365641"/>
              <a:gd name="connsiteY58" fmla="*/ 2708030 h 3042138"/>
              <a:gd name="connsiteX59" fmla="*/ 1169377 w 1365641"/>
              <a:gd name="connsiteY59" fmla="*/ 2725615 h 3042138"/>
              <a:gd name="connsiteX60" fmla="*/ 1143000 w 1365641"/>
              <a:gd name="connsiteY60" fmla="*/ 2778369 h 3042138"/>
              <a:gd name="connsiteX61" fmla="*/ 1134208 w 1365641"/>
              <a:gd name="connsiteY61" fmla="*/ 2804746 h 3042138"/>
              <a:gd name="connsiteX62" fmla="*/ 1107831 w 1365641"/>
              <a:gd name="connsiteY62" fmla="*/ 2822330 h 3042138"/>
              <a:gd name="connsiteX63" fmla="*/ 1090246 w 1365641"/>
              <a:gd name="connsiteY63" fmla="*/ 2875084 h 3042138"/>
              <a:gd name="connsiteX64" fmla="*/ 1037492 w 1365641"/>
              <a:gd name="connsiteY64" fmla="*/ 2892669 h 3042138"/>
              <a:gd name="connsiteX65" fmla="*/ 993531 w 1365641"/>
              <a:gd name="connsiteY65" fmla="*/ 2927838 h 3042138"/>
              <a:gd name="connsiteX66" fmla="*/ 940777 w 1365641"/>
              <a:gd name="connsiteY66" fmla="*/ 2963007 h 3042138"/>
              <a:gd name="connsiteX67" fmla="*/ 914400 w 1365641"/>
              <a:gd name="connsiteY67" fmla="*/ 2980592 h 3042138"/>
              <a:gd name="connsiteX68" fmla="*/ 861646 w 1365641"/>
              <a:gd name="connsiteY68" fmla="*/ 3042138 h 304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65641" h="3042138">
                <a:moveTo>
                  <a:pt x="0" y="0"/>
                </a:moveTo>
                <a:cubicBezTo>
                  <a:pt x="14654" y="2931"/>
                  <a:pt x="30987" y="1378"/>
                  <a:pt x="43962" y="8792"/>
                </a:cubicBezTo>
                <a:cubicBezTo>
                  <a:pt x="53137" y="14035"/>
                  <a:pt x="52585" y="29569"/>
                  <a:pt x="61546" y="35169"/>
                </a:cubicBezTo>
                <a:cubicBezTo>
                  <a:pt x="77264" y="44993"/>
                  <a:pt x="114300" y="52753"/>
                  <a:pt x="114300" y="52753"/>
                </a:cubicBezTo>
                <a:cubicBezTo>
                  <a:pt x="146792" y="101489"/>
                  <a:pt x="113295" y="62941"/>
                  <a:pt x="158262" y="87923"/>
                </a:cubicBezTo>
                <a:cubicBezTo>
                  <a:pt x="176736" y="98187"/>
                  <a:pt x="190292" y="118948"/>
                  <a:pt x="211015" y="123092"/>
                </a:cubicBezTo>
                <a:cubicBezTo>
                  <a:pt x="264065" y="133702"/>
                  <a:pt x="240800" y="127158"/>
                  <a:pt x="281354" y="140677"/>
                </a:cubicBezTo>
                <a:cubicBezTo>
                  <a:pt x="287215" y="149469"/>
                  <a:pt x="290687" y="160452"/>
                  <a:pt x="298938" y="167053"/>
                </a:cubicBezTo>
                <a:cubicBezTo>
                  <a:pt x="306175" y="172843"/>
                  <a:pt x="316404" y="173300"/>
                  <a:pt x="325315" y="175846"/>
                </a:cubicBezTo>
                <a:cubicBezTo>
                  <a:pt x="402623" y="197934"/>
                  <a:pt x="323599" y="172343"/>
                  <a:pt x="386862" y="193430"/>
                </a:cubicBezTo>
                <a:cubicBezTo>
                  <a:pt x="448407" y="234462"/>
                  <a:pt x="427892" y="211016"/>
                  <a:pt x="457200" y="254977"/>
                </a:cubicBezTo>
                <a:cubicBezTo>
                  <a:pt x="463062" y="272561"/>
                  <a:pt x="464504" y="292307"/>
                  <a:pt x="474785" y="307730"/>
                </a:cubicBezTo>
                <a:cubicBezTo>
                  <a:pt x="480646" y="316522"/>
                  <a:pt x="487643" y="324656"/>
                  <a:pt x="492369" y="334107"/>
                </a:cubicBezTo>
                <a:cubicBezTo>
                  <a:pt x="496514" y="342397"/>
                  <a:pt x="496021" y="352773"/>
                  <a:pt x="501162" y="360484"/>
                </a:cubicBezTo>
                <a:cubicBezTo>
                  <a:pt x="508059" y="370830"/>
                  <a:pt x="519578" y="377309"/>
                  <a:pt x="527538" y="386861"/>
                </a:cubicBezTo>
                <a:cubicBezTo>
                  <a:pt x="558129" y="423571"/>
                  <a:pt x="528200" y="407597"/>
                  <a:pt x="571500" y="422030"/>
                </a:cubicBezTo>
                <a:cubicBezTo>
                  <a:pt x="602879" y="469098"/>
                  <a:pt x="581614" y="440936"/>
                  <a:pt x="641838" y="501161"/>
                </a:cubicBezTo>
                <a:cubicBezTo>
                  <a:pt x="675686" y="535009"/>
                  <a:pt x="657870" y="520641"/>
                  <a:pt x="694592" y="545123"/>
                </a:cubicBezTo>
                <a:cubicBezTo>
                  <a:pt x="716692" y="611419"/>
                  <a:pt x="686882" y="529704"/>
                  <a:pt x="720969" y="597877"/>
                </a:cubicBezTo>
                <a:cubicBezTo>
                  <a:pt x="725114" y="606166"/>
                  <a:pt x="723973" y="617016"/>
                  <a:pt x="729762" y="624253"/>
                </a:cubicBezTo>
                <a:cubicBezTo>
                  <a:pt x="736363" y="632504"/>
                  <a:pt x="747346" y="635976"/>
                  <a:pt x="756138" y="641838"/>
                </a:cubicBezTo>
                <a:cubicBezTo>
                  <a:pt x="764844" y="667956"/>
                  <a:pt x="770408" y="700069"/>
                  <a:pt x="791308" y="720969"/>
                </a:cubicBezTo>
                <a:cubicBezTo>
                  <a:pt x="798780" y="728441"/>
                  <a:pt x="808893" y="732692"/>
                  <a:pt x="817685" y="738553"/>
                </a:cubicBezTo>
                <a:lnTo>
                  <a:pt x="852854" y="844061"/>
                </a:lnTo>
                <a:cubicBezTo>
                  <a:pt x="855785" y="852853"/>
                  <a:pt x="856505" y="862727"/>
                  <a:pt x="861646" y="870438"/>
                </a:cubicBezTo>
                <a:lnTo>
                  <a:pt x="879231" y="896815"/>
                </a:lnTo>
                <a:cubicBezTo>
                  <a:pt x="908788" y="985489"/>
                  <a:pt x="863683" y="847922"/>
                  <a:pt x="896815" y="958361"/>
                </a:cubicBezTo>
                <a:cubicBezTo>
                  <a:pt x="902141" y="976115"/>
                  <a:pt x="908538" y="993530"/>
                  <a:pt x="914400" y="1011115"/>
                </a:cubicBezTo>
                <a:lnTo>
                  <a:pt x="923192" y="1037492"/>
                </a:lnTo>
                <a:lnTo>
                  <a:pt x="931985" y="1063869"/>
                </a:lnTo>
                <a:lnTo>
                  <a:pt x="940777" y="1090246"/>
                </a:lnTo>
                <a:cubicBezTo>
                  <a:pt x="943708" y="1113692"/>
                  <a:pt x="944618" y="1137480"/>
                  <a:pt x="949569" y="1160584"/>
                </a:cubicBezTo>
                <a:cubicBezTo>
                  <a:pt x="953453" y="1178708"/>
                  <a:pt x="963519" y="1195162"/>
                  <a:pt x="967154" y="1213338"/>
                </a:cubicBezTo>
                <a:cubicBezTo>
                  <a:pt x="977764" y="1266388"/>
                  <a:pt x="971220" y="1243123"/>
                  <a:pt x="984738" y="1283677"/>
                </a:cubicBezTo>
                <a:cubicBezTo>
                  <a:pt x="987259" y="1308883"/>
                  <a:pt x="986481" y="1366294"/>
                  <a:pt x="1002323" y="1397977"/>
                </a:cubicBezTo>
                <a:cubicBezTo>
                  <a:pt x="1007049" y="1407428"/>
                  <a:pt x="1014046" y="1415561"/>
                  <a:pt x="1019908" y="1424353"/>
                </a:cubicBezTo>
                <a:cubicBezTo>
                  <a:pt x="1042007" y="1490652"/>
                  <a:pt x="1009626" y="1411501"/>
                  <a:pt x="1055077" y="1468315"/>
                </a:cubicBezTo>
                <a:cubicBezTo>
                  <a:pt x="1103612" y="1528985"/>
                  <a:pt x="1014653" y="1461881"/>
                  <a:pt x="1090246" y="1512277"/>
                </a:cubicBezTo>
                <a:cubicBezTo>
                  <a:pt x="1113691" y="1582611"/>
                  <a:pt x="1078524" y="1500555"/>
                  <a:pt x="1125415" y="1547446"/>
                </a:cubicBezTo>
                <a:cubicBezTo>
                  <a:pt x="1140359" y="1562390"/>
                  <a:pt x="1160585" y="1600200"/>
                  <a:pt x="1160585" y="1600200"/>
                </a:cubicBezTo>
                <a:cubicBezTo>
                  <a:pt x="1181100" y="1661745"/>
                  <a:pt x="1160585" y="1647091"/>
                  <a:pt x="1204546" y="1661746"/>
                </a:cubicBezTo>
                <a:cubicBezTo>
                  <a:pt x="1210408" y="1670538"/>
                  <a:pt x="1214659" y="1680651"/>
                  <a:pt x="1222131" y="1688123"/>
                </a:cubicBezTo>
                <a:cubicBezTo>
                  <a:pt x="1229603" y="1695595"/>
                  <a:pt x="1242908" y="1696746"/>
                  <a:pt x="1248508" y="1705707"/>
                </a:cubicBezTo>
                <a:cubicBezTo>
                  <a:pt x="1258332" y="1721425"/>
                  <a:pt x="1255810" y="1743038"/>
                  <a:pt x="1266092" y="1758461"/>
                </a:cubicBezTo>
                <a:lnTo>
                  <a:pt x="1283677" y="1784838"/>
                </a:lnTo>
                <a:cubicBezTo>
                  <a:pt x="1286608" y="1793630"/>
                  <a:pt x="1288324" y="1802926"/>
                  <a:pt x="1292469" y="1811215"/>
                </a:cubicBezTo>
                <a:cubicBezTo>
                  <a:pt x="1297195" y="1820667"/>
                  <a:pt x="1306712" y="1827567"/>
                  <a:pt x="1310054" y="1837592"/>
                </a:cubicBezTo>
                <a:cubicBezTo>
                  <a:pt x="1315691" y="1854504"/>
                  <a:pt x="1315350" y="1872865"/>
                  <a:pt x="1318846" y="1890346"/>
                </a:cubicBezTo>
                <a:cubicBezTo>
                  <a:pt x="1321216" y="1902195"/>
                  <a:pt x="1324166" y="1913941"/>
                  <a:pt x="1327638" y="1925515"/>
                </a:cubicBezTo>
                <a:cubicBezTo>
                  <a:pt x="1332964" y="1943269"/>
                  <a:pt x="1339361" y="1960684"/>
                  <a:pt x="1345223" y="1978269"/>
                </a:cubicBezTo>
                <a:lnTo>
                  <a:pt x="1354015" y="2004646"/>
                </a:lnTo>
                <a:lnTo>
                  <a:pt x="1362808" y="2031023"/>
                </a:lnTo>
                <a:cubicBezTo>
                  <a:pt x="1349359" y="2071368"/>
                  <a:pt x="1347985" y="2069742"/>
                  <a:pt x="1345223" y="2127738"/>
                </a:cubicBezTo>
                <a:cubicBezTo>
                  <a:pt x="1330301" y="2441119"/>
                  <a:pt x="1419995" y="2370969"/>
                  <a:pt x="1310054" y="2444261"/>
                </a:cubicBezTo>
                <a:cubicBezTo>
                  <a:pt x="1277993" y="2540447"/>
                  <a:pt x="1329124" y="2394762"/>
                  <a:pt x="1283677" y="2497015"/>
                </a:cubicBezTo>
                <a:cubicBezTo>
                  <a:pt x="1276149" y="2513953"/>
                  <a:pt x="1276374" y="2534346"/>
                  <a:pt x="1266092" y="2549769"/>
                </a:cubicBezTo>
                <a:cubicBezTo>
                  <a:pt x="1260231" y="2558561"/>
                  <a:pt x="1252800" y="2566490"/>
                  <a:pt x="1248508" y="2576146"/>
                </a:cubicBezTo>
                <a:cubicBezTo>
                  <a:pt x="1248501" y="2576163"/>
                  <a:pt x="1226530" y="2642080"/>
                  <a:pt x="1222131" y="2655277"/>
                </a:cubicBezTo>
                <a:cubicBezTo>
                  <a:pt x="1214981" y="2676727"/>
                  <a:pt x="1212795" y="2690988"/>
                  <a:pt x="1195754" y="2708030"/>
                </a:cubicBezTo>
                <a:cubicBezTo>
                  <a:pt x="1188282" y="2715502"/>
                  <a:pt x="1178169" y="2719753"/>
                  <a:pt x="1169377" y="2725615"/>
                </a:cubicBezTo>
                <a:cubicBezTo>
                  <a:pt x="1147278" y="2791914"/>
                  <a:pt x="1177088" y="2710192"/>
                  <a:pt x="1143000" y="2778369"/>
                </a:cubicBezTo>
                <a:cubicBezTo>
                  <a:pt x="1138855" y="2786658"/>
                  <a:pt x="1139998" y="2797509"/>
                  <a:pt x="1134208" y="2804746"/>
                </a:cubicBezTo>
                <a:cubicBezTo>
                  <a:pt x="1127607" y="2812997"/>
                  <a:pt x="1116623" y="2816469"/>
                  <a:pt x="1107831" y="2822330"/>
                </a:cubicBezTo>
                <a:cubicBezTo>
                  <a:pt x="1101969" y="2839915"/>
                  <a:pt x="1107831" y="2869222"/>
                  <a:pt x="1090246" y="2875084"/>
                </a:cubicBezTo>
                <a:lnTo>
                  <a:pt x="1037492" y="2892669"/>
                </a:lnTo>
                <a:cubicBezTo>
                  <a:pt x="998167" y="2951659"/>
                  <a:pt x="1044493" y="2893864"/>
                  <a:pt x="993531" y="2927838"/>
                </a:cubicBezTo>
                <a:cubicBezTo>
                  <a:pt x="927670" y="2971745"/>
                  <a:pt x="1003495" y="2942102"/>
                  <a:pt x="940777" y="2963007"/>
                </a:cubicBezTo>
                <a:cubicBezTo>
                  <a:pt x="931985" y="2968869"/>
                  <a:pt x="921358" y="2972639"/>
                  <a:pt x="914400" y="2980592"/>
                </a:cubicBezTo>
                <a:cubicBezTo>
                  <a:pt x="854039" y="3049577"/>
                  <a:pt x="904819" y="3020553"/>
                  <a:pt x="861646" y="3042138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1573823" y="2286000"/>
            <a:ext cx="2215662" cy="3103685"/>
          </a:xfrm>
          <a:custGeom>
            <a:avLst/>
            <a:gdLst>
              <a:gd name="connsiteX0" fmla="*/ 0 w 2215662"/>
              <a:gd name="connsiteY0" fmla="*/ 0 h 3103685"/>
              <a:gd name="connsiteX1" fmla="*/ 211015 w 2215662"/>
              <a:gd name="connsiteY1" fmla="*/ 17585 h 3103685"/>
              <a:gd name="connsiteX2" fmla="*/ 263769 w 2215662"/>
              <a:gd name="connsiteY2" fmla="*/ 35169 h 3103685"/>
              <a:gd name="connsiteX3" fmla="*/ 307731 w 2215662"/>
              <a:gd name="connsiteY3" fmla="*/ 43962 h 3103685"/>
              <a:gd name="connsiteX4" fmla="*/ 360485 w 2215662"/>
              <a:gd name="connsiteY4" fmla="*/ 61546 h 3103685"/>
              <a:gd name="connsiteX5" fmla="*/ 501162 w 2215662"/>
              <a:gd name="connsiteY5" fmla="*/ 79131 h 3103685"/>
              <a:gd name="connsiteX6" fmla="*/ 553915 w 2215662"/>
              <a:gd name="connsiteY6" fmla="*/ 105508 h 3103685"/>
              <a:gd name="connsiteX7" fmla="*/ 615462 w 2215662"/>
              <a:gd name="connsiteY7" fmla="*/ 131885 h 3103685"/>
              <a:gd name="connsiteX8" fmla="*/ 659423 w 2215662"/>
              <a:gd name="connsiteY8" fmla="*/ 140677 h 3103685"/>
              <a:gd name="connsiteX9" fmla="*/ 712177 w 2215662"/>
              <a:gd name="connsiteY9" fmla="*/ 158262 h 3103685"/>
              <a:gd name="connsiteX10" fmla="*/ 747346 w 2215662"/>
              <a:gd name="connsiteY10" fmla="*/ 167054 h 3103685"/>
              <a:gd name="connsiteX11" fmla="*/ 826477 w 2215662"/>
              <a:gd name="connsiteY11" fmla="*/ 202223 h 3103685"/>
              <a:gd name="connsiteX12" fmla="*/ 852854 w 2215662"/>
              <a:gd name="connsiteY12" fmla="*/ 211015 h 3103685"/>
              <a:gd name="connsiteX13" fmla="*/ 923192 w 2215662"/>
              <a:gd name="connsiteY13" fmla="*/ 237392 h 3103685"/>
              <a:gd name="connsiteX14" fmla="*/ 975946 w 2215662"/>
              <a:gd name="connsiteY14" fmla="*/ 254977 h 3103685"/>
              <a:gd name="connsiteX15" fmla="*/ 1046285 w 2215662"/>
              <a:gd name="connsiteY15" fmla="*/ 272562 h 3103685"/>
              <a:gd name="connsiteX16" fmla="*/ 1055077 w 2215662"/>
              <a:gd name="connsiteY16" fmla="*/ 298938 h 3103685"/>
              <a:gd name="connsiteX17" fmla="*/ 1107831 w 2215662"/>
              <a:gd name="connsiteY17" fmla="*/ 316523 h 3103685"/>
              <a:gd name="connsiteX18" fmla="*/ 1151792 w 2215662"/>
              <a:gd name="connsiteY18" fmla="*/ 351692 h 3103685"/>
              <a:gd name="connsiteX19" fmla="*/ 1169377 w 2215662"/>
              <a:gd name="connsiteY19" fmla="*/ 378069 h 3103685"/>
              <a:gd name="connsiteX20" fmla="*/ 1195754 w 2215662"/>
              <a:gd name="connsiteY20" fmla="*/ 395654 h 3103685"/>
              <a:gd name="connsiteX21" fmla="*/ 1204546 w 2215662"/>
              <a:gd name="connsiteY21" fmla="*/ 430823 h 3103685"/>
              <a:gd name="connsiteX22" fmla="*/ 1292469 w 2215662"/>
              <a:gd name="connsiteY22" fmla="*/ 474785 h 3103685"/>
              <a:gd name="connsiteX23" fmla="*/ 1371600 w 2215662"/>
              <a:gd name="connsiteY23" fmla="*/ 518746 h 3103685"/>
              <a:gd name="connsiteX24" fmla="*/ 1389185 w 2215662"/>
              <a:gd name="connsiteY24" fmla="*/ 545123 h 3103685"/>
              <a:gd name="connsiteX25" fmla="*/ 1415562 w 2215662"/>
              <a:gd name="connsiteY25" fmla="*/ 553915 h 3103685"/>
              <a:gd name="connsiteX26" fmla="*/ 1441939 w 2215662"/>
              <a:gd name="connsiteY26" fmla="*/ 571500 h 3103685"/>
              <a:gd name="connsiteX27" fmla="*/ 1468315 w 2215662"/>
              <a:gd name="connsiteY27" fmla="*/ 597877 h 3103685"/>
              <a:gd name="connsiteX28" fmla="*/ 1521069 w 2215662"/>
              <a:gd name="connsiteY28" fmla="*/ 615462 h 3103685"/>
              <a:gd name="connsiteX29" fmla="*/ 1529862 w 2215662"/>
              <a:gd name="connsiteY29" fmla="*/ 641838 h 3103685"/>
              <a:gd name="connsiteX30" fmla="*/ 1582615 w 2215662"/>
              <a:gd name="connsiteY30" fmla="*/ 685800 h 3103685"/>
              <a:gd name="connsiteX31" fmla="*/ 1608992 w 2215662"/>
              <a:gd name="connsiteY31" fmla="*/ 694592 h 3103685"/>
              <a:gd name="connsiteX32" fmla="*/ 1617785 w 2215662"/>
              <a:gd name="connsiteY32" fmla="*/ 720969 h 3103685"/>
              <a:gd name="connsiteX33" fmla="*/ 1670539 w 2215662"/>
              <a:gd name="connsiteY33" fmla="*/ 756138 h 3103685"/>
              <a:gd name="connsiteX34" fmla="*/ 1696915 w 2215662"/>
              <a:gd name="connsiteY34" fmla="*/ 808892 h 3103685"/>
              <a:gd name="connsiteX35" fmla="*/ 1705708 w 2215662"/>
              <a:gd name="connsiteY35" fmla="*/ 861646 h 3103685"/>
              <a:gd name="connsiteX36" fmla="*/ 1732085 w 2215662"/>
              <a:gd name="connsiteY36" fmla="*/ 870438 h 3103685"/>
              <a:gd name="connsiteX37" fmla="*/ 1749669 w 2215662"/>
              <a:gd name="connsiteY37" fmla="*/ 896815 h 3103685"/>
              <a:gd name="connsiteX38" fmla="*/ 1776046 w 2215662"/>
              <a:gd name="connsiteY38" fmla="*/ 923192 h 3103685"/>
              <a:gd name="connsiteX39" fmla="*/ 1811215 w 2215662"/>
              <a:gd name="connsiteY39" fmla="*/ 984738 h 3103685"/>
              <a:gd name="connsiteX40" fmla="*/ 1837592 w 2215662"/>
              <a:gd name="connsiteY40" fmla="*/ 1046285 h 3103685"/>
              <a:gd name="connsiteX41" fmla="*/ 1846385 w 2215662"/>
              <a:gd name="connsiteY41" fmla="*/ 1072662 h 3103685"/>
              <a:gd name="connsiteX42" fmla="*/ 1863969 w 2215662"/>
              <a:gd name="connsiteY42" fmla="*/ 1099038 h 3103685"/>
              <a:gd name="connsiteX43" fmla="*/ 1890346 w 2215662"/>
              <a:gd name="connsiteY43" fmla="*/ 1151792 h 3103685"/>
              <a:gd name="connsiteX44" fmla="*/ 1943100 w 2215662"/>
              <a:gd name="connsiteY44" fmla="*/ 1169377 h 3103685"/>
              <a:gd name="connsiteX45" fmla="*/ 1969477 w 2215662"/>
              <a:gd name="connsiteY45" fmla="*/ 1186962 h 3103685"/>
              <a:gd name="connsiteX46" fmla="*/ 1978269 w 2215662"/>
              <a:gd name="connsiteY46" fmla="*/ 1222131 h 3103685"/>
              <a:gd name="connsiteX47" fmla="*/ 1987062 w 2215662"/>
              <a:gd name="connsiteY47" fmla="*/ 1248508 h 3103685"/>
              <a:gd name="connsiteX48" fmla="*/ 2004646 w 2215662"/>
              <a:gd name="connsiteY48" fmla="*/ 1274885 h 3103685"/>
              <a:gd name="connsiteX49" fmla="*/ 2022231 w 2215662"/>
              <a:gd name="connsiteY49" fmla="*/ 1327638 h 3103685"/>
              <a:gd name="connsiteX50" fmla="*/ 2031023 w 2215662"/>
              <a:gd name="connsiteY50" fmla="*/ 1354015 h 3103685"/>
              <a:gd name="connsiteX51" fmla="*/ 2048608 w 2215662"/>
              <a:gd name="connsiteY51" fmla="*/ 1380392 h 3103685"/>
              <a:gd name="connsiteX52" fmla="*/ 2057400 w 2215662"/>
              <a:gd name="connsiteY52" fmla="*/ 1406769 h 3103685"/>
              <a:gd name="connsiteX53" fmla="*/ 2092569 w 2215662"/>
              <a:gd name="connsiteY53" fmla="*/ 1485900 h 3103685"/>
              <a:gd name="connsiteX54" fmla="*/ 2110154 w 2215662"/>
              <a:gd name="connsiteY54" fmla="*/ 1591408 h 3103685"/>
              <a:gd name="connsiteX55" fmla="*/ 2118946 w 2215662"/>
              <a:gd name="connsiteY55" fmla="*/ 1635369 h 3103685"/>
              <a:gd name="connsiteX56" fmla="*/ 2145323 w 2215662"/>
              <a:gd name="connsiteY56" fmla="*/ 1714500 h 3103685"/>
              <a:gd name="connsiteX57" fmla="*/ 2154115 w 2215662"/>
              <a:gd name="connsiteY57" fmla="*/ 1749669 h 3103685"/>
              <a:gd name="connsiteX58" fmla="*/ 2162908 w 2215662"/>
              <a:gd name="connsiteY58" fmla="*/ 1776046 h 3103685"/>
              <a:gd name="connsiteX59" fmla="*/ 2180492 w 2215662"/>
              <a:gd name="connsiteY59" fmla="*/ 1916723 h 3103685"/>
              <a:gd name="connsiteX60" fmla="*/ 2189285 w 2215662"/>
              <a:gd name="connsiteY60" fmla="*/ 1943100 h 3103685"/>
              <a:gd name="connsiteX61" fmla="*/ 2198077 w 2215662"/>
              <a:gd name="connsiteY61" fmla="*/ 1995854 h 3103685"/>
              <a:gd name="connsiteX62" fmla="*/ 2215662 w 2215662"/>
              <a:gd name="connsiteY62" fmla="*/ 2356338 h 3103685"/>
              <a:gd name="connsiteX63" fmla="*/ 2180492 w 2215662"/>
              <a:gd name="connsiteY63" fmla="*/ 2391508 h 3103685"/>
              <a:gd name="connsiteX64" fmla="*/ 2162908 w 2215662"/>
              <a:gd name="connsiteY64" fmla="*/ 2417885 h 3103685"/>
              <a:gd name="connsiteX65" fmla="*/ 2110154 w 2215662"/>
              <a:gd name="connsiteY65" fmla="*/ 2453054 h 3103685"/>
              <a:gd name="connsiteX66" fmla="*/ 2074985 w 2215662"/>
              <a:gd name="connsiteY66" fmla="*/ 2505808 h 3103685"/>
              <a:gd name="connsiteX67" fmla="*/ 2057400 w 2215662"/>
              <a:gd name="connsiteY67" fmla="*/ 2532185 h 3103685"/>
              <a:gd name="connsiteX68" fmla="*/ 2031023 w 2215662"/>
              <a:gd name="connsiteY68" fmla="*/ 2549769 h 3103685"/>
              <a:gd name="connsiteX69" fmla="*/ 1995854 w 2215662"/>
              <a:gd name="connsiteY69" fmla="*/ 2628900 h 3103685"/>
              <a:gd name="connsiteX70" fmla="*/ 1916723 w 2215662"/>
              <a:gd name="connsiteY70" fmla="*/ 2672862 h 3103685"/>
              <a:gd name="connsiteX71" fmla="*/ 1890346 w 2215662"/>
              <a:gd name="connsiteY71" fmla="*/ 2690446 h 3103685"/>
              <a:gd name="connsiteX72" fmla="*/ 1855177 w 2215662"/>
              <a:gd name="connsiteY72" fmla="*/ 2769577 h 3103685"/>
              <a:gd name="connsiteX73" fmla="*/ 1846385 w 2215662"/>
              <a:gd name="connsiteY73" fmla="*/ 2795954 h 3103685"/>
              <a:gd name="connsiteX74" fmla="*/ 1793631 w 2215662"/>
              <a:gd name="connsiteY74" fmla="*/ 2831123 h 3103685"/>
              <a:gd name="connsiteX75" fmla="*/ 1776046 w 2215662"/>
              <a:gd name="connsiteY75" fmla="*/ 2857500 h 3103685"/>
              <a:gd name="connsiteX76" fmla="*/ 1749669 w 2215662"/>
              <a:gd name="connsiteY76" fmla="*/ 2866292 h 3103685"/>
              <a:gd name="connsiteX77" fmla="*/ 1670539 w 2215662"/>
              <a:gd name="connsiteY77" fmla="*/ 2875085 h 3103685"/>
              <a:gd name="connsiteX78" fmla="*/ 1608992 w 2215662"/>
              <a:gd name="connsiteY78" fmla="*/ 2892669 h 3103685"/>
              <a:gd name="connsiteX79" fmla="*/ 1573823 w 2215662"/>
              <a:gd name="connsiteY79" fmla="*/ 2945423 h 3103685"/>
              <a:gd name="connsiteX80" fmla="*/ 1565031 w 2215662"/>
              <a:gd name="connsiteY80" fmla="*/ 2971800 h 3103685"/>
              <a:gd name="connsiteX81" fmla="*/ 1512277 w 2215662"/>
              <a:gd name="connsiteY81" fmla="*/ 2989385 h 3103685"/>
              <a:gd name="connsiteX82" fmla="*/ 1485900 w 2215662"/>
              <a:gd name="connsiteY82" fmla="*/ 2998177 h 3103685"/>
              <a:gd name="connsiteX83" fmla="*/ 1459523 w 2215662"/>
              <a:gd name="connsiteY83" fmla="*/ 3006969 h 3103685"/>
              <a:gd name="connsiteX84" fmla="*/ 1397977 w 2215662"/>
              <a:gd name="connsiteY84" fmla="*/ 3015762 h 3103685"/>
              <a:gd name="connsiteX85" fmla="*/ 1345223 w 2215662"/>
              <a:gd name="connsiteY85" fmla="*/ 3050931 h 3103685"/>
              <a:gd name="connsiteX86" fmla="*/ 1301262 w 2215662"/>
              <a:gd name="connsiteY86" fmla="*/ 3059723 h 3103685"/>
              <a:gd name="connsiteX87" fmla="*/ 1248508 w 2215662"/>
              <a:gd name="connsiteY87" fmla="*/ 3068515 h 3103685"/>
              <a:gd name="connsiteX88" fmla="*/ 1213339 w 2215662"/>
              <a:gd name="connsiteY88" fmla="*/ 3077308 h 3103685"/>
              <a:gd name="connsiteX89" fmla="*/ 1072662 w 2215662"/>
              <a:gd name="connsiteY89" fmla="*/ 3086100 h 3103685"/>
              <a:gd name="connsiteX90" fmla="*/ 984739 w 2215662"/>
              <a:gd name="connsiteY90" fmla="*/ 3103685 h 3103685"/>
              <a:gd name="connsiteX91" fmla="*/ 729762 w 2215662"/>
              <a:gd name="connsiteY91" fmla="*/ 3094892 h 3103685"/>
              <a:gd name="connsiteX92" fmla="*/ 677008 w 2215662"/>
              <a:gd name="connsiteY92" fmla="*/ 3077308 h 3103685"/>
              <a:gd name="connsiteX93" fmla="*/ 589085 w 2215662"/>
              <a:gd name="connsiteY93" fmla="*/ 3059723 h 3103685"/>
              <a:gd name="connsiteX94" fmla="*/ 553915 w 2215662"/>
              <a:gd name="connsiteY94" fmla="*/ 3042138 h 3103685"/>
              <a:gd name="connsiteX95" fmla="*/ 527539 w 2215662"/>
              <a:gd name="connsiteY95" fmla="*/ 3024554 h 31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215662" h="3103685">
                <a:moveTo>
                  <a:pt x="0" y="0"/>
                </a:moveTo>
                <a:cubicBezTo>
                  <a:pt x="33557" y="1974"/>
                  <a:pt x="156782" y="5070"/>
                  <a:pt x="211015" y="17585"/>
                </a:cubicBezTo>
                <a:cubicBezTo>
                  <a:pt x="229076" y="21753"/>
                  <a:pt x="245593" y="31534"/>
                  <a:pt x="263769" y="35169"/>
                </a:cubicBezTo>
                <a:cubicBezTo>
                  <a:pt x="278423" y="38100"/>
                  <a:pt x="293313" y="40030"/>
                  <a:pt x="307731" y="43962"/>
                </a:cubicBezTo>
                <a:cubicBezTo>
                  <a:pt x="325614" y="48839"/>
                  <a:pt x="342092" y="59247"/>
                  <a:pt x="360485" y="61546"/>
                </a:cubicBezTo>
                <a:lnTo>
                  <a:pt x="501162" y="79131"/>
                </a:lnTo>
                <a:cubicBezTo>
                  <a:pt x="551847" y="112920"/>
                  <a:pt x="502958" y="83669"/>
                  <a:pt x="553915" y="105508"/>
                </a:cubicBezTo>
                <a:cubicBezTo>
                  <a:pt x="589131" y="120601"/>
                  <a:pt x="582480" y="123639"/>
                  <a:pt x="615462" y="131885"/>
                </a:cubicBezTo>
                <a:cubicBezTo>
                  <a:pt x="629960" y="135510"/>
                  <a:pt x="645006" y="136745"/>
                  <a:pt x="659423" y="140677"/>
                </a:cubicBezTo>
                <a:cubicBezTo>
                  <a:pt x="677306" y="145554"/>
                  <a:pt x="694195" y="153767"/>
                  <a:pt x="712177" y="158262"/>
                </a:cubicBezTo>
                <a:lnTo>
                  <a:pt x="747346" y="167054"/>
                </a:lnTo>
                <a:cubicBezTo>
                  <a:pt x="789145" y="194919"/>
                  <a:pt x="763700" y="181297"/>
                  <a:pt x="826477" y="202223"/>
                </a:cubicBezTo>
                <a:lnTo>
                  <a:pt x="852854" y="211015"/>
                </a:lnTo>
                <a:cubicBezTo>
                  <a:pt x="898757" y="241618"/>
                  <a:pt x="858840" y="219841"/>
                  <a:pt x="923192" y="237392"/>
                </a:cubicBezTo>
                <a:cubicBezTo>
                  <a:pt x="941075" y="242269"/>
                  <a:pt x="957964" y="250481"/>
                  <a:pt x="975946" y="254977"/>
                </a:cubicBezTo>
                <a:lnTo>
                  <a:pt x="1046285" y="272562"/>
                </a:lnTo>
                <a:cubicBezTo>
                  <a:pt x="1049216" y="281354"/>
                  <a:pt x="1047536" y="293551"/>
                  <a:pt x="1055077" y="298938"/>
                </a:cubicBezTo>
                <a:cubicBezTo>
                  <a:pt x="1070160" y="309712"/>
                  <a:pt x="1107831" y="316523"/>
                  <a:pt x="1107831" y="316523"/>
                </a:cubicBezTo>
                <a:cubicBezTo>
                  <a:pt x="1158222" y="392113"/>
                  <a:pt x="1091125" y="303159"/>
                  <a:pt x="1151792" y="351692"/>
                </a:cubicBezTo>
                <a:cubicBezTo>
                  <a:pt x="1160044" y="358293"/>
                  <a:pt x="1161905" y="370597"/>
                  <a:pt x="1169377" y="378069"/>
                </a:cubicBezTo>
                <a:cubicBezTo>
                  <a:pt x="1176849" y="385541"/>
                  <a:pt x="1186962" y="389792"/>
                  <a:pt x="1195754" y="395654"/>
                </a:cubicBezTo>
                <a:cubicBezTo>
                  <a:pt x="1198685" y="407377"/>
                  <a:pt x="1196589" y="421729"/>
                  <a:pt x="1204546" y="430823"/>
                </a:cubicBezTo>
                <a:cubicBezTo>
                  <a:pt x="1233855" y="464319"/>
                  <a:pt x="1255951" y="465655"/>
                  <a:pt x="1292469" y="474785"/>
                </a:cubicBezTo>
                <a:cubicBezTo>
                  <a:pt x="1352934" y="515095"/>
                  <a:pt x="1325173" y="503271"/>
                  <a:pt x="1371600" y="518746"/>
                </a:cubicBezTo>
                <a:cubicBezTo>
                  <a:pt x="1377462" y="527538"/>
                  <a:pt x="1380933" y="538522"/>
                  <a:pt x="1389185" y="545123"/>
                </a:cubicBezTo>
                <a:cubicBezTo>
                  <a:pt x="1396422" y="550913"/>
                  <a:pt x="1407273" y="549770"/>
                  <a:pt x="1415562" y="553915"/>
                </a:cubicBezTo>
                <a:cubicBezTo>
                  <a:pt x="1425014" y="558641"/>
                  <a:pt x="1433821" y="564735"/>
                  <a:pt x="1441939" y="571500"/>
                </a:cubicBezTo>
                <a:cubicBezTo>
                  <a:pt x="1451491" y="579460"/>
                  <a:pt x="1457446" y="591838"/>
                  <a:pt x="1468315" y="597877"/>
                </a:cubicBezTo>
                <a:cubicBezTo>
                  <a:pt x="1484518" y="606879"/>
                  <a:pt x="1521069" y="615462"/>
                  <a:pt x="1521069" y="615462"/>
                </a:cubicBezTo>
                <a:cubicBezTo>
                  <a:pt x="1524000" y="624254"/>
                  <a:pt x="1524721" y="634127"/>
                  <a:pt x="1529862" y="641838"/>
                </a:cubicBezTo>
                <a:cubicBezTo>
                  <a:pt x="1539584" y="656420"/>
                  <a:pt x="1566397" y="677691"/>
                  <a:pt x="1582615" y="685800"/>
                </a:cubicBezTo>
                <a:cubicBezTo>
                  <a:pt x="1590904" y="689945"/>
                  <a:pt x="1600200" y="691661"/>
                  <a:pt x="1608992" y="694592"/>
                </a:cubicBezTo>
                <a:cubicBezTo>
                  <a:pt x="1611923" y="703384"/>
                  <a:pt x="1611231" y="714416"/>
                  <a:pt x="1617785" y="720969"/>
                </a:cubicBezTo>
                <a:cubicBezTo>
                  <a:pt x="1632729" y="735913"/>
                  <a:pt x="1670539" y="756138"/>
                  <a:pt x="1670539" y="756138"/>
                </a:cubicBezTo>
                <a:cubicBezTo>
                  <a:pt x="1686347" y="779851"/>
                  <a:pt x="1690848" y="781590"/>
                  <a:pt x="1696915" y="808892"/>
                </a:cubicBezTo>
                <a:cubicBezTo>
                  <a:pt x="1700782" y="826295"/>
                  <a:pt x="1696863" y="846168"/>
                  <a:pt x="1705708" y="861646"/>
                </a:cubicBezTo>
                <a:cubicBezTo>
                  <a:pt x="1710306" y="869693"/>
                  <a:pt x="1723293" y="867507"/>
                  <a:pt x="1732085" y="870438"/>
                </a:cubicBezTo>
                <a:cubicBezTo>
                  <a:pt x="1737946" y="879230"/>
                  <a:pt x="1742904" y="888697"/>
                  <a:pt x="1749669" y="896815"/>
                </a:cubicBezTo>
                <a:cubicBezTo>
                  <a:pt x="1757629" y="906367"/>
                  <a:pt x="1769877" y="912396"/>
                  <a:pt x="1776046" y="923192"/>
                </a:cubicBezTo>
                <a:cubicBezTo>
                  <a:pt x="1823278" y="1005848"/>
                  <a:pt x="1739846" y="913369"/>
                  <a:pt x="1811215" y="984738"/>
                </a:cubicBezTo>
                <a:cubicBezTo>
                  <a:pt x="1829515" y="1057932"/>
                  <a:pt x="1807233" y="985568"/>
                  <a:pt x="1837592" y="1046285"/>
                </a:cubicBezTo>
                <a:cubicBezTo>
                  <a:pt x="1841737" y="1054575"/>
                  <a:pt x="1842240" y="1064372"/>
                  <a:pt x="1846385" y="1072662"/>
                </a:cubicBezTo>
                <a:cubicBezTo>
                  <a:pt x="1851111" y="1082113"/>
                  <a:pt x="1859243" y="1089587"/>
                  <a:pt x="1863969" y="1099038"/>
                </a:cubicBezTo>
                <a:cubicBezTo>
                  <a:pt x="1872243" y="1115586"/>
                  <a:pt x="1872023" y="1140340"/>
                  <a:pt x="1890346" y="1151792"/>
                </a:cubicBezTo>
                <a:cubicBezTo>
                  <a:pt x="1906064" y="1161616"/>
                  <a:pt x="1943100" y="1169377"/>
                  <a:pt x="1943100" y="1169377"/>
                </a:cubicBezTo>
                <a:cubicBezTo>
                  <a:pt x="1951892" y="1175239"/>
                  <a:pt x="1963615" y="1178170"/>
                  <a:pt x="1969477" y="1186962"/>
                </a:cubicBezTo>
                <a:cubicBezTo>
                  <a:pt x="1976180" y="1197016"/>
                  <a:pt x="1974949" y="1210512"/>
                  <a:pt x="1978269" y="1222131"/>
                </a:cubicBezTo>
                <a:cubicBezTo>
                  <a:pt x="1980815" y="1231042"/>
                  <a:pt x="1982917" y="1240218"/>
                  <a:pt x="1987062" y="1248508"/>
                </a:cubicBezTo>
                <a:cubicBezTo>
                  <a:pt x="1991788" y="1257959"/>
                  <a:pt x="2000354" y="1265229"/>
                  <a:pt x="2004646" y="1274885"/>
                </a:cubicBezTo>
                <a:cubicBezTo>
                  <a:pt x="2012174" y="1291823"/>
                  <a:pt x="2016369" y="1310054"/>
                  <a:pt x="2022231" y="1327638"/>
                </a:cubicBezTo>
                <a:cubicBezTo>
                  <a:pt x="2025162" y="1336430"/>
                  <a:pt x="2025882" y="1346304"/>
                  <a:pt x="2031023" y="1354015"/>
                </a:cubicBezTo>
                <a:lnTo>
                  <a:pt x="2048608" y="1380392"/>
                </a:lnTo>
                <a:cubicBezTo>
                  <a:pt x="2051539" y="1389184"/>
                  <a:pt x="2053255" y="1398480"/>
                  <a:pt x="2057400" y="1406769"/>
                </a:cubicBezTo>
                <a:cubicBezTo>
                  <a:pt x="2081960" y="1455889"/>
                  <a:pt x="2077444" y="1410280"/>
                  <a:pt x="2092569" y="1485900"/>
                </a:cubicBezTo>
                <a:cubicBezTo>
                  <a:pt x="2113287" y="1589483"/>
                  <a:pt x="2088348" y="1460570"/>
                  <a:pt x="2110154" y="1591408"/>
                </a:cubicBezTo>
                <a:cubicBezTo>
                  <a:pt x="2112611" y="1606149"/>
                  <a:pt x="2116273" y="1620666"/>
                  <a:pt x="2118946" y="1635369"/>
                </a:cubicBezTo>
                <a:cubicBezTo>
                  <a:pt x="2130792" y="1700520"/>
                  <a:pt x="2117071" y="1672120"/>
                  <a:pt x="2145323" y="1714500"/>
                </a:cubicBezTo>
                <a:cubicBezTo>
                  <a:pt x="2148254" y="1726223"/>
                  <a:pt x="2150795" y="1738050"/>
                  <a:pt x="2154115" y="1749669"/>
                </a:cubicBezTo>
                <a:cubicBezTo>
                  <a:pt x="2156661" y="1758580"/>
                  <a:pt x="2161384" y="1766904"/>
                  <a:pt x="2162908" y="1776046"/>
                </a:cubicBezTo>
                <a:cubicBezTo>
                  <a:pt x="2175098" y="1849185"/>
                  <a:pt x="2167080" y="1849667"/>
                  <a:pt x="2180492" y="1916723"/>
                </a:cubicBezTo>
                <a:cubicBezTo>
                  <a:pt x="2182310" y="1925811"/>
                  <a:pt x="2186354" y="1934308"/>
                  <a:pt x="2189285" y="1943100"/>
                </a:cubicBezTo>
                <a:cubicBezTo>
                  <a:pt x="2192216" y="1960685"/>
                  <a:pt x="2197249" y="1978046"/>
                  <a:pt x="2198077" y="1995854"/>
                </a:cubicBezTo>
                <a:cubicBezTo>
                  <a:pt x="2215272" y="2365550"/>
                  <a:pt x="2179657" y="2212332"/>
                  <a:pt x="2215662" y="2356338"/>
                </a:cubicBezTo>
                <a:cubicBezTo>
                  <a:pt x="2196477" y="2413889"/>
                  <a:pt x="2223122" y="2357403"/>
                  <a:pt x="2180492" y="2391508"/>
                </a:cubicBezTo>
                <a:cubicBezTo>
                  <a:pt x="2172241" y="2398109"/>
                  <a:pt x="2170860" y="2410927"/>
                  <a:pt x="2162908" y="2417885"/>
                </a:cubicBezTo>
                <a:cubicBezTo>
                  <a:pt x="2147003" y="2431802"/>
                  <a:pt x="2110154" y="2453054"/>
                  <a:pt x="2110154" y="2453054"/>
                </a:cubicBezTo>
                <a:lnTo>
                  <a:pt x="2074985" y="2505808"/>
                </a:lnTo>
                <a:cubicBezTo>
                  <a:pt x="2069123" y="2514600"/>
                  <a:pt x="2066192" y="2526324"/>
                  <a:pt x="2057400" y="2532185"/>
                </a:cubicBezTo>
                <a:lnTo>
                  <a:pt x="2031023" y="2549769"/>
                </a:lnTo>
                <a:cubicBezTo>
                  <a:pt x="2024473" y="2569419"/>
                  <a:pt x="2015526" y="2611688"/>
                  <a:pt x="1995854" y="2628900"/>
                </a:cubicBezTo>
                <a:cubicBezTo>
                  <a:pt x="1921935" y="2693579"/>
                  <a:pt x="1969049" y="2646699"/>
                  <a:pt x="1916723" y="2672862"/>
                </a:cubicBezTo>
                <a:cubicBezTo>
                  <a:pt x="1907272" y="2677588"/>
                  <a:pt x="1899138" y="2684585"/>
                  <a:pt x="1890346" y="2690446"/>
                </a:cubicBezTo>
                <a:cubicBezTo>
                  <a:pt x="1862481" y="2732245"/>
                  <a:pt x="1876103" y="2706800"/>
                  <a:pt x="1855177" y="2769577"/>
                </a:cubicBezTo>
                <a:cubicBezTo>
                  <a:pt x="1852246" y="2778369"/>
                  <a:pt x="1854096" y="2790813"/>
                  <a:pt x="1846385" y="2795954"/>
                </a:cubicBezTo>
                <a:lnTo>
                  <a:pt x="1793631" y="2831123"/>
                </a:lnTo>
                <a:cubicBezTo>
                  <a:pt x="1787769" y="2839915"/>
                  <a:pt x="1784298" y="2850899"/>
                  <a:pt x="1776046" y="2857500"/>
                </a:cubicBezTo>
                <a:cubicBezTo>
                  <a:pt x="1768809" y="2863290"/>
                  <a:pt x="1758811" y="2864768"/>
                  <a:pt x="1749669" y="2866292"/>
                </a:cubicBezTo>
                <a:cubicBezTo>
                  <a:pt x="1723491" y="2870655"/>
                  <a:pt x="1696916" y="2872154"/>
                  <a:pt x="1670539" y="2875085"/>
                </a:cubicBezTo>
                <a:cubicBezTo>
                  <a:pt x="1670235" y="2875161"/>
                  <a:pt x="1613197" y="2888464"/>
                  <a:pt x="1608992" y="2892669"/>
                </a:cubicBezTo>
                <a:cubicBezTo>
                  <a:pt x="1594048" y="2907613"/>
                  <a:pt x="1573823" y="2945423"/>
                  <a:pt x="1573823" y="2945423"/>
                </a:cubicBezTo>
                <a:cubicBezTo>
                  <a:pt x="1570892" y="2954215"/>
                  <a:pt x="1572573" y="2966413"/>
                  <a:pt x="1565031" y="2971800"/>
                </a:cubicBezTo>
                <a:cubicBezTo>
                  <a:pt x="1549948" y="2982574"/>
                  <a:pt x="1529862" y="2983523"/>
                  <a:pt x="1512277" y="2989385"/>
                </a:cubicBezTo>
                <a:lnTo>
                  <a:pt x="1485900" y="2998177"/>
                </a:lnTo>
                <a:cubicBezTo>
                  <a:pt x="1477108" y="3001108"/>
                  <a:pt x="1468698" y="3005658"/>
                  <a:pt x="1459523" y="3006969"/>
                </a:cubicBezTo>
                <a:lnTo>
                  <a:pt x="1397977" y="3015762"/>
                </a:lnTo>
                <a:cubicBezTo>
                  <a:pt x="1380392" y="3027485"/>
                  <a:pt x="1365947" y="3046786"/>
                  <a:pt x="1345223" y="3050931"/>
                </a:cubicBezTo>
                <a:lnTo>
                  <a:pt x="1301262" y="3059723"/>
                </a:lnTo>
                <a:cubicBezTo>
                  <a:pt x="1283722" y="3062912"/>
                  <a:pt x="1265989" y="3065019"/>
                  <a:pt x="1248508" y="3068515"/>
                </a:cubicBezTo>
                <a:cubicBezTo>
                  <a:pt x="1236659" y="3070885"/>
                  <a:pt x="1225363" y="3076106"/>
                  <a:pt x="1213339" y="3077308"/>
                </a:cubicBezTo>
                <a:cubicBezTo>
                  <a:pt x="1166588" y="3081983"/>
                  <a:pt x="1119554" y="3083169"/>
                  <a:pt x="1072662" y="3086100"/>
                </a:cubicBezTo>
                <a:cubicBezTo>
                  <a:pt x="1049428" y="3091908"/>
                  <a:pt x="1006290" y="3103685"/>
                  <a:pt x="984739" y="3103685"/>
                </a:cubicBezTo>
                <a:cubicBezTo>
                  <a:pt x="899696" y="3103685"/>
                  <a:pt x="814754" y="3097823"/>
                  <a:pt x="729762" y="3094892"/>
                </a:cubicBezTo>
                <a:cubicBezTo>
                  <a:pt x="712177" y="3089031"/>
                  <a:pt x="695184" y="3080943"/>
                  <a:pt x="677008" y="3077308"/>
                </a:cubicBezTo>
                <a:lnTo>
                  <a:pt x="589085" y="3059723"/>
                </a:lnTo>
                <a:cubicBezTo>
                  <a:pt x="577362" y="3053861"/>
                  <a:pt x="565295" y="3048641"/>
                  <a:pt x="553915" y="3042138"/>
                </a:cubicBezTo>
                <a:cubicBezTo>
                  <a:pt x="544741" y="3036895"/>
                  <a:pt x="527539" y="3024554"/>
                  <a:pt x="527539" y="3024554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3906838" y="5653088"/>
            <a:ext cx="17272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cs-CZ" sz="2400" dirty="0">
              <a:latin typeface="+mn-lt"/>
            </a:endParaRP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547688" y="684213"/>
            <a:ext cx="7912744" cy="741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1000"/>
              </a:spcAft>
            </a:pPr>
            <a:r>
              <a:rPr lang="cs-CZ" sz="2400" b="1" dirty="0">
                <a:latin typeface="Calibri" charset="0"/>
              </a:rPr>
              <a:t>Stanovte typ kinematické </a:t>
            </a:r>
            <a:r>
              <a:rPr lang="cs-CZ" sz="2400" b="1" dirty="0" smtClean="0">
                <a:latin typeface="Calibri" charset="0"/>
              </a:rPr>
              <a:t>struktury polohovacího ústrojí, </a:t>
            </a:r>
            <a:r>
              <a:rPr lang="cs-CZ" sz="2400" b="1" dirty="0">
                <a:latin typeface="Calibri" charset="0"/>
              </a:rPr>
              <a:t>pohyblivost soustavy a zakreslete pracovní prostor</a:t>
            </a:r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2847330" cy="30967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277259"/>
            <a:ext cx="2451968" cy="279052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835990" y="5157579"/>
            <a:ext cx="179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Scara</a:t>
            </a:r>
            <a:r>
              <a:rPr lang="cs-CZ" dirty="0" smtClean="0"/>
              <a:t>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z</a:t>
            </a:r>
            <a:r>
              <a:rPr lang="cs-CZ" dirty="0" smtClean="0"/>
              <a:t>,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z</a:t>
            </a:r>
            <a:r>
              <a:rPr lang="cs-CZ" dirty="0" smtClean="0"/>
              <a:t>, </a:t>
            </a:r>
            <a:r>
              <a:rPr lang="cs-CZ" dirty="0" err="1" smtClean="0"/>
              <a:t>T</a:t>
            </a:r>
            <a:r>
              <a:rPr lang="cs-CZ" baseline="-25000" dirty="0" err="1" smtClean="0"/>
              <a:t>z</a:t>
            </a:r>
            <a:r>
              <a:rPr lang="cs-CZ" dirty="0" smtClean="0"/>
              <a:t>)</a:t>
            </a:r>
            <a:endParaRPr lang="cs-CZ" baseline="-25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271990" y="51575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 (</a:t>
            </a:r>
            <a:r>
              <a:rPr lang="cs-CZ" dirty="0" err="1" smtClean="0"/>
              <a:t>T</a:t>
            </a:r>
            <a:r>
              <a:rPr lang="cs-CZ" baseline="-25000" dirty="0" err="1" smtClean="0"/>
              <a:t>x</a:t>
            </a:r>
            <a:r>
              <a:rPr lang="cs-CZ" dirty="0" smtClean="0"/>
              <a:t>, T</a:t>
            </a:r>
            <a:r>
              <a:rPr lang="cs-CZ" baseline="-25000" dirty="0" smtClean="0"/>
              <a:t>z</a:t>
            </a:r>
            <a:r>
              <a:rPr lang="cs-CZ" dirty="0" smtClean="0"/>
              <a:t>, T</a:t>
            </a:r>
            <a:r>
              <a:rPr lang="cs-CZ" baseline="-25000" dirty="0" smtClean="0"/>
              <a:t>y</a:t>
            </a:r>
            <a:r>
              <a:rPr lang="cs-CZ" dirty="0" smtClean="0"/>
              <a:t>)</a:t>
            </a:r>
            <a:endParaRPr lang="cs-CZ" baseline="-25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854" y="2277259"/>
            <a:ext cx="2530599" cy="27492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749597" y="51575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 (</a:t>
            </a:r>
            <a:r>
              <a:rPr lang="cs-CZ" dirty="0" err="1" smtClean="0"/>
              <a:t>R</a:t>
            </a:r>
            <a:r>
              <a:rPr lang="cs-CZ" baseline="-25000" dirty="0" err="1" smtClean="0"/>
              <a:t>z</a:t>
            </a:r>
            <a:r>
              <a:rPr lang="cs-CZ" dirty="0" smtClean="0"/>
              <a:t>,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x</a:t>
            </a:r>
            <a:r>
              <a:rPr lang="cs-CZ" dirty="0" smtClean="0"/>
              <a:t>, T</a:t>
            </a:r>
            <a:r>
              <a:rPr lang="cs-CZ" baseline="-25000" dirty="0" smtClean="0"/>
              <a:t>y</a:t>
            </a:r>
            <a:r>
              <a:rPr lang="cs-CZ" dirty="0" smtClean="0"/>
              <a:t>)</a:t>
            </a:r>
            <a:endParaRPr lang="cs-CZ" baseline="-25000" dirty="0"/>
          </a:p>
        </p:txBody>
      </p:sp>
      <p:sp>
        <p:nvSpPr>
          <p:cNvPr id="6" name="Obdélník 5"/>
          <p:cNvSpPr/>
          <p:nvPr/>
        </p:nvSpPr>
        <p:spPr>
          <a:xfrm>
            <a:off x="1271990" y="5220420"/>
            <a:ext cx="1283786" cy="3817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845223" y="5202276"/>
            <a:ext cx="1601266" cy="3817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710755" y="5220420"/>
            <a:ext cx="1350795" cy="3817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Autofit/>
          </a:bodyPr>
          <a:lstStyle/>
          <a:p>
            <a:pPr>
              <a:spcAft>
                <a:spcPts val="855"/>
              </a:spcAft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Stanovte typ kinematické </a:t>
            </a:r>
            <a:r>
              <a:rPr lang="cs-CZ" sz="2400" b="1" dirty="0" smtClean="0">
                <a:latin typeface="Calibri" charset="0"/>
              </a:rPr>
              <a:t>struktury, pohyblivost soustavy a zakreslete pracovní prostor</a:t>
            </a:r>
            <a:endParaRPr lang="cs-CZ" sz="2400" b="1" dirty="0">
              <a:latin typeface="Calibri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101" y="1556792"/>
            <a:ext cx="5241545" cy="318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3" y="4301058"/>
            <a:ext cx="3995936" cy="224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1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Autofit/>
          </a:bodyPr>
          <a:lstStyle/>
          <a:p>
            <a:pPr>
              <a:spcAft>
                <a:spcPts val="855"/>
              </a:spcAft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Stanovte typ kinematické </a:t>
            </a:r>
            <a:r>
              <a:rPr lang="cs-CZ" sz="2400" b="1" dirty="0" smtClean="0">
                <a:latin typeface="Calibri" charset="0"/>
              </a:rPr>
              <a:t>struktury, pohyblivost soustavy a zakreslete pracovní prostor</a:t>
            </a:r>
            <a:endParaRPr lang="cs-CZ" sz="2400" b="1" dirty="0">
              <a:latin typeface="Calibri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87" y="2204864"/>
            <a:ext cx="6228184" cy="35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8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altLang="cs-CZ" dirty="0" smtClean="0">
                <a:latin typeface="Arial" pitchFamily="34" charset="0"/>
                <a:cs typeface="Arial" pitchFamily="34" charset="0"/>
              </a:rPr>
              <a:t>Polohovací a orientační ústrojí, pracovní prostor</a:t>
            </a:r>
            <a:r>
              <a:rPr lang="cs-CZ" altLang="cs-CZ" sz="800" dirty="0">
                <a:latin typeface="Arial" pitchFamily="34" charset="0"/>
                <a:cs typeface="Arial" pitchFamily="34" charset="0"/>
              </a:rPr>
              <a:t/>
            </a:r>
            <a:br>
              <a:rPr lang="cs-CZ" altLang="cs-CZ" sz="800" dirty="0">
                <a:latin typeface="Arial" pitchFamily="34" charset="0"/>
                <a:cs typeface="Arial" pitchFamily="34" charset="0"/>
              </a:rPr>
            </a:b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64412"/>
            <a:ext cx="4176464" cy="9269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 pole 2"/>
          <p:cNvSpPr txBox="1">
            <a:spLocks noChangeArrowheads="1"/>
          </p:cNvSpPr>
          <p:nvPr/>
        </p:nvSpPr>
        <p:spPr bwMode="auto">
          <a:xfrm>
            <a:off x="251520" y="5805264"/>
            <a:ext cx="8424935" cy="4854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Rozvoj lidských zdrojů TUL pro zvy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relevance, kvality a př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stupu ke vzděl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 podm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í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nk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á</a:t>
            </a: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 Průmyslu 4.0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CZ.02.2.69/0.0/0.0/16_015/0002329</a:t>
            </a: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417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altLang="cs-C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cs-CZ" altLang="cs-CZ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Autofit/>
          </a:bodyPr>
          <a:lstStyle/>
          <a:p>
            <a:pPr>
              <a:spcAft>
                <a:spcPts val="855"/>
              </a:spcAft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Stanovte typ kinematické struktury, pohyblivost soustavy a zakreslete pracovní prostor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248" y="2276872"/>
            <a:ext cx="4000182" cy="28883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52936"/>
            <a:ext cx="3333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58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Autofit/>
          </a:bodyPr>
          <a:lstStyle/>
          <a:p>
            <a:pPr>
              <a:spcAft>
                <a:spcPts val="855"/>
              </a:spcAft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Stanovte typ kinematické struktury, pohyblivost soustavy a zakreslete pracovní prostor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506754" cy="31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65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32" y="781232"/>
            <a:ext cx="8208694" cy="475119"/>
          </a:xfrm>
          <a:ln/>
        </p:spPr>
        <p:txBody>
          <a:bodyPr>
            <a:noAutofit/>
          </a:bodyPr>
          <a:lstStyle/>
          <a:p>
            <a:pPr>
              <a:spcAft>
                <a:spcPts val="855"/>
              </a:spcAft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Stanovte typ kinematické struktury, pohyblivost soustavy a zakreslete pracovní prostor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857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2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609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Orientační ústrojí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18888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Zajišťuje orientaci objektu vůči nehybnému souřadnému systému v kinematickém řetězci. Každá změna polohy těžiště objektu, která je prováděna polohovacím ústrojím s rotačními kinematickými dvojicemi vede ke změně orientace objektu v prostoru.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1525841" y="2420888"/>
            <a:ext cx="5968990" cy="4236224"/>
            <a:chOff x="1627346" y="2217112"/>
            <a:chExt cx="5968990" cy="4236224"/>
          </a:xfrm>
        </p:grpSpPr>
        <p:pic>
          <p:nvPicPr>
            <p:cNvPr id="5" name="Obrázek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84"/>
            <a:stretch/>
          </p:blipFill>
          <p:spPr bwMode="auto">
            <a:xfrm>
              <a:off x="1627346" y="2217112"/>
              <a:ext cx="5680958" cy="20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ázek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502" r="55488"/>
            <a:stretch/>
          </p:blipFill>
          <p:spPr bwMode="auto">
            <a:xfrm>
              <a:off x="2771800" y="4509120"/>
              <a:ext cx="3024336" cy="19442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Obdélník 6"/>
            <p:cNvSpPr/>
            <p:nvPr/>
          </p:nvSpPr>
          <p:spPr>
            <a:xfrm>
              <a:off x="6228184" y="3219099"/>
              <a:ext cx="136815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4644008" y="2495087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1821677" y="2495087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6012160" y="418489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Úplné orientační ústrojí s 1°, 2° a 3° volnosti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0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Dle zadaného pracovního prostoru zakreslete kinematické schéma PR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1853696"/>
            <a:ext cx="2249805" cy="18700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31640" y="141763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 na stojato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73" y="4265519"/>
            <a:ext cx="2440305" cy="179260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31640" y="38619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Ovál vykousnutý</a:t>
            </a: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08570"/>
            <a:ext cx="2484120" cy="161480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507986" y="1417638"/>
            <a:ext cx="21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Část válcové plochy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33302" y="38619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Anuloid</a:t>
            </a:r>
            <a:endParaRPr lang="cs-CZ" dirty="0"/>
          </a:p>
        </p:txBody>
      </p:sp>
      <p:pic>
        <p:nvPicPr>
          <p:cNvPr id="11" name="Obráze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986" y="4193511"/>
            <a:ext cx="2006600" cy="1308735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00" y="5425815"/>
            <a:ext cx="2297430" cy="75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4942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88887"/>
            <a:ext cx="8352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/>
              <a:t>NOVOTNÝ, František, Vlastimil HOTAŘ, Marcel HORÁK, Marie STARÁ a Michal STARÝ. </a:t>
            </a:r>
            <a:r>
              <a:rPr lang="cs-CZ" sz="1400" i="1" dirty="0"/>
              <a:t>Úvod do automatizace a robotizace ve strojírenství</a:t>
            </a:r>
            <a:r>
              <a:rPr lang="cs-CZ" sz="1400" dirty="0"/>
              <a:t> [online]. Liberec: Technická univerzita v Liberci, 2020 [cit. </a:t>
            </a:r>
            <a:r>
              <a:rPr lang="cs-CZ" sz="1400" dirty="0" smtClean="0"/>
              <a:t>2021-10-19</a:t>
            </a:r>
            <a:r>
              <a:rPr lang="cs-CZ" sz="1400" dirty="0"/>
              <a:t>]. ISBN 978-80-7494-545-8. Dostupné z: </a:t>
            </a:r>
            <a:r>
              <a:rPr lang="cs-CZ" sz="1400" dirty="0">
                <a:hlinkClick r:id="rId2"/>
              </a:rPr>
              <a:t>https://</a:t>
            </a:r>
            <a:r>
              <a:rPr lang="cs-CZ" sz="1400" dirty="0" smtClean="0">
                <a:hlinkClick r:id="rId2"/>
              </a:rPr>
              <a:t>etul.publi.cz/</a:t>
            </a:r>
            <a:r>
              <a:rPr lang="cs-CZ" sz="1400" dirty="0" err="1" smtClean="0">
                <a:hlinkClick r:id="rId2"/>
              </a:rPr>
              <a:t>book</a:t>
            </a:r>
            <a:r>
              <a:rPr lang="cs-CZ" sz="1400" dirty="0" smtClean="0">
                <a:hlinkClick r:id="rId2"/>
              </a:rPr>
              <a:t>/1275-uvod-do-automatizace-a-robotizace-ve-strojirenstvi</a:t>
            </a:r>
            <a:r>
              <a:rPr lang="cs-CZ" sz="1400" dirty="0" smtClean="0"/>
              <a:t>.</a:t>
            </a:r>
          </a:p>
          <a:p>
            <a:endParaRPr lang="cs-CZ" sz="1400" dirty="0" smtClean="0"/>
          </a:p>
          <a:p>
            <a:r>
              <a:rPr lang="cs-CZ" sz="1400" dirty="0" smtClean="0"/>
              <a:t>NOVOTNÝ</a:t>
            </a:r>
            <a:r>
              <a:rPr lang="cs-CZ" sz="1400" dirty="0"/>
              <a:t>, F. a M. HORÁK. Konstrukce robotů. Liberec: Technická univerzita v Liberci, </a:t>
            </a:r>
            <a:r>
              <a:rPr lang="cs-CZ" sz="1400" dirty="0" smtClean="0"/>
              <a:t>2015. ISBN</a:t>
            </a:r>
            <a:r>
              <a:rPr lang="cs-CZ" sz="1400" dirty="0"/>
              <a:t>: 978-80-7494-216-7.</a:t>
            </a:r>
            <a:endParaRPr lang="cs-CZ" sz="1400" dirty="0" smtClean="0"/>
          </a:p>
          <a:p>
            <a:pPr algn="just"/>
            <a:endParaRPr lang="cs-CZ" sz="1400" dirty="0" smtClean="0"/>
          </a:p>
          <a:p>
            <a:r>
              <a:rPr lang="cs-CZ" sz="1400" dirty="0"/>
              <a:t>SKAŘUPA, J. Průmyslové roboty a manipulátory I. Ostrava: VŠB-TU v Ostravě, 2007. </a:t>
            </a:r>
            <a:r>
              <a:rPr lang="cs-CZ" sz="1400" dirty="0" smtClean="0"/>
              <a:t>ISBN:978-80-248-1522-0.</a:t>
            </a:r>
          </a:p>
          <a:p>
            <a:endParaRPr lang="cs-CZ" sz="1400" dirty="0" smtClean="0"/>
          </a:p>
          <a:p>
            <a:r>
              <a:rPr lang="en-US" sz="1400" dirty="0" smtClean="0"/>
              <a:t>IFR</a:t>
            </a:r>
            <a:r>
              <a:rPr lang="cs-CZ" sz="1400" smtClean="0"/>
              <a:t>:</a:t>
            </a:r>
            <a:r>
              <a:rPr lang="en-US" sz="1400" smtClean="0"/>
              <a:t> </a:t>
            </a:r>
            <a:r>
              <a:rPr lang="en-US" sz="1400" dirty="0"/>
              <a:t>World Robotics Service Robots [online]. 19. 9. </a:t>
            </a:r>
            <a:r>
              <a:rPr lang="en-US" sz="1400" dirty="0" smtClean="0"/>
              <a:t>20</a:t>
            </a:r>
            <a:r>
              <a:rPr lang="cs-CZ" sz="1400" dirty="0" smtClean="0"/>
              <a:t>21</a:t>
            </a:r>
            <a:r>
              <a:rPr lang="en-US" sz="1400" dirty="0" smtClean="0"/>
              <a:t> </a:t>
            </a:r>
            <a:r>
              <a:rPr lang="en-US" sz="1400" dirty="0"/>
              <a:t>[cit. </a:t>
            </a:r>
            <a:r>
              <a:rPr lang="en-US" sz="1400" dirty="0" smtClean="0"/>
              <a:t>20</a:t>
            </a:r>
            <a:r>
              <a:rPr lang="cs-CZ" sz="1400" dirty="0" smtClean="0"/>
              <a:t>21</a:t>
            </a:r>
            <a:r>
              <a:rPr lang="en-US" sz="1400" dirty="0" smtClean="0"/>
              <a:t>-0</a:t>
            </a:r>
            <a:r>
              <a:rPr lang="cs-CZ" sz="1400" dirty="0" smtClean="0"/>
              <a:t>9</a:t>
            </a:r>
            <a:r>
              <a:rPr lang="en-US" sz="1400" dirty="0" smtClean="0"/>
              <a:t>-25</a:t>
            </a:r>
            <a:r>
              <a:rPr lang="en-US" sz="1400" dirty="0"/>
              <a:t>]. </a:t>
            </a:r>
            <a:r>
              <a:rPr lang="cs-CZ" sz="1400" dirty="0" smtClean="0"/>
              <a:t>Dostupné z</a:t>
            </a:r>
            <a:r>
              <a:rPr lang="en-US" sz="1400" dirty="0" smtClean="0"/>
              <a:t>:</a:t>
            </a:r>
            <a:endParaRPr lang="en-US" sz="1400" dirty="0"/>
          </a:p>
          <a:p>
            <a:r>
              <a:rPr lang="cs-CZ" sz="1400" dirty="0">
                <a:hlinkClick r:id="rId3"/>
              </a:rPr>
              <a:t>https://ifr.org/free-downloads</a:t>
            </a:r>
            <a:r>
              <a:rPr lang="cs-CZ" sz="1400" dirty="0" smtClean="0">
                <a:hlinkClick r:id="rId3"/>
              </a:rPr>
              <a:t>/</a:t>
            </a:r>
            <a:endParaRPr lang="cs-CZ" sz="1400" dirty="0" smtClean="0"/>
          </a:p>
          <a:p>
            <a:endParaRPr lang="cs-CZ" sz="1400" dirty="0"/>
          </a:p>
          <a:p>
            <a:r>
              <a:rPr lang="pl-PL" sz="1400" i="1" dirty="0" smtClean="0"/>
              <a:t>TRIOM: </a:t>
            </a:r>
            <a:r>
              <a:rPr lang="pl-PL" sz="1400" i="1" dirty="0"/>
              <a:t>Manipulační technika</a:t>
            </a:r>
            <a:r>
              <a:rPr lang="pl-PL" sz="1400" dirty="0" smtClean="0"/>
              <a:t> </a:t>
            </a:r>
            <a:r>
              <a:rPr lang="pl-PL" sz="1400" dirty="0"/>
              <a:t>[online]. [cit. </a:t>
            </a:r>
            <a:r>
              <a:rPr lang="pl-PL" sz="1400" dirty="0" smtClean="0"/>
              <a:t>2019-11-01]. </a:t>
            </a:r>
            <a:r>
              <a:rPr lang="pl-PL" sz="1400" dirty="0"/>
              <a:t>Dostupné z: </a:t>
            </a:r>
            <a:r>
              <a:rPr lang="pl-PL" sz="1400" dirty="0">
                <a:hlinkClick r:id="rId4"/>
              </a:rPr>
              <a:t>http://triom.cz</a:t>
            </a:r>
            <a:r>
              <a:rPr lang="pl-PL" sz="1400" dirty="0" smtClean="0">
                <a:hlinkClick r:id="rId4"/>
              </a:rPr>
              <a:t>/</a:t>
            </a:r>
            <a:endParaRPr lang="pl-PL" sz="1400" dirty="0"/>
          </a:p>
          <a:p>
            <a:pPr algn="just"/>
            <a:endParaRPr lang="cs-CZ" sz="1400" i="1" dirty="0" smtClean="0"/>
          </a:p>
          <a:p>
            <a:r>
              <a:rPr lang="cs-CZ" sz="1400" i="1" dirty="0" smtClean="0"/>
              <a:t>KUKA: </a:t>
            </a:r>
            <a:r>
              <a:rPr lang="cs-CZ" sz="1400" i="1" dirty="0"/>
              <a:t>Robotické systémy</a:t>
            </a:r>
            <a:r>
              <a:rPr lang="cs-CZ" sz="1400" dirty="0" smtClean="0"/>
              <a:t> </a:t>
            </a:r>
            <a:r>
              <a:rPr lang="cs-CZ" sz="1400" dirty="0"/>
              <a:t>[online]. [cit. </a:t>
            </a:r>
            <a:r>
              <a:rPr lang="cs-CZ" sz="1400" dirty="0" smtClean="0"/>
              <a:t>2019-01-19</a:t>
            </a:r>
            <a:r>
              <a:rPr lang="cs-CZ" sz="1400" dirty="0"/>
              <a:t>]. Dostupné z: </a:t>
            </a:r>
            <a:r>
              <a:rPr lang="cs-CZ" sz="1400" dirty="0">
                <a:hlinkClick r:id="rId5"/>
              </a:rPr>
              <a:t>https://www.kuka.com</a:t>
            </a:r>
            <a:r>
              <a:rPr lang="cs-CZ" sz="1400" dirty="0" smtClean="0">
                <a:hlinkClick r:id="rId5"/>
              </a:rPr>
              <a:t>/</a:t>
            </a:r>
            <a:endParaRPr lang="cs-CZ" sz="1400" dirty="0" smtClean="0"/>
          </a:p>
          <a:p>
            <a:endParaRPr lang="cs-CZ" sz="1400" i="1" dirty="0" smtClean="0"/>
          </a:p>
          <a:p>
            <a:r>
              <a:rPr lang="cs-CZ" sz="1400" i="1" dirty="0" smtClean="0"/>
              <a:t>FANUC</a:t>
            </a:r>
            <a:r>
              <a:rPr lang="cs-CZ" sz="1400" dirty="0"/>
              <a:t>:</a:t>
            </a:r>
            <a:r>
              <a:rPr lang="cs-CZ" sz="1400" dirty="0" smtClean="0"/>
              <a:t> </a:t>
            </a:r>
            <a:r>
              <a:rPr lang="cs-CZ" sz="1400" i="1" dirty="0"/>
              <a:t>Průmyslové roboty </a:t>
            </a:r>
            <a:r>
              <a:rPr lang="cs-CZ" sz="1400" dirty="0" smtClean="0"/>
              <a:t>[online</a:t>
            </a:r>
            <a:r>
              <a:rPr lang="cs-CZ" sz="1400" dirty="0"/>
              <a:t>]. [cit. </a:t>
            </a:r>
            <a:r>
              <a:rPr lang="cs-CZ" sz="1400" dirty="0" smtClean="0"/>
              <a:t>2019-01-19</a:t>
            </a:r>
            <a:r>
              <a:rPr lang="cs-CZ" sz="1400" dirty="0"/>
              <a:t>]. Dostupné z: </a:t>
            </a:r>
            <a:r>
              <a:rPr lang="cs-CZ" sz="1400" dirty="0">
                <a:hlinkClick r:id="rId6"/>
              </a:rPr>
              <a:t>https://</a:t>
            </a:r>
            <a:r>
              <a:rPr lang="cs-CZ" sz="1400" dirty="0" smtClean="0">
                <a:hlinkClick r:id="rId6"/>
              </a:rPr>
              <a:t>www.fanuc.eu/cz/cs/roboty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it-IT" sz="1400" i="1" dirty="0" smtClean="0"/>
              <a:t>ABB</a:t>
            </a:r>
            <a:r>
              <a:rPr lang="cs-CZ" sz="1400" i="1" dirty="0"/>
              <a:t>:</a:t>
            </a:r>
            <a:r>
              <a:rPr lang="cs-CZ" sz="1400" i="1" dirty="0" smtClean="0"/>
              <a:t> </a:t>
            </a:r>
            <a:r>
              <a:rPr lang="cs-CZ" sz="1400" i="1" dirty="0" smtClean="0"/>
              <a:t>Robotika</a:t>
            </a:r>
            <a:r>
              <a:rPr lang="it-IT" sz="1400" dirty="0" smtClean="0"/>
              <a:t> </a:t>
            </a:r>
            <a:r>
              <a:rPr lang="it-IT" sz="1400" dirty="0"/>
              <a:t>[online]. [cit. </a:t>
            </a:r>
            <a:r>
              <a:rPr lang="it-IT" sz="1400" dirty="0" smtClean="0"/>
              <a:t>20</a:t>
            </a:r>
            <a:r>
              <a:rPr lang="cs-CZ" sz="1400" dirty="0" smtClean="0"/>
              <a:t>19</a:t>
            </a:r>
            <a:r>
              <a:rPr lang="it-IT" sz="1400" dirty="0" smtClean="0"/>
              <a:t>-</a:t>
            </a:r>
            <a:r>
              <a:rPr lang="cs-CZ" sz="1400" dirty="0" smtClean="0"/>
              <a:t>02</a:t>
            </a:r>
            <a:r>
              <a:rPr lang="it-IT" sz="1400" dirty="0" smtClean="0"/>
              <a:t>-19</a:t>
            </a:r>
            <a:r>
              <a:rPr lang="it-IT" sz="1400" dirty="0"/>
              <a:t>]. Dostupné z: https://new.abb.com/products/robotics?_ga=2.202486545.1417283177.1634636668-2120825869.1623753433</a:t>
            </a:r>
            <a:endParaRPr lang="cs-CZ" sz="1400" dirty="0" smtClean="0"/>
          </a:p>
          <a:p>
            <a:endParaRPr lang="cs-CZ" sz="1400" dirty="0"/>
          </a:p>
          <a:p>
            <a:r>
              <a:rPr lang="cs-CZ" sz="1400" i="1" dirty="0" smtClean="0"/>
              <a:t>GOOGLE</a:t>
            </a:r>
            <a:r>
              <a:rPr lang="cs-CZ" sz="1400" i="1" dirty="0"/>
              <a:t>: Picture</a:t>
            </a:r>
            <a:r>
              <a:rPr lang="cs-CZ" sz="1400" dirty="0"/>
              <a:t> [online]. [cit. </a:t>
            </a:r>
            <a:r>
              <a:rPr lang="cs-CZ" sz="1400" dirty="0" smtClean="0"/>
              <a:t>2019-02-17]. </a:t>
            </a:r>
            <a:r>
              <a:rPr lang="cs-CZ" sz="1400" dirty="0"/>
              <a:t>Dostupné z: </a:t>
            </a:r>
            <a:r>
              <a:rPr lang="cs-CZ" sz="1400" dirty="0">
                <a:hlinkClick r:id="rId7"/>
              </a:rPr>
              <a:t>https://www.google.com</a:t>
            </a:r>
            <a:r>
              <a:rPr lang="cs-CZ" sz="1400" dirty="0" smtClean="0">
                <a:hlinkClick r:id="rId7"/>
              </a:rPr>
              <a:t>/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92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Řešení DÚ - Stanovte počet stupňů kinematického řetězce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700808"/>
            <a:ext cx="2808312" cy="41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60839" cy="57606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Vypočtěte pohyblivost soustavy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7" y="1339027"/>
            <a:ext cx="6953578" cy="42484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0874" y="5661248"/>
            <a:ext cx="414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i = </a:t>
            </a:r>
            <a:r>
              <a:rPr lang="cs-CZ" i="1" dirty="0"/>
              <a:t>6 </a:t>
            </a:r>
            <a:r>
              <a:rPr lang="cs-CZ" i="1" dirty="0" smtClean="0"/>
              <a:t>(7 </a:t>
            </a:r>
            <a:r>
              <a:rPr lang="cs-CZ" i="1" dirty="0"/>
              <a:t>– 1) – (4 . </a:t>
            </a:r>
            <a:r>
              <a:rPr lang="cs-CZ" i="1" dirty="0" smtClean="0"/>
              <a:t>5 + 2 . 3 + 1 . 4) - 2 </a:t>
            </a:r>
            <a:r>
              <a:rPr lang="cs-CZ" i="1" dirty="0"/>
              <a:t>= 4° </a:t>
            </a:r>
            <a:endParaRPr lang="cs-CZ" i="1" dirty="0" smtClean="0"/>
          </a:p>
          <a:p>
            <a:r>
              <a:rPr lang="cs-CZ" i="1" dirty="0" smtClean="0"/>
              <a:t>i = 6 (5 – 1) – (4 . 5) = 4° 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1079757" y="5661248"/>
            <a:ext cx="4104456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560839" cy="576064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Vypočtěte pohyblivost soustavy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27" y="1339027"/>
            <a:ext cx="6953578" cy="42484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0874" y="5661248"/>
            <a:ext cx="414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i = </a:t>
            </a:r>
            <a:r>
              <a:rPr lang="cs-CZ" i="1" dirty="0"/>
              <a:t>6 </a:t>
            </a:r>
            <a:r>
              <a:rPr lang="cs-CZ" i="1" dirty="0" smtClean="0"/>
              <a:t>(7 </a:t>
            </a:r>
            <a:r>
              <a:rPr lang="cs-CZ" i="1" dirty="0"/>
              <a:t>– 1) – (4 . </a:t>
            </a:r>
            <a:r>
              <a:rPr lang="cs-CZ" i="1" dirty="0" smtClean="0"/>
              <a:t>5 + 2 . 3 + 1 . 4) - 2 </a:t>
            </a:r>
            <a:r>
              <a:rPr lang="cs-CZ" i="1" dirty="0"/>
              <a:t>= 4° </a:t>
            </a:r>
            <a:endParaRPr lang="cs-CZ" i="1" dirty="0" smtClean="0"/>
          </a:p>
          <a:p>
            <a:r>
              <a:rPr lang="cs-CZ" i="1" dirty="0" smtClean="0"/>
              <a:t>i = 6 (5 – 1) – (4 . 5) = 4° </a:t>
            </a:r>
            <a:endParaRPr lang="cs-CZ" i="1" dirty="0"/>
          </a:p>
        </p:txBody>
      </p:sp>
      <p:sp>
        <p:nvSpPr>
          <p:cNvPr id="6" name="Obdélník 5"/>
          <p:cNvSpPr/>
          <p:nvPr/>
        </p:nvSpPr>
        <p:spPr>
          <a:xfrm>
            <a:off x="3923928" y="6021288"/>
            <a:ext cx="4104456" cy="72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Členění kinematického řetězce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473" y="1392099"/>
            <a:ext cx="5214096" cy="4561140"/>
          </a:xfrm>
        </p:spPr>
        <p:txBody>
          <a:bodyPr/>
          <a:lstStyle/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Polohovací ústrojí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slouží k přemísťování objektů, resp. k jejich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polohování.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 základem stavby PR a konstrukčně je řešeno nejčastěji kombinací rotačních a translačních pohybových jednotek. </a:t>
            </a:r>
          </a:p>
          <a:p>
            <a:pPr algn="just">
              <a:buNone/>
            </a:pPr>
            <a:endParaRPr lang="cs-CZ" sz="2052" dirty="0"/>
          </a:p>
          <a:p>
            <a:pPr algn="just">
              <a:buNone/>
            </a:pPr>
            <a:endParaRPr lang="cs-CZ" sz="2052" dirty="0"/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Orientační ústrojí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umožňuje zachovat, popř. podle požadavků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měnit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orientaci objektu vůči pracovnímu prostředí. Nejčastěji je realizován kloubovými mechanismy.</a:t>
            </a:r>
          </a:p>
          <a:p>
            <a:pPr algn="just"/>
            <a:endParaRPr lang="cs-CZ" sz="2052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15047" y="3542629"/>
            <a:ext cx="196690" cy="272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294" y="1164994"/>
            <a:ext cx="2151698" cy="241744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94" y="3815119"/>
            <a:ext cx="2203133" cy="236601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779689" y="481345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Efektor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Členění kinematického řetězce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472" y="1392099"/>
            <a:ext cx="5214096" cy="4561140"/>
          </a:xfrm>
        </p:spPr>
        <p:txBody>
          <a:bodyPr>
            <a:normAutofit/>
          </a:bodyPr>
          <a:lstStyle/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Efektory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jsou ústrojí, která slouží k uchopování a držení manipulovaného objektu. Nejčastěji se jedná o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úchopné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hlavice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(také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chapadla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), popřípadě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technologické hlavice. </a:t>
            </a:r>
          </a:p>
          <a:p>
            <a:pPr algn="just">
              <a:buNone/>
            </a:pPr>
            <a:endParaRPr lang="cs-CZ" sz="2052" dirty="0"/>
          </a:p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Pojezdové ústrojí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jedná se o samostatnou translační jednotku, která slouží ke zvětšení pracovního prostoru robotu. Zatímco ostatní ústrojí jsou nedílnou součástí kinematického řetězce robotu, pojezdové ústrojí je funkčním doplňkem aplikovaným v případě nezbytnosti pro zvolené nasazení PR.</a:t>
            </a:r>
          </a:p>
          <a:p>
            <a:pPr algn="just"/>
            <a:endParaRPr lang="cs-CZ" sz="2052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4" b="56693"/>
          <a:stretch>
            <a:fillRect/>
          </a:stretch>
        </p:blipFill>
        <p:spPr bwMode="auto">
          <a:xfrm>
            <a:off x="6529311" y="2069497"/>
            <a:ext cx="1952959" cy="160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44" y="607170"/>
            <a:ext cx="2276082" cy="15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3907783"/>
            <a:ext cx="2160240" cy="23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340764" y="5030151"/>
            <a:ext cx="1476941" cy="39502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40764" y="5372874"/>
            <a:ext cx="1476941" cy="3950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77835" y="548680"/>
            <a:ext cx="8208694" cy="475119"/>
          </a:xfrm>
          <a:ln/>
        </p:spPr>
        <p:txBody>
          <a:bodyPr>
            <a:normAutofit/>
          </a:bodyPr>
          <a:lstStyle/>
          <a:p>
            <a:pPr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400" b="1" dirty="0">
                <a:latin typeface="Calibri" charset="0"/>
              </a:rPr>
              <a:t>Základní </a:t>
            </a:r>
            <a:r>
              <a:rPr lang="cs-CZ" sz="2400" b="1" dirty="0" smtClean="0">
                <a:latin typeface="Calibri" charset="0"/>
              </a:rPr>
              <a:t>kinematické struktury PR – polohovací ústrojí</a:t>
            </a:r>
            <a:endParaRPr lang="cs-CZ" sz="2400" b="1" dirty="0">
              <a:latin typeface="Calibri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472" y="1392099"/>
            <a:ext cx="8229057" cy="29009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6960" tIns="38480" rIns="76960" bIns="38480"/>
          <a:lstStyle/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Kartézský – TTT</a:t>
            </a:r>
          </a:p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Cylindrický (válcový) – TRT, RTT</a:t>
            </a:r>
          </a:p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Sférický (polární) – RRT</a:t>
            </a:r>
          </a:p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charset="0"/>
              </a:rPr>
              <a:t>Angulární </a:t>
            </a: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(antropomorfní, </a:t>
            </a:r>
            <a:r>
              <a:rPr lang="cs-CZ" sz="2000" dirty="0" err="1">
                <a:solidFill>
                  <a:srgbClr val="000000"/>
                </a:solidFill>
                <a:latin typeface="Calibri" charset="0"/>
              </a:rPr>
              <a:t>multiúhlový</a:t>
            </a: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) – </a:t>
            </a:r>
            <a:r>
              <a:rPr lang="cs-CZ" sz="2000" dirty="0" smtClean="0">
                <a:solidFill>
                  <a:srgbClr val="000000"/>
                </a:solidFill>
                <a:latin typeface="Calibri" charset="0"/>
              </a:rPr>
              <a:t>RRR</a:t>
            </a:r>
          </a:p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SCARA  – TRR, RRT</a:t>
            </a:r>
          </a:p>
          <a:p>
            <a:pPr marL="333938" indent="-332581" algn="just">
              <a:spcBef>
                <a:spcPts val="460"/>
              </a:spcBef>
              <a:spcAft>
                <a:spcPts val="855"/>
              </a:spcAft>
              <a:buSzPct val="45000"/>
              <a:buFont typeface="Arial" charset="0"/>
              <a:buChar char="•"/>
              <a:tabLst>
                <a:tab pos="619007" algn="l"/>
                <a:tab pos="1238014" algn="l"/>
                <a:tab pos="1857021" algn="l"/>
                <a:tab pos="2476028" algn="l"/>
                <a:tab pos="3095034" algn="l"/>
                <a:tab pos="3714041" algn="l"/>
                <a:tab pos="4333048" algn="l"/>
                <a:tab pos="4952055" algn="l"/>
                <a:tab pos="5571062" algn="l"/>
                <a:tab pos="6190069" algn="l"/>
                <a:tab pos="6809076" algn="l"/>
                <a:tab pos="7428083" algn="l"/>
                <a:tab pos="8047090" algn="l"/>
              </a:tabLst>
            </a:pPr>
            <a:r>
              <a:rPr lang="cs-CZ" sz="2000" dirty="0" smtClean="0">
                <a:solidFill>
                  <a:srgbClr val="000000"/>
                </a:solidFill>
                <a:latin typeface="Calibri" charset="0"/>
              </a:rPr>
              <a:t>Paralelní struktury robotů</a:t>
            </a:r>
            <a:endParaRPr lang="cs-CZ" sz="20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7472" y="1392099"/>
            <a:ext cx="8229057" cy="29730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570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 noGrp="1"/>
          </p:cNvSpPr>
          <p:nvPr/>
        </p:nvSpPr>
        <p:spPr>
          <a:xfrm>
            <a:off x="6552567" y="6189441"/>
            <a:ext cx="2133962" cy="343443"/>
          </a:xfrm>
          <a:prstGeom prst="rect">
            <a:avLst/>
          </a:prstGeom>
          <a:noFill/>
        </p:spPr>
        <p:txBody>
          <a:bodyPr lIns="89193" tIns="44596" rIns="89193" bIns="44596" anchor="ctr"/>
          <a:lstStyle/>
          <a:p>
            <a:pPr algn="r" defTabSz="891917" fontAlgn="auto">
              <a:spcBef>
                <a:spcPts val="0"/>
              </a:spcBef>
              <a:spcAft>
                <a:spcPts val="0"/>
              </a:spcAft>
              <a:defRPr/>
            </a:pPr>
            <a:fld id="{25BA7B8D-D7C1-43B0-B261-3B292EE0666F}" type="slidenum">
              <a:rPr lang="cs-CZ" sz="119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891917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cs-CZ" sz="1197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1437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1. Typ kartézský </a:t>
            </a: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180"/>
            <a:ext cx="157974" cy="35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8191" tIns="39095" rIns="78191" bIns="39095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62481" y="1318924"/>
            <a:ext cx="8229057" cy="2545004"/>
          </a:xfrm>
        </p:spPr>
        <p:txBody>
          <a:bodyPr>
            <a:no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Kinematický řetězec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TTT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je složený 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ze tří na sebe kolmých translačních jednotek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Pracovním prostorem je hranol. Jednotlivé pohybové jednotky jsou konstrukčně většinou složitější, větší a těžší ve srovnání s rotačními jednotkami.</a:t>
            </a:r>
          </a:p>
          <a:p>
            <a:pPr algn="just"/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Výhody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vysoká tuhost a přesnost polohování, struktura umožňuje konstrukční řešení pro velký pracovní prostor, ideální pro stavebnicovou konstrukci. 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57473" y="4044745"/>
            <a:ext cx="2390440" cy="147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193" tIns="44596" rIns="89193" bIns="44596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46138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40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34632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Trend: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podíl manipulátorů a robotů s touto koncepcí roste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2987824" y="3845876"/>
            <a:ext cx="2596198" cy="2465281"/>
            <a:chOff x="3649884" y="4125804"/>
            <a:chExt cx="2880320" cy="260697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884" y="4125804"/>
              <a:ext cx="2880320" cy="260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Kosoúhelník 12"/>
            <p:cNvSpPr/>
            <p:nvPr/>
          </p:nvSpPr>
          <p:spPr>
            <a:xfrm rot="5400000">
              <a:off x="4355487" y="5725090"/>
              <a:ext cx="799147" cy="741223"/>
            </a:xfrm>
            <a:prstGeom prst="parallelogram">
              <a:avLst/>
            </a:prstGeom>
            <a:solidFill>
              <a:schemeClr val="accent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Kosoúhelník 14"/>
            <p:cNvSpPr/>
            <p:nvPr/>
          </p:nvSpPr>
          <p:spPr>
            <a:xfrm rot="5400000" flipH="1">
              <a:off x="5015517" y="5269383"/>
              <a:ext cx="1327657" cy="1124125"/>
            </a:xfrm>
            <a:prstGeom prst="parallelogram">
              <a:avLst>
                <a:gd name="adj" fmla="val 64926"/>
              </a:avLst>
            </a:prstGeom>
            <a:solidFill>
              <a:schemeClr val="accent1"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Kosoúhelník 15"/>
            <p:cNvSpPr/>
            <p:nvPr/>
          </p:nvSpPr>
          <p:spPr>
            <a:xfrm rot="935720">
              <a:off x="4528406" y="4941104"/>
              <a:ext cx="1596360" cy="987896"/>
            </a:xfrm>
            <a:prstGeom prst="parallelogram">
              <a:avLst>
                <a:gd name="adj" fmla="val 86871"/>
              </a:avLst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17" y="3720826"/>
            <a:ext cx="3563888" cy="23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-prezentace-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fs-prezentace-cz</Template>
  <TotalTime>7250</TotalTime>
  <Words>1259</Words>
  <Application>Microsoft Office PowerPoint</Application>
  <PresentationFormat>Předvádění na obrazovce (4:3)</PresentationFormat>
  <Paragraphs>135</Paragraphs>
  <Slides>25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Myriad Pro</vt:lpstr>
      <vt:lpstr>Times New Roman</vt:lpstr>
      <vt:lpstr>fs-prezentace-cz</vt:lpstr>
      <vt:lpstr>Prezentace aplikace PowerPoint</vt:lpstr>
      <vt:lpstr>Polohovací a orientační ústrojí, pracovní prostor </vt:lpstr>
      <vt:lpstr>Řešení DÚ - Stanovte počet stupňů kinematického řetězce</vt:lpstr>
      <vt:lpstr>Vypočtěte pohyblivost soustavy </vt:lpstr>
      <vt:lpstr>Vypočtěte pohyblivost soustavy </vt:lpstr>
      <vt:lpstr>Členění kinematického řetězce</vt:lpstr>
      <vt:lpstr>Členění kinematického řetězce</vt:lpstr>
      <vt:lpstr>Základní kinematické struktury PR – polohovací ústrojí</vt:lpstr>
      <vt:lpstr>1. Typ kartézský </vt:lpstr>
      <vt:lpstr>2. Typ cylindrický (válcový) </vt:lpstr>
      <vt:lpstr>3. Typ sférický (polární) </vt:lpstr>
      <vt:lpstr>4. Typ angulární (antropomorfní, multiúhlový) </vt:lpstr>
      <vt:lpstr>5. Typ SCARA (z angl. System Compliance Assembly Robot Arm)</vt:lpstr>
      <vt:lpstr>6. Modifikované kloubové struktury</vt:lpstr>
      <vt:lpstr>6. Modifikované kloubové struktury - Aplikace Stewartovy plošiny</vt:lpstr>
      <vt:lpstr>Pracovní prostory</vt:lpstr>
      <vt:lpstr>Prezentace aplikace PowerPoint</vt:lpstr>
      <vt:lpstr>Stanovte typ kinematické struktury, pohyblivost soustavy a zakreslete pracovní prostor</vt:lpstr>
      <vt:lpstr>Stanovte typ kinematické struktury, pohyblivost soustavy a zakreslete pracovní prostor</vt:lpstr>
      <vt:lpstr>Stanovte typ kinematické struktury, pohyblivost soustavy a zakreslete pracovní prostor</vt:lpstr>
      <vt:lpstr>Stanovte typ kinematické struktury, pohyblivost soustavy a zakreslete pracovní prostor</vt:lpstr>
      <vt:lpstr>Stanovte typ kinematické struktury, pohyblivost soustavy a zakreslete pracovní prostor</vt:lpstr>
      <vt:lpstr>Orientační ústrojí</vt:lpstr>
      <vt:lpstr>Dle zadaného pracovního prostoru zakreslete kinematické schéma PR</vt:lpstr>
      <vt:lpstr>Literatura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zuzana.horcickova</dc:creator>
  <cp:keywords>TUL</cp:keywords>
  <cp:lastModifiedBy>LRS</cp:lastModifiedBy>
  <cp:revision>75</cp:revision>
  <dcterms:created xsi:type="dcterms:W3CDTF">2018-11-26T09:19:37Z</dcterms:created>
  <dcterms:modified xsi:type="dcterms:W3CDTF">2021-10-26T09:07:09Z</dcterms:modified>
</cp:coreProperties>
</file>