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8288000" cy="10287000"/>
  <p:notesSz cx="6858000" cy="9144000"/>
  <p:embeddedFontLst>
    <p:embeddedFont>
      <p:font typeface="Open Sans" panose="020B0604020202020204" charset="0"/>
      <p:regular r:id="rId15"/>
    </p:embeddedFont>
    <p:embeddedFont>
      <p:font typeface="Codec Pro ExtraBold" panose="020B0604020202020204" charset="0"/>
      <p:regular r:id="rId16"/>
    </p:embeddedFont>
    <p:embeddedFont>
      <p:font typeface="Montserrat Light Italics" panose="020B0604020202020204" charset="-18"/>
      <p:regular r:id="rId17"/>
    </p:embeddedFont>
    <p:embeddedFont>
      <p:font typeface="Cheque" panose="020B0604020202020204" charset="0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Open Sans Bold" panose="020B0604020202020204" charset="0"/>
      <p:regular r:id="rId23"/>
    </p:embeddedFont>
    <p:embeddedFont>
      <p:font typeface="Montserrat Light" panose="020B0604020202020204" charset="-18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125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0.png"/><Relationship Id="rId4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hyperlink" Target="https://www.npr.org/2024/03/06/1236363592/biden-tiktok-ban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5" Type="http://schemas.openxmlformats.org/officeDocument/2006/relationships/image" Target="../media/image13.png"/><Relationship Id="rId4" Type="http://schemas.openxmlformats.org/officeDocument/2006/relationships/image" Target="../media/image17.svg"/><Relationship Id="rId9" Type="http://schemas.openxmlformats.org/officeDocument/2006/relationships/image" Target="../media/image2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7" Type="http://schemas.openxmlformats.org/officeDocument/2006/relationships/image" Target="../media/image18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theverge.com/2024/3/7/24093308/tiktok-congress-ban-push-notification" TargetMode="External"/><Relationship Id="rId5" Type="http://schemas.openxmlformats.org/officeDocument/2006/relationships/image" Target="../media/image26.sv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ukib.cz/cs/infoservis/hrozby/1941-aplikace-tiktok-predstavuje-bezpecnostni-hrozbu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347927" y="2381651"/>
            <a:ext cx="154547" cy="5301083"/>
            <a:chOff x="0" y="0"/>
            <a:chExt cx="32097" cy="110094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2097" cy="1100948"/>
            </a:xfrm>
            <a:custGeom>
              <a:avLst/>
              <a:gdLst/>
              <a:ahLst/>
              <a:cxnLst/>
              <a:rect l="l" t="t" r="r" b="b"/>
              <a:pathLst>
                <a:path w="32097" h="1100948">
                  <a:moveTo>
                    <a:pt x="0" y="0"/>
                  </a:moveTo>
                  <a:lnTo>
                    <a:pt x="32097" y="0"/>
                  </a:lnTo>
                  <a:lnTo>
                    <a:pt x="32097" y="1100948"/>
                  </a:lnTo>
                  <a:lnTo>
                    <a:pt x="0" y="110094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32097" cy="11199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847070" y="2650792"/>
            <a:ext cx="10975347" cy="3654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754"/>
              </a:lnSpc>
            </a:pPr>
            <a:r>
              <a:rPr lang="en-US" sz="11461" dirty="0">
                <a:solidFill>
                  <a:srgbClr val="FFFFFF"/>
                </a:solidFill>
                <a:latin typeface="Codec Pro ExtraBold"/>
              </a:rPr>
              <a:t>ZÁKAZ TIKTOKU V USA</a:t>
            </a:r>
          </a:p>
        </p:txBody>
      </p:sp>
      <p:sp>
        <p:nvSpPr>
          <p:cNvPr id="7" name="Freeform 7"/>
          <p:cNvSpPr/>
          <p:nvPr/>
        </p:nvSpPr>
        <p:spPr>
          <a:xfrm>
            <a:off x="-4219488" y="-4493967"/>
            <a:ext cx="8438976" cy="7475193"/>
          </a:xfrm>
          <a:custGeom>
            <a:avLst/>
            <a:gdLst/>
            <a:ahLst/>
            <a:cxnLst/>
            <a:rect l="l" t="t" r="r" b="b"/>
            <a:pathLst>
              <a:path w="8438976" h="7475193">
                <a:moveTo>
                  <a:pt x="0" y="0"/>
                </a:moveTo>
                <a:lnTo>
                  <a:pt x="8438976" y="0"/>
                </a:lnTo>
                <a:lnTo>
                  <a:pt x="8438976" y="7475193"/>
                </a:lnTo>
                <a:lnTo>
                  <a:pt x="0" y="747519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2822417" y="4803567"/>
            <a:ext cx="4454733" cy="4454733"/>
          </a:xfrm>
          <a:custGeom>
            <a:avLst/>
            <a:gdLst/>
            <a:ahLst/>
            <a:cxnLst/>
            <a:rect l="l" t="t" r="r" b="b"/>
            <a:pathLst>
              <a:path w="4454733" h="4454733">
                <a:moveTo>
                  <a:pt x="0" y="0"/>
                </a:moveTo>
                <a:lnTo>
                  <a:pt x="4454733" y="0"/>
                </a:lnTo>
                <a:lnTo>
                  <a:pt x="4454733" y="4454733"/>
                </a:lnTo>
                <a:lnTo>
                  <a:pt x="0" y="445473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2714583" y="4845780"/>
            <a:ext cx="4945943" cy="5151616"/>
          </a:xfrm>
          <a:custGeom>
            <a:avLst/>
            <a:gdLst/>
            <a:ahLst/>
            <a:cxnLst/>
            <a:rect l="l" t="t" r="r" b="b"/>
            <a:pathLst>
              <a:path w="4945943" h="5151616">
                <a:moveTo>
                  <a:pt x="0" y="0"/>
                </a:moveTo>
                <a:lnTo>
                  <a:pt x="4945944" y="0"/>
                </a:lnTo>
                <a:lnTo>
                  <a:pt x="4945944" y="5151617"/>
                </a:lnTo>
                <a:lnTo>
                  <a:pt x="0" y="51516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847070" y="6913629"/>
            <a:ext cx="8102577" cy="507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27"/>
              </a:lnSpc>
            </a:pPr>
            <a:r>
              <a:rPr lang="en-US" sz="2876" spc="143">
                <a:solidFill>
                  <a:srgbClr val="FFFFFF"/>
                </a:solidFill>
                <a:latin typeface="Montserrat Light Italics"/>
              </a:rPr>
              <a:t>Voborníková, Dvořáková, Hřebřinová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2856869" cy="1895922"/>
          </a:xfrm>
          <a:custGeom>
            <a:avLst/>
            <a:gdLst/>
            <a:ahLst/>
            <a:cxnLst/>
            <a:rect l="l" t="t" r="r" b="b"/>
            <a:pathLst>
              <a:path w="2856869" h="1895922">
                <a:moveTo>
                  <a:pt x="0" y="0"/>
                </a:moveTo>
                <a:lnTo>
                  <a:pt x="2856869" y="0"/>
                </a:lnTo>
                <a:lnTo>
                  <a:pt x="2856869" y="1895922"/>
                </a:lnTo>
                <a:lnTo>
                  <a:pt x="0" y="18959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8700" y="4977513"/>
            <a:ext cx="6784131" cy="4280787"/>
          </a:xfrm>
          <a:custGeom>
            <a:avLst/>
            <a:gdLst/>
            <a:ahLst/>
            <a:cxnLst/>
            <a:rect l="l" t="t" r="r" b="b"/>
            <a:pathLst>
              <a:path w="6784131" h="4280787">
                <a:moveTo>
                  <a:pt x="0" y="0"/>
                </a:moveTo>
                <a:lnTo>
                  <a:pt x="6784131" y="0"/>
                </a:lnTo>
                <a:lnTo>
                  <a:pt x="6784131" y="4280787"/>
                </a:lnTo>
                <a:lnTo>
                  <a:pt x="0" y="428078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3574479" y="42579"/>
            <a:ext cx="11139041" cy="1657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404"/>
              </a:lnSpc>
              <a:spcBef>
                <a:spcPct val="0"/>
              </a:spcBef>
            </a:pPr>
            <a:r>
              <a:rPr lang="en-US" sz="8860">
                <a:solidFill>
                  <a:srgbClr val="000000"/>
                </a:solidFill>
                <a:latin typeface="Codec Pro ExtraBold"/>
              </a:rPr>
              <a:t>Další zákazy TikToku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589318" y="4104524"/>
            <a:ext cx="9765" cy="17541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204"/>
              </a:lnSpc>
              <a:spcBef>
                <a:spcPct val="0"/>
              </a:spcBef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1028700" y="1932405"/>
            <a:ext cx="15812288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 algn="just">
              <a:lnSpc>
                <a:spcPts val="4759"/>
              </a:lnSpc>
              <a:spcBef>
                <a:spcPct val="0"/>
              </a:spcBef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Montserrat Light"/>
              </a:rPr>
              <a:t>Evropská komice, Rada Evropské unie, Evropský parlament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151664" y="3573061"/>
            <a:ext cx="2689324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 Bold"/>
              </a:rPr>
              <a:t>Důvody: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931469" y="4688757"/>
            <a:ext cx="6440388" cy="1780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Montserrat Light"/>
              </a:rPr>
              <a:t>sledování dat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Montserrat Light"/>
              </a:rPr>
              <a:t>vznikající závislost</a:t>
            </a:r>
          </a:p>
          <a:p>
            <a:pPr marL="734059" lvl="1" indent="-367030">
              <a:lnSpc>
                <a:spcPts val="4759"/>
              </a:lnSpc>
              <a:spcBef>
                <a:spcPct val="0"/>
              </a:spcBef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Montserrat Light"/>
              </a:rPr>
              <a:t>nebezpečné výzvy a trendy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99173" y="2487846"/>
            <a:ext cx="9932296" cy="1780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Montserrat Light"/>
              </a:rPr>
              <a:t>České firmy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Montserrat Light"/>
              </a:rPr>
              <a:t>Úplný zákaz - Indie, Indonesie, Bangladéš</a:t>
            </a:r>
          </a:p>
          <a:p>
            <a:pPr marL="734059" lvl="1" indent="-367030">
              <a:lnSpc>
                <a:spcPts val="4759"/>
              </a:lnSpc>
              <a:spcBef>
                <a:spcPct val="0"/>
              </a:spcBef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Montserrat Light"/>
              </a:rPr>
              <a:t>Turecko - pokuta ve výši 2 mil. korun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482898" y="1809139"/>
            <a:ext cx="710208" cy="1224497"/>
          </a:xfrm>
          <a:custGeom>
            <a:avLst/>
            <a:gdLst/>
            <a:ahLst/>
            <a:cxnLst/>
            <a:rect l="l" t="t" r="r" b="b"/>
            <a:pathLst>
              <a:path w="710208" h="1224497">
                <a:moveTo>
                  <a:pt x="0" y="0"/>
                </a:moveTo>
                <a:lnTo>
                  <a:pt x="710208" y="0"/>
                </a:lnTo>
                <a:lnTo>
                  <a:pt x="710208" y="1224497"/>
                </a:lnTo>
                <a:lnTo>
                  <a:pt x="0" y="12244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372808" y="39318"/>
            <a:ext cx="13542385" cy="2382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37"/>
              </a:lnSpc>
            </a:pPr>
            <a:r>
              <a:rPr lang="en-US" sz="6812">
                <a:solidFill>
                  <a:srgbClr val="000000"/>
                </a:solidFill>
                <a:latin typeface="Open Sans Bold"/>
              </a:rPr>
              <a:t>Co může zákaz TikToku v USA vyvolat?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28463" y="3134904"/>
            <a:ext cx="4929485" cy="1780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 algn="ctr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Montserrat Light"/>
              </a:rPr>
              <a:t>bezpečnostní rizika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Montserrat Light"/>
              </a:rPr>
              <a:t>obchodní nevýhody</a:t>
            </a:r>
          </a:p>
          <a:p>
            <a:pPr>
              <a:lnSpc>
                <a:spcPts val="4759"/>
              </a:lnSpc>
              <a:spcBef>
                <a:spcPct val="0"/>
              </a:spcBef>
            </a:pPr>
            <a:endParaRPr lang="en-US" sz="3399">
              <a:solidFill>
                <a:srgbClr val="000000"/>
              </a:solidFill>
              <a:latin typeface="Montserrat Light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163686" y="2088330"/>
            <a:ext cx="3348633" cy="589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Cheque"/>
              </a:rPr>
              <a:t>USA           Čína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045042" y="3134904"/>
            <a:ext cx="5290393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 algn="ctr">
              <a:lnSpc>
                <a:spcPts val="4759"/>
              </a:lnSpc>
              <a:spcBef>
                <a:spcPct val="0"/>
              </a:spcBef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Montserrat Light"/>
              </a:rPr>
              <a:t>ztráta mladých voličů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126882" y="4424271"/>
            <a:ext cx="6034236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 Bold"/>
              </a:rPr>
              <a:t>Další dění TikToku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83341" y="5768566"/>
            <a:ext cx="10901246" cy="2380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Montserrat Light"/>
              </a:rPr>
              <a:t>Zmizení nabídky z Googlu i Applu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Montserrat Light"/>
              </a:rPr>
              <a:t>Odříznutí od automatických aktualizacích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Montserrat Light"/>
              </a:rPr>
              <a:t>Problém se získávání inzerentů</a:t>
            </a:r>
          </a:p>
          <a:p>
            <a:pPr marL="734059" lvl="1" indent="-367030">
              <a:lnSpc>
                <a:spcPts val="4759"/>
              </a:lnSpc>
              <a:spcBef>
                <a:spcPct val="0"/>
              </a:spcBef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Montserrat Light"/>
              </a:rPr>
              <a:t>Reputační rizika setrvávajících uživatelů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705578" y="6659294"/>
            <a:ext cx="2314135" cy="2314135"/>
          </a:xfrm>
          <a:custGeom>
            <a:avLst/>
            <a:gdLst/>
            <a:ahLst/>
            <a:cxnLst/>
            <a:rect l="l" t="t" r="r" b="b"/>
            <a:pathLst>
              <a:path w="2314135" h="2314135">
                <a:moveTo>
                  <a:pt x="0" y="0"/>
                </a:moveTo>
                <a:lnTo>
                  <a:pt x="2314136" y="0"/>
                </a:lnTo>
                <a:lnTo>
                  <a:pt x="2314136" y="2314135"/>
                </a:lnTo>
                <a:lnTo>
                  <a:pt x="0" y="23141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303562" y="4274503"/>
            <a:ext cx="13680877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000000"/>
                </a:solidFill>
                <a:latin typeface="Open Sans Bold"/>
              </a:rPr>
              <a:t>Děkujeme za pozornost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69164" y="202682"/>
            <a:ext cx="8991321" cy="1524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11022"/>
              </a:lnSpc>
              <a:spcBef>
                <a:spcPct val="0"/>
              </a:spcBef>
            </a:pPr>
            <a:r>
              <a:rPr lang="en-US" sz="9185">
                <a:solidFill>
                  <a:srgbClr val="1A1A1A"/>
                </a:solidFill>
                <a:latin typeface="Codec Pro ExtraBold"/>
              </a:rPr>
              <a:t>ZDROJE</a:t>
            </a:r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2162066" y="0"/>
            <a:ext cx="15103764" cy="10287000"/>
            <a:chOff x="0" y="0"/>
            <a:chExt cx="5475623" cy="372938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475623" cy="3729384"/>
            </a:xfrm>
            <a:custGeom>
              <a:avLst/>
              <a:gdLst/>
              <a:ahLst/>
              <a:cxnLst/>
              <a:rect l="l" t="t" r="r" b="b"/>
              <a:pathLst>
                <a:path w="5475623" h="3729384">
                  <a:moveTo>
                    <a:pt x="3322462" y="3729384"/>
                  </a:moveTo>
                  <a:lnTo>
                    <a:pt x="0" y="3729384"/>
                  </a:lnTo>
                  <a:lnTo>
                    <a:pt x="2153161" y="0"/>
                  </a:lnTo>
                  <a:lnTo>
                    <a:pt x="5475623" y="0"/>
                  </a:lnTo>
                  <a:lnTo>
                    <a:pt x="3322462" y="3729384"/>
                  </a:lnTo>
                  <a:close/>
                </a:path>
              </a:pathLst>
            </a:custGeom>
            <a:solidFill>
              <a:srgbClr val="56C1CA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5475623" cy="3729384"/>
            </a:xfrm>
            <a:custGeom>
              <a:avLst/>
              <a:gdLst/>
              <a:ahLst/>
              <a:cxnLst/>
              <a:rect l="l" t="t" r="r" b="b"/>
              <a:pathLst>
                <a:path w="5475623" h="3729384">
                  <a:moveTo>
                    <a:pt x="3322462" y="3729384"/>
                  </a:moveTo>
                  <a:lnTo>
                    <a:pt x="0" y="3729384"/>
                  </a:lnTo>
                  <a:lnTo>
                    <a:pt x="2153161" y="0"/>
                  </a:lnTo>
                  <a:lnTo>
                    <a:pt x="5475623" y="0"/>
                  </a:lnTo>
                  <a:lnTo>
                    <a:pt x="3322462" y="3729384"/>
                  </a:lnTo>
                  <a:close/>
                </a:path>
              </a:pathLst>
            </a:custGeom>
            <a:blipFill>
              <a:blip r:embed="rId2"/>
              <a:stretch>
                <a:fillRect t="-5058" b="-5058"/>
              </a:stretch>
            </a:blipFill>
          </p:spPr>
        </p:sp>
      </p:grpSp>
      <p:sp>
        <p:nvSpPr>
          <p:cNvPr id="6" name="TextBox 6"/>
          <p:cNvSpPr txBox="1"/>
          <p:nvPr/>
        </p:nvSpPr>
        <p:spPr>
          <a:xfrm>
            <a:off x="323660" y="2318230"/>
            <a:ext cx="13574507" cy="8990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72"/>
              </a:lnSpc>
            </a:pPr>
            <a:r>
              <a:rPr lang="en-US" sz="2837">
                <a:solidFill>
                  <a:srgbClr val="1A1A1A"/>
                </a:solidFill>
                <a:latin typeface="Open Sans"/>
              </a:rPr>
              <a:t>https://heyfomo.cz/tiktok-musite-prodat-nebo-jej-zakazeme-schvalil-americky-kongres-co-se-ted-bude-dit</a:t>
            </a:r>
          </a:p>
          <a:p>
            <a:pPr>
              <a:lnSpc>
                <a:spcPts val="3972"/>
              </a:lnSpc>
            </a:pPr>
            <a:endParaRPr lang="en-US" sz="2837">
              <a:solidFill>
                <a:srgbClr val="1A1A1A"/>
              </a:solidFill>
              <a:latin typeface="Open Sans"/>
            </a:endParaRPr>
          </a:p>
          <a:p>
            <a:pPr>
              <a:lnSpc>
                <a:spcPts val="3972"/>
              </a:lnSpc>
            </a:pPr>
            <a:r>
              <a:rPr lang="en-US" sz="2837">
                <a:solidFill>
                  <a:srgbClr val="1A1A1A"/>
                </a:solidFill>
                <a:latin typeface="Open Sans"/>
              </a:rPr>
              <a:t>https://heyfomo.cz/tiktok-v-usa-mobilizuje-lidi-aby%20zabranili-zakazu-aplikace-v-zemi</a:t>
            </a:r>
          </a:p>
          <a:p>
            <a:pPr>
              <a:lnSpc>
                <a:spcPts val="3972"/>
              </a:lnSpc>
            </a:pPr>
            <a:endParaRPr lang="en-US" sz="2837">
              <a:solidFill>
                <a:srgbClr val="1A1A1A"/>
              </a:solidFill>
              <a:latin typeface="Open Sans"/>
            </a:endParaRPr>
          </a:p>
          <a:p>
            <a:pPr>
              <a:lnSpc>
                <a:spcPts val="3972"/>
              </a:lnSpc>
            </a:pPr>
            <a:r>
              <a:rPr lang="en-US" sz="2837">
                <a:solidFill>
                  <a:srgbClr val="1A1A1A"/>
                </a:solidFill>
                <a:latin typeface="Open Sans"/>
              </a:rPr>
              <a:t>https://digitalninomadstvi.cz/tiktok/</a:t>
            </a:r>
          </a:p>
          <a:p>
            <a:pPr>
              <a:lnSpc>
                <a:spcPts val="3972"/>
              </a:lnSpc>
            </a:pPr>
            <a:endParaRPr lang="en-US" sz="2837">
              <a:solidFill>
                <a:srgbClr val="1A1A1A"/>
              </a:solidFill>
              <a:latin typeface="Open Sans"/>
            </a:endParaRPr>
          </a:p>
          <a:p>
            <a:pPr>
              <a:lnSpc>
                <a:spcPts val="3972"/>
              </a:lnSpc>
            </a:pPr>
            <a:r>
              <a:rPr lang="en-US" sz="2837">
                <a:solidFill>
                  <a:srgbClr val="1A1A1A"/>
                </a:solidFill>
                <a:latin typeface="Open Sans"/>
              </a:rPr>
              <a:t>https://www.edu.cz/zakaz-tiktoku-evropskou-komisi-pozitiva-a-negativa/</a:t>
            </a:r>
          </a:p>
          <a:p>
            <a:pPr>
              <a:lnSpc>
                <a:spcPts val="3972"/>
              </a:lnSpc>
            </a:pPr>
            <a:endParaRPr lang="en-US" sz="2837">
              <a:solidFill>
                <a:srgbClr val="1A1A1A"/>
              </a:solidFill>
              <a:latin typeface="Open Sans"/>
            </a:endParaRPr>
          </a:p>
          <a:p>
            <a:pPr>
              <a:lnSpc>
                <a:spcPts val="3972"/>
              </a:lnSpc>
            </a:pPr>
            <a:r>
              <a:rPr lang="en-US" sz="2837">
                <a:solidFill>
                  <a:srgbClr val="1A1A1A"/>
                </a:solidFill>
                <a:latin typeface="Open Sans"/>
              </a:rPr>
              <a:t>https://www.seznamzpravy.cz/clanek/tech-technologie-internet-tiktok-dostal-ultimatum-proc-chteji-cinskou-socialni-sit-vsichni-zakazat-227919?_zn</a:t>
            </a:r>
          </a:p>
          <a:p>
            <a:pPr>
              <a:lnSpc>
                <a:spcPts val="3972"/>
              </a:lnSpc>
            </a:pPr>
            <a:endParaRPr lang="en-US" sz="2837">
              <a:solidFill>
                <a:srgbClr val="1A1A1A"/>
              </a:solidFill>
              <a:latin typeface="Open Sans"/>
            </a:endParaRPr>
          </a:p>
          <a:p>
            <a:pPr>
              <a:lnSpc>
                <a:spcPts val="3972"/>
              </a:lnSpc>
            </a:pPr>
            <a:r>
              <a:rPr lang="en-US" sz="2837">
                <a:solidFill>
                  <a:srgbClr val="1A1A1A"/>
                </a:solidFill>
                <a:latin typeface="Open Sans"/>
              </a:rPr>
              <a:t>https://www.novinky.cz/clanek/internet-a-pc-software-tiktok-ma-pres-tri-miliardy-stazeni-v-nekterych-zemich-byl-zakazan-40373020</a:t>
            </a:r>
          </a:p>
          <a:p>
            <a:pPr algn="ctr">
              <a:lnSpc>
                <a:spcPts val="3972"/>
              </a:lnSpc>
            </a:pPr>
            <a:endParaRPr lang="en-US" sz="2837">
              <a:solidFill>
                <a:srgbClr val="1A1A1A"/>
              </a:solidFill>
              <a:latin typeface="Open Sans"/>
            </a:endParaRPr>
          </a:p>
          <a:p>
            <a:pPr algn="ctr">
              <a:lnSpc>
                <a:spcPts val="3972"/>
              </a:lnSpc>
            </a:pPr>
            <a:endParaRPr lang="en-US" sz="2837">
              <a:solidFill>
                <a:srgbClr val="1A1A1A"/>
              </a:solidFill>
              <a:latin typeface="Open Sans"/>
            </a:endParaRPr>
          </a:p>
          <a:p>
            <a:pPr algn="ctr">
              <a:lnSpc>
                <a:spcPts val="3972"/>
              </a:lnSpc>
            </a:pPr>
            <a:endParaRPr lang="en-US" sz="2837">
              <a:solidFill>
                <a:srgbClr val="1A1A1A"/>
              </a:solidFill>
              <a:latin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3330904"/>
          </a:xfrm>
          <a:custGeom>
            <a:avLst/>
            <a:gdLst/>
            <a:ahLst/>
            <a:cxnLst/>
            <a:rect l="l" t="t" r="r" b="b"/>
            <a:pathLst>
              <a:path w="18288000" h="3330904">
                <a:moveTo>
                  <a:pt x="0" y="0"/>
                </a:moveTo>
                <a:lnTo>
                  <a:pt x="18288000" y="0"/>
                </a:lnTo>
                <a:lnTo>
                  <a:pt x="18288000" y="3330904"/>
                </a:lnTo>
                <a:lnTo>
                  <a:pt x="0" y="33309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265798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5006878" y="1337660"/>
            <a:ext cx="8274244" cy="1571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359"/>
              </a:lnSpc>
            </a:pPr>
            <a:r>
              <a:rPr lang="en-US" sz="9466">
                <a:solidFill>
                  <a:srgbClr val="FFFFFF"/>
                </a:solidFill>
                <a:latin typeface="Codec Pro ExtraBold"/>
              </a:rPr>
              <a:t>OBSAH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3588956"/>
            <a:ext cx="13276131" cy="65087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82977" lvl="1" indent="-491489" algn="just">
              <a:lnSpc>
                <a:spcPts val="6374"/>
              </a:lnSpc>
              <a:buFont typeface="Arial"/>
              <a:buChar char="•"/>
            </a:pPr>
            <a:r>
              <a:rPr lang="en-US" sz="4552">
                <a:solidFill>
                  <a:srgbClr val="000000"/>
                </a:solidFill>
                <a:latin typeface="Codec Pro ExtraBold"/>
              </a:rPr>
              <a:t>Co je to TikTok?</a:t>
            </a:r>
          </a:p>
          <a:p>
            <a:pPr marL="982977" lvl="1" indent="-491489" algn="just">
              <a:lnSpc>
                <a:spcPts val="6374"/>
              </a:lnSpc>
              <a:buFont typeface="Arial"/>
              <a:buChar char="•"/>
            </a:pPr>
            <a:r>
              <a:rPr lang="en-US" sz="4552">
                <a:solidFill>
                  <a:srgbClr val="000000"/>
                </a:solidFill>
                <a:latin typeface="Codec Pro ExtraBold"/>
              </a:rPr>
              <a:t>Historie Tiktoku</a:t>
            </a:r>
          </a:p>
          <a:p>
            <a:pPr marL="982977" lvl="1" indent="-491489" algn="just">
              <a:lnSpc>
                <a:spcPts val="6374"/>
              </a:lnSpc>
              <a:buFont typeface="Arial"/>
              <a:buChar char="•"/>
            </a:pPr>
            <a:r>
              <a:rPr lang="en-US" sz="4552">
                <a:solidFill>
                  <a:srgbClr val="000000"/>
                </a:solidFill>
                <a:latin typeface="Codec Pro ExtraBold"/>
              </a:rPr>
              <a:t>Nebezpečí a rizika Tiktoku</a:t>
            </a:r>
          </a:p>
          <a:p>
            <a:pPr marL="982977" lvl="1" indent="-491489" algn="just">
              <a:lnSpc>
                <a:spcPts val="6374"/>
              </a:lnSpc>
              <a:buFont typeface="Arial"/>
              <a:buChar char="•"/>
            </a:pPr>
            <a:r>
              <a:rPr lang="en-US" sz="4552">
                <a:solidFill>
                  <a:srgbClr val="000000"/>
                </a:solidFill>
                <a:latin typeface="Codec Pro ExtraBold"/>
              </a:rPr>
              <a:t>TikTok Global jako hrozba, co se děje v USA?</a:t>
            </a:r>
          </a:p>
          <a:p>
            <a:pPr marL="982977" lvl="1" indent="-491489" algn="just">
              <a:lnSpc>
                <a:spcPts val="6374"/>
              </a:lnSpc>
              <a:buFont typeface="Arial"/>
              <a:buChar char="•"/>
            </a:pPr>
            <a:r>
              <a:rPr lang="en-US" sz="4552">
                <a:solidFill>
                  <a:srgbClr val="000000"/>
                </a:solidFill>
                <a:latin typeface="Codec Pro ExtraBold"/>
              </a:rPr>
              <a:t>Před TikTokem varují i české instituce</a:t>
            </a:r>
          </a:p>
          <a:p>
            <a:pPr marL="982977" lvl="1" indent="-491489" algn="just">
              <a:lnSpc>
                <a:spcPts val="6374"/>
              </a:lnSpc>
              <a:buFont typeface="Arial"/>
              <a:buChar char="•"/>
            </a:pPr>
            <a:r>
              <a:rPr lang="en-US" sz="4552">
                <a:solidFill>
                  <a:srgbClr val="000000"/>
                </a:solidFill>
                <a:latin typeface="Codec Pro ExtraBold"/>
              </a:rPr>
              <a:t>Další zákazy aplikace</a:t>
            </a:r>
          </a:p>
          <a:p>
            <a:pPr marL="982977" lvl="1" indent="-491489" algn="just">
              <a:lnSpc>
                <a:spcPts val="6374"/>
              </a:lnSpc>
              <a:buFont typeface="Arial"/>
              <a:buChar char="•"/>
            </a:pPr>
            <a:r>
              <a:rPr lang="en-US" sz="4552">
                <a:solidFill>
                  <a:srgbClr val="000000"/>
                </a:solidFill>
                <a:latin typeface="Codec Pro ExtraBold"/>
              </a:rPr>
              <a:t>Co může zákaz TikToku v USA vyvolat?</a:t>
            </a:r>
          </a:p>
          <a:p>
            <a:pPr marL="982977" lvl="1" indent="-491489" algn="just">
              <a:lnSpc>
                <a:spcPts val="6374"/>
              </a:lnSpc>
              <a:buFont typeface="Arial"/>
              <a:buChar char="•"/>
            </a:pPr>
            <a:r>
              <a:rPr lang="en-US" sz="4552">
                <a:solidFill>
                  <a:srgbClr val="000000"/>
                </a:solidFill>
                <a:latin typeface="Codec Pro ExtraBold"/>
              </a:rPr>
              <a:t>Zdroje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6257" y="2482660"/>
            <a:ext cx="17555487" cy="71014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 algn="just">
              <a:lnSpc>
                <a:spcPts val="6408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Montserrat Light"/>
              </a:rPr>
              <a:t>sociální síť pro vytváření a sdílení krátkých videí</a:t>
            </a:r>
          </a:p>
          <a:p>
            <a:pPr marL="777240" lvl="1" indent="-388620" algn="just">
              <a:lnSpc>
                <a:spcPts val="6408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Montserrat Light"/>
              </a:rPr>
              <a:t>krátké videoklipy o délce 3 – 60 vteřin na téma tancování, karaoke, dovednostní kreakce,vtipné skeče</a:t>
            </a:r>
          </a:p>
          <a:p>
            <a:pPr marL="777240" lvl="1" indent="-388620" algn="just">
              <a:lnSpc>
                <a:spcPts val="6408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Montserrat Light"/>
              </a:rPr>
              <a:t>každý měsíc používá 800 milionů lidí </a:t>
            </a:r>
          </a:p>
          <a:p>
            <a:pPr marL="777240" lvl="1" indent="-388620" algn="just">
              <a:lnSpc>
                <a:spcPts val="6408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Montserrat Light"/>
              </a:rPr>
              <a:t> stáhnutí aplikace ve 155 zemích</a:t>
            </a:r>
          </a:p>
          <a:p>
            <a:pPr marL="777240" lvl="1" indent="-388620" algn="just">
              <a:lnSpc>
                <a:spcPts val="6408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Montserrat Light"/>
              </a:rPr>
              <a:t> 2. nejstahovanější aplikace v roce 2019 (738 milionů stažení)</a:t>
            </a:r>
          </a:p>
          <a:p>
            <a:pPr marL="777240" lvl="1" indent="-388620" algn="just">
              <a:lnSpc>
                <a:spcPts val="6408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Montserrat Light"/>
              </a:rPr>
              <a:t>celkem si TikTok nainstalovaly 2 miliardy uživatelů</a:t>
            </a:r>
          </a:p>
          <a:p>
            <a:pPr marL="777240" lvl="1" indent="-388620" algn="just">
              <a:lnSpc>
                <a:spcPts val="6408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Montserrat Light"/>
              </a:rPr>
              <a:t>popularita TikToku roste v posledních dvou letech neuvěřitelně rychle</a:t>
            </a:r>
          </a:p>
          <a:p>
            <a:pPr algn="just">
              <a:lnSpc>
                <a:spcPts val="4751"/>
              </a:lnSpc>
            </a:pPr>
            <a:endParaRPr lang="en-US" sz="3600">
              <a:solidFill>
                <a:srgbClr val="000000"/>
              </a:solidFill>
              <a:latin typeface="Montserrat Light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4789498" y="331153"/>
            <a:ext cx="3132246" cy="2766339"/>
          </a:xfrm>
          <a:custGeom>
            <a:avLst/>
            <a:gdLst/>
            <a:ahLst/>
            <a:cxnLst/>
            <a:rect l="l" t="t" r="r" b="b"/>
            <a:pathLst>
              <a:path w="3132246" h="2766339">
                <a:moveTo>
                  <a:pt x="0" y="0"/>
                </a:moveTo>
                <a:lnTo>
                  <a:pt x="3132245" y="0"/>
                </a:lnTo>
                <a:lnTo>
                  <a:pt x="3132245" y="2766339"/>
                </a:lnTo>
                <a:lnTo>
                  <a:pt x="0" y="27663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766" t="-11970" b="-10050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4398469" y="269628"/>
            <a:ext cx="9049445" cy="1699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000000"/>
                </a:solidFill>
                <a:latin typeface="Codec Pro ExtraBold"/>
              </a:rPr>
              <a:t>Co je to TikTok 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1725219"/>
            <a:ext cx="17975218" cy="6160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 algn="just">
              <a:lnSpc>
                <a:spcPts val="628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Montserrat Light"/>
              </a:rPr>
              <a:t>TikTok je vyvíjen čínskou společností ByteDance, v listopadu 2017 koupila firmu Musica.ly s 500 miliony uživatelů.</a:t>
            </a:r>
          </a:p>
          <a:p>
            <a:pPr marL="734059" lvl="1" indent="-367030" algn="just">
              <a:lnSpc>
                <a:spcPts val="628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Montserrat Light"/>
              </a:rPr>
              <a:t> Cílem bylo expandovat na západní trhy, zejména do USA.</a:t>
            </a:r>
          </a:p>
          <a:p>
            <a:pPr marL="734059" lvl="1" indent="-367030" algn="just">
              <a:lnSpc>
                <a:spcPts val="628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Montserrat Light"/>
              </a:rPr>
              <a:t>ByteDance je úspěšná firma s miliardovými obraty.</a:t>
            </a:r>
          </a:p>
          <a:p>
            <a:pPr marL="734059" lvl="1" indent="-367030" algn="just">
              <a:lnSpc>
                <a:spcPts val="628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Montserrat Light"/>
              </a:rPr>
              <a:t>Yiming Zhang, CEO společnosti ByteDance, se před nástupem věnoval start-upu Kuxon, který byl poté koupen společností TripAdvisor. V roce 2019 Time Magazine uvedl Yiming Zhanga jako jednoho ze 100 nejvlivnějších lidí.</a:t>
            </a:r>
          </a:p>
          <a:p>
            <a:pPr algn="just">
              <a:lnSpc>
                <a:spcPts val="4759"/>
              </a:lnSpc>
            </a:pPr>
            <a:endParaRPr lang="en-US" sz="3399">
              <a:solidFill>
                <a:srgbClr val="000000"/>
              </a:solidFill>
              <a:latin typeface="Montserrat Light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2127494" y="7332670"/>
            <a:ext cx="5604448" cy="2745809"/>
          </a:xfrm>
          <a:custGeom>
            <a:avLst/>
            <a:gdLst/>
            <a:ahLst/>
            <a:cxnLst/>
            <a:rect l="l" t="t" r="r" b="b"/>
            <a:pathLst>
              <a:path w="5604448" h="2745809">
                <a:moveTo>
                  <a:pt x="0" y="0"/>
                </a:moveTo>
                <a:lnTo>
                  <a:pt x="5604448" y="0"/>
                </a:lnTo>
                <a:lnTo>
                  <a:pt x="5604448" y="2745808"/>
                </a:lnTo>
                <a:lnTo>
                  <a:pt x="0" y="27458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732" b="-8078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4742805" y="26353"/>
            <a:ext cx="8802390" cy="1699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000000"/>
                </a:solidFill>
                <a:latin typeface="Codec Pro ExtraBold"/>
              </a:rPr>
              <a:t>Historie Tiktoku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05645" y="723900"/>
            <a:ext cx="14876711" cy="1699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000000"/>
                </a:solidFill>
                <a:latin typeface="Codec Pro ExtraBold"/>
              </a:rPr>
              <a:t>Nebezpečí a rizika TikToku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12666" y="2105660"/>
            <a:ext cx="18075334" cy="7257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endParaRPr/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Montserrat Light"/>
              </a:rPr>
              <a:t>množství videí, které uživatelé nahrávají a sdílí na TikTok je obrovské není divu, že se zde objevují videa, která jsou svým obsahem nevhodná až krajně společensky nebezpečná</a:t>
            </a:r>
          </a:p>
          <a:p>
            <a:pPr>
              <a:lnSpc>
                <a:spcPts val="4759"/>
              </a:lnSpc>
            </a:pPr>
            <a:endParaRPr lang="en-US" sz="3399">
              <a:solidFill>
                <a:srgbClr val="000000"/>
              </a:solidFill>
              <a:latin typeface="Montserrat Light"/>
            </a:endParaRPr>
          </a:p>
          <a:p>
            <a:pPr marL="604523" lvl="1" indent="-302261">
              <a:lnSpc>
                <a:spcPts val="392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Montserrat Light"/>
              </a:rPr>
              <a:t>Pornografie</a:t>
            </a:r>
          </a:p>
          <a:p>
            <a:pPr marL="604523" lvl="1" indent="-302261">
              <a:lnSpc>
                <a:spcPts val="392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Montserrat Light"/>
              </a:rPr>
              <a:t>Sexuální obtěžování</a:t>
            </a:r>
          </a:p>
          <a:p>
            <a:pPr marL="604523" lvl="1" indent="-302261">
              <a:lnSpc>
                <a:spcPts val="392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Montserrat Light"/>
              </a:rPr>
              <a:t>Killingstalking </a:t>
            </a:r>
          </a:p>
          <a:p>
            <a:pPr marL="604523" lvl="1" indent="-302261">
              <a:lnSpc>
                <a:spcPts val="392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Montserrat Light"/>
              </a:rPr>
              <a:t>Sebepoškozování či dokonce sebevraždy</a:t>
            </a:r>
          </a:p>
          <a:p>
            <a:pPr>
              <a:lnSpc>
                <a:spcPts val="3920"/>
              </a:lnSpc>
            </a:pPr>
            <a:endParaRPr lang="en-US" sz="2800">
              <a:solidFill>
                <a:srgbClr val="000000"/>
              </a:solidFill>
              <a:latin typeface="Montserrat Light"/>
            </a:endParaRP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Montserrat Light"/>
              </a:rPr>
              <a:t>TikTok není sociální síť se svobodou slova</a:t>
            </a:r>
          </a:p>
          <a:p>
            <a:pPr algn="ctr">
              <a:lnSpc>
                <a:spcPts val="4759"/>
              </a:lnSpc>
            </a:pPr>
            <a:endParaRPr lang="en-US" sz="3399">
              <a:solidFill>
                <a:srgbClr val="000000"/>
              </a:solidFill>
              <a:latin typeface="Montserrat Light"/>
            </a:endParaRPr>
          </a:p>
          <a:p>
            <a:pPr algn="ctr">
              <a:lnSpc>
                <a:spcPts val="4759"/>
              </a:lnSpc>
            </a:pPr>
            <a:endParaRPr lang="en-US" sz="3399">
              <a:solidFill>
                <a:srgbClr val="000000"/>
              </a:solidFill>
              <a:latin typeface="Montserrat Light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0381685" y="4899556"/>
            <a:ext cx="6877615" cy="4463519"/>
          </a:xfrm>
          <a:custGeom>
            <a:avLst/>
            <a:gdLst/>
            <a:ahLst/>
            <a:cxnLst/>
            <a:rect l="l" t="t" r="r" b="b"/>
            <a:pathLst>
              <a:path w="6877615" h="4463519">
                <a:moveTo>
                  <a:pt x="0" y="0"/>
                </a:moveTo>
                <a:lnTo>
                  <a:pt x="6877615" y="0"/>
                </a:lnTo>
                <a:lnTo>
                  <a:pt x="6877615" y="4463519"/>
                </a:lnTo>
                <a:lnTo>
                  <a:pt x="0" y="446351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500" r="-8876"/>
            </a:stretch>
          </a:blipFill>
        </p:spPr>
      </p:sp>
      <p:sp>
        <p:nvSpPr>
          <p:cNvPr id="5" name="Freeform 5"/>
          <p:cNvSpPr/>
          <p:nvPr/>
        </p:nvSpPr>
        <p:spPr>
          <a:xfrm rot="-1043764">
            <a:off x="8628927" y="4531828"/>
            <a:ext cx="2471753" cy="2471753"/>
          </a:xfrm>
          <a:custGeom>
            <a:avLst/>
            <a:gdLst/>
            <a:ahLst/>
            <a:cxnLst/>
            <a:rect l="l" t="t" r="r" b="b"/>
            <a:pathLst>
              <a:path w="2471753" h="2471753">
                <a:moveTo>
                  <a:pt x="0" y="0"/>
                </a:moveTo>
                <a:lnTo>
                  <a:pt x="2471753" y="0"/>
                </a:lnTo>
                <a:lnTo>
                  <a:pt x="2471753" y="2471754"/>
                </a:lnTo>
                <a:lnTo>
                  <a:pt x="0" y="24717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818136">
            <a:off x="14889475" y="7144782"/>
            <a:ext cx="3385611" cy="2782357"/>
          </a:xfrm>
          <a:custGeom>
            <a:avLst/>
            <a:gdLst/>
            <a:ahLst/>
            <a:cxnLst/>
            <a:rect l="l" t="t" r="r" b="b"/>
            <a:pathLst>
              <a:path w="3385611" h="2782357">
                <a:moveTo>
                  <a:pt x="0" y="0"/>
                </a:moveTo>
                <a:lnTo>
                  <a:pt x="3385611" y="0"/>
                </a:lnTo>
                <a:lnTo>
                  <a:pt x="3385611" y="2782357"/>
                </a:lnTo>
                <a:lnTo>
                  <a:pt x="0" y="278235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211184" y="106048"/>
            <a:ext cx="11495268" cy="10180952"/>
          </a:xfrm>
          <a:custGeom>
            <a:avLst/>
            <a:gdLst/>
            <a:ahLst/>
            <a:cxnLst/>
            <a:rect l="l" t="t" r="r" b="b"/>
            <a:pathLst>
              <a:path w="11495268" h="10180952">
                <a:moveTo>
                  <a:pt x="0" y="0"/>
                </a:moveTo>
                <a:lnTo>
                  <a:pt x="11495268" y="0"/>
                </a:lnTo>
                <a:lnTo>
                  <a:pt x="11495268" y="10180952"/>
                </a:lnTo>
                <a:lnTo>
                  <a:pt x="0" y="101809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34" b="-234"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-122953"/>
            <a:ext cx="18288000" cy="32265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404"/>
              </a:lnSpc>
              <a:spcBef>
                <a:spcPct val="0"/>
              </a:spcBef>
            </a:pPr>
            <a:r>
              <a:rPr lang="en-US" sz="8860">
                <a:solidFill>
                  <a:srgbClr val="000000"/>
                </a:solidFill>
                <a:latin typeface="Codec Pro ExtraBold"/>
              </a:rPr>
              <a:t>Sněmovna schválila plošný zákaz TikToku v USA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0" y="2648377"/>
            <a:ext cx="18288000" cy="7119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13595" lvl="1" indent="-306798" algn="just">
              <a:lnSpc>
                <a:spcPts val="5257"/>
              </a:lnSpc>
              <a:buFont typeface="Arial"/>
              <a:buChar char="•"/>
            </a:pPr>
            <a:r>
              <a:rPr lang="en-US" sz="2842">
                <a:solidFill>
                  <a:srgbClr val="000000"/>
                </a:solidFill>
                <a:latin typeface="Montserrat Light"/>
              </a:rPr>
              <a:t>V americkém Kongresu leží připravený </a:t>
            </a:r>
            <a:r>
              <a:rPr lang="en-US" sz="2842">
                <a:solidFill>
                  <a:srgbClr val="000000"/>
                </a:solidFill>
                <a:latin typeface="Montserrat Light"/>
                <a:hlinkClick r:id="rId2" tooltip="https://www.npr.org/2024/03/06/1236363592/biden-tiktok-ban"/>
              </a:rPr>
              <a:t>návrh zákona</a:t>
            </a:r>
          </a:p>
          <a:p>
            <a:pPr marL="613595" lvl="1" indent="-306798" algn="just">
              <a:lnSpc>
                <a:spcPts val="5257"/>
              </a:lnSpc>
              <a:buFont typeface="Arial"/>
              <a:buChar char="•"/>
            </a:pPr>
            <a:r>
              <a:rPr lang="en-US" sz="2842">
                <a:solidFill>
                  <a:srgbClr val="000000"/>
                </a:solidFill>
                <a:latin typeface="Montserrat Light"/>
              </a:rPr>
              <a:t>TikTok je spojován i se samotnou Komunistickou stranou Číny a američtí politici a političky se obávají, že čínské úřady aplikaci zneužívají ke shromáždění informací o jejím uživatelstvu.</a:t>
            </a:r>
          </a:p>
          <a:p>
            <a:pPr marL="613595" lvl="1" indent="-306798" algn="just">
              <a:lnSpc>
                <a:spcPts val="5257"/>
              </a:lnSpc>
              <a:buFont typeface="Arial"/>
              <a:buChar char="•"/>
            </a:pPr>
            <a:r>
              <a:rPr lang="en-US" sz="2842">
                <a:solidFill>
                  <a:srgbClr val="000000"/>
                </a:solidFill>
                <a:latin typeface="Montserrat Light"/>
              </a:rPr>
              <a:t>Dokument by dal společnosti ByteDance necelých šest měsíců na to, aby se zřekla své kontroly nad aplikací. </a:t>
            </a:r>
          </a:p>
          <a:p>
            <a:pPr marL="613595" lvl="1" indent="-306798" algn="just">
              <a:lnSpc>
                <a:spcPts val="5257"/>
              </a:lnSpc>
              <a:buFont typeface="Arial"/>
              <a:buChar char="•"/>
            </a:pPr>
            <a:r>
              <a:rPr lang="en-US" sz="2842">
                <a:solidFill>
                  <a:srgbClr val="000000"/>
                </a:solidFill>
                <a:latin typeface="Montserrat Light"/>
              </a:rPr>
              <a:t>Pokud tak neučiní, bude TikTok, který má v zemi 170 milionů uživatelů a uživatelek, zakázán.</a:t>
            </a:r>
          </a:p>
          <a:p>
            <a:pPr marL="613595" lvl="1" indent="-306798" algn="just">
              <a:lnSpc>
                <a:spcPts val="5257"/>
              </a:lnSpc>
              <a:buFont typeface="Arial"/>
              <a:buChar char="•"/>
            </a:pPr>
            <a:r>
              <a:rPr lang="en-US" sz="2842">
                <a:solidFill>
                  <a:srgbClr val="000000"/>
                </a:solidFill>
                <a:latin typeface="Montserrat Light"/>
              </a:rPr>
              <a:t>Zákaz by se tedy netýkal pouze státních zaměstnanců a úředníků, ale s ohledem na možné riziko by byl plošný.</a:t>
            </a:r>
          </a:p>
          <a:p>
            <a:pPr marL="613595" lvl="1" indent="-306798" algn="just">
              <a:lnSpc>
                <a:spcPts val="5257"/>
              </a:lnSpc>
              <a:buFont typeface="Arial"/>
              <a:buChar char="•"/>
            </a:pPr>
            <a:r>
              <a:rPr lang="en-US" sz="2842">
                <a:solidFill>
                  <a:srgbClr val="000000"/>
                </a:solidFill>
                <a:latin typeface="Montserrat Light"/>
              </a:rPr>
              <a:t>Pokud by tak zástupci tohoto čínského gigantu neučinili, databáze aplikací provozované společnostmi Apple či Google by nemohly na území USA tyto aplikace vůbec poskytovat.</a:t>
            </a:r>
          </a:p>
          <a:p>
            <a:pPr algn="just">
              <a:lnSpc>
                <a:spcPts val="3418"/>
              </a:lnSpc>
            </a:pPr>
            <a:endParaRPr lang="en-US" sz="2842">
              <a:solidFill>
                <a:srgbClr val="000000"/>
              </a:solidFill>
              <a:latin typeface="Montserrat Light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2851743" y="0"/>
            <a:ext cx="5436257" cy="3103608"/>
          </a:xfrm>
          <a:custGeom>
            <a:avLst/>
            <a:gdLst/>
            <a:ahLst/>
            <a:cxnLst/>
            <a:rect l="l" t="t" r="r" b="b"/>
            <a:pathLst>
              <a:path w="5436257" h="3103608">
                <a:moveTo>
                  <a:pt x="0" y="0"/>
                </a:moveTo>
                <a:lnTo>
                  <a:pt x="5436257" y="0"/>
                </a:lnTo>
                <a:lnTo>
                  <a:pt x="5436257" y="3103608"/>
                </a:lnTo>
                <a:lnTo>
                  <a:pt x="0" y="310360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0" y="694089"/>
            <a:ext cx="1638473" cy="2409519"/>
          </a:xfrm>
          <a:custGeom>
            <a:avLst/>
            <a:gdLst/>
            <a:ahLst/>
            <a:cxnLst/>
            <a:rect l="l" t="t" r="r" b="b"/>
            <a:pathLst>
              <a:path w="1638473" h="2409519">
                <a:moveTo>
                  <a:pt x="0" y="0"/>
                </a:moveTo>
                <a:lnTo>
                  <a:pt x="1638473" y="0"/>
                </a:lnTo>
                <a:lnTo>
                  <a:pt x="1638473" y="2409519"/>
                </a:lnTo>
                <a:lnTo>
                  <a:pt x="0" y="240951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399692" y="1028700"/>
            <a:ext cx="2154634" cy="1424752"/>
          </a:xfrm>
          <a:custGeom>
            <a:avLst/>
            <a:gdLst/>
            <a:ahLst/>
            <a:cxnLst/>
            <a:rect l="l" t="t" r="r" b="b"/>
            <a:pathLst>
              <a:path w="2154634" h="1424752">
                <a:moveTo>
                  <a:pt x="0" y="0"/>
                </a:moveTo>
                <a:lnTo>
                  <a:pt x="2154634" y="0"/>
                </a:lnTo>
                <a:lnTo>
                  <a:pt x="2154634" y="1424752"/>
                </a:lnTo>
                <a:lnTo>
                  <a:pt x="0" y="142475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7033631" y="2192642"/>
            <a:ext cx="1254369" cy="1254369"/>
          </a:xfrm>
          <a:custGeom>
            <a:avLst/>
            <a:gdLst/>
            <a:ahLst/>
            <a:cxnLst/>
            <a:rect l="l" t="t" r="r" b="b"/>
            <a:pathLst>
              <a:path w="1254369" h="1254369">
                <a:moveTo>
                  <a:pt x="0" y="0"/>
                </a:moveTo>
                <a:lnTo>
                  <a:pt x="1254369" y="0"/>
                </a:lnTo>
                <a:lnTo>
                  <a:pt x="1254369" y="1254370"/>
                </a:lnTo>
                <a:lnTo>
                  <a:pt x="0" y="125437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68059" y="7663590"/>
            <a:ext cx="2993518" cy="2623410"/>
          </a:xfrm>
          <a:custGeom>
            <a:avLst/>
            <a:gdLst/>
            <a:ahLst/>
            <a:cxnLst/>
            <a:rect l="l" t="t" r="r" b="b"/>
            <a:pathLst>
              <a:path w="2993518" h="2623410">
                <a:moveTo>
                  <a:pt x="0" y="0"/>
                </a:moveTo>
                <a:lnTo>
                  <a:pt x="2993518" y="0"/>
                </a:lnTo>
                <a:lnTo>
                  <a:pt x="2993518" y="2623410"/>
                </a:lnTo>
                <a:lnTo>
                  <a:pt x="0" y="26234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576893" y="624757"/>
            <a:ext cx="2752635" cy="2362262"/>
          </a:xfrm>
          <a:custGeom>
            <a:avLst/>
            <a:gdLst/>
            <a:ahLst/>
            <a:cxnLst/>
            <a:rect l="l" t="t" r="r" b="b"/>
            <a:pathLst>
              <a:path w="2752635" h="2362262">
                <a:moveTo>
                  <a:pt x="0" y="0"/>
                </a:moveTo>
                <a:lnTo>
                  <a:pt x="2752635" y="0"/>
                </a:lnTo>
                <a:lnTo>
                  <a:pt x="2752635" y="2362262"/>
                </a:lnTo>
                <a:lnTo>
                  <a:pt x="0" y="23622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446126" y="89587"/>
            <a:ext cx="11302332" cy="1716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20"/>
              </a:lnSpc>
              <a:spcBef>
                <a:spcPct val="0"/>
              </a:spcBef>
            </a:pPr>
            <a:r>
              <a:rPr lang="en-US" sz="4729">
                <a:solidFill>
                  <a:srgbClr val="000000"/>
                </a:solidFill>
                <a:latin typeface="Codec Pro ExtraBold"/>
              </a:rPr>
              <a:t>Tiktok mobilizuje lidi, aby zabránili zákazu aplikace v USA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76318" y="2127479"/>
            <a:ext cx="9576893" cy="87696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2921" lvl="1" indent="-321460" algn="just">
              <a:lnSpc>
                <a:spcPts val="5509"/>
              </a:lnSpc>
              <a:buFont typeface="Arial"/>
              <a:buChar char="•"/>
            </a:pPr>
            <a:r>
              <a:rPr lang="en-US" sz="2977">
                <a:solidFill>
                  <a:srgbClr val="000000"/>
                </a:solidFill>
                <a:latin typeface="Montserrat Light"/>
              </a:rPr>
              <a:t>Čínská sociální síť TikTok začala </a:t>
            </a:r>
            <a:r>
              <a:rPr lang="en-US" sz="2977">
                <a:solidFill>
                  <a:srgbClr val="000000"/>
                </a:solidFill>
                <a:latin typeface="Montserrat Light"/>
                <a:hlinkClick r:id="rId6" tooltip="https://www.theverge.com/2024/3/7/24093308/tiktok-congress-ban-push-notification"/>
              </a:rPr>
              <a:t>mobilizovat</a:t>
            </a:r>
            <a:r>
              <a:rPr lang="en-US" sz="2977">
                <a:solidFill>
                  <a:srgbClr val="000000"/>
                </a:solidFill>
                <a:latin typeface="Montserrat Light"/>
              </a:rPr>
              <a:t> Američany a Američanky, aby protestovali u politického vedení země proti možnému zákazu její činnosti ve Spojených státech. </a:t>
            </a:r>
          </a:p>
          <a:p>
            <a:pPr marL="642921" lvl="1" indent="-321460" algn="just">
              <a:lnSpc>
                <a:spcPts val="5509"/>
              </a:lnSpc>
              <a:buFont typeface="Arial"/>
              <a:buChar char="•"/>
            </a:pPr>
            <a:r>
              <a:rPr lang="en-US" sz="2977">
                <a:solidFill>
                  <a:srgbClr val="000000"/>
                </a:solidFill>
                <a:latin typeface="Montserrat Light"/>
              </a:rPr>
              <a:t>Aplikace rozesílá upozornění, ve kterých na hrozbu zákazu upozorňuje a zároveň poskytuje danému uživateli či uživatelce kontakt na zákonodárce v jeho volebním obvodu. Dotyčný se tak může s poslancem či poslankyní telefonicky spojit a vyjádřit nesouhlas s předloženou legislativou.</a:t>
            </a:r>
          </a:p>
          <a:p>
            <a:pPr algn="just">
              <a:lnSpc>
                <a:spcPts val="4896"/>
              </a:lnSpc>
            </a:pPr>
            <a:endParaRPr lang="en-US" sz="2977">
              <a:solidFill>
                <a:srgbClr val="000000"/>
              </a:solidFill>
              <a:latin typeface="Montserrat Light"/>
            </a:endParaRPr>
          </a:p>
          <a:p>
            <a:pPr algn="just">
              <a:lnSpc>
                <a:spcPts val="3937"/>
              </a:lnSpc>
            </a:pPr>
            <a:endParaRPr lang="en-US" sz="2977">
              <a:solidFill>
                <a:srgbClr val="000000"/>
              </a:solidFill>
              <a:latin typeface="Montserrat Light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1999708" y="0"/>
            <a:ext cx="6288292" cy="10287000"/>
          </a:xfrm>
          <a:custGeom>
            <a:avLst/>
            <a:gdLst/>
            <a:ahLst/>
            <a:cxnLst/>
            <a:rect l="l" t="t" r="r" b="b"/>
            <a:pathLst>
              <a:path w="6288292" h="10287000">
                <a:moveTo>
                  <a:pt x="0" y="0"/>
                </a:moveTo>
                <a:lnTo>
                  <a:pt x="6288292" y="0"/>
                </a:lnTo>
                <a:lnTo>
                  <a:pt x="628829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179111" y="165368"/>
            <a:ext cx="1809843" cy="1357382"/>
          </a:xfrm>
          <a:custGeom>
            <a:avLst/>
            <a:gdLst/>
            <a:ahLst/>
            <a:cxnLst/>
            <a:rect l="l" t="t" r="r" b="b"/>
            <a:pathLst>
              <a:path w="1809843" h="1357382">
                <a:moveTo>
                  <a:pt x="0" y="0"/>
                </a:moveTo>
                <a:lnTo>
                  <a:pt x="1809843" y="0"/>
                </a:lnTo>
                <a:lnTo>
                  <a:pt x="1809843" y="1357382"/>
                </a:lnTo>
                <a:lnTo>
                  <a:pt x="0" y="13573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-233414" y="115611"/>
            <a:ext cx="17259300" cy="4235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00"/>
              </a:lnSpc>
            </a:pPr>
            <a:r>
              <a:rPr lang="en-US" sz="6571">
                <a:solidFill>
                  <a:srgbClr val="000000"/>
                </a:solidFill>
                <a:latin typeface="Codec Pro ExtraBold"/>
              </a:rPr>
              <a:t>Před TikTokem varují i české instituce</a:t>
            </a:r>
          </a:p>
          <a:p>
            <a:pPr algn="ctr">
              <a:lnSpc>
                <a:spcPts val="7940"/>
              </a:lnSpc>
            </a:pPr>
            <a:endParaRPr lang="en-US" sz="6571">
              <a:solidFill>
                <a:srgbClr val="000000"/>
              </a:solidFill>
              <a:latin typeface="Codec Pro ExtraBold"/>
            </a:endParaRPr>
          </a:p>
          <a:p>
            <a:pPr algn="ctr">
              <a:lnSpc>
                <a:spcPts val="7940"/>
              </a:lnSpc>
            </a:pPr>
            <a:endParaRPr lang="en-US" sz="6571">
              <a:solidFill>
                <a:srgbClr val="000000"/>
              </a:solidFill>
              <a:latin typeface="Codec Pro ExtraBold"/>
            </a:endParaRPr>
          </a:p>
          <a:p>
            <a:pPr algn="ctr">
              <a:lnSpc>
                <a:spcPts val="7940"/>
              </a:lnSpc>
              <a:spcBef>
                <a:spcPct val="0"/>
              </a:spcBef>
            </a:pPr>
            <a:endParaRPr lang="en-US" sz="6571">
              <a:solidFill>
                <a:srgbClr val="000000"/>
              </a:solidFill>
              <a:latin typeface="Codec Pro Extra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3736" y="1357948"/>
            <a:ext cx="17975218" cy="89290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2" lvl="1" indent="-323851" algn="just">
              <a:lnSpc>
                <a:spcPts val="555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Montserrat Light"/>
              </a:rPr>
              <a:t>Spojené státy nejsou jediné, které možnou hrozbu TikToku a vliv čínských úřadů zvažují. Český NÚKIB, Národní úřad pro kybernetickou a informační bezpečnost, vydal v březnu loňského roku </a:t>
            </a:r>
            <a:r>
              <a:rPr lang="en-US" sz="3000">
                <a:solidFill>
                  <a:srgbClr val="000000"/>
                </a:solidFill>
                <a:latin typeface="Montserrat Light"/>
                <a:hlinkClick r:id="rId3" tooltip="https://www.nukib.cz/cs/infoservis/hrozby/1941-aplikace-tiktok-predstavuje-bezpecnostni-hrozbu/"/>
              </a:rPr>
              <a:t>varování</a:t>
            </a:r>
            <a:r>
              <a:rPr lang="en-US" sz="3000">
                <a:solidFill>
                  <a:srgbClr val="000000"/>
                </a:solidFill>
                <a:latin typeface="Montserrat Light"/>
              </a:rPr>
              <a:t> před instalací TikToku a jeho používáním, a to především pro instituce a soukromé firmy, které mají přístup ke kritickým informačním systémům. </a:t>
            </a:r>
          </a:p>
          <a:p>
            <a:pPr marL="647702" lvl="1" indent="-323851" algn="just">
              <a:lnSpc>
                <a:spcPts val="555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Montserrat Light"/>
              </a:rPr>
              <a:t>Podle úřadu je totiž kybernetická hrozba spojená s TikTokem až velmi pravděpodobná. V reakci na varování NÚKIBem začaly české státní úřady i některé soukromé firmy svým zaměstnancům TikTok zakazovat.</a:t>
            </a:r>
          </a:p>
          <a:p>
            <a:pPr marL="626112" lvl="1" indent="-313056" algn="just">
              <a:lnSpc>
                <a:spcPts val="5365"/>
              </a:lnSpc>
              <a:buFont typeface="Arial"/>
              <a:buChar char="•"/>
            </a:pPr>
            <a:r>
              <a:rPr lang="en-US" sz="2900">
                <a:solidFill>
                  <a:srgbClr val="000000"/>
                </a:solidFill>
                <a:latin typeface="Montserrat Light"/>
              </a:rPr>
              <a:t>Svůj účet na TikToku už zrušil například Úřad vlády. Varování pro své zaměstnance vydaly i Kancelář Senátu, jednotlivá ministerstva nebo instituce, které pod ně spadají. Zákaz používání TikToku na pracovních zařízeních platí také pro pracovníky Akademie věd ČR, polostátní energetickou společnost ČEZ nebo ČSOB.</a:t>
            </a:r>
          </a:p>
          <a:p>
            <a:pPr marL="626112" lvl="1" indent="-313056" algn="just">
              <a:lnSpc>
                <a:spcPts val="5365"/>
              </a:lnSpc>
              <a:buFont typeface="Arial"/>
              <a:buChar char="•"/>
            </a:pPr>
            <a:r>
              <a:rPr lang="en-US" sz="2900">
                <a:solidFill>
                  <a:srgbClr val="000000"/>
                </a:solidFill>
                <a:latin typeface="Montserrat Light"/>
              </a:rPr>
              <a:t>Většina jednotlivců ale aplikaci TikTok nadále používá, a to včetně některých opozičních poslanců, jako je například Alena Schillerová nebo Andrej Babiš.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723</Words>
  <Application>Microsoft Office PowerPoint</Application>
  <PresentationFormat>Vlastní</PresentationFormat>
  <Paragraphs>83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22" baseType="lpstr">
      <vt:lpstr>Open Sans</vt:lpstr>
      <vt:lpstr>Arial</vt:lpstr>
      <vt:lpstr>Codec Pro ExtraBold</vt:lpstr>
      <vt:lpstr>Montserrat Light Italics</vt:lpstr>
      <vt:lpstr>Cheque</vt:lpstr>
      <vt:lpstr>Calibri</vt:lpstr>
      <vt:lpstr>Open Sans Bold</vt:lpstr>
      <vt:lpstr>Montserrat Light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Zdroje</dc:title>
  <dc:creator>pavla.bednarova</dc:creator>
  <cp:lastModifiedBy>pavla.bednarova</cp:lastModifiedBy>
  <cp:revision>2</cp:revision>
  <dcterms:created xsi:type="dcterms:W3CDTF">2006-08-16T00:00:00Z</dcterms:created>
  <dcterms:modified xsi:type="dcterms:W3CDTF">2024-03-25T09:46:54Z</dcterms:modified>
  <dc:identifier>DAF_gSWWPDY</dc:identifier>
</cp:coreProperties>
</file>