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1152" r:id="rId3"/>
    <p:sldId id="257" r:id="rId4"/>
    <p:sldId id="1154" r:id="rId5"/>
    <p:sldId id="1153" r:id="rId6"/>
    <p:sldId id="1155" r:id="rId7"/>
    <p:sldId id="1156" r:id="rId8"/>
    <p:sldId id="1157" r:id="rId9"/>
    <p:sldId id="1158" r:id="rId10"/>
    <p:sldId id="1177" r:id="rId11"/>
    <p:sldId id="1159" r:id="rId12"/>
    <p:sldId id="1160" r:id="rId13"/>
    <p:sldId id="1161" r:id="rId14"/>
    <p:sldId id="1162" r:id="rId15"/>
    <p:sldId id="1163" r:id="rId16"/>
    <p:sldId id="1125" r:id="rId17"/>
    <p:sldId id="1164" r:id="rId18"/>
    <p:sldId id="1166" r:id="rId19"/>
    <p:sldId id="1167" r:id="rId20"/>
    <p:sldId id="1168" r:id="rId21"/>
    <p:sldId id="1169" r:id="rId22"/>
    <p:sldId id="1165" r:id="rId23"/>
    <p:sldId id="1172" r:id="rId24"/>
    <p:sldId id="1173" r:id="rId25"/>
    <p:sldId id="1174" r:id="rId26"/>
    <p:sldId id="1170" r:id="rId27"/>
    <p:sldId id="1175" r:id="rId28"/>
    <p:sldId id="1178" r:id="rId29"/>
    <p:sldId id="1171" r:id="rId30"/>
    <p:sldId id="1176" r:id="rId31"/>
    <p:sldId id="1184" r:id="rId32"/>
    <p:sldId id="1185" r:id="rId33"/>
    <p:sldId id="1186" r:id="rId34"/>
    <p:sldId id="1187" r:id="rId35"/>
    <p:sldId id="1179" r:id="rId36"/>
    <p:sldId id="1189" r:id="rId37"/>
    <p:sldId id="1180" r:id="rId38"/>
    <p:sldId id="1188" r:id="rId39"/>
    <p:sldId id="1182" r:id="rId40"/>
    <p:sldId id="1183" r:id="rId41"/>
    <p:sldId id="1151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19" autoAdjust="0"/>
    <p:restoredTop sz="94660"/>
  </p:normalViewPr>
  <p:slideViewPr>
    <p:cSldViewPr showGuides="1">
      <p:cViewPr varScale="1">
        <p:scale>
          <a:sx n="105" d="100"/>
          <a:sy n="105" d="100"/>
        </p:scale>
        <p:origin x="218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75524-2F81-4B07-AAD8-8CE976954B2E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6C631-51B9-4D1E-AAA6-4C55F5E2F8D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449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9793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56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911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9773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9055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632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709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15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929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521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6C631-51B9-4D1E-AAA6-4C55F5E2F8D6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347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947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896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749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8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935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257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70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81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95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4749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2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18E89-5E14-499C-BBB8-481A998D370F}" type="datetimeFigureOut">
              <a:rPr lang="cs-CZ" smtClean="0"/>
              <a:t>28.02.2022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D133-2A73-4F4F-B5D1-39B877102E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205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cina.ronnie.cz/c-1349-makroskopicka-stavba-svalu.html" TargetMode="External"/><Relationship Id="rId3" Type="http://schemas.openxmlformats.org/officeDocument/2006/relationships/hyperlink" Target="https://slideplayer.cz/slide/3406209/" TargetMode="External"/><Relationship Id="rId7" Type="http://schemas.openxmlformats.org/officeDocument/2006/relationships/hyperlink" Target="http://www.ronnie.cz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ikiskripta.eu/w/Mimick%C3%A9_svaly" TargetMode="External"/><Relationship Id="rId5" Type="http://schemas.openxmlformats.org/officeDocument/2006/relationships/hyperlink" Target="https://www.kenhub.com/en/start/anatomy" TargetMode="External"/><Relationship Id="rId4" Type="http://schemas.openxmlformats.org/officeDocument/2006/relationships/hyperlink" Target="https://semmelweis.hu/anatomia/files/2017/09/20171031_Katz_Sandor_hu.pdf" TargetMode="External"/><Relationship Id="rId9" Type="http://schemas.openxmlformats.org/officeDocument/2006/relationships/hyperlink" Target="https://1gr.cz/fotky/idnes/17/012/org/JB68b5e0_ruka.jpg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852936"/>
            <a:ext cx="7772400" cy="1470025"/>
          </a:xfrm>
        </p:spPr>
        <p:txBody>
          <a:bodyPr/>
          <a:lstStyle/>
          <a:p>
            <a:r>
              <a:rPr lang="cs-CZ" dirty="0"/>
              <a:t>MYOLOGIE</a:t>
            </a:r>
            <a:br>
              <a:rPr lang="cs-CZ" dirty="0"/>
            </a:br>
            <a:r>
              <a:rPr lang="cs-CZ" dirty="0"/>
              <a:t>(nauka o svalech)</a:t>
            </a:r>
          </a:p>
        </p:txBody>
      </p:sp>
    </p:spTree>
    <p:extLst>
      <p:ext uri="{BB962C8B-B14F-4D97-AF65-F5344CB8AC3E}">
        <p14:creationId xmlns:p14="http://schemas.microsoft.com/office/powerpoint/2010/main" val="2550552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531" y="698880"/>
            <a:ext cx="3368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V ZÁPĚSTÍ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485513" y="1412776"/>
            <a:ext cx="61027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Flexe: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Přední supina svalů předloktí: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flexor </a:t>
            </a:r>
            <a:r>
              <a:rPr lang="cs-CZ" sz="1600" dirty="0" err="1"/>
              <a:t>carpi</a:t>
            </a:r>
            <a:r>
              <a:rPr lang="cs-CZ" sz="1600" dirty="0"/>
              <a:t> </a:t>
            </a:r>
            <a:r>
              <a:rPr lang="cs-CZ" sz="1600" dirty="0" err="1"/>
              <a:t>radialis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palmaris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flexor </a:t>
            </a:r>
            <a:r>
              <a:rPr lang="cs-CZ" sz="1600" dirty="0" err="1"/>
              <a:t>carpi</a:t>
            </a:r>
            <a:r>
              <a:rPr lang="cs-CZ" sz="1600" dirty="0"/>
              <a:t> </a:t>
            </a:r>
            <a:r>
              <a:rPr lang="cs-CZ" sz="1600" dirty="0" err="1"/>
              <a:t>ulnaris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flexor </a:t>
            </a:r>
            <a:r>
              <a:rPr lang="cs-CZ" sz="1600" dirty="0" err="1"/>
              <a:t>digitorum</a:t>
            </a:r>
            <a:r>
              <a:rPr lang="cs-CZ" sz="1600" dirty="0"/>
              <a:t> </a:t>
            </a:r>
            <a:r>
              <a:rPr lang="cs-CZ" sz="1600" dirty="0" err="1"/>
              <a:t>superficialis</a:t>
            </a:r>
            <a:r>
              <a:rPr lang="cs-CZ" sz="1600" dirty="0"/>
              <a:t> et </a:t>
            </a:r>
            <a:r>
              <a:rPr lang="cs-CZ" sz="1600" dirty="0" err="1"/>
              <a:t>profundus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flexor </a:t>
            </a:r>
            <a:r>
              <a:rPr lang="cs-CZ" sz="1600" dirty="0" err="1"/>
              <a:t>pollicis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endParaRPr lang="cs-CZ" sz="1600" dirty="0"/>
          </a:p>
          <a:p>
            <a:r>
              <a:rPr lang="cs-CZ" sz="1600" u="sng" dirty="0"/>
              <a:t>Extenze: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Svaly přebíhající </a:t>
            </a:r>
            <a:r>
              <a:rPr lang="cs-CZ" sz="1600" dirty="0" err="1"/>
              <a:t>radiokarpální</a:t>
            </a:r>
            <a:r>
              <a:rPr lang="cs-CZ" sz="1600" dirty="0"/>
              <a:t> kloub ze strany dorzální: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Svaly laterální skupiny - povrchové (kromě m. </a:t>
            </a:r>
            <a:r>
              <a:rPr lang="cs-CZ" sz="1600" dirty="0" err="1"/>
              <a:t>brachioradialis</a:t>
            </a:r>
            <a:r>
              <a:rPr lang="cs-CZ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Svaly dorzální skupiny</a:t>
            </a:r>
          </a:p>
          <a:p>
            <a:r>
              <a:rPr lang="cs-CZ" sz="1600" u="sng" dirty="0" err="1"/>
              <a:t>Dukce</a:t>
            </a:r>
            <a:r>
              <a:rPr lang="cs-CZ" sz="1600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Radiální </a:t>
            </a:r>
            <a:r>
              <a:rPr lang="cs-CZ" sz="1600" dirty="0" err="1"/>
              <a:t>dukce</a:t>
            </a:r>
            <a:r>
              <a:rPr lang="cs-CZ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extensor </a:t>
            </a:r>
            <a:r>
              <a:rPr lang="cs-CZ" sz="1600" dirty="0" err="1"/>
              <a:t>carpi</a:t>
            </a:r>
            <a:r>
              <a:rPr lang="cs-CZ" sz="1600" dirty="0"/>
              <a:t> </a:t>
            </a:r>
            <a:r>
              <a:rPr lang="cs-CZ" sz="1600" dirty="0" err="1"/>
              <a:t>radialis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r>
              <a:rPr lang="cs-CZ" sz="1600" dirty="0"/>
              <a:t> et brevis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flexor </a:t>
            </a:r>
            <a:r>
              <a:rPr lang="cs-CZ" sz="1600" dirty="0" err="1"/>
              <a:t>carpi</a:t>
            </a:r>
            <a:r>
              <a:rPr lang="cs-CZ" sz="1600" dirty="0"/>
              <a:t> </a:t>
            </a:r>
            <a:r>
              <a:rPr lang="cs-CZ" sz="1600" dirty="0" err="1"/>
              <a:t>radialis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Ulnární </a:t>
            </a:r>
            <a:r>
              <a:rPr lang="cs-CZ" sz="1600" dirty="0" err="1"/>
              <a:t>dukce</a:t>
            </a:r>
            <a:r>
              <a:rPr lang="cs-CZ" sz="16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extensor </a:t>
            </a:r>
            <a:r>
              <a:rPr lang="cs-CZ" sz="1600" dirty="0" err="1"/>
              <a:t>carpi</a:t>
            </a:r>
            <a:r>
              <a:rPr lang="cs-CZ" sz="1600" dirty="0"/>
              <a:t> </a:t>
            </a:r>
            <a:r>
              <a:rPr lang="cs-CZ" sz="1600" dirty="0" err="1"/>
              <a:t>ulnaris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flexor </a:t>
            </a:r>
            <a:r>
              <a:rPr lang="cs-CZ" sz="1600" dirty="0" err="1"/>
              <a:t>carpi</a:t>
            </a:r>
            <a:r>
              <a:rPr lang="cs-CZ" sz="1600" dirty="0"/>
              <a:t> </a:t>
            </a:r>
            <a:r>
              <a:rPr lang="cs-CZ" sz="1600" dirty="0" err="1"/>
              <a:t>ulnaris</a:t>
            </a:r>
            <a:endParaRPr lang="cs-CZ" sz="2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71FEFA4-6690-49E8-A46C-D6A65E3C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02125"/>
            <a:ext cx="1981477" cy="281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0981E30-EF53-409E-A44D-6182511C6D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8509" y="2539060"/>
            <a:ext cx="1943371" cy="24006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B879859-955B-404F-B36D-6C36A015B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5593" y="4005064"/>
            <a:ext cx="1815548" cy="2357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243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509" y="698880"/>
            <a:ext cx="3810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PRSTŮ RUKY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344502" y="1412776"/>
            <a:ext cx="5883682" cy="333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Flexe 3článkových prstů: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flexor </a:t>
            </a:r>
            <a:r>
              <a:rPr lang="cs-CZ" sz="1600" dirty="0" err="1"/>
              <a:t>digitorum</a:t>
            </a:r>
            <a:r>
              <a:rPr lang="cs-CZ" sz="1600" dirty="0"/>
              <a:t> </a:t>
            </a:r>
            <a:r>
              <a:rPr lang="cs-CZ" sz="1600" dirty="0" err="1"/>
              <a:t>superficialis</a:t>
            </a:r>
            <a:r>
              <a:rPr lang="cs-CZ" sz="1600" dirty="0"/>
              <a:t> et </a:t>
            </a:r>
            <a:r>
              <a:rPr lang="cs-CZ" sz="1600" dirty="0" err="1"/>
              <a:t>profundus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Extenze 3článkových prstů: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extensor </a:t>
            </a:r>
            <a:r>
              <a:rPr lang="cs-CZ" sz="1600" dirty="0" err="1"/>
              <a:t>digitorum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extensor </a:t>
            </a:r>
            <a:r>
              <a:rPr lang="cs-CZ" sz="1600" dirty="0" err="1"/>
              <a:t>digiti</a:t>
            </a:r>
            <a:r>
              <a:rPr lang="cs-CZ" sz="1600" dirty="0"/>
              <a:t> </a:t>
            </a:r>
            <a:r>
              <a:rPr lang="cs-CZ" sz="1600" dirty="0" err="1"/>
              <a:t>minimi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extensor </a:t>
            </a:r>
            <a:r>
              <a:rPr lang="cs-CZ" sz="1600" dirty="0" err="1"/>
              <a:t>indicis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Abdukce a addukce 3článkových prstů: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Mm. </a:t>
            </a:r>
            <a:r>
              <a:rPr lang="cs-CZ" sz="1600" dirty="0" err="1"/>
              <a:t>Interossei</a:t>
            </a:r>
            <a:r>
              <a:rPr lang="cs-CZ" sz="16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Dorsales</a:t>
            </a:r>
            <a:r>
              <a:rPr lang="cs-CZ" sz="1600" dirty="0"/>
              <a:t> (abdukují 2.- 4. prst)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Palmares</a:t>
            </a:r>
            <a:r>
              <a:rPr lang="cs-CZ" sz="1600" dirty="0"/>
              <a:t> (</a:t>
            </a:r>
            <a:r>
              <a:rPr lang="cs-CZ" sz="1600" dirty="0" err="1"/>
              <a:t>addukují</a:t>
            </a:r>
            <a:r>
              <a:rPr lang="cs-CZ" sz="1600" dirty="0"/>
              <a:t> 2.- 5. prst)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38BC4B2-53FE-411A-9633-1F563F494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479" y="2276872"/>
            <a:ext cx="4644020" cy="324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6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509" y="698880"/>
            <a:ext cx="3810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PRSTŮ RUKY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251520" y="1190357"/>
            <a:ext cx="5400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Pohyby palce</a:t>
            </a:r>
          </a:p>
          <a:p>
            <a:r>
              <a:rPr lang="cs-CZ" sz="1600" u="sng" dirty="0"/>
              <a:t>Flexe, addukce, abdukce, opozice: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Svaly </a:t>
            </a:r>
            <a:r>
              <a:rPr lang="cs-CZ" sz="1600" dirty="0" err="1"/>
              <a:t>thenaru</a:t>
            </a:r>
            <a:r>
              <a:rPr lang="cs-CZ" sz="1600" dirty="0"/>
              <a:t> (m. abduktor </a:t>
            </a:r>
            <a:r>
              <a:rPr lang="cs-CZ" sz="1600" dirty="0" err="1"/>
              <a:t>pollicis</a:t>
            </a:r>
            <a:r>
              <a:rPr lang="cs-CZ" sz="1600" dirty="0"/>
              <a:t> brevis, m. flexor </a:t>
            </a:r>
            <a:r>
              <a:rPr lang="cs-CZ" sz="1600" dirty="0" err="1"/>
              <a:t>pollicis</a:t>
            </a:r>
            <a:r>
              <a:rPr lang="cs-CZ" sz="1600" dirty="0"/>
              <a:t> brevis, m. </a:t>
            </a:r>
            <a:r>
              <a:rPr lang="cs-CZ" sz="1600" dirty="0" err="1"/>
              <a:t>opponens</a:t>
            </a:r>
            <a:r>
              <a:rPr lang="cs-CZ" sz="1600" dirty="0"/>
              <a:t>, m. adduktor </a:t>
            </a:r>
            <a:r>
              <a:rPr lang="cs-CZ" sz="1600" dirty="0" err="1"/>
              <a:t>pollicis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abduktor </a:t>
            </a:r>
            <a:r>
              <a:rPr lang="cs-CZ" sz="1600" dirty="0" err="1"/>
              <a:t>pollicis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r>
              <a:rPr lang="cs-CZ" sz="1600" dirty="0"/>
              <a:t>, m. flexor </a:t>
            </a:r>
            <a:r>
              <a:rPr lang="cs-CZ" sz="1600" dirty="0" err="1"/>
              <a:t>pollicis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r>
              <a:rPr lang="cs-CZ" sz="1600" dirty="0"/>
              <a:t> </a:t>
            </a:r>
          </a:p>
          <a:p>
            <a:r>
              <a:rPr lang="cs-CZ" sz="1600" u="sng" dirty="0"/>
              <a:t>Extenze: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extensor </a:t>
            </a:r>
            <a:r>
              <a:rPr lang="cs-CZ" sz="1600" dirty="0" err="1"/>
              <a:t>pollicis</a:t>
            </a:r>
            <a:r>
              <a:rPr lang="cs-CZ" sz="1600" dirty="0"/>
              <a:t> brevis et </a:t>
            </a:r>
            <a:r>
              <a:rPr lang="cs-CZ" sz="1600" dirty="0" err="1"/>
              <a:t>longus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Pohyby malíku</a:t>
            </a:r>
          </a:p>
          <a:p>
            <a:r>
              <a:rPr lang="cs-CZ" sz="1600" u="sng" dirty="0"/>
              <a:t>Flexe, abdukce, opozice: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Svaly </a:t>
            </a:r>
            <a:r>
              <a:rPr lang="cs-CZ" sz="1600" dirty="0" err="1"/>
              <a:t>hypothenaru</a:t>
            </a:r>
            <a:r>
              <a:rPr lang="cs-CZ" sz="1600" dirty="0"/>
              <a:t> (m. abduktor </a:t>
            </a:r>
            <a:r>
              <a:rPr lang="cs-CZ" sz="1600" dirty="0" err="1"/>
              <a:t>digiti</a:t>
            </a:r>
            <a:r>
              <a:rPr lang="cs-CZ" sz="1600" dirty="0"/>
              <a:t> </a:t>
            </a:r>
            <a:r>
              <a:rPr lang="cs-CZ" sz="1600" dirty="0" err="1"/>
              <a:t>minimi</a:t>
            </a:r>
            <a:r>
              <a:rPr lang="cs-CZ" sz="1600" dirty="0"/>
              <a:t>, m. flexor </a:t>
            </a:r>
            <a:r>
              <a:rPr lang="cs-CZ" sz="1600" dirty="0" err="1"/>
              <a:t>digiti</a:t>
            </a:r>
            <a:r>
              <a:rPr lang="cs-CZ" sz="1600" dirty="0"/>
              <a:t> </a:t>
            </a:r>
            <a:r>
              <a:rPr lang="cs-CZ" sz="1600" dirty="0" err="1"/>
              <a:t>minimi</a:t>
            </a:r>
            <a:r>
              <a:rPr lang="cs-CZ" sz="1600" dirty="0"/>
              <a:t>, m. </a:t>
            </a:r>
            <a:r>
              <a:rPr lang="cs-CZ" sz="1600" dirty="0" err="1"/>
              <a:t>opponens</a:t>
            </a:r>
            <a:r>
              <a:rPr lang="cs-CZ" sz="1600" dirty="0"/>
              <a:t> </a:t>
            </a:r>
            <a:r>
              <a:rPr lang="cs-CZ" sz="1600" dirty="0" err="1"/>
              <a:t>d.m</a:t>
            </a:r>
            <a:r>
              <a:rPr lang="cs-CZ" sz="1600" dirty="0"/>
              <a:t>.)</a:t>
            </a:r>
          </a:p>
          <a:p>
            <a:r>
              <a:rPr lang="cs-CZ" sz="1600" u="sng" dirty="0"/>
              <a:t>Extenze: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extenzor </a:t>
            </a:r>
            <a:r>
              <a:rPr lang="cs-CZ" sz="1600" dirty="0" err="1"/>
              <a:t>digitorum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extensor </a:t>
            </a:r>
            <a:r>
              <a:rPr lang="cs-CZ" sz="1600" dirty="0" err="1"/>
              <a:t>digiti</a:t>
            </a:r>
            <a:r>
              <a:rPr lang="cs-CZ" sz="1600" dirty="0"/>
              <a:t> </a:t>
            </a:r>
            <a:r>
              <a:rPr lang="cs-CZ" sz="1600" dirty="0" err="1"/>
              <a:t>minimi</a:t>
            </a:r>
            <a:endParaRPr lang="cs-CZ" sz="1600" dirty="0"/>
          </a:p>
          <a:p>
            <a:r>
              <a:rPr lang="cs-CZ" sz="1600" u="sng" dirty="0"/>
              <a:t>Addukce: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interosseus</a:t>
            </a:r>
            <a:r>
              <a:rPr lang="cs-CZ" sz="1600" dirty="0"/>
              <a:t> </a:t>
            </a:r>
            <a:r>
              <a:rPr lang="cs-CZ" sz="1600" dirty="0" err="1"/>
              <a:t>palmaris</a:t>
            </a:r>
            <a:r>
              <a:rPr lang="cs-CZ" sz="1600" dirty="0"/>
              <a:t> 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lvl="0"/>
            <a:r>
              <a:rPr lang="cs-CZ" sz="1600" u="sng" dirty="0"/>
              <a:t>Stříška prstů </a:t>
            </a:r>
            <a:r>
              <a:rPr lang="cs-CZ" sz="1600" dirty="0"/>
              <a:t>(flexe v MP kloubech, extenze v IP kloubech 3článkových prstů)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Mm. </a:t>
            </a:r>
            <a:r>
              <a:rPr lang="cs-CZ" sz="1600" dirty="0" err="1"/>
              <a:t>lumbricales</a:t>
            </a:r>
            <a:endParaRPr lang="cs-CZ" sz="16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6135408-9156-44CF-88BA-1645A2A16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523" y="1844824"/>
            <a:ext cx="3105925" cy="398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09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503" y="698880"/>
            <a:ext cx="624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V KYČELNÍM KLOUBU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344502" y="1412776"/>
            <a:ext cx="47315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Flexe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iliopsoas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Extenze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gluteus</a:t>
            </a:r>
            <a:r>
              <a:rPr lang="cs-CZ" sz="1600" dirty="0"/>
              <a:t> </a:t>
            </a:r>
            <a:r>
              <a:rPr lang="cs-CZ" sz="1600" dirty="0" err="1"/>
              <a:t>maximus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Abdukce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gluteus</a:t>
            </a:r>
            <a:r>
              <a:rPr lang="cs-CZ" sz="1600" dirty="0"/>
              <a:t> </a:t>
            </a:r>
            <a:r>
              <a:rPr lang="cs-CZ" sz="1600" dirty="0" err="1"/>
              <a:t>medius</a:t>
            </a:r>
            <a:r>
              <a:rPr lang="cs-CZ" sz="1600" dirty="0"/>
              <a:t> et </a:t>
            </a:r>
            <a:r>
              <a:rPr lang="cs-CZ" sz="1600" dirty="0" err="1"/>
              <a:t>minimus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Addukce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Mediální skupina svalů stehna (skupina adduktorů)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Rotace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Vnitřní rotace (pronace): svaly </a:t>
            </a:r>
            <a:r>
              <a:rPr lang="cs-CZ" sz="1600" dirty="0" err="1"/>
              <a:t>glueteální</a:t>
            </a:r>
            <a:r>
              <a:rPr lang="cs-CZ" sz="1600" dirty="0"/>
              <a:t> (m. </a:t>
            </a:r>
            <a:r>
              <a:rPr lang="cs-CZ" sz="1600" dirty="0" err="1"/>
              <a:t>gluteus</a:t>
            </a:r>
            <a:r>
              <a:rPr lang="cs-CZ" sz="1600" dirty="0"/>
              <a:t> </a:t>
            </a:r>
            <a:r>
              <a:rPr lang="cs-CZ" sz="1600" dirty="0" err="1"/>
              <a:t>medius</a:t>
            </a:r>
            <a:r>
              <a:rPr lang="cs-CZ" sz="1600" dirty="0"/>
              <a:t> et </a:t>
            </a:r>
            <a:r>
              <a:rPr lang="cs-CZ" sz="1600" dirty="0" err="1"/>
              <a:t>minimus</a:t>
            </a:r>
            <a:r>
              <a:rPr lang="cs-CZ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Zevní rotace (supinace): zevní rotátory = svaly </a:t>
            </a:r>
            <a:r>
              <a:rPr lang="cs-CZ" sz="1600" dirty="0" err="1"/>
              <a:t>pelvitrochanterické</a:t>
            </a:r>
            <a:r>
              <a:rPr lang="cs-CZ" sz="1600" dirty="0"/>
              <a:t> (m. </a:t>
            </a:r>
            <a:r>
              <a:rPr lang="cs-CZ" sz="1600" dirty="0" err="1"/>
              <a:t>piriformis</a:t>
            </a:r>
            <a:r>
              <a:rPr lang="cs-CZ" sz="1600" dirty="0"/>
              <a:t>, </a:t>
            </a:r>
            <a:r>
              <a:rPr lang="cs-CZ" sz="1600" dirty="0" err="1"/>
              <a:t>gemmelus</a:t>
            </a:r>
            <a:r>
              <a:rPr lang="cs-CZ" sz="1600" dirty="0"/>
              <a:t> sup. et </a:t>
            </a:r>
            <a:r>
              <a:rPr lang="cs-CZ" sz="1600" dirty="0" err="1"/>
              <a:t>inf</a:t>
            </a:r>
            <a:r>
              <a:rPr lang="cs-CZ" sz="1600" dirty="0"/>
              <a:t>. </a:t>
            </a:r>
            <a:r>
              <a:rPr lang="cs-CZ" sz="1600" dirty="0" err="1"/>
              <a:t>etc</a:t>
            </a:r>
            <a:r>
              <a:rPr lang="cs-CZ" sz="1600" dirty="0"/>
              <a:t>.)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C1A67B4-0D5D-4A50-95A2-725965F74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00" y="3248150"/>
            <a:ext cx="3882900" cy="27107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837CBA7-0C33-4DFE-8D08-BC646F16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46" y="299227"/>
            <a:ext cx="2397396" cy="2535874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9BFF8C7-8BBB-4EF5-8019-C7B913BAE075}"/>
              </a:ext>
            </a:extLst>
          </p:cNvPr>
          <p:cNvSpPr/>
          <p:nvPr/>
        </p:nvSpPr>
        <p:spPr>
          <a:xfrm>
            <a:off x="6588224" y="2905071"/>
            <a:ext cx="9341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M. </a:t>
            </a:r>
            <a:r>
              <a:rPr lang="cs-CZ" sz="1200" dirty="0" err="1"/>
              <a:t>iliopsoas</a:t>
            </a:r>
            <a:endParaRPr lang="cs-CZ" sz="12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B8F7F6E-34B6-4D20-AE0E-8B6AA696CD19}"/>
              </a:ext>
            </a:extLst>
          </p:cNvPr>
          <p:cNvSpPr/>
          <p:nvPr/>
        </p:nvSpPr>
        <p:spPr>
          <a:xfrm>
            <a:off x="5222863" y="5975262"/>
            <a:ext cx="3789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200" dirty="0"/>
              <a:t>Zadní skupina svalů </a:t>
            </a:r>
            <a:r>
              <a:rPr lang="cs-CZ" altLang="cs-CZ" sz="1200" dirty="0" err="1"/>
              <a:t>kyč</a:t>
            </a:r>
            <a:r>
              <a:rPr lang="cs-CZ" altLang="cs-CZ" sz="1200" dirty="0"/>
              <a:t>. kloubu - povrchové (</a:t>
            </a:r>
            <a:r>
              <a:rPr lang="cs-CZ" altLang="cs-CZ" sz="1200" dirty="0" err="1"/>
              <a:t>gluteální</a:t>
            </a:r>
            <a:r>
              <a:rPr lang="cs-CZ" altLang="cs-CZ" sz="1200" dirty="0"/>
              <a:t>) a hluboké (zevní rotátory)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039513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106" y="698880"/>
            <a:ext cx="5497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V KOLENNÍM KLOUBU 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1258763" y="1412776"/>
            <a:ext cx="54341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Flexe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Hamstringy</a:t>
            </a:r>
            <a:r>
              <a:rPr lang="cs-CZ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biceps </a:t>
            </a:r>
            <a:r>
              <a:rPr lang="cs-CZ" sz="1600" dirty="0" err="1"/>
              <a:t>femoris</a:t>
            </a:r>
            <a:r>
              <a:rPr lang="cs-CZ" sz="1600" dirty="0"/>
              <a:t> (</a:t>
            </a:r>
            <a:r>
              <a:rPr lang="cs-CZ" sz="1600" dirty="0">
                <a:solidFill>
                  <a:srgbClr val="0070C0"/>
                </a:solidFill>
              </a:rPr>
              <a:t>č.10,11</a:t>
            </a:r>
            <a:r>
              <a:rPr lang="cs-CZ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Semisvaly</a:t>
            </a:r>
            <a:r>
              <a:rPr lang="cs-CZ" sz="1600" dirty="0"/>
              <a:t> = m. </a:t>
            </a:r>
            <a:r>
              <a:rPr lang="cs-CZ" sz="1600" dirty="0" err="1"/>
              <a:t>semitendinosus</a:t>
            </a:r>
            <a:r>
              <a:rPr lang="cs-CZ" sz="1600" dirty="0"/>
              <a:t> (</a:t>
            </a:r>
            <a:r>
              <a:rPr lang="cs-CZ" sz="1600" dirty="0">
                <a:solidFill>
                  <a:srgbClr val="0070C0"/>
                </a:solidFill>
              </a:rPr>
              <a:t>č.12</a:t>
            </a:r>
            <a:r>
              <a:rPr lang="cs-CZ" sz="1600" dirty="0"/>
              <a:t>), m. </a:t>
            </a:r>
            <a:r>
              <a:rPr lang="cs-CZ" sz="1600" dirty="0" err="1"/>
              <a:t>semimembranosus</a:t>
            </a:r>
            <a:r>
              <a:rPr lang="cs-CZ" sz="1600" dirty="0"/>
              <a:t> (</a:t>
            </a:r>
            <a:r>
              <a:rPr lang="cs-CZ" sz="1600" dirty="0">
                <a:solidFill>
                  <a:srgbClr val="0070C0"/>
                </a:solidFill>
              </a:rPr>
              <a:t>č.13</a:t>
            </a:r>
            <a:r>
              <a:rPr lang="cs-CZ" sz="1600" dirty="0"/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Extenze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quandriceps</a:t>
            </a:r>
            <a:r>
              <a:rPr lang="cs-CZ" sz="1600" dirty="0"/>
              <a:t> </a:t>
            </a:r>
            <a:r>
              <a:rPr lang="cs-CZ" sz="1600" dirty="0" err="1"/>
              <a:t>femoris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Zevní rotace </a:t>
            </a:r>
            <a:r>
              <a:rPr lang="cs-CZ" sz="1600" dirty="0"/>
              <a:t>(pouze v „odemčeném“ kloubu kolenním)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sartorius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u="sng" dirty="0"/>
          </a:p>
          <a:p>
            <a:r>
              <a:rPr lang="cs-CZ" sz="1600" u="sng" dirty="0"/>
              <a:t>Vnitřní rotace </a:t>
            </a:r>
            <a:r>
              <a:rPr lang="cs-CZ" sz="1600" dirty="0"/>
              <a:t>(pouze v „odemčeném“ kloubu kolenním)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Semisvaly</a:t>
            </a:r>
            <a:r>
              <a:rPr lang="cs-CZ" sz="1600" dirty="0"/>
              <a:t> = m. </a:t>
            </a:r>
            <a:r>
              <a:rPr lang="cs-CZ" sz="1600" dirty="0" err="1"/>
              <a:t>semitendinosus</a:t>
            </a:r>
            <a:r>
              <a:rPr lang="cs-CZ" sz="1600" dirty="0"/>
              <a:t>, m. </a:t>
            </a:r>
            <a:r>
              <a:rPr lang="cs-CZ" sz="1600" dirty="0" err="1"/>
              <a:t>semimembranosus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gracilis</a:t>
            </a:r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E0C901C-90FA-4986-8E15-2D432E211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" y="1865577"/>
            <a:ext cx="1189502" cy="2756938"/>
          </a:xfrm>
          <a:prstGeom prst="rect">
            <a:avLst/>
          </a:prstGeom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DA134180-12FA-474A-80C2-96E1DAE5FCFB}"/>
              </a:ext>
            </a:extLst>
          </p:cNvPr>
          <p:cNvCxnSpPr>
            <a:cxnSpLocks/>
          </p:cNvCxnSpPr>
          <p:nvPr/>
        </p:nvCxnSpPr>
        <p:spPr>
          <a:xfrm flipH="1">
            <a:off x="975250" y="3356992"/>
            <a:ext cx="43074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4">
            <a:extLst>
              <a:ext uri="{FF2B5EF4-FFF2-40B4-BE49-F238E27FC236}">
                <a16:creationId xmlns:a16="http://schemas.microsoft.com/office/drawing/2014/main" id="{BDF3661B-EC60-4F6F-9CE9-74FB64D48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85" y="1285013"/>
            <a:ext cx="2551442" cy="398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11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522" y="698880"/>
            <a:ext cx="26969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NOHY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251520" y="1412776"/>
            <a:ext cx="85689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Plantární flexe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triceps </a:t>
            </a:r>
            <a:r>
              <a:rPr lang="cs-CZ" sz="1600" dirty="0" err="1"/>
              <a:t>surae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Hluboká vrstva svalů lýtkových: m. </a:t>
            </a:r>
            <a:r>
              <a:rPr lang="cs-CZ" sz="1600" dirty="0" err="1"/>
              <a:t>tibialis</a:t>
            </a:r>
            <a:r>
              <a:rPr lang="cs-CZ" sz="1600" dirty="0"/>
              <a:t> </a:t>
            </a:r>
            <a:r>
              <a:rPr lang="cs-CZ" sz="1600" dirty="0" err="1"/>
              <a:t>posterior</a:t>
            </a:r>
            <a:r>
              <a:rPr lang="cs-CZ" sz="1600" dirty="0"/>
              <a:t>, m. flexor </a:t>
            </a:r>
            <a:r>
              <a:rPr lang="cs-CZ" sz="1600" dirty="0" err="1"/>
              <a:t>hallucis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r>
              <a:rPr lang="cs-CZ" sz="1600" dirty="0"/>
              <a:t>, m. flexor </a:t>
            </a:r>
            <a:r>
              <a:rPr lang="cs-CZ" sz="1600" dirty="0" err="1"/>
              <a:t>digitorum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Dorzální flexe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Přední skupina svalů bérce: m. </a:t>
            </a:r>
            <a:r>
              <a:rPr lang="cs-CZ" sz="1600" dirty="0" err="1"/>
              <a:t>tibialis</a:t>
            </a:r>
            <a:r>
              <a:rPr lang="cs-CZ" sz="1600" dirty="0"/>
              <a:t> </a:t>
            </a:r>
            <a:r>
              <a:rPr lang="cs-CZ" sz="1600" dirty="0" err="1"/>
              <a:t>anterior</a:t>
            </a:r>
            <a:r>
              <a:rPr lang="cs-CZ" sz="1600" dirty="0"/>
              <a:t>, m. extensor </a:t>
            </a:r>
            <a:r>
              <a:rPr lang="cs-CZ" sz="1600" dirty="0" err="1"/>
              <a:t>digitorum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r>
              <a:rPr lang="cs-CZ" sz="1600" dirty="0"/>
              <a:t>, m. extensor </a:t>
            </a:r>
            <a:r>
              <a:rPr lang="cs-CZ" sz="1600" dirty="0" err="1"/>
              <a:t>hallucis</a:t>
            </a:r>
            <a:r>
              <a:rPr lang="cs-CZ" sz="1600" dirty="0"/>
              <a:t> </a:t>
            </a:r>
            <a:r>
              <a:rPr lang="cs-CZ" sz="1600" dirty="0" err="1"/>
              <a:t>longus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Supinace nohy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Hluboká vrstva svalů lýtkových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Pronace nohy:</a:t>
            </a:r>
            <a:r>
              <a:rPr lang="cs-CZ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Svaly fibulární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75211CC-DB02-407D-940E-1C18A9F5C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824" y="3488572"/>
            <a:ext cx="3857310" cy="279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49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38" y="698880"/>
            <a:ext cx="2225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OPAKOVÁNÍ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EFD5AA3-E7CD-4C52-9C0F-AB35CFD10D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71" y="82547"/>
            <a:ext cx="647463" cy="90872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611560" y="1412776"/>
            <a:ext cx="756247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Jakou funkci mají skupiny svalů? Které svaly do nich patří?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POSTURÁLNÍ SVALY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DÝCHACÍ SVALY</a:t>
            </a:r>
          </a:p>
          <a:p>
            <a:endParaRPr lang="cs-CZ" dirty="0"/>
          </a:p>
          <a:p>
            <a:r>
              <a:rPr lang="cs-CZ" dirty="0"/>
              <a:t>Jaké pohyby jsou možné? Jaké svaly je vykonávají?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HLAVY A PÁTEŘE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LOPATKY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V KOUBU RAMENNÍM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V KLOUBU LOKETNÍM A V PŘEDLOKTÍ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V ZÁPĚSTÍ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PRSTŮ RUKY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V KYČELNÍM KLOUBU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V KOLENNÍM KLOUBU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POHYBY NOHY</a:t>
            </a:r>
          </a:p>
        </p:txBody>
      </p:sp>
    </p:spTree>
    <p:extLst>
      <p:ext uri="{BB962C8B-B14F-4D97-AF65-F5344CB8AC3E}">
        <p14:creationId xmlns:p14="http://schemas.microsoft.com/office/powerpoint/2010/main" val="2287299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245" y="620688"/>
            <a:ext cx="312951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SVALSTVO HLAVY</a:t>
            </a:r>
            <a:br>
              <a:rPr lang="cs-CZ" altLang="cs-CZ" sz="3200" b="1" dirty="0">
                <a:solidFill>
                  <a:srgbClr val="0070C0"/>
                </a:solidFill>
              </a:rPr>
            </a:br>
            <a:r>
              <a:rPr lang="cs-CZ" altLang="cs-CZ" sz="3200" b="1" dirty="0" err="1">
                <a:solidFill>
                  <a:srgbClr val="0070C0"/>
                </a:solidFill>
              </a:rPr>
              <a:t>Musculi</a:t>
            </a:r>
            <a:r>
              <a:rPr lang="cs-CZ" altLang="cs-CZ" sz="3200" b="1" dirty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>
                <a:solidFill>
                  <a:srgbClr val="0070C0"/>
                </a:solidFill>
              </a:rPr>
              <a:t>capitis</a:t>
            </a:r>
            <a:endParaRPr lang="cs-CZ" altLang="cs-CZ" sz="3200" b="1" dirty="0">
              <a:solidFill>
                <a:srgbClr val="0070C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468313" y="1983381"/>
            <a:ext cx="56878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1) Mimické svaly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musculi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faciales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upínají se do kůže, tvoří výraz obličeje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inervace z n. 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facialis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(n. VII)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nejsou kryté fascií (kromě m. 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buccinator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>
              <a:defRPr/>
            </a:pPr>
            <a:endParaRPr lang="cs-CZ" altLang="cs-CZ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cs-CZ" alt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2) Žvýkací svaly 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musculi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masticatorii</a:t>
            </a: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upínají se na dolní čelist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Inervovány z n. trigeminus (n. V)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kryté fascií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6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79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814" y="911216"/>
            <a:ext cx="5068375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rgbClr val="0070C0"/>
                </a:solidFill>
              </a:rPr>
              <a:t>Mimické svaly (mm. </a:t>
            </a:r>
            <a:r>
              <a:rPr lang="cs-CZ" altLang="cs-CZ" sz="3200" b="1" dirty="0" err="1">
                <a:solidFill>
                  <a:srgbClr val="0070C0"/>
                </a:solidFill>
              </a:rPr>
              <a:t>faciales</a:t>
            </a:r>
            <a:r>
              <a:rPr lang="cs-CZ" altLang="cs-CZ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323528" y="1461029"/>
            <a:ext cx="568786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endParaRPr lang="cs-CZ" altLang="cs-CZ" sz="1400" b="1" u="sng" dirty="0">
              <a:highlight>
                <a:srgbClr val="FFFF00"/>
              </a:highlight>
            </a:endParaRPr>
          </a:p>
          <a:p>
            <a:pPr>
              <a:buNone/>
              <a:defRPr/>
            </a:pPr>
            <a:r>
              <a:rPr lang="cs-CZ" altLang="cs-CZ" sz="1400" b="1" u="sng" dirty="0">
                <a:highlight>
                  <a:srgbClr val="FFFF00"/>
                </a:highlight>
              </a:rPr>
              <a:t>1) Svaly štěrbiny oční:</a:t>
            </a:r>
          </a:p>
          <a:p>
            <a:pPr>
              <a:defRPr/>
            </a:pPr>
            <a:r>
              <a:rPr lang="cs-CZ" altLang="cs-CZ" sz="1400" u="sng" dirty="0"/>
              <a:t>Sfinkter (uzavírá):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orbicularis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oculi</a:t>
            </a:r>
            <a:r>
              <a:rPr lang="cs-CZ" altLang="cs-CZ" sz="1400" b="1" dirty="0"/>
              <a:t> </a:t>
            </a:r>
            <a:br>
              <a:rPr lang="cs-CZ" altLang="cs-CZ" sz="1400" b="1" dirty="0"/>
            </a:br>
            <a:r>
              <a:rPr lang="cs-CZ" altLang="cs-CZ" sz="1400" b="1" dirty="0"/>
              <a:t>- </a:t>
            </a:r>
            <a:r>
              <a:rPr lang="cs-CZ" altLang="cs-CZ" sz="1400" u="sng" dirty="0" err="1"/>
              <a:t>pars</a:t>
            </a:r>
            <a:r>
              <a:rPr lang="cs-CZ" altLang="cs-CZ" sz="1400" u="sng" dirty="0"/>
              <a:t> </a:t>
            </a:r>
            <a:r>
              <a:rPr lang="cs-CZ" altLang="cs-CZ" sz="1400" u="sng" dirty="0" err="1"/>
              <a:t>orbitalis</a:t>
            </a:r>
            <a:r>
              <a:rPr lang="cs-CZ" altLang="cs-CZ" sz="1400" dirty="0"/>
              <a:t> - pevné sevření víček</a:t>
            </a:r>
            <a:br>
              <a:rPr lang="cs-CZ" altLang="cs-CZ" sz="1400" dirty="0"/>
            </a:br>
            <a:r>
              <a:rPr lang="cs-CZ" altLang="cs-CZ" sz="1400" dirty="0"/>
              <a:t>- </a:t>
            </a:r>
            <a:r>
              <a:rPr lang="cs-CZ" altLang="cs-CZ" sz="1400" u="sng" dirty="0" err="1"/>
              <a:t>pars</a:t>
            </a:r>
            <a:r>
              <a:rPr lang="cs-CZ" altLang="cs-CZ" sz="1400" u="sng" dirty="0"/>
              <a:t> </a:t>
            </a:r>
            <a:r>
              <a:rPr lang="cs-CZ" altLang="cs-CZ" sz="1400" u="sng" dirty="0" err="1"/>
              <a:t>palpebralis</a:t>
            </a:r>
            <a:r>
              <a:rPr lang="cs-CZ" altLang="cs-CZ" sz="1400" dirty="0"/>
              <a:t> - reflexní mrknutí</a:t>
            </a:r>
            <a:br>
              <a:rPr lang="cs-CZ" altLang="cs-CZ" sz="1400" dirty="0"/>
            </a:br>
            <a:r>
              <a:rPr lang="cs-CZ" altLang="cs-CZ" sz="1400" dirty="0"/>
              <a:t>- </a:t>
            </a:r>
            <a:r>
              <a:rPr lang="cs-CZ" altLang="cs-CZ" sz="1400" u="sng" dirty="0" err="1"/>
              <a:t>pars</a:t>
            </a:r>
            <a:r>
              <a:rPr lang="cs-CZ" altLang="cs-CZ" sz="1400" u="sng" dirty="0"/>
              <a:t> </a:t>
            </a:r>
            <a:r>
              <a:rPr lang="cs-CZ" altLang="cs-CZ" sz="1400" u="sng" dirty="0" err="1"/>
              <a:t>lacrimalis</a:t>
            </a:r>
            <a:r>
              <a:rPr lang="cs-CZ" altLang="cs-CZ" sz="1400" dirty="0"/>
              <a:t> - obklopuje slzný vak</a:t>
            </a:r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400" dirty="0"/>
              <a:t>Stažení obočí, svislé a příčné rýhy nad kořenem nosu: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procerus</a:t>
            </a:r>
            <a:r>
              <a:rPr lang="cs-CZ" altLang="cs-CZ" sz="1400" b="1" dirty="0"/>
              <a:t> </a:t>
            </a:r>
            <a:r>
              <a:rPr lang="cs-CZ" altLang="cs-CZ" sz="1400" dirty="0"/>
              <a:t>- příčné rýhy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corrugator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supercilii</a:t>
            </a:r>
            <a:r>
              <a:rPr lang="cs-CZ" altLang="cs-CZ" sz="1400" b="1" dirty="0"/>
              <a:t> </a:t>
            </a:r>
            <a:r>
              <a:rPr lang="cs-CZ" altLang="cs-CZ" sz="1400" dirty="0"/>
              <a:t>- svraštění obočí, svislé rýhy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depressor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supercilii</a:t>
            </a:r>
            <a:r>
              <a:rPr lang="cs-CZ" altLang="cs-CZ" sz="1400" b="1" dirty="0"/>
              <a:t> </a:t>
            </a:r>
            <a:r>
              <a:rPr lang="cs-CZ" altLang="cs-CZ" sz="1400" dirty="0"/>
              <a:t>- stahuje obočí</a:t>
            </a:r>
          </a:p>
          <a:p>
            <a:pPr>
              <a:buNone/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u="sng" dirty="0">
                <a:highlight>
                  <a:srgbClr val="FFFF00"/>
                </a:highlight>
              </a:rPr>
              <a:t>2) Svaly zevního nosu: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nasalis</a:t>
            </a:r>
            <a:r>
              <a:rPr lang="cs-CZ" altLang="cs-CZ" sz="1400" b="1" dirty="0"/>
              <a:t> </a:t>
            </a:r>
            <a:r>
              <a:rPr lang="cs-CZ" altLang="cs-CZ" sz="1400" dirty="0"/>
              <a:t>- zužuje nosní dírky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levator labii superioris </a:t>
            </a:r>
            <a:r>
              <a:rPr lang="cs-CZ" altLang="cs-CZ" sz="1400" b="1" dirty="0" err="1"/>
              <a:t>alaque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nasi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rozšiřuje nosní dírky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3F596F40-0666-4509-BE4C-3AD1E969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08" y="1455742"/>
            <a:ext cx="2865065" cy="37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A23AF1DA-8620-45A0-82AD-22BDC1B2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07363"/>
            <a:ext cx="3284549" cy="87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78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814" y="911216"/>
            <a:ext cx="5068375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rgbClr val="0070C0"/>
                </a:solidFill>
              </a:rPr>
              <a:t>Mimické svaly (mm. </a:t>
            </a:r>
            <a:r>
              <a:rPr lang="cs-CZ" altLang="cs-CZ" sz="3200" b="1" dirty="0" err="1">
                <a:solidFill>
                  <a:srgbClr val="0070C0"/>
                </a:solidFill>
              </a:rPr>
              <a:t>faciales</a:t>
            </a:r>
            <a:r>
              <a:rPr lang="cs-CZ" altLang="cs-CZ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51520" y="1455742"/>
            <a:ext cx="4752528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sz="1400" b="1" u="sng" dirty="0">
                <a:highlight>
                  <a:srgbClr val="FFFF00"/>
                </a:highlight>
              </a:rPr>
              <a:t>3) Svaly štěrbiny ústní:</a:t>
            </a:r>
            <a:endParaRPr lang="cs-CZ" altLang="cs-CZ" sz="1400" dirty="0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  <a:defRPr/>
            </a:pPr>
            <a:r>
              <a:rPr lang="cs-CZ" altLang="cs-CZ" sz="1400" u="sng" dirty="0">
                <a:solidFill>
                  <a:srgbClr val="0070C0"/>
                </a:solidFill>
              </a:rPr>
              <a:t>Sfinkter</a:t>
            </a:r>
            <a:r>
              <a:rPr lang="cs-CZ" altLang="cs-CZ" sz="1400" u="sng" dirty="0"/>
              <a:t> (uzavírá):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orbicularis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oris</a:t>
            </a:r>
            <a:r>
              <a:rPr lang="cs-CZ" altLang="cs-CZ" sz="1400" b="1" dirty="0"/>
              <a:t> - </a:t>
            </a:r>
            <a:r>
              <a:rPr lang="cs-CZ" altLang="cs-CZ" sz="1400" dirty="0"/>
              <a:t>pohyblivá výplň rtů</a:t>
            </a:r>
            <a:br>
              <a:rPr lang="cs-CZ" altLang="cs-CZ" sz="1400" dirty="0"/>
            </a:br>
            <a:r>
              <a:rPr lang="cs-CZ" altLang="cs-CZ" sz="1400" dirty="0"/>
              <a:t>F: mírná kontrakce – svírání rtů </a:t>
            </a:r>
            <a:br>
              <a:rPr lang="cs-CZ" altLang="cs-CZ" sz="1400" dirty="0"/>
            </a:br>
            <a:r>
              <a:rPr lang="cs-CZ" altLang="cs-CZ" sz="1400" dirty="0"/>
              <a:t>    silnější kontrakce – vysunutí rtů dopředu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sz="1400" u="sng" dirty="0">
                <a:solidFill>
                  <a:srgbClr val="0070C0"/>
                </a:solidFill>
              </a:rPr>
              <a:t>Dilatátory</a:t>
            </a:r>
            <a:r>
              <a:rPr lang="cs-CZ" altLang="cs-CZ" sz="1400" u="sng" dirty="0"/>
              <a:t> (otevírají a rozšiřují):</a:t>
            </a:r>
            <a:r>
              <a:rPr lang="cs-CZ" altLang="cs-CZ" sz="1400" dirty="0"/>
              <a:t> </a:t>
            </a:r>
            <a:br>
              <a:rPr lang="cs-CZ" altLang="cs-CZ" sz="1400" dirty="0"/>
            </a:br>
            <a:r>
              <a:rPr lang="cs-CZ" altLang="cs-CZ" sz="1400" dirty="0"/>
              <a:t>levatory zvedají, depresory stahují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levator labii superioris </a:t>
            </a:r>
            <a:r>
              <a:rPr lang="cs-CZ" altLang="cs-CZ" sz="1400" dirty="0"/>
              <a:t>– zvedá horní ret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depressor</a:t>
            </a:r>
            <a:r>
              <a:rPr lang="cs-CZ" altLang="cs-CZ" sz="1400" b="1" dirty="0"/>
              <a:t> labii </a:t>
            </a:r>
            <a:r>
              <a:rPr lang="cs-CZ" altLang="cs-CZ" sz="1400" b="1" dirty="0" err="1"/>
              <a:t>inferioris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táhne dolů dolní ret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levator </a:t>
            </a:r>
            <a:r>
              <a:rPr lang="cs-CZ" altLang="cs-CZ" sz="1400" b="1" dirty="0" err="1"/>
              <a:t>anguli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oris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zvedá koutek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depressor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anguli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oris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táhne koutek úst dolů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zygomaticus</a:t>
            </a:r>
            <a:r>
              <a:rPr lang="cs-CZ" altLang="cs-CZ" sz="1400" b="1" dirty="0"/>
              <a:t> major et minor </a:t>
            </a:r>
            <a:r>
              <a:rPr lang="cs-CZ" altLang="cs-CZ" sz="1400" dirty="0"/>
              <a:t>– táhnou koutek úst zevně nahoru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risorius</a:t>
            </a:r>
            <a:r>
              <a:rPr lang="cs-CZ" altLang="cs-CZ" sz="1400" b="1" dirty="0"/>
              <a:t> </a:t>
            </a:r>
            <a:r>
              <a:rPr lang="cs-CZ" altLang="cs-CZ" sz="1400" dirty="0"/>
              <a:t>(sval smíchu) – táhne koutek úst zevně, </a:t>
            </a:r>
            <a:br>
              <a:rPr lang="cs-CZ" altLang="cs-CZ" sz="1400" dirty="0"/>
            </a:br>
            <a:r>
              <a:rPr lang="cs-CZ" altLang="cs-CZ" sz="1400" dirty="0"/>
              <a:t>smích vzniká stahem m. </a:t>
            </a:r>
            <a:r>
              <a:rPr lang="cs-CZ" altLang="cs-CZ" sz="1400" dirty="0" err="1"/>
              <a:t>risorius</a:t>
            </a:r>
            <a:r>
              <a:rPr lang="cs-CZ" altLang="cs-CZ" sz="1400" dirty="0"/>
              <a:t>, m. levator labii superioris a m. </a:t>
            </a:r>
            <a:r>
              <a:rPr lang="cs-CZ" altLang="cs-CZ" sz="1400" dirty="0" err="1"/>
              <a:t>zygomaticus</a:t>
            </a:r>
            <a:r>
              <a:rPr lang="cs-CZ" altLang="cs-CZ" sz="1400" dirty="0"/>
              <a:t> major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mentalis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podmiňuje rýhu </a:t>
            </a:r>
            <a:r>
              <a:rPr lang="cs-CZ" altLang="cs-CZ" sz="1400" dirty="0" err="1"/>
              <a:t>mentolabiální</a:t>
            </a:r>
            <a:endParaRPr lang="cs-CZ" alt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3F596F40-0666-4509-BE4C-3AD1E969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08" y="1455742"/>
            <a:ext cx="2865065" cy="376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8">
            <a:extLst>
              <a:ext uri="{FF2B5EF4-FFF2-40B4-BE49-F238E27FC236}">
                <a16:creationId xmlns:a16="http://schemas.microsoft.com/office/drawing/2014/main" id="{A23AF1DA-8620-45A0-82AD-22BDC1B27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507363"/>
            <a:ext cx="3284549" cy="87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749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9238" y="698880"/>
            <a:ext cx="3565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  <a:latin typeface="+mj-lt"/>
              </a:rPr>
              <a:t>OBECNÁ MYOLOGIE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251520" y="1360116"/>
            <a:ext cx="67687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FUNKCE SVALŮ: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Zajišťují pohyb celého těla, i jednotlivých orgánů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Mají schopnost kontrakce a relaxace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Jsou napojeny na cévní a nervový systém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dirty="0"/>
              <a:t>Jsou pod kontrolou mozkové kůry a ovládány vůlí </a:t>
            </a:r>
          </a:p>
          <a:p>
            <a:pPr marL="342900" indent="-342900">
              <a:buFont typeface="+mj-lt"/>
              <a:buAutoNum type="arabicParenR"/>
            </a:pPr>
            <a:endParaRPr lang="cs-CZ" sz="1600" dirty="0"/>
          </a:p>
          <a:p>
            <a:r>
              <a:rPr lang="cs-CZ" sz="1600" b="1" dirty="0"/>
              <a:t>DĚLENÍ SVALŮ PODLE TYPU: </a:t>
            </a:r>
          </a:p>
          <a:p>
            <a:pPr marL="342900" indent="-342900">
              <a:buFont typeface="+mj-lt"/>
              <a:buAutoNum type="arabicParenR"/>
            </a:pPr>
            <a:r>
              <a:rPr lang="cs-CZ" sz="1600" dirty="0"/>
              <a:t>Příčně pruhované (kosterní svaly)</a:t>
            </a:r>
          </a:p>
          <a:p>
            <a:pPr marL="342900" indent="-342900">
              <a:buFont typeface="+mj-lt"/>
              <a:buAutoNum type="arabicParenR"/>
            </a:pPr>
            <a:r>
              <a:rPr lang="cs-CZ" sz="1600" dirty="0"/>
              <a:t>Hladká svalovina</a:t>
            </a:r>
          </a:p>
          <a:p>
            <a:pPr marL="342900" indent="-342900">
              <a:buFont typeface="+mj-lt"/>
              <a:buAutoNum type="arabicParenR"/>
            </a:pPr>
            <a:r>
              <a:rPr lang="cs-CZ" sz="1600" dirty="0"/>
              <a:t>Srdeční svalovina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600" b="1" dirty="0"/>
          </a:p>
          <a:p>
            <a:r>
              <a:rPr lang="cs-CZ" sz="1600" b="1" dirty="0"/>
              <a:t>ČÁSTI SVALU: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Začátek</a:t>
            </a:r>
            <a:r>
              <a:rPr lang="cs-CZ" sz="1600" dirty="0"/>
              <a:t> = část připojená šlachou blíž k osové kostře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Hlava svalu a svalové bříško </a:t>
            </a:r>
            <a:r>
              <a:rPr lang="cs-CZ" sz="1600" dirty="0"/>
              <a:t>= masitá část svalu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Úpon</a:t>
            </a:r>
            <a:r>
              <a:rPr lang="cs-CZ" sz="1600" dirty="0"/>
              <a:t> = část připojená šlachou dá od osové kostry, bývá více pohyblivá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cs-CZ" sz="1600" dirty="0"/>
          </a:p>
          <a:p>
            <a:r>
              <a:rPr lang="cs-CZ" sz="1600" b="1" dirty="0"/>
              <a:t>DĚLENÍ SVALŮ PODLE FUNKCE: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Agonisté </a:t>
            </a:r>
            <a:r>
              <a:rPr lang="cs-CZ" sz="1600" dirty="0"/>
              <a:t>- hlavní vykonavatelé pohybu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Synergisté</a:t>
            </a:r>
            <a:r>
              <a:rPr lang="cs-CZ" sz="1600" dirty="0"/>
              <a:t> - spoluúčastní se na pohybu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600" b="1" dirty="0"/>
              <a:t>Antagonisté</a:t>
            </a:r>
            <a:r>
              <a:rPr lang="cs-CZ" sz="1600" dirty="0"/>
              <a:t> - působí proti pohybu (v opačném směru)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9BF2C88-821F-4EF9-B743-05EB492E0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2780928"/>
            <a:ext cx="1212736" cy="31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95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814" y="911216"/>
            <a:ext cx="5068375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rgbClr val="0070C0"/>
                </a:solidFill>
              </a:rPr>
              <a:t>Mimické svaly (mm. </a:t>
            </a:r>
            <a:r>
              <a:rPr lang="cs-CZ" altLang="cs-CZ" sz="3200" b="1" dirty="0" err="1">
                <a:solidFill>
                  <a:srgbClr val="0070C0"/>
                </a:solidFill>
              </a:rPr>
              <a:t>faciales</a:t>
            </a:r>
            <a:r>
              <a:rPr lang="cs-CZ" altLang="cs-CZ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51520" y="1455742"/>
            <a:ext cx="504056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1400" b="1" u="sng" dirty="0"/>
              <a:t>Hluboká vrstva </a:t>
            </a:r>
            <a:r>
              <a:rPr lang="cs-CZ" altLang="cs-CZ" sz="1400" b="1" dirty="0"/>
              <a:t> = m. </a:t>
            </a:r>
            <a:r>
              <a:rPr lang="cs-CZ" altLang="cs-CZ" sz="1400" b="1" dirty="0" err="1"/>
              <a:t>buccinator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Svalový podklad tváří, prochází skrze něj vývod příušní slinné žlázy (</a:t>
            </a:r>
            <a:r>
              <a:rPr lang="cs-CZ" altLang="cs-CZ" sz="1400" dirty="0" err="1"/>
              <a:t>glandula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parotis</a:t>
            </a:r>
            <a:r>
              <a:rPr lang="cs-CZ" altLang="cs-CZ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Brání uskřinutí tváře mezi zuby při žvýkání, přitlačuje tvář na zuby a dásně (posouvá potravu mezi stoličky)</a:t>
            </a:r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400" b="1" dirty="0">
                <a:highlight>
                  <a:srgbClr val="FFFF00"/>
                </a:highlight>
              </a:rPr>
              <a:t>4) Svaly klenby lebeční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epicranius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kryje kosti </a:t>
            </a:r>
            <a:r>
              <a:rPr lang="cs-CZ" altLang="cs-CZ" sz="1400" dirty="0" err="1"/>
              <a:t>kalvy</a:t>
            </a:r>
            <a:r>
              <a:rPr lang="cs-CZ" altLang="cs-CZ" sz="1400" dirty="0"/>
              <a:t> - má centrální aponeurotickou část (</a:t>
            </a:r>
            <a:r>
              <a:rPr lang="cs-CZ" altLang="cs-CZ" sz="1400" dirty="0" err="1"/>
              <a:t>galea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aponeurotica</a:t>
            </a:r>
            <a:r>
              <a:rPr lang="cs-CZ" altLang="cs-CZ" sz="1400" dirty="0"/>
              <a:t>) + 2 části: m. </a:t>
            </a:r>
            <a:r>
              <a:rPr lang="cs-CZ" altLang="cs-CZ" sz="1400" dirty="0" err="1"/>
              <a:t>occipitofrontalis</a:t>
            </a:r>
            <a:r>
              <a:rPr lang="cs-CZ" altLang="cs-CZ" sz="1400" dirty="0"/>
              <a:t>, m. </a:t>
            </a:r>
            <a:r>
              <a:rPr lang="cs-CZ" altLang="cs-CZ" sz="1400" dirty="0" err="1"/>
              <a:t>temporoparietalis</a:t>
            </a:r>
            <a:r>
              <a:rPr lang="cs-CZ" altLang="cs-CZ" sz="1400" dirty="0"/>
              <a:t>, zvedá obočí, tvoří příčné vrásky na čele</a:t>
            </a:r>
          </a:p>
          <a:p>
            <a:pPr>
              <a:defRPr/>
            </a:pPr>
            <a:endParaRPr lang="cs-CZ" altLang="cs-CZ" sz="1400" b="1" dirty="0"/>
          </a:p>
          <a:p>
            <a:pPr>
              <a:defRPr/>
            </a:pPr>
            <a:r>
              <a:rPr lang="cs-CZ" altLang="cs-CZ" sz="1400" b="1" dirty="0">
                <a:highlight>
                  <a:srgbClr val="FFFF00"/>
                </a:highlight>
              </a:rPr>
              <a:t>5) Svaly boltce ušního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Rudimentální (zakrnělé), ztratily funkčnost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Zevní svaly boltce a vlastní svaly boltce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DC14F55-406A-4725-9790-85E03B484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080" y="1381414"/>
            <a:ext cx="3293031" cy="3413413"/>
          </a:xfrm>
          <a:prstGeom prst="rect">
            <a:avLst/>
          </a:prstGeom>
          <a:noFill/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A46EBDE-E04E-40C4-A077-50464C478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548" y="4917558"/>
            <a:ext cx="2496047" cy="136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70D1DDF-127F-4E46-875C-224D430DC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90" y="5082585"/>
            <a:ext cx="1593154" cy="115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2900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427" y="911216"/>
            <a:ext cx="5601149" cy="4961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200" b="1" dirty="0">
                <a:solidFill>
                  <a:srgbClr val="0070C0"/>
                </a:solidFill>
              </a:rPr>
              <a:t>Svaly žvýkací (mm. </a:t>
            </a:r>
            <a:r>
              <a:rPr lang="cs-CZ" altLang="cs-CZ" sz="3200" b="1" dirty="0" err="1">
                <a:solidFill>
                  <a:srgbClr val="0070C0"/>
                </a:solidFill>
              </a:rPr>
              <a:t>masticatorii</a:t>
            </a:r>
            <a:r>
              <a:rPr lang="cs-CZ" altLang="cs-CZ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51520" y="1679464"/>
            <a:ext cx="54726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1400" dirty="0"/>
              <a:t>Začínají na lebce, upínají se na mandibulu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temporalis</a:t>
            </a:r>
            <a:r>
              <a:rPr lang="cs-CZ" altLang="cs-CZ" sz="1400" b="1" dirty="0"/>
              <a:t> (spánkový)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masseter</a:t>
            </a:r>
            <a:r>
              <a:rPr lang="cs-CZ" altLang="cs-CZ" sz="1400" b="1" dirty="0"/>
              <a:t> (žvýkací) </a:t>
            </a:r>
            <a:r>
              <a:rPr lang="cs-CZ" altLang="cs-CZ" sz="1400" dirty="0"/>
              <a:t>- na zadní části probíhá příušní slinná žláza (</a:t>
            </a:r>
            <a:r>
              <a:rPr lang="cs-CZ" altLang="cs-CZ" sz="1400" dirty="0" err="1"/>
              <a:t>glandula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parotis</a:t>
            </a:r>
            <a:r>
              <a:rPr lang="cs-CZ" altLang="cs-CZ" sz="1400" dirty="0"/>
              <a:t>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pterygoideus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medialis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pterygoideus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lateralis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r>
              <a:rPr lang="cs-CZ" sz="1400" b="1" u="sng" dirty="0"/>
              <a:t>Pohyby v čelistním kloubu (pohyby mandibuly):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Elevace </a:t>
            </a:r>
            <a:r>
              <a:rPr lang="cs-CZ" sz="1400" dirty="0"/>
              <a:t>(zavření úst): všechny kromě m. </a:t>
            </a:r>
            <a:r>
              <a:rPr lang="cs-CZ" sz="1400" dirty="0" err="1"/>
              <a:t>pterygoideus</a:t>
            </a:r>
            <a:r>
              <a:rPr lang="cs-CZ" sz="1400" dirty="0"/>
              <a:t> lat.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Protrakce (</a:t>
            </a:r>
            <a:r>
              <a:rPr lang="cs-CZ" sz="1400" dirty="0"/>
              <a:t>předsunutí): m. </a:t>
            </a:r>
            <a:r>
              <a:rPr lang="cs-CZ" sz="1400" dirty="0" err="1"/>
              <a:t>pterygoideus</a:t>
            </a:r>
            <a:r>
              <a:rPr lang="cs-CZ" sz="1400" dirty="0"/>
              <a:t> lat. a m. </a:t>
            </a:r>
            <a:r>
              <a:rPr lang="cs-CZ" sz="1400" dirty="0" err="1"/>
              <a:t>masseter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err="1"/>
              <a:t>Retrakce</a:t>
            </a:r>
            <a:r>
              <a:rPr lang="cs-CZ" sz="1400" b="1" dirty="0"/>
              <a:t> (</a:t>
            </a:r>
            <a:r>
              <a:rPr lang="cs-CZ" sz="1400" dirty="0"/>
              <a:t>zasunutí): jen m. </a:t>
            </a:r>
            <a:r>
              <a:rPr lang="cs-CZ" sz="1400" dirty="0" err="1"/>
              <a:t>temporalis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err="1"/>
              <a:t>Lateropulze</a:t>
            </a:r>
            <a:r>
              <a:rPr lang="cs-CZ" sz="1400" b="1" dirty="0"/>
              <a:t> (</a:t>
            </a:r>
            <a:r>
              <a:rPr lang="cs-CZ" sz="1400" dirty="0"/>
              <a:t>pohyby do stran): oba mm. </a:t>
            </a:r>
            <a:r>
              <a:rPr lang="cs-CZ" sz="1400" dirty="0" err="1"/>
              <a:t>pterygoidei</a:t>
            </a: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/>
              <a:t>Kombinované pohyby: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/>
              <a:t>žvýkání (protrakce, </a:t>
            </a:r>
            <a:r>
              <a:rPr lang="cs-CZ" sz="1400" dirty="0" err="1"/>
              <a:t>retrakce</a:t>
            </a:r>
            <a:r>
              <a:rPr lang="cs-CZ" sz="1400" dirty="0"/>
              <a:t> a </a:t>
            </a:r>
            <a:r>
              <a:rPr lang="cs-CZ" sz="1400" dirty="0" err="1"/>
              <a:t>lateropulze</a:t>
            </a:r>
            <a:r>
              <a:rPr lang="cs-CZ" sz="1400" dirty="0"/>
              <a:t>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/>
              <a:t>sání (střídání protrakce s </a:t>
            </a:r>
            <a:r>
              <a:rPr lang="cs-CZ" sz="1400" dirty="0" err="1"/>
              <a:t>retrakcí</a:t>
            </a:r>
            <a:r>
              <a:rPr lang="cs-CZ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b="1" dirty="0">
                <a:solidFill>
                  <a:srgbClr val="FF0000"/>
                </a:solidFill>
              </a:rPr>
              <a:t>Pozor: </a:t>
            </a:r>
            <a:r>
              <a:rPr lang="cs-CZ" altLang="cs-CZ" sz="1400" b="1" dirty="0"/>
              <a:t>Deprese </a:t>
            </a:r>
            <a:r>
              <a:rPr lang="cs-CZ" altLang="cs-CZ" sz="1400" b="1" dirty="0" err="1"/>
              <a:t>mand</a:t>
            </a:r>
            <a:r>
              <a:rPr lang="cs-CZ" altLang="cs-CZ" sz="1400" b="1" dirty="0"/>
              <a:t>. </a:t>
            </a:r>
            <a:r>
              <a:rPr lang="cs-CZ" altLang="cs-CZ" sz="1400" dirty="0"/>
              <a:t>– otevření úst provádějí </a:t>
            </a:r>
            <a:r>
              <a:rPr lang="cs-CZ" altLang="cs-CZ" sz="1400" dirty="0" err="1"/>
              <a:t>nadjazylkové</a:t>
            </a:r>
            <a:r>
              <a:rPr lang="cs-CZ" altLang="cs-CZ" sz="1400" dirty="0"/>
              <a:t> svaly </a:t>
            </a:r>
            <a:r>
              <a:rPr lang="cs-CZ" sz="1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29EB240-CE7A-493C-8FC6-F88B3F5AD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680616"/>
            <a:ext cx="2711625" cy="24589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759BE63-1C97-46E3-A79D-838DB2426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528" y="4348812"/>
            <a:ext cx="2639028" cy="16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77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64" y="728144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SVALSTVO KRKU (</a:t>
            </a:r>
            <a:r>
              <a:rPr lang="cs-CZ" altLang="cs-CZ" sz="3200" b="1" dirty="0" err="1">
                <a:solidFill>
                  <a:srgbClr val="0070C0"/>
                </a:solidFill>
              </a:rPr>
              <a:t>musculi</a:t>
            </a:r>
            <a:r>
              <a:rPr lang="cs-CZ" altLang="cs-CZ" sz="3200" b="1" dirty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>
                <a:solidFill>
                  <a:srgbClr val="0070C0"/>
                </a:solidFill>
              </a:rPr>
              <a:t>colli</a:t>
            </a:r>
            <a:r>
              <a:rPr lang="cs-CZ" altLang="cs-CZ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48680" y="1447412"/>
            <a:ext cx="69127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Leží ve vrstvách před krční páteří (svaly na zadní straně krku = svalstvo zad)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Různá inervace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  <a:p>
            <a:r>
              <a:rPr lang="cs-CZ" altLang="cs-CZ" sz="1400" b="1" u="sng" dirty="0"/>
              <a:t>Skupiny (z povrchu do hloubky):</a:t>
            </a:r>
          </a:p>
          <a:p>
            <a:pPr marL="742950" indent="-342900">
              <a:buFont typeface="+mj-lt"/>
              <a:buAutoNum type="arabicParenR"/>
            </a:pPr>
            <a:r>
              <a:rPr lang="cs-CZ" altLang="cs-CZ" sz="1400" b="1" dirty="0"/>
              <a:t>Povrchové svaly </a:t>
            </a:r>
            <a:r>
              <a:rPr lang="cs-CZ" altLang="cs-CZ" sz="1400" dirty="0"/>
              <a:t>(mm. </a:t>
            </a:r>
            <a:r>
              <a:rPr lang="cs-CZ" altLang="cs-CZ" sz="1400" dirty="0" err="1"/>
              <a:t>colli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superficiales</a:t>
            </a:r>
            <a:r>
              <a:rPr lang="cs-CZ" altLang="cs-CZ" sz="14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platysma</a:t>
            </a:r>
            <a:r>
              <a:rPr lang="cs-CZ" altLang="cs-CZ" sz="1400" dirty="0"/>
              <a:t>, ovládá napětí kůže krku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sternocleidomastoideus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(č.1.2)</a:t>
            </a:r>
            <a:br>
              <a:rPr lang="cs-CZ" altLang="cs-CZ" sz="1400" dirty="0">
                <a:solidFill>
                  <a:srgbClr val="0070C0"/>
                </a:solidFill>
              </a:rPr>
            </a:br>
            <a:r>
              <a:rPr lang="cs-CZ" altLang="cs-CZ" sz="1400" dirty="0"/>
              <a:t>-</a:t>
            </a:r>
            <a:r>
              <a:rPr lang="cs-CZ" altLang="cs-CZ" sz="1400" dirty="0">
                <a:solidFill>
                  <a:srgbClr val="0070C0"/>
                </a:solidFill>
              </a:rPr>
              <a:t> </a:t>
            </a:r>
            <a:r>
              <a:rPr lang="cs-CZ" altLang="cs-CZ" sz="1400" u="sng" dirty="0"/>
              <a:t>oboustranná kontrakce</a:t>
            </a:r>
            <a:r>
              <a:rPr lang="cs-CZ" altLang="cs-CZ" sz="1400" dirty="0"/>
              <a:t> zdvíhá hlavu, zaklání (zadní snopce) a předklání (přední snopce)</a:t>
            </a:r>
            <a:br>
              <a:rPr lang="cs-CZ" altLang="cs-CZ" sz="1400" dirty="0"/>
            </a:br>
            <a:r>
              <a:rPr lang="cs-CZ" altLang="cs-CZ" sz="1400" dirty="0"/>
              <a:t>- </a:t>
            </a:r>
            <a:r>
              <a:rPr lang="cs-CZ" altLang="cs-CZ" sz="1400" u="sng" dirty="0"/>
              <a:t>jednostranně</a:t>
            </a:r>
            <a:r>
              <a:rPr lang="cs-CZ" altLang="cs-CZ" sz="1400" dirty="0"/>
              <a:t> úklon hlavy na stejnou stranu a rotace obličeje na stranu opačnou</a:t>
            </a:r>
          </a:p>
          <a:p>
            <a:pPr marL="742950" indent="-342900">
              <a:buFont typeface="+mj-lt"/>
              <a:buAutoNum type="arabicParenR"/>
            </a:pPr>
            <a:r>
              <a:rPr lang="cs-CZ" altLang="cs-CZ" sz="1400" b="1" dirty="0" err="1"/>
              <a:t>Nadjazylkové</a:t>
            </a:r>
            <a:r>
              <a:rPr lang="cs-CZ" altLang="cs-CZ" sz="1400" b="1" dirty="0"/>
              <a:t> svaly </a:t>
            </a:r>
            <a:r>
              <a:rPr lang="cs-CZ" altLang="cs-CZ" sz="1400" dirty="0"/>
              <a:t>(mm. </a:t>
            </a:r>
            <a:r>
              <a:rPr lang="cs-CZ" altLang="cs-CZ" sz="1400" dirty="0" err="1"/>
              <a:t>suprahyoidei</a:t>
            </a:r>
            <a:r>
              <a:rPr lang="cs-CZ" altLang="cs-CZ" sz="1400" dirty="0"/>
              <a:t>, </a:t>
            </a:r>
            <a:r>
              <a:rPr lang="cs-CZ" altLang="cs-CZ" sz="1400" dirty="0">
                <a:solidFill>
                  <a:srgbClr val="0070C0"/>
                </a:solidFill>
              </a:rPr>
              <a:t>č.2.1-2.4</a:t>
            </a:r>
            <a:r>
              <a:rPr lang="cs-CZ" altLang="cs-CZ" sz="1400" dirty="0"/>
              <a:t>)</a:t>
            </a:r>
            <a:br>
              <a:rPr lang="cs-CZ" altLang="cs-CZ" sz="1400" dirty="0"/>
            </a:br>
            <a:r>
              <a:rPr lang="cs-CZ" altLang="cs-CZ" sz="1400" dirty="0"/>
              <a:t>- pohybují jazylkou, dotvářejí pohyby v čelistním kloubu (otevření úst)</a:t>
            </a:r>
          </a:p>
          <a:p>
            <a:pPr marL="742950" indent="-342900">
              <a:buFont typeface="+mj-lt"/>
              <a:buAutoNum type="arabicParenR"/>
            </a:pPr>
            <a:r>
              <a:rPr lang="cs-CZ" altLang="cs-CZ" sz="1400" b="1" dirty="0"/>
              <a:t>Podjazylkové svaly </a:t>
            </a:r>
            <a:r>
              <a:rPr lang="cs-CZ" altLang="cs-CZ" sz="1400" dirty="0"/>
              <a:t>(mm. </a:t>
            </a:r>
            <a:r>
              <a:rPr lang="cs-CZ" altLang="cs-CZ" sz="1400" dirty="0" err="1"/>
              <a:t>infrahyoidei</a:t>
            </a:r>
            <a:r>
              <a:rPr lang="cs-CZ" altLang="cs-CZ" sz="1400" dirty="0"/>
              <a:t>, </a:t>
            </a:r>
            <a:r>
              <a:rPr lang="cs-CZ" altLang="cs-CZ" sz="1400" dirty="0">
                <a:solidFill>
                  <a:srgbClr val="0070C0"/>
                </a:solidFill>
              </a:rPr>
              <a:t>č.3.1-3.4</a:t>
            </a:r>
            <a:r>
              <a:rPr lang="cs-CZ" altLang="cs-CZ" sz="1400" dirty="0"/>
              <a:t>)</a:t>
            </a:r>
            <a:br>
              <a:rPr lang="cs-CZ" altLang="cs-CZ" sz="1400" dirty="0"/>
            </a:br>
            <a:r>
              <a:rPr lang="cs-CZ" altLang="cs-CZ" sz="1400" dirty="0"/>
              <a:t>-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fixují jazylku (bez toho není možné provést depresi mandibuly), táhnou ji dolů, mění polohu hrtanu (zvedají/stahují) = změna výšky tónů</a:t>
            </a:r>
            <a:endParaRPr lang="cs-CZ" altLang="cs-CZ" sz="1400" dirty="0"/>
          </a:p>
          <a:p>
            <a:pPr marL="742950" indent="-342900">
              <a:buFont typeface="+mj-lt"/>
              <a:buAutoNum type="arabicParenR"/>
            </a:pPr>
            <a:r>
              <a:rPr lang="cs-CZ" altLang="cs-CZ" sz="1400" b="1" dirty="0"/>
              <a:t>Kloněné svaly </a:t>
            </a:r>
            <a:r>
              <a:rPr lang="cs-CZ" altLang="cs-CZ" sz="1400" dirty="0"/>
              <a:t>(mm. </a:t>
            </a:r>
            <a:r>
              <a:rPr lang="cs-CZ" altLang="cs-CZ" sz="1400" dirty="0" err="1"/>
              <a:t>scaleni</a:t>
            </a:r>
            <a:r>
              <a:rPr lang="cs-CZ" altLang="cs-CZ" sz="1400" dirty="0"/>
              <a:t>, </a:t>
            </a:r>
            <a:r>
              <a:rPr lang="cs-CZ" altLang="cs-CZ" sz="1400" dirty="0">
                <a:solidFill>
                  <a:srgbClr val="0070C0"/>
                </a:solidFill>
              </a:rPr>
              <a:t>č.4.1-4.3</a:t>
            </a:r>
            <a:r>
              <a:rPr lang="cs-CZ" altLang="cs-CZ" sz="1400" dirty="0"/>
              <a:t>)</a:t>
            </a:r>
            <a:br>
              <a:rPr lang="cs-CZ" altLang="cs-CZ" sz="1400" dirty="0"/>
            </a:br>
            <a:r>
              <a:rPr lang="cs-CZ" altLang="cs-CZ" sz="1400" dirty="0"/>
              <a:t>- provádějí anteflexi a </a:t>
            </a:r>
            <a:r>
              <a:rPr lang="cs-CZ" altLang="cs-CZ" sz="1400" dirty="0" err="1"/>
              <a:t>lateroflexi</a:t>
            </a:r>
            <a:r>
              <a:rPr lang="cs-CZ" altLang="cs-CZ" sz="1400" dirty="0"/>
              <a:t> krční páteře a zvedání horních 2 žeber při vdechu </a:t>
            </a:r>
          </a:p>
          <a:p>
            <a:pPr marL="742950" indent="-342900">
              <a:buFont typeface="+mj-lt"/>
              <a:buAutoNum type="arabicParenR"/>
            </a:pPr>
            <a:r>
              <a:rPr lang="cs-CZ" altLang="cs-CZ" sz="1400" b="1" dirty="0"/>
              <a:t>Hluboké svaly krční </a:t>
            </a:r>
            <a:r>
              <a:rPr lang="cs-CZ" altLang="cs-CZ" sz="1400" dirty="0"/>
              <a:t>(mm. </a:t>
            </a:r>
            <a:r>
              <a:rPr lang="cs-CZ" altLang="cs-CZ" sz="1400" dirty="0" err="1"/>
              <a:t>colli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profundi</a:t>
            </a:r>
            <a:r>
              <a:rPr lang="cs-CZ" altLang="cs-CZ" sz="1400" dirty="0"/>
              <a:t>/</a:t>
            </a:r>
            <a:r>
              <a:rPr lang="cs-CZ" altLang="cs-CZ" sz="1400" dirty="0" err="1"/>
              <a:t>praevertebrales</a:t>
            </a:r>
            <a:r>
              <a:rPr lang="cs-CZ" altLang="cs-CZ" sz="1400" dirty="0"/>
              <a:t>, </a:t>
            </a:r>
            <a:r>
              <a:rPr lang="cs-CZ" altLang="cs-CZ" sz="1400" dirty="0">
                <a:solidFill>
                  <a:srgbClr val="0070C0"/>
                </a:solidFill>
              </a:rPr>
              <a:t>č.5.1-5.4</a:t>
            </a:r>
            <a:r>
              <a:rPr lang="cs-CZ" altLang="cs-CZ" sz="1400" dirty="0"/>
              <a:t>)</a:t>
            </a:r>
            <a:br>
              <a:rPr lang="cs-CZ" altLang="cs-CZ" sz="1400" dirty="0"/>
            </a:br>
            <a:r>
              <a:rPr lang="cs-CZ" altLang="cs-CZ" sz="1400" dirty="0"/>
              <a:t>- </a:t>
            </a:r>
            <a:r>
              <a:rPr lang="cs-CZ" sz="1400" dirty="0"/>
              <a:t>pohybují krční páteří a provádějí jemné balanční pohyby hlavy (funkčně důležité)</a:t>
            </a:r>
            <a:endParaRPr lang="cs-CZ" alt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737913-D0D2-45DE-879B-AA8855C3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4420" y="470800"/>
            <a:ext cx="1949580" cy="218554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140EBA5-460D-457A-9790-6EF649943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932" y="1839528"/>
            <a:ext cx="1296643" cy="1068280"/>
          </a:xfrm>
          <a:prstGeom prst="rect">
            <a:avLst/>
          </a:prstGeom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6F00D24-5EB3-424A-95C0-D38CA6740163}"/>
              </a:ext>
            </a:extLst>
          </p:cNvPr>
          <p:cNvCxnSpPr>
            <a:cxnSpLocks/>
          </p:cNvCxnSpPr>
          <p:nvPr/>
        </p:nvCxnSpPr>
        <p:spPr>
          <a:xfrm>
            <a:off x="3779912" y="2656349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ázek 9">
            <a:extLst>
              <a:ext uri="{FF2B5EF4-FFF2-40B4-BE49-F238E27FC236}">
                <a16:creationId xmlns:a16="http://schemas.microsoft.com/office/drawing/2014/main" id="{58A5816A-CB58-49F1-8542-AD773C522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4420" y="2734007"/>
            <a:ext cx="1949580" cy="180883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C838771-C58A-463B-8617-D54A8401A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4420" y="4620508"/>
            <a:ext cx="1949580" cy="22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003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866909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SVALSTVO HRUDNÍKU (</a:t>
            </a:r>
            <a:r>
              <a:rPr lang="cs-CZ" altLang="cs-CZ" sz="3200" b="1" dirty="0" err="1">
                <a:solidFill>
                  <a:srgbClr val="0070C0"/>
                </a:solidFill>
              </a:rPr>
              <a:t>musculi</a:t>
            </a:r>
            <a:r>
              <a:rPr lang="cs-CZ" altLang="cs-CZ" sz="3200" b="1" dirty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>
                <a:solidFill>
                  <a:srgbClr val="0070C0"/>
                </a:solidFill>
              </a:rPr>
              <a:t>thoracis</a:t>
            </a:r>
            <a:r>
              <a:rPr lang="cs-CZ" altLang="cs-CZ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27609" y="1518005"/>
            <a:ext cx="84241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400" dirty="0"/>
              <a:t>- přední a laterální strana hrudníku </a:t>
            </a:r>
          </a:p>
          <a:p>
            <a:pPr>
              <a:spcBef>
                <a:spcPct val="0"/>
              </a:spcBef>
            </a:pPr>
            <a:r>
              <a:rPr lang="cs-CZ" altLang="cs-CZ" sz="1400" dirty="0"/>
              <a:t>- inervované předními větvemi míšních nervů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  <a:p>
            <a:r>
              <a:rPr lang="cs-CZ" altLang="cs-CZ" sz="1400" b="1" dirty="0"/>
              <a:t>1) Svaly </a:t>
            </a:r>
            <a:r>
              <a:rPr lang="cs-CZ" altLang="cs-CZ" sz="1400" b="1" dirty="0" err="1"/>
              <a:t>thorakohumerální</a:t>
            </a:r>
            <a:r>
              <a:rPr lang="cs-CZ" altLang="cs-CZ" sz="1400" b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leží nejpovrchněji, párové, </a:t>
            </a:r>
            <a:r>
              <a:rPr lang="cs-CZ" altLang="cs-CZ" sz="1400" u="sng" dirty="0"/>
              <a:t>začínají</a:t>
            </a:r>
            <a:r>
              <a:rPr lang="cs-CZ" altLang="cs-CZ" sz="1400" dirty="0"/>
              <a:t> na hrudníku a </a:t>
            </a:r>
            <a:r>
              <a:rPr lang="cs-CZ" altLang="cs-CZ" sz="1400" u="sng" dirty="0"/>
              <a:t>upínají</a:t>
            </a:r>
            <a:r>
              <a:rPr lang="cs-CZ" altLang="cs-CZ" sz="1400" dirty="0"/>
              <a:t> se na kostru HK proximálně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I: větve pažní pleteně (plexus brachialis)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f: dotvářejí pohyby v kloubu ramenním a pohyby lopatky, pomocné vdechové svaly při usilovném dýchání (při fixované HK)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pectoralis</a:t>
            </a:r>
            <a:r>
              <a:rPr lang="cs-CZ" altLang="cs-CZ" sz="1400" b="1" dirty="0"/>
              <a:t> major </a:t>
            </a:r>
            <a:r>
              <a:rPr lang="cs-CZ" altLang="cs-CZ" sz="1400" b="1" dirty="0">
                <a:solidFill>
                  <a:srgbClr val="0070C0"/>
                </a:solidFill>
              </a:rPr>
              <a:t>(1)</a:t>
            </a:r>
            <a:r>
              <a:rPr lang="cs-CZ" altLang="cs-CZ" sz="1400" b="1" dirty="0"/>
              <a:t> et minor </a:t>
            </a:r>
            <a:r>
              <a:rPr lang="cs-CZ" altLang="cs-CZ" sz="1400" b="1" dirty="0">
                <a:solidFill>
                  <a:srgbClr val="0070C0"/>
                </a:solidFill>
              </a:rPr>
              <a:t>(2)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subclavius</a:t>
            </a:r>
            <a:endParaRPr lang="cs-CZ" altLang="cs-CZ" sz="14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serratus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anterior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0070C0"/>
                </a:solidFill>
              </a:rPr>
              <a:t>(3)</a:t>
            </a:r>
            <a:endParaRPr lang="cs-CZ" altLang="cs-CZ" sz="1400" b="1" dirty="0"/>
          </a:p>
          <a:p>
            <a:endParaRPr lang="cs-CZ" altLang="cs-CZ" sz="1400" b="1" dirty="0"/>
          </a:p>
          <a:p>
            <a:r>
              <a:rPr lang="cs-CZ" altLang="cs-CZ" sz="1400" b="1" dirty="0"/>
              <a:t>2) Vlastní svaly hrudníku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u="sng" dirty="0"/>
              <a:t>začínají</a:t>
            </a:r>
            <a:r>
              <a:rPr lang="cs-CZ" altLang="cs-CZ" sz="1400" dirty="0"/>
              <a:t> a </a:t>
            </a:r>
            <a:r>
              <a:rPr lang="cs-CZ" altLang="cs-CZ" sz="1400" u="sng" dirty="0"/>
              <a:t>upínají se </a:t>
            </a:r>
            <a:r>
              <a:rPr lang="cs-CZ" altLang="cs-CZ" sz="1400" dirty="0"/>
              <a:t>na kostře hrudníku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Mm. </a:t>
            </a:r>
            <a:r>
              <a:rPr lang="cs-CZ" altLang="cs-CZ" sz="1400" b="1" dirty="0" err="1"/>
              <a:t>intercostales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externi</a:t>
            </a:r>
            <a:r>
              <a:rPr lang="cs-CZ" altLang="cs-CZ" sz="1400" b="1" dirty="0"/>
              <a:t>, </a:t>
            </a:r>
            <a:r>
              <a:rPr lang="cs-CZ" altLang="cs-CZ" sz="1400" b="1" dirty="0" err="1"/>
              <a:t>interni</a:t>
            </a:r>
            <a:r>
              <a:rPr lang="cs-CZ" altLang="cs-CZ" sz="1400" b="1" dirty="0"/>
              <a:t> a </a:t>
            </a:r>
            <a:r>
              <a:rPr lang="cs-CZ" altLang="cs-CZ" sz="1400" b="1" dirty="0" err="1"/>
              <a:t>intimi</a:t>
            </a:r>
            <a:endParaRPr lang="cs-CZ" altLang="cs-CZ" sz="1400" b="1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transverzus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thoracis</a:t>
            </a:r>
            <a:endParaRPr lang="cs-CZ" altLang="cs-CZ" sz="1400" b="1" dirty="0"/>
          </a:p>
          <a:p>
            <a:endParaRPr lang="cs-CZ" altLang="cs-CZ" sz="1400" b="1" dirty="0"/>
          </a:p>
          <a:p>
            <a:r>
              <a:rPr lang="cs-CZ" altLang="cs-CZ" sz="1400" b="1" dirty="0"/>
              <a:t>3) Bránice (</a:t>
            </a:r>
            <a:r>
              <a:rPr lang="cs-CZ" altLang="cs-CZ" sz="1400" b="1" dirty="0" err="1"/>
              <a:t>diaphragma</a:t>
            </a:r>
            <a:r>
              <a:rPr lang="cs-CZ" altLang="cs-CZ" sz="1400" b="1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hranice mezi dutinou hrudní a břišní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dirty="0"/>
              <a:t>hlavní sval dýchací</a:t>
            </a:r>
            <a:endParaRPr lang="cs-CZ" altLang="cs-CZ" sz="1400" dirty="0">
              <a:solidFill>
                <a:srgbClr val="404040"/>
              </a:solidFill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65029151-8B95-45BB-8215-5CA9E37E6D4E}"/>
              </a:ext>
            </a:extLst>
          </p:cNvPr>
          <p:cNvGrpSpPr/>
          <p:nvPr/>
        </p:nvGrpSpPr>
        <p:grpSpPr>
          <a:xfrm>
            <a:off x="4321175" y="3151260"/>
            <a:ext cx="4410419" cy="1281374"/>
            <a:chOff x="3878959" y="3354699"/>
            <a:chExt cx="4410419" cy="1281374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EAC9EE66-E9DF-4238-B4DB-F12B3FD84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78959" y="3357228"/>
              <a:ext cx="1440160" cy="1239208"/>
            </a:xfrm>
            <a:prstGeom prst="rect">
              <a:avLst/>
            </a:prstGeom>
          </p:spPr>
        </p:pic>
        <p:pic>
          <p:nvPicPr>
            <p:cNvPr id="7" name="Picture 6" descr="Výsledek obrázku pro M. pectoralis minor">
              <a:extLst>
                <a:ext uri="{FF2B5EF4-FFF2-40B4-BE49-F238E27FC236}">
                  <a16:creationId xmlns:a16="http://schemas.microsoft.com/office/drawing/2014/main" id="{913E3EAC-DD76-41ED-B137-5A95BE1332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3354699"/>
              <a:ext cx="1152128" cy="1241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DABBFA5A-EC34-470E-B6E8-AFF0C1A11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7249" y="3354699"/>
              <a:ext cx="1152129" cy="1281374"/>
            </a:xfrm>
            <a:prstGeom prst="rect">
              <a:avLst/>
            </a:prstGeom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id="{FB3A7450-91A3-4D11-B9C7-ED2B7E96CA2A}"/>
                </a:ext>
              </a:extLst>
            </p:cNvPr>
            <p:cNvSpPr txBox="1"/>
            <p:nvPr/>
          </p:nvSpPr>
          <p:spPr>
            <a:xfrm>
              <a:off x="4031940" y="4277719"/>
              <a:ext cx="2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1</a:t>
              </a:r>
            </a:p>
          </p:txBody>
        </p: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id="{C2476DEE-49EB-4F2A-BA06-4E84B96E5595}"/>
                </a:ext>
              </a:extLst>
            </p:cNvPr>
            <p:cNvSpPr txBox="1"/>
            <p:nvPr/>
          </p:nvSpPr>
          <p:spPr>
            <a:xfrm>
              <a:off x="5732010" y="4319437"/>
              <a:ext cx="2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2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C35DEF31-6CC3-421D-81A7-2B607DFDC1C9}"/>
                </a:ext>
              </a:extLst>
            </p:cNvPr>
            <p:cNvSpPr txBox="1"/>
            <p:nvPr/>
          </p:nvSpPr>
          <p:spPr>
            <a:xfrm>
              <a:off x="8001521" y="4319436"/>
              <a:ext cx="2160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5816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79513" y="908720"/>
            <a:ext cx="6336704" cy="4303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s-CZ" altLang="cs-CZ" sz="1400" b="1" dirty="0">
                <a:solidFill>
                  <a:srgbClr val="404040"/>
                </a:solidFill>
                <a:highlight>
                  <a:srgbClr val="FFFF00"/>
                </a:highlight>
              </a:rPr>
              <a:t>Ad. 2) Vlastní svaly hrudníku</a:t>
            </a: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začínají a upínají se na kostře hrudníku</a:t>
            </a: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tvoří elastickou výplň mezižebří, pomocné svaly dýchací</a:t>
            </a: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v horní části mezižebří probíhá nervově-cévní svazek</a:t>
            </a: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i: </a:t>
            </a:r>
            <a:r>
              <a:rPr lang="cs-CZ" altLang="cs-CZ" sz="1400" dirty="0" err="1">
                <a:solidFill>
                  <a:srgbClr val="404040"/>
                </a:solidFill>
              </a:rPr>
              <a:t>nn</a:t>
            </a:r>
            <a:r>
              <a:rPr lang="cs-CZ" altLang="cs-CZ" sz="1400" dirty="0">
                <a:solidFill>
                  <a:srgbClr val="404040"/>
                </a:solidFill>
              </a:rPr>
              <a:t>. </a:t>
            </a:r>
            <a:r>
              <a:rPr lang="cs-CZ" altLang="cs-CZ" sz="1400" dirty="0" err="1">
                <a:solidFill>
                  <a:srgbClr val="404040"/>
                </a:solidFill>
              </a:rPr>
              <a:t>intercostales</a:t>
            </a:r>
            <a:r>
              <a:rPr lang="cs-CZ" altLang="cs-CZ" sz="1400" dirty="0">
                <a:solidFill>
                  <a:srgbClr val="404040"/>
                </a:solidFill>
              </a:rPr>
              <a:t> (přední větve míšních hrudních nervů)</a:t>
            </a: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b="1" dirty="0">
                <a:solidFill>
                  <a:srgbClr val="404040"/>
                </a:solidFill>
              </a:rPr>
              <a:t>Mm. </a:t>
            </a:r>
            <a:r>
              <a:rPr lang="cs-CZ" altLang="cs-CZ" sz="1400" b="1" dirty="0" err="1">
                <a:solidFill>
                  <a:srgbClr val="404040"/>
                </a:solidFill>
              </a:rPr>
              <a:t>intercostales</a:t>
            </a:r>
            <a:r>
              <a:rPr lang="cs-CZ" altLang="cs-CZ" sz="1400" b="1" dirty="0">
                <a:solidFill>
                  <a:srgbClr val="404040"/>
                </a:solidFill>
              </a:rPr>
              <a:t>  </a:t>
            </a:r>
            <a:r>
              <a:rPr lang="cs-CZ" altLang="cs-CZ" sz="1400" dirty="0">
                <a:solidFill>
                  <a:srgbClr val="404040"/>
                </a:solidFill>
              </a:rPr>
              <a:t>- ve 3 vrstvách, žádná nevyplňuje celou délku mezižebří</a:t>
            </a:r>
          </a:p>
          <a:p>
            <a:pPr marL="742950" lvl="1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 err="1">
                <a:solidFill>
                  <a:srgbClr val="404040"/>
                </a:solidFill>
              </a:rPr>
              <a:t>externi</a:t>
            </a:r>
            <a:r>
              <a:rPr lang="cs-CZ" altLang="cs-CZ" sz="1400" dirty="0">
                <a:solidFill>
                  <a:srgbClr val="404040"/>
                </a:solidFill>
              </a:rPr>
              <a:t> – vdechové (zadní 2/3 </a:t>
            </a:r>
            <a:r>
              <a:rPr lang="cs-CZ" altLang="cs-CZ" sz="1400" dirty="0" err="1">
                <a:solidFill>
                  <a:srgbClr val="404040"/>
                </a:solidFill>
              </a:rPr>
              <a:t>meziobr</a:t>
            </a:r>
            <a:r>
              <a:rPr lang="cs-CZ" altLang="cs-CZ" sz="1400" dirty="0">
                <a:solidFill>
                  <a:srgbClr val="404040"/>
                </a:solidFill>
              </a:rPr>
              <a:t>. prostoru)</a:t>
            </a:r>
          </a:p>
          <a:p>
            <a:pPr marL="742950" lvl="1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 err="1">
                <a:solidFill>
                  <a:srgbClr val="404040"/>
                </a:solidFill>
              </a:rPr>
              <a:t>interni</a:t>
            </a:r>
            <a:r>
              <a:rPr lang="cs-CZ" altLang="cs-CZ" sz="1400" dirty="0">
                <a:solidFill>
                  <a:srgbClr val="404040"/>
                </a:solidFill>
              </a:rPr>
              <a:t> – výdechové (přední 2/3 </a:t>
            </a:r>
            <a:r>
              <a:rPr lang="cs-CZ" altLang="cs-CZ" sz="1400" dirty="0" err="1">
                <a:solidFill>
                  <a:srgbClr val="404040"/>
                </a:solidFill>
              </a:rPr>
              <a:t>meziobr</a:t>
            </a:r>
            <a:r>
              <a:rPr lang="cs-CZ" altLang="cs-CZ" sz="1400" dirty="0">
                <a:solidFill>
                  <a:srgbClr val="404040"/>
                </a:solidFill>
              </a:rPr>
              <a:t>. prostoru)</a:t>
            </a:r>
          </a:p>
          <a:p>
            <a:pPr marL="742950" lvl="1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 err="1">
                <a:solidFill>
                  <a:srgbClr val="404040"/>
                </a:solidFill>
              </a:rPr>
              <a:t>intimi</a:t>
            </a:r>
            <a:r>
              <a:rPr lang="cs-CZ" altLang="cs-CZ" sz="1400" dirty="0">
                <a:solidFill>
                  <a:srgbClr val="404040"/>
                </a:solidFill>
              </a:rPr>
              <a:t> – výdechové, vznikají odštěpením z mm. </a:t>
            </a:r>
            <a:r>
              <a:rPr lang="cs-CZ" altLang="cs-CZ" sz="1400" dirty="0" err="1">
                <a:solidFill>
                  <a:srgbClr val="404040"/>
                </a:solidFill>
              </a:rPr>
              <a:t>intercostales</a:t>
            </a:r>
            <a:r>
              <a:rPr lang="cs-CZ" altLang="cs-CZ" sz="1400" dirty="0">
                <a:solidFill>
                  <a:srgbClr val="404040"/>
                </a:solidFill>
              </a:rPr>
              <a:t> </a:t>
            </a:r>
            <a:r>
              <a:rPr lang="cs-CZ" altLang="cs-CZ" sz="1400" dirty="0" err="1">
                <a:solidFill>
                  <a:srgbClr val="404040"/>
                </a:solidFill>
              </a:rPr>
              <a:t>int</a:t>
            </a:r>
            <a:r>
              <a:rPr lang="cs-CZ" altLang="cs-CZ" sz="1400" dirty="0">
                <a:solidFill>
                  <a:srgbClr val="404040"/>
                </a:solidFill>
              </a:rPr>
              <a:t>. průběhem nervově-cévního svazku)</a:t>
            </a: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b="1" dirty="0">
                <a:solidFill>
                  <a:srgbClr val="404040"/>
                </a:solidFill>
              </a:rPr>
              <a:t>M. </a:t>
            </a:r>
            <a:r>
              <a:rPr lang="cs-CZ" altLang="cs-CZ" sz="1400" b="1" dirty="0" err="1">
                <a:solidFill>
                  <a:srgbClr val="404040"/>
                </a:solidFill>
              </a:rPr>
              <a:t>transverzus</a:t>
            </a:r>
            <a:r>
              <a:rPr lang="cs-CZ" altLang="cs-CZ" sz="1400" b="1" dirty="0">
                <a:solidFill>
                  <a:srgbClr val="404040"/>
                </a:solidFill>
              </a:rPr>
              <a:t> </a:t>
            </a:r>
            <a:r>
              <a:rPr lang="cs-CZ" altLang="cs-CZ" sz="1400" b="1" dirty="0" err="1">
                <a:solidFill>
                  <a:srgbClr val="404040"/>
                </a:solidFill>
              </a:rPr>
              <a:t>thoracis</a:t>
            </a:r>
            <a:r>
              <a:rPr lang="cs-CZ" altLang="cs-CZ" sz="1400" b="1" dirty="0">
                <a:solidFill>
                  <a:srgbClr val="404040"/>
                </a:solidFill>
              </a:rPr>
              <a:t> </a:t>
            </a:r>
            <a:r>
              <a:rPr lang="cs-CZ" altLang="cs-CZ" sz="1400" dirty="0">
                <a:solidFill>
                  <a:srgbClr val="404040"/>
                </a:solidFill>
              </a:rPr>
              <a:t>– pomocný výdechový sval</a:t>
            </a:r>
          </a:p>
          <a:p>
            <a:pPr marL="285750" indent="-285750"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endParaRPr lang="cs-CZ" altLang="cs-CZ" sz="1400" dirty="0">
              <a:solidFill>
                <a:srgbClr val="404040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411803B2-AA48-4DBA-864C-9806CC9AC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254" y="1828427"/>
            <a:ext cx="2639617" cy="220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2">
            <a:extLst>
              <a:ext uri="{FF2B5EF4-FFF2-40B4-BE49-F238E27FC236}">
                <a16:creationId xmlns:a16="http://schemas.microsoft.com/office/drawing/2014/main" id="{6F69491C-4A83-4682-B00F-EE71E71B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377" y="4200859"/>
            <a:ext cx="2697335" cy="1130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846318D-A03B-4461-AB8B-5E014FCA6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941168"/>
            <a:ext cx="1450704" cy="1347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572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79512" y="908720"/>
            <a:ext cx="6225367" cy="405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cs-CZ" altLang="cs-CZ" sz="1400" b="1" dirty="0">
                <a:solidFill>
                  <a:srgbClr val="404040"/>
                </a:solidFill>
                <a:highlight>
                  <a:srgbClr val="FFFF00"/>
                </a:highlight>
              </a:rPr>
              <a:t>Ad. 3) Bránice (</a:t>
            </a:r>
            <a:r>
              <a:rPr lang="cs-CZ" altLang="cs-CZ" sz="1400" b="1" dirty="0" err="1">
                <a:solidFill>
                  <a:srgbClr val="404040"/>
                </a:solidFill>
                <a:highlight>
                  <a:srgbClr val="FFFF00"/>
                </a:highlight>
              </a:rPr>
              <a:t>diaphragma</a:t>
            </a:r>
            <a:r>
              <a:rPr lang="cs-CZ" altLang="cs-CZ" sz="1400" b="1" dirty="0">
                <a:solidFill>
                  <a:srgbClr val="404040"/>
                </a:solidFill>
                <a:highlight>
                  <a:srgbClr val="FFFF00"/>
                </a:highlight>
              </a:rPr>
              <a:t>)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hlavní nádechový sval, </a:t>
            </a:r>
            <a:r>
              <a:rPr lang="cs-CZ" altLang="cs-CZ" sz="1400" u="sng" dirty="0">
                <a:solidFill>
                  <a:srgbClr val="404040"/>
                </a:solidFill>
              </a:rPr>
              <a:t>při vdechu </a:t>
            </a:r>
            <a:r>
              <a:rPr lang="cs-CZ" altLang="cs-CZ" sz="1400" dirty="0">
                <a:solidFill>
                  <a:srgbClr val="404040"/>
                </a:solidFill>
              </a:rPr>
              <a:t>se pohybuje dolů (několik cm), </a:t>
            </a:r>
            <a:r>
              <a:rPr lang="cs-CZ" altLang="cs-CZ" sz="1400" u="sng" dirty="0">
                <a:solidFill>
                  <a:srgbClr val="404040"/>
                </a:solidFill>
              </a:rPr>
              <a:t>při výdechu </a:t>
            </a:r>
            <a:r>
              <a:rPr lang="cs-CZ" altLang="cs-CZ" sz="1400" dirty="0">
                <a:solidFill>
                  <a:srgbClr val="404040"/>
                </a:solidFill>
              </a:rPr>
              <a:t>se vlastní pružností vrací zpět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hranice mezi dutinou hrudní a břišní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 err="1">
                <a:solidFill>
                  <a:srgbClr val="404040"/>
                </a:solidFill>
              </a:rPr>
              <a:t>dvojkopulovité</a:t>
            </a:r>
            <a:r>
              <a:rPr lang="cs-CZ" altLang="cs-CZ" sz="1400" dirty="0">
                <a:solidFill>
                  <a:srgbClr val="404040"/>
                </a:solidFill>
              </a:rPr>
              <a:t> klenutí bránice: vytváří pravou a levou klenba brániční</a:t>
            </a:r>
            <a:br>
              <a:rPr lang="cs-CZ" altLang="cs-CZ" sz="1400" dirty="0">
                <a:solidFill>
                  <a:srgbClr val="404040"/>
                </a:solidFill>
              </a:rPr>
            </a:br>
            <a:r>
              <a:rPr lang="cs-CZ" altLang="cs-CZ" sz="1400" dirty="0">
                <a:solidFill>
                  <a:srgbClr val="404040"/>
                </a:solidFill>
              </a:rPr>
              <a:t>- pravá brániční klenba (do 4. mezižebří): játra</a:t>
            </a:r>
            <a:br>
              <a:rPr lang="cs-CZ" altLang="cs-CZ" sz="1400" dirty="0">
                <a:solidFill>
                  <a:srgbClr val="404040"/>
                </a:solidFill>
              </a:rPr>
            </a:br>
            <a:r>
              <a:rPr lang="cs-CZ" altLang="cs-CZ" sz="1400" dirty="0">
                <a:solidFill>
                  <a:srgbClr val="404040"/>
                </a:solidFill>
              </a:rPr>
              <a:t>- levá brániční klenba vzadu (do 5. mezižebří): slezina  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b="1" dirty="0">
                <a:solidFill>
                  <a:srgbClr val="404040"/>
                </a:solidFill>
              </a:rPr>
              <a:t>masitá obvodová část </a:t>
            </a:r>
            <a:r>
              <a:rPr lang="cs-CZ" altLang="cs-CZ" sz="1400" dirty="0">
                <a:solidFill>
                  <a:srgbClr val="404040"/>
                </a:solidFill>
              </a:rPr>
              <a:t>– 3 části, začínají od sterna, žeber a bederní páteře, spojeny ve </a:t>
            </a:r>
            <a:r>
              <a:rPr lang="cs-CZ" altLang="cs-CZ" sz="1400" b="1" dirty="0">
                <a:solidFill>
                  <a:srgbClr val="404040"/>
                </a:solidFill>
              </a:rPr>
              <a:t>vazivovém šlašitém středu </a:t>
            </a:r>
            <a:r>
              <a:rPr lang="cs-CZ" altLang="cs-CZ" sz="1400" dirty="0">
                <a:solidFill>
                  <a:srgbClr val="404040"/>
                </a:solidFill>
              </a:rPr>
              <a:t>(centrum </a:t>
            </a:r>
            <a:r>
              <a:rPr lang="cs-CZ" altLang="cs-CZ" sz="1400" dirty="0" err="1">
                <a:solidFill>
                  <a:srgbClr val="404040"/>
                </a:solidFill>
              </a:rPr>
              <a:t>tendineum</a:t>
            </a:r>
            <a:r>
              <a:rPr lang="cs-CZ" altLang="cs-CZ" sz="1400" dirty="0">
                <a:solidFill>
                  <a:srgbClr val="404040"/>
                </a:solidFill>
              </a:rPr>
              <a:t>, aponeurotická střední část)  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otvory umožňují průchod orgánů, cév a nervů (jícen, aorta, dolní dutá žíla, hrudní mízovod, n. X)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dirty="0">
                <a:solidFill>
                  <a:srgbClr val="404040"/>
                </a:solidFill>
              </a:rPr>
              <a:t> i: n. </a:t>
            </a:r>
            <a:r>
              <a:rPr lang="cs-CZ" altLang="cs-CZ" sz="1400" dirty="0" err="1">
                <a:solidFill>
                  <a:srgbClr val="404040"/>
                </a:solidFill>
              </a:rPr>
              <a:t>phrenicus</a:t>
            </a:r>
            <a:r>
              <a:rPr lang="cs-CZ" altLang="cs-CZ" sz="1400" dirty="0">
                <a:solidFill>
                  <a:srgbClr val="404040"/>
                </a:solidFill>
              </a:rPr>
              <a:t> (plexus </a:t>
            </a:r>
            <a:r>
              <a:rPr lang="cs-CZ" altLang="cs-CZ" sz="1400" dirty="0" err="1">
                <a:solidFill>
                  <a:srgbClr val="404040"/>
                </a:solidFill>
              </a:rPr>
              <a:t>cervicalis</a:t>
            </a:r>
            <a:r>
              <a:rPr lang="cs-CZ" altLang="cs-CZ" sz="1400" dirty="0">
                <a:solidFill>
                  <a:srgbClr val="404040"/>
                </a:solidFill>
              </a:rPr>
              <a:t>) – bránice se zakládá v dolní části krku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u="sng" dirty="0">
                <a:solidFill>
                  <a:srgbClr val="404040"/>
                </a:solidFill>
              </a:rPr>
              <a:t>horní strana: </a:t>
            </a:r>
            <a:r>
              <a:rPr lang="cs-CZ" altLang="cs-CZ" sz="1400" dirty="0">
                <a:solidFill>
                  <a:srgbClr val="404040"/>
                </a:solidFill>
              </a:rPr>
              <a:t>uprostřed přirostlý perikard (srdce se při dýchání pohybuje s bránicí), laterálně je oboustranně přirostlá nástěnná pleura</a:t>
            </a:r>
          </a:p>
          <a:p>
            <a:pPr marL="285750" indent="-285750">
              <a:lnSpc>
                <a:spcPct val="8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</a:pPr>
            <a:r>
              <a:rPr lang="cs-CZ" altLang="cs-CZ" sz="1400" u="sng" dirty="0">
                <a:solidFill>
                  <a:srgbClr val="404040"/>
                </a:solidFill>
              </a:rPr>
              <a:t>spodní plocha: </a:t>
            </a:r>
            <a:r>
              <a:rPr lang="cs-CZ" altLang="cs-CZ" sz="1400" dirty="0">
                <a:solidFill>
                  <a:srgbClr val="404040"/>
                </a:solidFill>
              </a:rPr>
              <a:t>kryje ji nástěnné peritoneum (kromě plochy, kam jsou přirostlá játra)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4A03B2A-35CB-4030-838B-83F4B3D52031}"/>
              </a:ext>
            </a:extLst>
          </p:cNvPr>
          <p:cNvSpPr txBox="1"/>
          <p:nvPr/>
        </p:nvSpPr>
        <p:spPr>
          <a:xfrm>
            <a:off x="6482352" y="4743177"/>
            <a:ext cx="266164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Bránice, pohled zdola</a:t>
            </a:r>
          </a:p>
          <a:p>
            <a:r>
              <a:rPr lang="cs-CZ" sz="1200" dirty="0"/>
              <a:t>1) </a:t>
            </a:r>
            <a:r>
              <a:rPr lang="cs-CZ" sz="1200" dirty="0" err="1"/>
              <a:t>Foramen</a:t>
            </a:r>
            <a:r>
              <a:rPr lang="cs-CZ" sz="1200" dirty="0"/>
              <a:t> </a:t>
            </a:r>
            <a:r>
              <a:rPr lang="cs-CZ" sz="1200" dirty="0" err="1"/>
              <a:t>venae</a:t>
            </a:r>
            <a:r>
              <a:rPr lang="cs-CZ" sz="1200" dirty="0"/>
              <a:t> </a:t>
            </a:r>
            <a:r>
              <a:rPr lang="cs-CZ" sz="1200" dirty="0" err="1"/>
              <a:t>cavae</a:t>
            </a:r>
            <a:r>
              <a:rPr lang="cs-CZ" sz="1200" dirty="0"/>
              <a:t> </a:t>
            </a:r>
            <a:r>
              <a:rPr lang="cs-CZ" sz="1200" dirty="0" err="1"/>
              <a:t>inferioris</a:t>
            </a:r>
            <a:br>
              <a:rPr lang="cs-CZ" sz="1200" dirty="0"/>
            </a:br>
            <a:r>
              <a:rPr lang="cs-CZ" sz="1200" dirty="0"/>
              <a:t>    (průchod dolní duté žíly)</a:t>
            </a:r>
          </a:p>
          <a:p>
            <a:r>
              <a:rPr lang="cs-CZ" sz="1200" dirty="0"/>
              <a:t>2) </a:t>
            </a:r>
            <a:r>
              <a:rPr lang="cs-CZ" sz="1200" dirty="0" err="1"/>
              <a:t>Hiatis</a:t>
            </a:r>
            <a:r>
              <a:rPr lang="cs-CZ" sz="1200" dirty="0"/>
              <a:t> </a:t>
            </a:r>
            <a:r>
              <a:rPr lang="cs-CZ" sz="1200" dirty="0" err="1"/>
              <a:t>oesophagus</a:t>
            </a:r>
            <a:r>
              <a:rPr lang="cs-CZ" sz="1200" dirty="0"/>
              <a:t> (průchod jícnu)</a:t>
            </a:r>
          </a:p>
          <a:p>
            <a:r>
              <a:rPr lang="cs-CZ" sz="1200" dirty="0"/>
              <a:t>3) </a:t>
            </a:r>
            <a:r>
              <a:rPr lang="cs-CZ" sz="1200" dirty="0" err="1"/>
              <a:t>Hiatus</a:t>
            </a:r>
            <a:r>
              <a:rPr lang="cs-CZ" sz="1200" dirty="0"/>
              <a:t> </a:t>
            </a:r>
            <a:r>
              <a:rPr lang="cs-CZ" sz="1200" dirty="0" err="1"/>
              <a:t>aorticus</a:t>
            </a:r>
            <a:r>
              <a:rPr lang="cs-CZ" sz="1200" dirty="0"/>
              <a:t> (průchod aorty)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DE67BED-B659-4167-A33B-B3977CEF9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880" y="1412776"/>
            <a:ext cx="2610628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181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pic>
        <p:nvPicPr>
          <p:cNvPr id="9" name="Obrázek 1">
            <a:extLst>
              <a:ext uri="{FF2B5EF4-FFF2-40B4-BE49-F238E27FC236}">
                <a16:creationId xmlns:a16="http://schemas.microsoft.com/office/drawing/2014/main" id="{98B3E3AB-E5D0-4B27-9697-92E5177ED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164" y="3611526"/>
            <a:ext cx="2335077" cy="238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056223C1-39FF-48DB-B4B8-0912B2844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921714"/>
            <a:ext cx="4151482" cy="50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92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967" y="785956"/>
            <a:ext cx="3426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SVALSTVO ZÁDOVÉ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55368" y="1564947"/>
            <a:ext cx="8424167" cy="479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cs-CZ" sz="1400" b="1" dirty="0"/>
              <a:t>1) Svaly </a:t>
            </a:r>
            <a:r>
              <a:rPr lang="cs-CZ" altLang="cs-CZ" sz="1400" b="1" dirty="0" err="1"/>
              <a:t>spinohumerální</a:t>
            </a:r>
            <a:r>
              <a:rPr lang="cs-CZ" altLang="cs-CZ" sz="1400" b="1" dirty="0"/>
              <a:t> – 1. a 2. vrstva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Vývojově patří ke svalům HK – inervovány z pleteně pažní (plexus brachialis) + </a:t>
            </a:r>
            <a:r>
              <a:rPr lang="cs-CZ" altLang="cs-CZ" sz="1400" dirty="0" err="1"/>
              <a:t>n.XI</a:t>
            </a:r>
            <a:r>
              <a:rPr lang="cs-CZ" altLang="cs-CZ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Z: páteř, Ú: HK proximálně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F: při fixované HK provádějí pohyby páteře, při fixované páteři pohyby lopatky + v ramenním kloubu</a:t>
            </a:r>
          </a:p>
          <a:p>
            <a:pPr marL="400050" lvl="1">
              <a:defRPr/>
            </a:pPr>
            <a:r>
              <a:rPr lang="cs-CZ" altLang="cs-CZ" sz="1400" b="1" dirty="0"/>
              <a:t>A) Povrchová vrstva </a:t>
            </a:r>
            <a:r>
              <a:rPr lang="cs-CZ" altLang="cs-CZ" sz="1400" dirty="0"/>
              <a:t>- pohyby páteře, lopatky a v kl. ramenním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trapezius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(22) - </a:t>
            </a:r>
            <a:r>
              <a:rPr lang="cs-CZ" altLang="cs-CZ" sz="1400" dirty="0"/>
              <a:t>pohyby lopatky (elevace, ADD, deprese), při fixované lopatce uklání hlavu </a:t>
            </a:r>
            <a:endParaRPr lang="cs-CZ" altLang="cs-CZ" sz="1400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latissimus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dorsi</a:t>
            </a:r>
            <a:r>
              <a:rPr lang="cs-CZ" altLang="cs-CZ" sz="1400" b="1" dirty="0">
                <a:solidFill>
                  <a:srgbClr val="0070C0"/>
                </a:solidFill>
              </a:rPr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(27) </a:t>
            </a:r>
            <a:r>
              <a:rPr lang="cs-CZ" altLang="cs-CZ" sz="1400" dirty="0"/>
              <a:t>- ADD v rameni (s m. </a:t>
            </a:r>
            <a:r>
              <a:rPr lang="cs-CZ" altLang="cs-CZ" sz="1400" dirty="0" err="1"/>
              <a:t>pectoralis</a:t>
            </a:r>
            <a:r>
              <a:rPr lang="cs-CZ" altLang="cs-CZ" sz="1400" dirty="0"/>
              <a:t> major) + pomocný sval dýchací </a:t>
            </a:r>
          </a:p>
          <a:p>
            <a:pPr lvl="1">
              <a:defRPr/>
            </a:pPr>
            <a:r>
              <a:rPr lang="cs-CZ" altLang="cs-CZ" sz="1400" b="1" dirty="0"/>
              <a:t>B) Hluboká vrstva </a:t>
            </a:r>
            <a:r>
              <a:rPr lang="cs-CZ" altLang="cs-CZ" sz="1400" dirty="0"/>
              <a:t>– pohyby lopatky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Mm. </a:t>
            </a:r>
            <a:r>
              <a:rPr lang="cs-CZ" altLang="cs-CZ" sz="1400" b="1" dirty="0" err="1"/>
              <a:t>rhomboidei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(4,7) - </a:t>
            </a:r>
            <a:r>
              <a:rPr lang="cs-CZ" altLang="cs-CZ" sz="1400" dirty="0"/>
              <a:t>ADD lopatky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levator </a:t>
            </a:r>
            <a:r>
              <a:rPr lang="cs-CZ" altLang="cs-CZ" sz="1400" b="1" dirty="0" err="1"/>
              <a:t>scapulae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(3) </a:t>
            </a:r>
            <a:r>
              <a:rPr lang="cs-CZ" altLang="cs-CZ" sz="1400" dirty="0"/>
              <a:t>- zvedá lopatku</a:t>
            </a:r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2) Svaly </a:t>
            </a:r>
            <a:r>
              <a:rPr lang="cs-CZ" altLang="cs-CZ" sz="1400" b="1" dirty="0" err="1"/>
              <a:t>spinokostální</a:t>
            </a:r>
            <a:r>
              <a:rPr lang="cs-CZ" altLang="cs-CZ" sz="1400" b="1" dirty="0"/>
              <a:t> – 3. vrstva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zvedá/sklání žebra = </a:t>
            </a:r>
            <a:r>
              <a:rPr lang="cs-CZ" altLang="cs-CZ" sz="1400" b="1" dirty="0"/>
              <a:t>pomocné dýchací svaly</a:t>
            </a:r>
            <a:r>
              <a:rPr lang="cs-CZ" altLang="cs-CZ" sz="1400" dirty="0"/>
              <a:t>, rozepjaté mezi páteří a žebry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I: </a:t>
            </a:r>
            <a:r>
              <a:rPr lang="cs-CZ" altLang="cs-CZ" sz="1400" dirty="0" err="1"/>
              <a:t>nn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intercostales</a:t>
            </a:r>
            <a:r>
              <a:rPr lang="cs-CZ" altLang="cs-CZ" sz="1400" dirty="0"/>
              <a:t> (vývojově patří svalům hrudníku) </a:t>
            </a:r>
          </a:p>
          <a:p>
            <a:pPr marL="742950" lvl="1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serratus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posterior</a:t>
            </a:r>
            <a:r>
              <a:rPr lang="cs-CZ" altLang="cs-CZ" sz="1400" b="1" dirty="0"/>
              <a:t> superior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serratus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posterior</a:t>
            </a:r>
            <a:r>
              <a:rPr lang="cs-CZ" altLang="cs-CZ" sz="1400" b="1" dirty="0"/>
              <a:t> inferior</a:t>
            </a:r>
            <a:r>
              <a:rPr lang="cs-CZ" altLang="cs-CZ" sz="1400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(12)</a:t>
            </a:r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3) Vlastní (autochtonní) svaly zádové – 4. vrstva </a:t>
            </a:r>
            <a:endParaRPr lang="cs-CZ" altLang="cs-CZ" sz="1400" dirty="0"/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hluboké svaly zádové/vzpřimovač hlavy a trupu </a:t>
            </a:r>
            <a:r>
              <a:rPr lang="cs-CZ" altLang="cs-CZ" sz="1400" dirty="0">
                <a:solidFill>
                  <a:srgbClr val="0070C0"/>
                </a:solidFill>
              </a:rPr>
              <a:t>(1,2,14)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pohybují páteří – EXT, úklony, ROT páteře </a:t>
            </a:r>
            <a:br>
              <a:rPr lang="cs-CZ" altLang="cs-CZ" sz="1400" dirty="0"/>
            </a:br>
            <a:r>
              <a:rPr lang="cs-CZ" altLang="cs-CZ" sz="1400" dirty="0"/>
              <a:t>    - hluboké svaly šíjové (mezi C1 a C2) – EXT, úklony a ROT hlavy</a:t>
            </a:r>
            <a:br>
              <a:rPr lang="cs-CZ" altLang="cs-CZ" sz="1400" dirty="0"/>
            </a:br>
            <a:r>
              <a:rPr lang="cs-CZ" altLang="cs-CZ" sz="1400" dirty="0"/>
              <a:t>    - posturální svaly – udržují vzpřímené držení těla </a:t>
            </a:r>
            <a:br>
              <a:rPr lang="cs-CZ" altLang="cs-CZ" sz="1400" dirty="0"/>
            </a:br>
            <a:r>
              <a:rPr lang="cs-CZ" altLang="cs-CZ" sz="1400" dirty="0"/>
              <a:t>    - tvoří „svalový korzet“ páteře – klidovým tonem udržují části páteře na svém místě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C6BDB522-1B53-45F3-9C47-A97E71A53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8644"/>
            <a:ext cx="3923928" cy="5337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9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323529" y="5373216"/>
            <a:ext cx="3960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  <a:defRPr/>
            </a:pPr>
            <a:r>
              <a:rPr lang="cs-CZ" altLang="cs-CZ" sz="1400" dirty="0"/>
              <a:t>Vlastní (autochtonní) svaly zádové – 4. vrstva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CF7ED40-B8AD-458A-9DC3-EE5555302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852545"/>
            <a:ext cx="6344507" cy="444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37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19" y="692696"/>
            <a:ext cx="8424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SVALSTVO BŘICHA (</a:t>
            </a:r>
            <a:r>
              <a:rPr lang="cs-CZ" altLang="cs-CZ" sz="3200" b="1" dirty="0" err="1">
                <a:solidFill>
                  <a:srgbClr val="0070C0"/>
                </a:solidFill>
              </a:rPr>
              <a:t>musculi</a:t>
            </a:r>
            <a:r>
              <a:rPr lang="cs-CZ" altLang="cs-CZ" sz="3200" b="1" dirty="0">
                <a:solidFill>
                  <a:srgbClr val="0070C0"/>
                </a:solidFill>
              </a:rPr>
              <a:t> </a:t>
            </a:r>
            <a:r>
              <a:rPr lang="cs-CZ" altLang="cs-CZ" sz="3200" b="1" dirty="0" err="1">
                <a:solidFill>
                  <a:srgbClr val="0070C0"/>
                </a:solidFill>
              </a:rPr>
              <a:t>abdominis</a:t>
            </a:r>
            <a:r>
              <a:rPr lang="cs-CZ" altLang="cs-CZ" sz="32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07505" y="1196752"/>
            <a:ext cx="8568182" cy="537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párové, tvoří svalový podklad břišní stěny 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mezi dolním okrajem hrudníku a horním okrajem pánve</a:t>
            </a:r>
          </a:p>
          <a:p>
            <a:pPr>
              <a:lnSpc>
                <a:spcPct val="120000"/>
              </a:lnSpc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I</a:t>
            </a: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nn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intercostales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+ větve plexus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lumbalis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F: Pohyby páteře (FLX při oboustranné kontrakci,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lateroflexe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při jednostranné), zajištění polohy břišních útrob, stah svalů vytváří břišní lis (vypuzovací zařízení při defekaci a mikci), pomocné vdechové svaly</a:t>
            </a:r>
          </a:p>
          <a:p>
            <a:pPr marL="285750" indent="-285750">
              <a:lnSpc>
                <a:spcPct val="120000"/>
              </a:lnSpc>
              <a:buFontTx/>
              <a:buChar char="-"/>
              <a:defRPr/>
            </a:pP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None/>
              <a:defRPr/>
            </a:pPr>
            <a:r>
              <a:rPr lang="cs-CZ" altLang="cs-CZ" sz="1400" b="1" dirty="0"/>
              <a:t>1) Ventrální skupina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rectus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abdominis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(5,6) 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pyramidalis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(9) 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2) Laterální skupina</a:t>
            </a:r>
          </a:p>
          <a:p>
            <a:pPr>
              <a:buNone/>
              <a:defRPr/>
            </a:pPr>
            <a:r>
              <a:rPr lang="cs-CZ" altLang="cs-CZ" sz="1400" dirty="0"/>
              <a:t>- 3 vrstvy plochých svalů, každý má jiný směr snopců (zpevnění břišní stěny) </a:t>
            </a:r>
          </a:p>
          <a:p>
            <a:pPr>
              <a:buNone/>
              <a:defRPr/>
            </a:pPr>
            <a:r>
              <a:rPr lang="cs-CZ" altLang="cs-CZ" sz="1400" dirty="0"/>
              <a:t>- všechny mají část </a:t>
            </a:r>
            <a:r>
              <a:rPr lang="cs-CZ" altLang="cs-CZ" sz="1400" b="1" dirty="0"/>
              <a:t>masitou (laterální) </a:t>
            </a:r>
            <a:r>
              <a:rPr lang="cs-CZ" altLang="cs-CZ" sz="1400" dirty="0"/>
              <a:t>a </a:t>
            </a:r>
            <a:r>
              <a:rPr lang="cs-CZ" altLang="cs-CZ" sz="1400" b="1" dirty="0"/>
              <a:t>aponeurotickou </a:t>
            </a:r>
            <a:r>
              <a:rPr lang="cs-CZ" altLang="cs-CZ" sz="1400" dirty="0"/>
              <a:t>(mediální)</a:t>
            </a:r>
          </a:p>
          <a:p>
            <a:pPr>
              <a:buNone/>
              <a:defRPr/>
            </a:pPr>
            <a:r>
              <a:rPr lang="cs-CZ" altLang="cs-CZ" sz="1400" dirty="0"/>
              <a:t>- aponeurotické části všech svalů se stýkají ve středové rovině – </a:t>
            </a:r>
            <a:r>
              <a:rPr lang="cs-CZ" altLang="cs-CZ" sz="1400" b="1" dirty="0"/>
              <a:t>linea alba </a:t>
            </a:r>
            <a:r>
              <a:rPr lang="cs-CZ" altLang="cs-CZ" sz="1400" dirty="0"/>
              <a:t>(bílá čára, vazivový útvar)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obliquus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externus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abdominis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(17,18) 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obliquus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internus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abdominis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(7,8) 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transversus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abdominis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3) Dorzální skupina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quadratus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lumborum</a:t>
            </a:r>
            <a:r>
              <a:rPr lang="cs-CZ" altLang="cs-CZ" sz="1400" b="1" dirty="0"/>
              <a:t> </a:t>
            </a:r>
            <a:br>
              <a:rPr lang="cs-CZ" altLang="cs-CZ" sz="1400" b="1" dirty="0"/>
            </a:br>
            <a:r>
              <a:rPr lang="cs-CZ" altLang="cs-CZ" sz="1400" dirty="0"/>
              <a:t>-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oboustranně extenze bederní páteře, jednostranně její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lateroflexe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cs-CZ" altLang="cs-CZ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aponeuróza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=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plochy rozšířená šlacha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BFF44C-FC29-40B2-ABF3-EC96661D5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002" y="4830456"/>
            <a:ext cx="1089852" cy="87313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283E250-9BD7-442A-8F01-8A15EE76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047" y="4640854"/>
            <a:ext cx="3613952" cy="203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9621A11-F929-4345-8DD6-BD279025F857}"/>
              </a:ext>
            </a:extLst>
          </p:cNvPr>
          <p:cNvCxnSpPr>
            <a:cxnSpLocks/>
          </p:cNvCxnSpPr>
          <p:nvPr/>
        </p:nvCxnSpPr>
        <p:spPr>
          <a:xfrm flipV="1">
            <a:off x="2483768" y="5517232"/>
            <a:ext cx="1008112" cy="186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2">
            <a:extLst>
              <a:ext uri="{FF2B5EF4-FFF2-40B4-BE49-F238E27FC236}">
                <a16:creationId xmlns:a16="http://schemas.microsoft.com/office/drawing/2014/main" id="{F973849A-04ED-4BDF-BDED-04C2B89E1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31" y="1628800"/>
            <a:ext cx="4329168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7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761" y="698880"/>
            <a:ext cx="3860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  <a:latin typeface="+mj-lt"/>
              </a:rPr>
              <a:t>SPECIÁLNÍ MYOLOGIE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539552" y="1456692"/>
            <a:ext cx="734481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Posturální svaly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Dýchací svaly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Souhrn - pohyby těla a hlavní svaly, které jsou za ně zodpovědné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cs-CZ" sz="1600" dirty="0"/>
          </a:p>
          <a:p>
            <a:pPr>
              <a:buClr>
                <a:schemeClr val="accent1"/>
              </a:buClr>
            </a:pPr>
            <a:r>
              <a:rPr lang="cs-CZ" sz="1600" b="1" dirty="0"/>
              <a:t>SVALY PODLE UMÍSTĚNÍ: 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Svalstvo hlavy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Svalstvo krku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Svalstvo hrudníku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Svalstvo zad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Svalstvo břicha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Svalstvo horní končetiny (HK)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r>
              <a:rPr lang="cs-CZ" sz="1600" dirty="0"/>
              <a:t>Svalstvo dolní končetiny (DK)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cs-CZ" sz="1600" dirty="0"/>
          </a:p>
          <a:p>
            <a:pPr marL="342900" indent="-342900">
              <a:buAutoNum type="arabicParenR"/>
            </a:pPr>
            <a:endParaRPr lang="cs-CZ" sz="1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5054C56-68D5-4D5D-9FA2-13186F05C357}"/>
              </a:ext>
            </a:extLst>
          </p:cNvPr>
          <p:cNvSpPr txBox="1"/>
          <p:nvPr/>
        </p:nvSpPr>
        <p:spPr>
          <a:xfrm>
            <a:off x="539552" y="6005231"/>
            <a:ext cx="5472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Poznámka: M. = </a:t>
            </a:r>
            <a:r>
              <a:rPr lang="cs-CZ" sz="1400" dirty="0" err="1"/>
              <a:t>musculus</a:t>
            </a:r>
            <a:r>
              <a:rPr lang="cs-CZ" sz="1400" dirty="0"/>
              <a:t> (</a:t>
            </a:r>
            <a:r>
              <a:rPr lang="cs-CZ" sz="1400" dirty="0" err="1"/>
              <a:t>sg</a:t>
            </a:r>
            <a:r>
              <a:rPr lang="cs-CZ" sz="1400" dirty="0"/>
              <a:t>.), Mm. = </a:t>
            </a:r>
            <a:r>
              <a:rPr lang="cs-CZ" sz="1400" dirty="0" err="1"/>
              <a:t>musculi</a:t>
            </a:r>
            <a:r>
              <a:rPr lang="cs-CZ" sz="1400" dirty="0"/>
              <a:t> (</a:t>
            </a:r>
            <a:r>
              <a:rPr lang="cs-CZ" sz="1400" dirty="0" err="1"/>
              <a:t>pl</a:t>
            </a:r>
            <a:r>
              <a:rPr lang="cs-CZ" sz="1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467765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60" y="697349"/>
            <a:ext cx="7687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cs-CZ" sz="3200" b="1" dirty="0">
                <a:solidFill>
                  <a:srgbClr val="0070C0"/>
                </a:solidFill>
              </a:rPr>
              <a:t>SVALSTVO HK</a:t>
            </a:r>
            <a:r>
              <a:rPr lang="cs-CZ" altLang="cs-CZ" sz="32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>
                <a:solidFill>
                  <a:srgbClr val="0070C0"/>
                </a:solidFill>
              </a:rPr>
              <a:t>(m</a:t>
            </a:r>
            <a:r>
              <a:rPr lang="it-IT" altLang="cs-CZ" sz="2400" b="1" dirty="0">
                <a:solidFill>
                  <a:srgbClr val="0070C0"/>
                </a:solidFill>
              </a:rPr>
              <a:t>usculi membri superioris</a:t>
            </a:r>
            <a:r>
              <a:rPr lang="cs-CZ" altLang="cs-CZ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42760" y="1451684"/>
            <a:ext cx="562538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400" dirty="0"/>
              <a:t>Začínají a upínají se na kostře HK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400" dirty="0"/>
              <a:t>I: plexus brachialis (pažní pleteň)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400" b="1" dirty="0"/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cs-CZ" altLang="cs-CZ" sz="1400" b="1" dirty="0"/>
              <a:t>SVALY RAMENNÍ A LOPATKOVÉ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Z: pletenec HK, obklopují ramenní kloub, Ú: humerus, proximální část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F: pohyby v ramenním kloubu, pohyby lopatky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alt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deltoideus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(1) - </a:t>
            </a:r>
            <a:r>
              <a:rPr lang="cs-CZ" altLang="cs-CZ" sz="1400" dirty="0"/>
              <a:t>přední snopce: FLX a vnitřní rotace paže, střední snopce: ABD paže, zadní snopce: EXT a zevní rotace paže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supraspinatus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(2) </a:t>
            </a:r>
            <a:r>
              <a:rPr lang="cs-CZ" altLang="cs-CZ" sz="1400" dirty="0"/>
              <a:t>- zevní rotace paže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infraspinatus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(3) </a:t>
            </a:r>
            <a:r>
              <a:rPr lang="cs-CZ" altLang="cs-CZ" sz="1400" dirty="0"/>
              <a:t>- zevní rotace paže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teres</a:t>
            </a:r>
            <a:r>
              <a:rPr lang="cs-CZ" altLang="cs-CZ" sz="1400" b="1" dirty="0"/>
              <a:t> major </a:t>
            </a:r>
            <a:r>
              <a:rPr lang="cs-CZ" altLang="cs-CZ" sz="1400" dirty="0">
                <a:solidFill>
                  <a:srgbClr val="0070C0"/>
                </a:solidFill>
              </a:rPr>
              <a:t>(4) </a:t>
            </a:r>
            <a:r>
              <a:rPr lang="cs-CZ" altLang="cs-CZ" sz="1400" dirty="0"/>
              <a:t>- zevní rotace paže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teres</a:t>
            </a:r>
            <a:r>
              <a:rPr lang="cs-CZ" altLang="cs-CZ" sz="1400" b="1" dirty="0"/>
              <a:t> minor </a:t>
            </a:r>
            <a:r>
              <a:rPr lang="cs-CZ" altLang="cs-CZ" sz="1400" dirty="0">
                <a:solidFill>
                  <a:srgbClr val="0070C0"/>
                </a:solidFill>
              </a:rPr>
              <a:t>(5) </a:t>
            </a:r>
            <a:r>
              <a:rPr lang="cs-CZ" altLang="cs-CZ" sz="1400" dirty="0"/>
              <a:t>- vnitřní rotace a ADD paže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subscapularis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(6) - </a:t>
            </a:r>
            <a:r>
              <a:rPr lang="cs-CZ" altLang="cs-CZ" sz="1400" dirty="0"/>
              <a:t>vnitřní rotace paže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400" b="1" dirty="0"/>
              <a:t>Rotátorová manžeta </a:t>
            </a:r>
          </a:p>
          <a:p>
            <a:pPr>
              <a:defRPr/>
            </a:pPr>
            <a:r>
              <a:rPr lang="cs-CZ" altLang="cs-CZ" sz="1400" dirty="0"/>
              <a:t>=</a:t>
            </a:r>
            <a:r>
              <a:rPr lang="cs-CZ" altLang="cs-CZ" sz="1400" b="1" dirty="0"/>
              <a:t> </a:t>
            </a:r>
            <a:r>
              <a:rPr lang="cs-CZ" sz="1400" dirty="0"/>
              <a:t>společný úpon šlach svalů 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</a:t>
            </a:r>
            <a:r>
              <a:rPr lang="cs-CZ" sz="1400" b="1" dirty="0" err="1"/>
              <a:t>supraspinatus</a:t>
            </a:r>
            <a:r>
              <a:rPr 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(1)</a:t>
            </a:r>
            <a:endParaRPr 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</a:t>
            </a:r>
            <a:r>
              <a:rPr lang="cs-CZ" sz="1400" b="1" dirty="0" err="1"/>
              <a:t>infraspinatus</a:t>
            </a:r>
            <a:r>
              <a:rPr 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(2)</a:t>
            </a:r>
            <a:r>
              <a:rPr lang="cs-CZ" sz="14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</a:t>
            </a:r>
            <a:r>
              <a:rPr lang="cs-CZ" sz="1400" b="1" dirty="0" err="1"/>
              <a:t>teres</a:t>
            </a:r>
            <a:r>
              <a:rPr lang="cs-CZ" sz="1400" b="1" dirty="0"/>
              <a:t> minor </a:t>
            </a:r>
            <a:r>
              <a:rPr lang="cs-CZ" altLang="cs-CZ" sz="1400" dirty="0">
                <a:solidFill>
                  <a:srgbClr val="0070C0"/>
                </a:solidFill>
              </a:rPr>
              <a:t>(3)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</a:t>
            </a:r>
            <a:r>
              <a:rPr lang="cs-CZ" sz="1400" b="1" dirty="0" err="1"/>
              <a:t>subscapularis</a:t>
            </a:r>
            <a:r>
              <a:rPr 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(4)</a:t>
            </a:r>
            <a:endParaRPr lang="cs-CZ" sz="1400" b="1" dirty="0"/>
          </a:p>
          <a:p>
            <a:pPr>
              <a:spcBef>
                <a:spcPct val="0"/>
              </a:spcBef>
            </a:pPr>
            <a:endParaRPr lang="cs-CZ" altLang="cs-CZ" sz="14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064B4F1C-43E7-4C45-81C1-DE72BFC44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4859608"/>
            <a:ext cx="1296144" cy="159372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324481E-E097-42DF-983F-7FB7DC103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852936"/>
            <a:ext cx="3447590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02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51520" y="760055"/>
            <a:ext cx="612068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r>
              <a:rPr lang="cs-CZ" altLang="cs-CZ" sz="1400" b="1" dirty="0"/>
              <a:t>SVALY PAŽE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Z: na lopatce nebo humeru, probíhají na paži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Ú: většina se upíná na kostech předloktí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altLang="cs-CZ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A) Přední skupina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biceps brachii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hlavní flexor loketního kloubu + supinace předloktí</a:t>
            </a:r>
          </a:p>
          <a:p>
            <a:pPr>
              <a:buNone/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+ dlouhá hlava - pomocná ABD a ZR v ramenním kloubu</a:t>
            </a:r>
          </a:p>
          <a:p>
            <a:pPr>
              <a:buNone/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+ krátká hlava - pomocná ADD v ramenním kloubu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</a:t>
            </a:r>
            <a:r>
              <a:rPr lang="cs-CZ" altLang="cs-CZ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coracobrachialis</a:t>
            </a: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400" dirty="0"/>
              <a:t>pomocná ADD v ramenním kloubu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brachialis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400" dirty="0"/>
              <a:t>čistá FLX lokte 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altLang="cs-CZ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B) Zadní skupina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triceps brachii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</a:t>
            </a:r>
            <a:r>
              <a:rPr lang="cs-CZ" altLang="cs-CZ" sz="1400" dirty="0"/>
              <a:t>hlavní EXT v loketním kloubu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ct val="0"/>
              </a:spcBef>
            </a:pPr>
            <a:endParaRPr lang="cs-CZ" altLang="cs-CZ" sz="14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CB27DA5-8C4C-4CFB-BEB6-F308B69CA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6406" y="168236"/>
            <a:ext cx="2117207" cy="20110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088F65-0516-4892-83E0-B1501D9B5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6406" y="2869736"/>
            <a:ext cx="2054810" cy="203958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378161-EF21-47F5-BF98-555D11F952F4}"/>
              </a:ext>
            </a:extLst>
          </p:cNvPr>
          <p:cNvSpPr txBox="1"/>
          <p:nvPr/>
        </p:nvSpPr>
        <p:spPr>
          <a:xfrm>
            <a:off x="5966406" y="4991082"/>
            <a:ext cx="1867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1200" dirty="0"/>
              <a:t>M. </a:t>
            </a:r>
            <a:r>
              <a:rPr lang="cs-CZ" sz="1200" dirty="0" err="1"/>
              <a:t>coracobrachialis</a:t>
            </a:r>
            <a:endParaRPr lang="cs-CZ" sz="1200" dirty="0"/>
          </a:p>
          <a:p>
            <a:pPr marL="342900" indent="-342900">
              <a:buAutoNum type="arabicParenR"/>
            </a:pPr>
            <a:r>
              <a:rPr lang="cs-CZ" sz="1200" dirty="0"/>
              <a:t>M. brachialis</a:t>
            </a:r>
          </a:p>
        </p:txBody>
      </p:sp>
      <p:pic>
        <p:nvPicPr>
          <p:cNvPr id="14" name="Picture 2" descr="Výsledek obrázku pro M. triceps brachii">
            <a:extLst>
              <a:ext uri="{FF2B5EF4-FFF2-40B4-BE49-F238E27FC236}">
                <a16:creationId xmlns:a16="http://schemas.microsoft.com/office/drawing/2014/main" id="{04065B2A-D4A8-4343-820D-57F207A92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323528" y="3786398"/>
            <a:ext cx="1783629" cy="231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FF59CADA-694F-4F08-B29A-99C9F51D9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0112" y="3789854"/>
            <a:ext cx="2163896" cy="2109798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AABF582-4F8C-469A-B84D-F5EB44CDEFCC}"/>
              </a:ext>
            </a:extLst>
          </p:cNvPr>
          <p:cNvSpPr txBox="1"/>
          <p:nvPr/>
        </p:nvSpPr>
        <p:spPr>
          <a:xfrm>
            <a:off x="2477848" y="5945504"/>
            <a:ext cx="157876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1200" dirty="0"/>
              <a:t>Caput </a:t>
            </a:r>
            <a:r>
              <a:rPr lang="cs-CZ" sz="1200" dirty="0" err="1"/>
              <a:t>longum</a:t>
            </a:r>
            <a:endParaRPr lang="cs-CZ" sz="1200" dirty="0"/>
          </a:p>
          <a:p>
            <a:pPr marL="342900" indent="-342900">
              <a:buAutoNum type="arabicParenR"/>
            </a:pPr>
            <a:r>
              <a:rPr lang="cs-CZ" sz="1200" dirty="0"/>
              <a:t>Caput </a:t>
            </a:r>
            <a:r>
              <a:rPr lang="cs-CZ" sz="1200" dirty="0" err="1"/>
              <a:t>laterale</a:t>
            </a:r>
            <a:endParaRPr lang="cs-CZ" sz="1200" dirty="0"/>
          </a:p>
          <a:p>
            <a:pPr marL="342900" indent="-342900">
              <a:buAutoNum type="arabicParenR"/>
            </a:pPr>
            <a:r>
              <a:rPr lang="cs-CZ" sz="1200" dirty="0"/>
              <a:t>Caput </a:t>
            </a:r>
            <a:r>
              <a:rPr lang="cs-CZ" sz="1200" dirty="0" err="1"/>
              <a:t>mediale</a:t>
            </a:r>
            <a:endParaRPr lang="cs-CZ" sz="1200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C0B5871-41DC-4B5C-A267-5809B12E38B6}"/>
              </a:ext>
            </a:extLst>
          </p:cNvPr>
          <p:cNvSpPr txBox="1"/>
          <p:nvPr/>
        </p:nvSpPr>
        <p:spPr>
          <a:xfrm>
            <a:off x="5966406" y="2311153"/>
            <a:ext cx="1867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M. biceps brachii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92CF8C77-4CEF-48A7-A4F3-3D1236610DD1}"/>
              </a:ext>
            </a:extLst>
          </p:cNvPr>
          <p:cNvSpPr/>
          <p:nvPr/>
        </p:nvSpPr>
        <p:spPr>
          <a:xfrm>
            <a:off x="1174991" y="6084004"/>
            <a:ext cx="13028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M. triceps brachii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826380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07504" y="764704"/>
            <a:ext cx="87484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r>
              <a:rPr lang="cs-CZ" altLang="cs-CZ" sz="1400" b="1" dirty="0"/>
              <a:t>SVALY PŘEDLOKTÍ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endParaRPr lang="cs-CZ" altLang="cs-CZ" sz="1400" b="1" dirty="0"/>
          </a:p>
          <a:p>
            <a:pPr>
              <a:defRPr/>
            </a:pPr>
            <a:r>
              <a:rPr lang="cs-CZ" altLang="cs-CZ" sz="1400" b="1" dirty="0"/>
              <a:t>1) Přední (ventrální) skupina </a:t>
            </a:r>
            <a:r>
              <a:rPr lang="cs-CZ" altLang="cs-CZ" sz="1400" dirty="0"/>
              <a:t>– svaly uspořádané ve 4 vrstvách, nejpočetnější, na ventrální straně předloktí </a:t>
            </a:r>
          </a:p>
          <a:p>
            <a:pPr>
              <a:defRPr/>
            </a:pPr>
            <a:r>
              <a:rPr lang="cs-CZ" altLang="cs-CZ" sz="1400" dirty="0"/>
              <a:t>Svaly 1. a 2. vrstvy začínají na mediálním epikondylu humeru (caput </a:t>
            </a:r>
            <a:r>
              <a:rPr lang="cs-CZ" altLang="cs-CZ" sz="1400" dirty="0" err="1"/>
              <a:t>communae</a:t>
            </a:r>
            <a:r>
              <a:rPr lang="cs-CZ" altLang="cs-CZ" sz="1400" dirty="0"/>
              <a:t>), 3. a 4. vrstva na kostech předloktí </a:t>
            </a:r>
          </a:p>
          <a:p>
            <a:pPr>
              <a:defRPr/>
            </a:pPr>
            <a:r>
              <a:rPr lang="cs-CZ" altLang="cs-CZ" sz="1400" dirty="0">
                <a:solidFill>
                  <a:srgbClr val="0070C0"/>
                </a:solidFill>
              </a:rPr>
              <a:t>F: flexe v zápěstí a kloubech ruky, které přebíhají, pronace předloktí, radiální a ulnární </a:t>
            </a:r>
            <a:r>
              <a:rPr lang="cs-CZ" altLang="cs-CZ" sz="1400" dirty="0" err="1">
                <a:solidFill>
                  <a:srgbClr val="0070C0"/>
                </a:solidFill>
              </a:rPr>
              <a:t>dukce</a:t>
            </a:r>
            <a:r>
              <a:rPr lang="cs-CZ" altLang="cs-CZ" sz="1400" dirty="0">
                <a:solidFill>
                  <a:srgbClr val="0070C0"/>
                </a:solidFill>
              </a:rPr>
              <a:t> ruky</a:t>
            </a:r>
          </a:p>
          <a:p>
            <a:pPr>
              <a:defRPr/>
            </a:pPr>
            <a:r>
              <a:rPr lang="cs-CZ" altLang="cs-CZ" sz="1400" dirty="0"/>
              <a:t>I: většinu n. </a:t>
            </a:r>
            <a:r>
              <a:rPr lang="cs-CZ" altLang="cs-CZ" sz="1400" dirty="0" err="1"/>
              <a:t>medianus</a:t>
            </a:r>
            <a:r>
              <a:rPr lang="cs-CZ" altLang="cs-CZ" sz="1400" dirty="0"/>
              <a:t> (</a:t>
            </a:r>
            <a:r>
              <a:rPr lang="cs-CZ" altLang="cs-CZ" sz="1400" dirty="0" err="1"/>
              <a:t>n.ulnaris</a:t>
            </a:r>
            <a:r>
              <a:rPr lang="cs-CZ" altLang="cs-CZ" sz="1400" dirty="0"/>
              <a:t> pouze m. flexor </a:t>
            </a:r>
            <a:r>
              <a:rPr lang="cs-CZ" altLang="cs-CZ" sz="1400" dirty="0" err="1"/>
              <a:t>carpi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ulnaris</a:t>
            </a:r>
            <a:r>
              <a:rPr lang="cs-CZ" altLang="cs-CZ" sz="1400" dirty="0"/>
              <a:t> a ulnární část m. flexor </a:t>
            </a:r>
            <a:r>
              <a:rPr lang="cs-CZ" altLang="cs-CZ" sz="1400" dirty="0" err="1"/>
              <a:t>digitorum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profundus</a:t>
            </a:r>
            <a:r>
              <a:rPr lang="cs-CZ" altLang="cs-CZ" sz="1400" dirty="0"/>
              <a:t>) </a:t>
            </a:r>
          </a:p>
          <a:p>
            <a:pPr>
              <a:defRPr/>
            </a:pPr>
            <a:endParaRPr lang="cs-CZ" altLang="cs-CZ" sz="1400" b="1" dirty="0"/>
          </a:p>
          <a:p>
            <a:pPr>
              <a:defRPr/>
            </a:pPr>
            <a:r>
              <a:rPr lang="cs-CZ" altLang="cs-CZ" sz="1400" b="1" dirty="0"/>
              <a:t>1. povrchová vrstva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pronator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teres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(1.1)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carpi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radialis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(1.2)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palmaris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(1.3)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carpi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ulnaris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(1.4)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400" b="1" dirty="0"/>
              <a:t>2. vrstva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digitorum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superficialis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(1.5)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400" b="1" dirty="0"/>
              <a:t>3. vrstva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digitorum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profundus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(1.6)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pollicis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(1.7)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400" b="1" dirty="0"/>
              <a:t>4. hluboká vrstva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pronator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quadratus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(1.8)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1D242F9F-4248-4BF3-B3BD-534C165A33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66" b="64335"/>
          <a:stretch/>
        </p:blipFill>
        <p:spPr>
          <a:xfrm>
            <a:off x="4860032" y="2204864"/>
            <a:ext cx="2880320" cy="407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21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90959" y="708720"/>
            <a:ext cx="846043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r>
              <a:rPr lang="cs-CZ" altLang="cs-CZ" sz="1400" b="1" dirty="0"/>
              <a:t>SVALY PŘEDLOKTÍ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endParaRPr lang="cs-CZ" altLang="cs-CZ" sz="1400" b="1" dirty="0"/>
          </a:p>
          <a:p>
            <a:pPr>
              <a:defRPr/>
            </a:pPr>
            <a:r>
              <a:rPr lang="cs-CZ" altLang="cs-CZ" sz="1400" b="1" dirty="0"/>
              <a:t>2) Zadní (dorzální) skupina - </a:t>
            </a:r>
            <a:r>
              <a:rPr lang="cs-CZ" sz="1400" dirty="0"/>
              <a:t>7 svalů ve 2 vrstvách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>
                <a:solidFill>
                  <a:srgbClr val="0070C0"/>
                </a:solidFill>
              </a:rPr>
              <a:t>Extenze v zápěstí a kloubech ruky, ulnární </a:t>
            </a:r>
            <a:r>
              <a:rPr lang="cs-CZ" sz="1400" dirty="0" err="1">
                <a:solidFill>
                  <a:srgbClr val="0070C0"/>
                </a:solidFill>
              </a:rPr>
              <a:t>dukce</a:t>
            </a:r>
            <a:r>
              <a:rPr lang="cs-CZ" sz="1400" dirty="0">
                <a:solidFill>
                  <a:srgbClr val="0070C0"/>
                </a:solidFill>
              </a:rPr>
              <a:t> ruky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Inervace: n. </a:t>
            </a:r>
            <a:r>
              <a:rPr lang="cs-CZ" sz="1400" dirty="0" err="1"/>
              <a:t>radialis</a:t>
            </a:r>
            <a:r>
              <a:rPr lang="cs-CZ" sz="1400" dirty="0"/>
              <a:t> </a:t>
            </a:r>
          </a:p>
          <a:p>
            <a:pPr>
              <a:defRPr/>
            </a:pPr>
            <a:endParaRPr lang="cs-CZ" sz="1400" b="1" dirty="0"/>
          </a:p>
          <a:p>
            <a:pPr>
              <a:defRPr/>
            </a:pPr>
            <a:r>
              <a:rPr lang="cs-CZ" sz="1400" b="1" dirty="0"/>
              <a:t>Povrchová vrstva (3)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Z: proximální část laterálního epikondylu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F: Extenze v zápěstí a kloubech ruky, ulnární </a:t>
            </a:r>
            <a:r>
              <a:rPr lang="cs-CZ" sz="1400" dirty="0" err="1"/>
              <a:t>dukce</a:t>
            </a:r>
            <a:r>
              <a:rPr lang="cs-CZ" sz="1400" dirty="0"/>
              <a:t> ruky (m. extensor </a:t>
            </a:r>
            <a:r>
              <a:rPr lang="cs-CZ" sz="1400" dirty="0" err="1"/>
              <a:t>carpi</a:t>
            </a:r>
            <a:r>
              <a:rPr lang="cs-CZ" sz="1400" dirty="0"/>
              <a:t> </a:t>
            </a:r>
            <a:r>
              <a:rPr lang="cs-CZ" sz="1400" dirty="0" err="1"/>
              <a:t>ulnaris</a:t>
            </a:r>
            <a:r>
              <a:rPr lang="cs-CZ" sz="14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extensor </a:t>
            </a:r>
            <a:r>
              <a:rPr lang="cs-CZ" sz="1400" b="1" dirty="0" err="1"/>
              <a:t>digitorum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(3.1) </a:t>
            </a:r>
            <a:r>
              <a:rPr lang="cs-CZ" sz="1400" dirty="0"/>
              <a:t>(Ú - střední a distální články 2. - 5. prstu, vytváří dorzální aponeurózu prstů)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extensor </a:t>
            </a:r>
            <a:r>
              <a:rPr lang="cs-CZ" sz="1400" b="1" dirty="0" err="1"/>
              <a:t>digiti</a:t>
            </a:r>
            <a:r>
              <a:rPr lang="cs-CZ" sz="1400" b="1" dirty="0"/>
              <a:t> </a:t>
            </a:r>
            <a:r>
              <a:rPr lang="cs-CZ" sz="1400" b="1" dirty="0" err="1"/>
              <a:t>minimi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(3.2) </a:t>
            </a:r>
            <a:r>
              <a:rPr lang="cs-CZ" sz="1400" dirty="0"/>
              <a:t>(Ú - poslední článek malíku spolu s úponovou šlachou pro malík z m. extensor </a:t>
            </a:r>
            <a:r>
              <a:rPr lang="cs-CZ" sz="1400" dirty="0" err="1"/>
              <a:t>digitorum</a:t>
            </a:r>
            <a:r>
              <a:rPr lang="cs-CZ" sz="1400" dirty="0"/>
              <a:t> = malík má 2 natahovače)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extensor </a:t>
            </a:r>
            <a:r>
              <a:rPr lang="cs-CZ" sz="1400" b="1" dirty="0" err="1"/>
              <a:t>carpi</a:t>
            </a:r>
            <a:r>
              <a:rPr lang="cs-CZ" sz="1400" b="1" dirty="0"/>
              <a:t> </a:t>
            </a:r>
            <a:r>
              <a:rPr lang="cs-CZ" sz="1400" b="1" dirty="0" err="1"/>
              <a:t>ulnaris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(3.3)</a:t>
            </a:r>
            <a:r>
              <a:rPr lang="cs-CZ" sz="1400" b="1" dirty="0"/>
              <a:t> </a:t>
            </a:r>
            <a:r>
              <a:rPr lang="cs-CZ" sz="1400" dirty="0"/>
              <a:t>(Ú - dorzální báze 5. metakarpu)</a:t>
            </a:r>
          </a:p>
          <a:p>
            <a:pPr lvl="1">
              <a:defRPr/>
            </a:pPr>
            <a:endParaRPr lang="cs-CZ" sz="1400" dirty="0"/>
          </a:p>
          <a:p>
            <a:pPr>
              <a:defRPr/>
            </a:pPr>
            <a:r>
              <a:rPr lang="cs-CZ" sz="1400" b="1" dirty="0"/>
              <a:t>Hluboká vrstva (4)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Z: dorzální plocha radia, ulny, </a:t>
            </a:r>
            <a:r>
              <a:rPr lang="cs-CZ" sz="1400" dirty="0" err="1"/>
              <a:t>membrana</a:t>
            </a:r>
            <a:r>
              <a:rPr lang="cs-CZ" sz="1400" dirty="0"/>
              <a:t> </a:t>
            </a:r>
            <a:r>
              <a:rPr lang="cs-CZ" sz="1400" dirty="0" err="1"/>
              <a:t>interossea</a:t>
            </a:r>
            <a:r>
              <a:rPr lang="cs-CZ" sz="1400" dirty="0"/>
              <a:t>, Ú: 3x na palec, 1x na ukazovák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F: pohyby palce a ukazováku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</a:t>
            </a:r>
            <a:r>
              <a:rPr lang="cs-CZ" sz="1400" b="1" dirty="0" err="1"/>
              <a:t>abductor</a:t>
            </a:r>
            <a:r>
              <a:rPr lang="cs-CZ" sz="1400" b="1" dirty="0"/>
              <a:t> </a:t>
            </a:r>
            <a:r>
              <a:rPr lang="cs-CZ" sz="1400" b="1" dirty="0" err="1"/>
              <a:t>pollicis</a:t>
            </a:r>
            <a:r>
              <a:rPr lang="cs-CZ" sz="1400" b="1" dirty="0"/>
              <a:t> </a:t>
            </a:r>
            <a:r>
              <a:rPr lang="cs-CZ" sz="1400" b="1" dirty="0" err="1"/>
              <a:t>longus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(3.4)</a:t>
            </a:r>
            <a:r>
              <a:rPr lang="cs-CZ" sz="1400" b="1" dirty="0"/>
              <a:t> </a:t>
            </a:r>
            <a:r>
              <a:rPr lang="cs-CZ" sz="1400" dirty="0"/>
              <a:t>(Ú - vnější strana báze palcového metakarpu)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extensor </a:t>
            </a:r>
            <a:r>
              <a:rPr lang="cs-CZ" sz="1400" b="1" dirty="0" err="1"/>
              <a:t>pollicis</a:t>
            </a:r>
            <a:r>
              <a:rPr lang="cs-CZ" sz="1400" b="1" dirty="0"/>
              <a:t> brevis </a:t>
            </a:r>
            <a:r>
              <a:rPr lang="cs-CZ" sz="1400" dirty="0">
                <a:solidFill>
                  <a:srgbClr val="0070C0"/>
                </a:solidFill>
              </a:rPr>
              <a:t>(3.5)</a:t>
            </a:r>
            <a:r>
              <a:rPr lang="cs-CZ" sz="1400" b="1" dirty="0"/>
              <a:t> </a:t>
            </a:r>
            <a:r>
              <a:rPr lang="cs-CZ" sz="1400" dirty="0"/>
              <a:t>(Ú - dorzální plocha proximální článku palce)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extensor </a:t>
            </a:r>
            <a:r>
              <a:rPr lang="cs-CZ" sz="1400" b="1" dirty="0" err="1"/>
              <a:t>pollicis</a:t>
            </a:r>
            <a:r>
              <a:rPr lang="cs-CZ" sz="1400" b="1" dirty="0"/>
              <a:t> </a:t>
            </a:r>
            <a:r>
              <a:rPr lang="cs-CZ" sz="1400" b="1" dirty="0" err="1"/>
              <a:t>longus</a:t>
            </a:r>
            <a:r>
              <a:rPr lang="cs-CZ" sz="1400" b="1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(3.6)</a:t>
            </a:r>
            <a:r>
              <a:rPr lang="cs-CZ" sz="1400" b="1" dirty="0"/>
              <a:t> </a:t>
            </a:r>
            <a:r>
              <a:rPr lang="cs-CZ" sz="1400" dirty="0"/>
              <a:t>(Ú - distální článek palce)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sz="1400" b="1" dirty="0"/>
              <a:t>M. extensor </a:t>
            </a:r>
            <a:r>
              <a:rPr lang="cs-CZ" sz="1400" b="1" dirty="0" err="1"/>
              <a:t>indicis</a:t>
            </a:r>
            <a:r>
              <a:rPr lang="cs-CZ" sz="1400" dirty="0"/>
              <a:t> </a:t>
            </a:r>
            <a:r>
              <a:rPr lang="cs-CZ" sz="1400" dirty="0">
                <a:solidFill>
                  <a:srgbClr val="0070C0"/>
                </a:solidFill>
              </a:rPr>
              <a:t>(3.7)</a:t>
            </a:r>
            <a:r>
              <a:rPr lang="cs-CZ" sz="1400" b="1" dirty="0"/>
              <a:t> </a:t>
            </a:r>
            <a:r>
              <a:rPr lang="cs-CZ" sz="1400" dirty="0"/>
              <a:t>(Ú - dorzální aponeuróza 2. prstu)</a:t>
            </a:r>
          </a:p>
          <a:p>
            <a:pPr>
              <a:buNone/>
              <a:defRPr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altLang="cs-CZ" sz="1400" dirty="0">
              <a:solidFill>
                <a:srgbClr val="0070C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6C38A15-9820-478D-91A7-99092AAEE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175380"/>
            <a:ext cx="2411760" cy="29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79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90959" y="708720"/>
            <a:ext cx="893003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r>
              <a:rPr lang="cs-CZ" altLang="cs-CZ" sz="1400" b="1" dirty="0"/>
              <a:t>SVALY PŘEDLOKTÍ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endParaRPr lang="cs-CZ" altLang="cs-CZ" sz="1400" b="1" dirty="0"/>
          </a:p>
          <a:p>
            <a:pPr>
              <a:defRPr/>
            </a:pPr>
            <a:r>
              <a:rPr lang="cs-CZ" altLang="cs-CZ" sz="1400" b="1" dirty="0"/>
              <a:t>3) Boční (laterální) skupina </a:t>
            </a:r>
            <a:r>
              <a:rPr lang="cs-CZ" altLang="cs-CZ" sz="1400" dirty="0"/>
              <a:t>-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svaly ve 2 vrstvách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>
                <a:solidFill>
                  <a:srgbClr val="0070C0"/>
                </a:solidFill>
              </a:rPr>
              <a:t>Extenze zápěstí a kloubů ruky, supinace, pronace, radiální </a:t>
            </a:r>
            <a:r>
              <a:rPr lang="cs-CZ" altLang="cs-CZ" sz="1400" dirty="0" err="1">
                <a:solidFill>
                  <a:srgbClr val="0070C0"/>
                </a:solidFill>
              </a:rPr>
              <a:t>dukce</a:t>
            </a:r>
            <a:r>
              <a:rPr lang="cs-CZ" altLang="cs-CZ" sz="1400" dirty="0">
                <a:solidFill>
                  <a:srgbClr val="0070C0"/>
                </a:solidFill>
              </a:rPr>
              <a:t> ruky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Inervace: n. </a:t>
            </a:r>
            <a:r>
              <a:rPr lang="cs-CZ" altLang="cs-CZ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radialis</a:t>
            </a: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endParaRPr lang="cs-CZ" altLang="cs-CZ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Povrchová vrstva (3)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 - </a:t>
            </a:r>
            <a:r>
              <a:rPr lang="cs-CZ" altLang="cs-CZ" sz="1400" dirty="0" err="1"/>
              <a:t>epicondylus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lateralis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humeri</a:t>
            </a:r>
            <a:r>
              <a:rPr lang="cs-CZ" altLang="cs-CZ" sz="1400" dirty="0"/>
              <a:t> (nebo nad ním – m. </a:t>
            </a:r>
            <a:r>
              <a:rPr lang="cs-CZ" altLang="cs-CZ" sz="1400" dirty="0" err="1"/>
              <a:t>brachioradialis</a:t>
            </a:r>
            <a:r>
              <a:rPr lang="cs-CZ" altLang="cs-CZ" sz="1400" dirty="0"/>
              <a:t>), funkce obou extenzorů: extenze v zápěstí + radiální </a:t>
            </a:r>
            <a:r>
              <a:rPr lang="cs-CZ" altLang="cs-CZ" sz="1400" dirty="0" err="1"/>
              <a:t>dukce</a:t>
            </a:r>
            <a:r>
              <a:rPr lang="cs-CZ" altLang="cs-CZ" sz="1400" dirty="0"/>
              <a:t> ruky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brachioradialis</a:t>
            </a:r>
            <a:r>
              <a:rPr lang="cs-CZ" altLang="cs-CZ" sz="1400" b="1" dirty="0"/>
              <a:t> </a:t>
            </a:r>
            <a:r>
              <a:rPr lang="cs-CZ" altLang="cs-CZ" sz="1400" dirty="0"/>
              <a:t>(Ú - </a:t>
            </a:r>
            <a:r>
              <a:rPr lang="cs-CZ" altLang="cs-CZ" sz="1400" dirty="0" err="1"/>
              <a:t>proc</a:t>
            </a:r>
            <a:r>
              <a:rPr lang="cs-CZ" altLang="cs-CZ" sz="1400" dirty="0"/>
              <a:t>. </a:t>
            </a:r>
            <a:r>
              <a:rPr lang="cs-CZ" altLang="cs-CZ" sz="1400" dirty="0" err="1"/>
              <a:t>styloideus</a:t>
            </a:r>
            <a:r>
              <a:rPr lang="cs-CZ" altLang="cs-CZ" sz="1400" dirty="0"/>
              <a:t> radii), </a:t>
            </a:r>
            <a:r>
              <a:rPr lang="cs-CZ" altLang="cs-CZ" sz="1400" dirty="0" err="1"/>
              <a:t>supinuje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pronované</a:t>
            </a:r>
            <a:r>
              <a:rPr lang="cs-CZ" altLang="cs-CZ" sz="1400" dirty="0"/>
              <a:t> zápěstí a </a:t>
            </a:r>
            <a:r>
              <a:rPr lang="cs-CZ" altLang="cs-CZ" sz="1400" dirty="0" err="1"/>
              <a:t>pronuje</a:t>
            </a:r>
            <a:r>
              <a:rPr lang="cs-CZ" altLang="cs-CZ" sz="1400" dirty="0"/>
              <a:t> </a:t>
            </a:r>
            <a:r>
              <a:rPr lang="cs-CZ" altLang="cs-CZ" sz="1400" dirty="0" err="1"/>
              <a:t>supinované</a:t>
            </a:r>
            <a:r>
              <a:rPr lang="cs-CZ" altLang="cs-CZ" sz="1400" dirty="0"/>
              <a:t> zápěstí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extensor </a:t>
            </a:r>
            <a:r>
              <a:rPr lang="cs-CZ" altLang="cs-CZ" sz="1400" b="1" dirty="0" err="1"/>
              <a:t>carpi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radialis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/>
              <a:t>(Ú - dorzální strana 2. metakarpu)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extensor </a:t>
            </a:r>
            <a:r>
              <a:rPr lang="cs-CZ" altLang="cs-CZ" sz="1400" b="1" dirty="0" err="1"/>
              <a:t>carpi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radialis</a:t>
            </a:r>
            <a:r>
              <a:rPr lang="cs-CZ" altLang="cs-CZ" sz="1400" b="1" dirty="0"/>
              <a:t> brevis </a:t>
            </a:r>
            <a:r>
              <a:rPr lang="cs-CZ" altLang="cs-CZ" sz="1400" dirty="0"/>
              <a:t>(Ú - dorzální báze 3. metakarpu)</a:t>
            </a:r>
          </a:p>
          <a:p>
            <a:pPr>
              <a:defRPr/>
            </a:pPr>
            <a:endParaRPr lang="cs-CZ" altLang="cs-CZ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cs-CZ" altLang="cs-CZ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Hluboká vrstva (1)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 - </a:t>
            </a:r>
            <a:r>
              <a:rPr lang="cs-CZ" altLang="cs-CZ" sz="1400" dirty="0" err="1"/>
              <a:t>epicondylus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lateralis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humeri</a:t>
            </a:r>
            <a:r>
              <a:rPr lang="cs-CZ" altLang="cs-CZ" sz="1400" dirty="0"/>
              <a:t>, funkce: supinace předloktí 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supinator</a:t>
            </a:r>
            <a:r>
              <a:rPr lang="cs-CZ" altLang="cs-CZ" sz="1400" b="1" dirty="0"/>
              <a:t> </a:t>
            </a:r>
            <a:r>
              <a:rPr lang="cs-CZ" altLang="cs-CZ" sz="1400" dirty="0"/>
              <a:t>(Ú - laterálně od </a:t>
            </a:r>
            <a:r>
              <a:rPr lang="cs-CZ" altLang="cs-CZ" sz="1400" dirty="0" err="1"/>
              <a:t>tuberositas</a:t>
            </a:r>
            <a:r>
              <a:rPr lang="cs-CZ" altLang="cs-CZ" sz="1400" dirty="0"/>
              <a:t> radii)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altLang="cs-CZ" sz="1400" dirty="0">
              <a:solidFill>
                <a:srgbClr val="0070C0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EF5F823-C9B2-407F-95B2-7948E3E9E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3" t="34500" b="29801"/>
          <a:stretch/>
        </p:blipFill>
        <p:spPr>
          <a:xfrm>
            <a:off x="6588224" y="2942980"/>
            <a:ext cx="2160240" cy="32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42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07504" y="797510"/>
            <a:ext cx="8928992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3"/>
            </a:pPr>
            <a:r>
              <a:rPr lang="cs-CZ" altLang="cs-CZ" sz="1400" b="1" dirty="0"/>
              <a:t>SVALY RUKY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 a Ú se na kostře ruky, všechny jsou svaly </a:t>
            </a:r>
            <a:r>
              <a:rPr lang="cs-CZ" altLang="cs-CZ" sz="1400" b="1" dirty="0"/>
              <a:t>dlaňovými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>
                <a:solidFill>
                  <a:srgbClr val="0070C0"/>
                </a:solidFill>
              </a:rPr>
              <a:t>F: provádějí pohyby palce, malíku a 3článkových prstů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I: n. </a:t>
            </a:r>
            <a:r>
              <a:rPr lang="cs-CZ" altLang="cs-CZ" sz="1400" dirty="0" err="1"/>
              <a:t>ulnaris</a:t>
            </a:r>
            <a:r>
              <a:rPr lang="cs-CZ" altLang="cs-CZ" sz="1400" dirty="0"/>
              <a:t>, n. </a:t>
            </a:r>
            <a:r>
              <a:rPr lang="cs-CZ" altLang="cs-CZ" sz="1400" dirty="0" err="1"/>
              <a:t>medianus</a:t>
            </a:r>
            <a:endParaRPr lang="cs-CZ" altLang="cs-CZ" sz="1400" dirty="0"/>
          </a:p>
          <a:p>
            <a:pPr>
              <a:buFontTx/>
              <a:buChar char="-"/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1) Skupina palcová</a:t>
            </a:r>
            <a:r>
              <a:rPr lang="cs-CZ" altLang="cs-CZ" sz="1400" dirty="0"/>
              <a:t> – podmiňují </a:t>
            </a:r>
            <a:r>
              <a:rPr lang="cs-CZ" altLang="cs-CZ" sz="1400" u="sng" dirty="0"/>
              <a:t>val palcový (</a:t>
            </a:r>
            <a:r>
              <a:rPr lang="cs-CZ" altLang="cs-CZ" sz="1400" u="sng" dirty="0" err="1"/>
              <a:t>thenar</a:t>
            </a:r>
            <a:r>
              <a:rPr lang="cs-CZ" altLang="cs-CZ" sz="1400" u="sng" dirty="0"/>
              <a:t>) </a:t>
            </a:r>
            <a:r>
              <a:rPr lang="cs-CZ" altLang="cs-CZ" sz="1400" dirty="0"/>
              <a:t>(4)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flexor </a:t>
            </a:r>
            <a:r>
              <a:rPr lang="cs-CZ" altLang="cs-CZ" sz="1400" b="1" dirty="0" err="1"/>
              <a:t>pollicis</a:t>
            </a:r>
            <a:r>
              <a:rPr lang="cs-CZ" altLang="cs-CZ" sz="1400" b="1" dirty="0"/>
              <a:t> brevis </a:t>
            </a:r>
            <a:r>
              <a:rPr lang="cs-CZ" altLang="cs-CZ" sz="1400" dirty="0">
                <a:solidFill>
                  <a:srgbClr val="0070C0"/>
                </a:solidFill>
              </a:rPr>
              <a:t>(13)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abductor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pollicis</a:t>
            </a:r>
            <a:r>
              <a:rPr lang="cs-CZ" altLang="cs-CZ" sz="1400" b="1" dirty="0"/>
              <a:t> brevis </a:t>
            </a:r>
            <a:r>
              <a:rPr lang="cs-CZ" altLang="cs-CZ" sz="1400" dirty="0">
                <a:solidFill>
                  <a:srgbClr val="0070C0"/>
                </a:solidFill>
              </a:rPr>
              <a:t>(12)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adductor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pollicis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(15)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opponens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pollicis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(14)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2) Skupina malíková</a:t>
            </a:r>
            <a:r>
              <a:rPr lang="cs-CZ" altLang="cs-CZ" sz="1400" dirty="0"/>
              <a:t> – podmiňují </a:t>
            </a:r>
            <a:r>
              <a:rPr lang="cs-CZ" altLang="cs-CZ" sz="1400" u="sng" dirty="0"/>
              <a:t>val malíkový (</a:t>
            </a:r>
            <a:r>
              <a:rPr lang="cs-CZ" altLang="cs-CZ" sz="1400" u="sng" dirty="0" err="1"/>
              <a:t>hypothenar</a:t>
            </a:r>
            <a:r>
              <a:rPr lang="cs-CZ" altLang="cs-CZ" sz="1400" u="sng" dirty="0"/>
              <a:t>) </a:t>
            </a:r>
            <a:r>
              <a:rPr lang="cs-CZ" altLang="cs-CZ" sz="1400" dirty="0"/>
              <a:t>(3) – chybí adduktor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palmaris</a:t>
            </a:r>
            <a:r>
              <a:rPr lang="cs-CZ" altLang="cs-CZ" sz="1400" b="1" dirty="0"/>
              <a:t> brevis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flexor </a:t>
            </a:r>
            <a:r>
              <a:rPr lang="cs-CZ" altLang="cs-CZ" sz="1400" b="1" dirty="0" err="1"/>
              <a:t>digiti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minimi</a:t>
            </a:r>
            <a:r>
              <a:rPr lang="cs-CZ" altLang="cs-CZ" sz="1400" b="1" dirty="0"/>
              <a:t> brevis </a:t>
            </a:r>
            <a:r>
              <a:rPr lang="cs-CZ" altLang="cs-CZ" sz="1400" dirty="0">
                <a:solidFill>
                  <a:srgbClr val="0070C0"/>
                </a:solidFill>
              </a:rPr>
              <a:t>(2)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abductor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digiti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minimi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opponens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digiti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minimi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(3)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3) Svaly středního prostoru</a:t>
            </a:r>
            <a:endParaRPr lang="cs-CZ" altLang="cs-CZ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lumbricales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manus</a:t>
            </a:r>
            <a:r>
              <a:rPr lang="cs-CZ" altLang="cs-CZ" sz="1400" b="1" dirty="0"/>
              <a:t> </a:t>
            </a:r>
            <a:r>
              <a:rPr lang="cs-CZ" altLang="cs-CZ" sz="1400" dirty="0"/>
              <a:t>(červovité svaly) </a:t>
            </a:r>
            <a:r>
              <a:rPr lang="cs-CZ" altLang="cs-CZ" sz="1400" dirty="0">
                <a:solidFill>
                  <a:srgbClr val="0070C0"/>
                </a:solidFill>
              </a:rPr>
              <a:t>(16) </a:t>
            </a:r>
            <a:r>
              <a:rPr lang="cs-CZ" altLang="cs-CZ" sz="1400" dirty="0"/>
              <a:t>- flexe v MP kloubech + extenze v IP kloubech = „stříška prstů“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interossei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manus</a:t>
            </a:r>
            <a:r>
              <a:rPr lang="cs-CZ" altLang="cs-CZ" sz="1400" b="1" dirty="0"/>
              <a:t> </a:t>
            </a:r>
            <a:r>
              <a:rPr lang="cs-CZ" altLang="cs-CZ" sz="1400" dirty="0"/>
              <a:t>-</a:t>
            </a:r>
            <a:r>
              <a:rPr lang="cs-CZ" altLang="cs-CZ" sz="1400" b="1" dirty="0"/>
              <a:t> </a:t>
            </a:r>
            <a:r>
              <a:rPr lang="cs-CZ" altLang="cs-CZ" sz="1400" dirty="0"/>
              <a:t>rozvírají a svírají vějíř prstů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 err="1"/>
              <a:t>Musculi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interossei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palmares</a:t>
            </a:r>
            <a:r>
              <a:rPr lang="cs-CZ" altLang="cs-CZ" sz="1400" dirty="0"/>
              <a:t> I–III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 err="1"/>
              <a:t>Musculi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interossei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dorsales</a:t>
            </a:r>
            <a:r>
              <a:rPr lang="cs-CZ" altLang="cs-CZ" sz="1400" dirty="0"/>
              <a:t> I–IV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400" dirty="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DC1DD5A8-8923-47E7-B561-88187CFF35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5"/>
          <a:stretch/>
        </p:blipFill>
        <p:spPr bwMode="auto">
          <a:xfrm>
            <a:off x="6300192" y="332656"/>
            <a:ext cx="2504563" cy="406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184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FFB57B4-3ABE-4233-ACD6-70115086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4" y="908719"/>
            <a:ext cx="2969867" cy="377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9ABEB17-B2E8-43BD-A43E-B1193B983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19"/>
            <a:ext cx="3096344" cy="366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B633B9D1-6177-4FA3-9C2D-2107280CD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190" y="4731437"/>
            <a:ext cx="3115619" cy="1553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3027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654259"/>
            <a:ext cx="86084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cs-CZ" sz="3200" b="1" dirty="0">
                <a:solidFill>
                  <a:srgbClr val="0070C0"/>
                </a:solidFill>
              </a:rPr>
              <a:t>SVALSTVO </a:t>
            </a:r>
            <a:r>
              <a:rPr lang="cs-CZ" altLang="cs-CZ" sz="3200" b="1" dirty="0">
                <a:solidFill>
                  <a:srgbClr val="0070C0"/>
                </a:solidFill>
              </a:rPr>
              <a:t>D</a:t>
            </a:r>
            <a:r>
              <a:rPr lang="it-IT" altLang="cs-CZ" sz="3200" b="1" dirty="0">
                <a:solidFill>
                  <a:srgbClr val="0070C0"/>
                </a:solidFill>
              </a:rPr>
              <a:t>K</a:t>
            </a:r>
            <a:r>
              <a:rPr lang="cs-CZ" altLang="cs-CZ" sz="3200" b="1" dirty="0">
                <a:solidFill>
                  <a:srgbClr val="0070C0"/>
                </a:solidFill>
              </a:rPr>
              <a:t> </a:t>
            </a:r>
            <a:r>
              <a:rPr lang="cs-CZ" altLang="cs-CZ" sz="2400" b="1" dirty="0">
                <a:solidFill>
                  <a:srgbClr val="0070C0"/>
                </a:solidFill>
              </a:rPr>
              <a:t>(m</a:t>
            </a:r>
            <a:r>
              <a:rPr lang="it-IT" altLang="cs-CZ" sz="2400" b="1" dirty="0">
                <a:solidFill>
                  <a:srgbClr val="0070C0"/>
                </a:solidFill>
              </a:rPr>
              <a:t>usculi membri </a:t>
            </a:r>
            <a:r>
              <a:rPr lang="cs-CZ" altLang="cs-CZ" sz="2400" b="1" dirty="0">
                <a:solidFill>
                  <a:srgbClr val="0070C0"/>
                </a:solidFill>
              </a:rPr>
              <a:t>infe</a:t>
            </a:r>
            <a:r>
              <a:rPr lang="it-IT" altLang="cs-CZ" sz="2400" b="1" dirty="0">
                <a:solidFill>
                  <a:srgbClr val="0070C0"/>
                </a:solidFill>
              </a:rPr>
              <a:t>rioris</a:t>
            </a:r>
            <a:r>
              <a:rPr lang="cs-CZ" altLang="cs-CZ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42760" y="1451684"/>
            <a:ext cx="8217672" cy="4789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altLang="cs-CZ" sz="1400" dirty="0"/>
              <a:t>Inervace: pleteň bederně-křížová (lumbosakrální)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400" dirty="0"/>
          </a:p>
          <a:p>
            <a:pPr marL="342900" indent="-342900">
              <a:spcBef>
                <a:spcPct val="0"/>
              </a:spcBef>
              <a:buAutoNum type="arabicPeriod"/>
            </a:pPr>
            <a:r>
              <a:rPr lang="cs-CZ" altLang="cs-CZ" sz="1400" b="1" dirty="0"/>
              <a:t>SVALY KYČELNÍHO KLOUBU</a:t>
            </a:r>
          </a:p>
          <a:p>
            <a:r>
              <a:rPr lang="cs-CZ" altLang="cs-CZ" sz="1400" dirty="0"/>
              <a:t>Z: os </a:t>
            </a:r>
            <a:r>
              <a:rPr lang="cs-CZ" altLang="cs-CZ" sz="1400" dirty="0" err="1"/>
              <a:t>coxae</a:t>
            </a:r>
            <a:r>
              <a:rPr lang="cs-CZ" altLang="cs-CZ" sz="1400" dirty="0"/>
              <a:t>, lumbální páteř, os </a:t>
            </a:r>
            <a:r>
              <a:rPr lang="cs-CZ" altLang="cs-CZ" sz="1400" dirty="0" err="1"/>
              <a:t>sacrum</a:t>
            </a:r>
            <a:endParaRPr lang="cs-CZ" altLang="cs-CZ" sz="1400" dirty="0"/>
          </a:p>
          <a:p>
            <a:r>
              <a:rPr lang="cs-CZ" altLang="cs-CZ" sz="1400" dirty="0"/>
              <a:t>Ú: femur, probíhají kolem kyčelního kloubu (x mediálně)</a:t>
            </a:r>
          </a:p>
          <a:p>
            <a:r>
              <a:rPr lang="cs-CZ" altLang="cs-CZ" sz="1400" dirty="0"/>
              <a:t>F: FLX, EXT, ABD a rotace v kyčelním kloubu (x ADD) </a:t>
            </a:r>
          </a:p>
          <a:p>
            <a:endParaRPr lang="cs-CZ" altLang="cs-CZ" sz="1400" b="1" dirty="0"/>
          </a:p>
          <a:p>
            <a:r>
              <a:rPr lang="cs-CZ" altLang="cs-CZ" sz="1400" b="1" dirty="0"/>
              <a:t>A) Přední skupina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iliopsosas</a:t>
            </a:r>
            <a:br>
              <a:rPr lang="cs-CZ" altLang="cs-CZ" sz="1400" dirty="0"/>
            </a:br>
            <a:r>
              <a:rPr lang="cs-CZ" altLang="cs-CZ" sz="1400" dirty="0"/>
              <a:t>- hlavní flexor v </a:t>
            </a:r>
            <a:r>
              <a:rPr lang="cs-CZ" altLang="cs-CZ" sz="1400" dirty="0" err="1"/>
              <a:t>kyč</a:t>
            </a:r>
            <a:r>
              <a:rPr lang="cs-CZ" altLang="cs-CZ" sz="1400" dirty="0"/>
              <a:t>. kloubu </a:t>
            </a:r>
          </a:p>
          <a:p>
            <a:endParaRPr lang="cs-CZ" altLang="cs-CZ" sz="1400" dirty="0"/>
          </a:p>
          <a:p>
            <a:r>
              <a:rPr lang="cs-CZ" altLang="cs-CZ" sz="1400" b="1" dirty="0"/>
              <a:t>B) Zadní skupina (v krajině hýžďové)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Povrchové</a:t>
            </a:r>
            <a:r>
              <a:rPr lang="cs-CZ" altLang="cs-CZ" sz="1400" dirty="0"/>
              <a:t>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400" b="1" dirty="0" err="1"/>
              <a:t>Musculi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glutei</a:t>
            </a:r>
            <a:r>
              <a:rPr lang="cs-CZ" altLang="cs-CZ" sz="1400" b="1" dirty="0"/>
              <a:t> - m. </a:t>
            </a:r>
            <a:r>
              <a:rPr lang="cs-CZ" altLang="cs-CZ" sz="1400" b="1" dirty="0" err="1"/>
              <a:t>gluteus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maximus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0070C0"/>
                </a:solidFill>
              </a:rPr>
              <a:t>(2.1)</a:t>
            </a:r>
            <a:r>
              <a:rPr lang="cs-CZ" altLang="cs-CZ" sz="1400" b="1" dirty="0"/>
              <a:t>, </a:t>
            </a:r>
            <a:r>
              <a:rPr lang="cs-CZ" altLang="cs-CZ" sz="1400" b="1" dirty="0" err="1"/>
              <a:t>medius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0070C0"/>
                </a:solidFill>
              </a:rPr>
              <a:t>(2.2)</a:t>
            </a:r>
            <a:r>
              <a:rPr lang="cs-CZ" altLang="cs-CZ" sz="1400" b="1" dirty="0"/>
              <a:t>, </a:t>
            </a:r>
            <a:r>
              <a:rPr lang="cs-CZ" altLang="cs-CZ" sz="1400" b="1" dirty="0" err="1"/>
              <a:t>minimus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0070C0"/>
                </a:solidFill>
              </a:rPr>
              <a:t>(2.3) </a:t>
            </a:r>
            <a:endParaRPr lang="cs-CZ" altLang="cs-CZ" sz="1400" b="1" dirty="0"/>
          </a:p>
          <a:p>
            <a:pPr marL="1200150" lvl="2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M. </a:t>
            </a:r>
            <a:r>
              <a:rPr lang="cs-CZ" altLang="cs-CZ" sz="1400" dirty="0" err="1"/>
              <a:t>gluteus</a:t>
            </a:r>
            <a:r>
              <a:rPr lang="cs-CZ" altLang="cs-CZ" sz="1400" dirty="0"/>
              <a:t> max. je hlavní extensor kyčle, med. - rotace + ABD, min. - ABD kyčle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tensor </a:t>
            </a:r>
            <a:r>
              <a:rPr lang="cs-CZ" altLang="cs-CZ" sz="1400" b="1" dirty="0" err="1"/>
              <a:t>fasciae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latae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(2.4) </a:t>
            </a:r>
            <a:r>
              <a:rPr lang="cs-CZ" altLang="cs-CZ" sz="1400" dirty="0"/>
              <a:t>-</a:t>
            </a:r>
            <a:r>
              <a:rPr lang="cs-CZ" altLang="cs-CZ" sz="1400" dirty="0">
                <a:solidFill>
                  <a:srgbClr val="0070C0"/>
                </a:solidFill>
              </a:rPr>
              <a:t> </a:t>
            </a:r>
            <a:r>
              <a:rPr lang="cs-CZ" altLang="cs-CZ" sz="1400" dirty="0"/>
              <a:t>pasivní extenzor </a:t>
            </a:r>
            <a:r>
              <a:rPr lang="cs-CZ" altLang="cs-CZ" sz="1400" dirty="0" err="1"/>
              <a:t>kyč</a:t>
            </a:r>
            <a:r>
              <a:rPr lang="cs-CZ" altLang="cs-CZ" sz="1400" dirty="0"/>
              <a:t>. kloubu, pomocný FLX kyčle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alt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Hluboké = </a:t>
            </a:r>
            <a:r>
              <a:rPr lang="cs-CZ" altLang="cs-CZ" sz="1400" b="1" dirty="0" err="1"/>
              <a:t>pelvitrochanterické</a:t>
            </a:r>
            <a:r>
              <a:rPr lang="cs-CZ" altLang="cs-CZ" sz="1400" b="1" dirty="0"/>
              <a:t> svaly</a:t>
            </a:r>
            <a:r>
              <a:rPr lang="cs-CZ" altLang="cs-CZ" sz="1400" dirty="0"/>
              <a:t>, zevní rotátory </a:t>
            </a:r>
            <a:r>
              <a:rPr lang="cs-CZ" altLang="cs-CZ" sz="1400" dirty="0" err="1"/>
              <a:t>kyč</a:t>
            </a:r>
            <a:r>
              <a:rPr lang="cs-CZ" altLang="cs-CZ" sz="1400" dirty="0"/>
              <a:t>. kloubu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piriformis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0070C0"/>
                </a:solidFill>
              </a:rPr>
              <a:t>(2.5)</a:t>
            </a:r>
            <a:r>
              <a:rPr lang="cs-CZ" altLang="cs-CZ" sz="1400" b="1" dirty="0"/>
              <a:t>, m. </a:t>
            </a:r>
            <a:r>
              <a:rPr lang="cs-CZ" altLang="cs-CZ" sz="1400" b="1" dirty="0" err="1"/>
              <a:t>gemellus</a:t>
            </a:r>
            <a:r>
              <a:rPr lang="cs-CZ" altLang="cs-CZ" sz="1400" b="1" dirty="0"/>
              <a:t> sup. et </a:t>
            </a:r>
            <a:r>
              <a:rPr lang="cs-CZ" altLang="cs-CZ" sz="1400" b="1" dirty="0" err="1"/>
              <a:t>inf</a:t>
            </a:r>
            <a:r>
              <a:rPr lang="cs-CZ" altLang="cs-CZ" sz="1400" b="1" dirty="0"/>
              <a:t>. </a:t>
            </a:r>
            <a:r>
              <a:rPr lang="cs-CZ" altLang="cs-CZ" sz="1400" b="1" dirty="0">
                <a:solidFill>
                  <a:srgbClr val="0070C0"/>
                </a:solidFill>
              </a:rPr>
              <a:t>(2.6,2.8)</a:t>
            </a:r>
            <a:r>
              <a:rPr lang="cs-CZ" altLang="cs-CZ" sz="1400" b="1" dirty="0"/>
              <a:t>, m. </a:t>
            </a:r>
            <a:r>
              <a:rPr lang="cs-CZ" altLang="cs-CZ" sz="1400" b="1" dirty="0" err="1"/>
              <a:t>obturatorius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internus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0070C0"/>
                </a:solidFill>
              </a:rPr>
              <a:t>(2.7)</a:t>
            </a:r>
            <a:r>
              <a:rPr lang="cs-CZ" altLang="cs-CZ" sz="1400" b="1" dirty="0"/>
              <a:t>, </a:t>
            </a:r>
            <a:br>
              <a:rPr lang="cs-CZ" altLang="cs-CZ" sz="1400" b="1" dirty="0"/>
            </a:br>
            <a:r>
              <a:rPr lang="cs-CZ" altLang="cs-CZ" sz="1400" b="1" dirty="0"/>
              <a:t>m. </a:t>
            </a:r>
            <a:r>
              <a:rPr lang="cs-CZ" altLang="cs-CZ" sz="1400" b="1" dirty="0" err="1"/>
              <a:t>quadratus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femoris</a:t>
            </a:r>
            <a:r>
              <a:rPr lang="cs-CZ" altLang="cs-CZ" sz="1400" b="1" dirty="0"/>
              <a:t> </a:t>
            </a:r>
            <a:r>
              <a:rPr lang="cs-CZ" altLang="cs-CZ" sz="1400" b="1" dirty="0">
                <a:solidFill>
                  <a:srgbClr val="0070C0"/>
                </a:solidFill>
              </a:rPr>
              <a:t>(2.9)</a:t>
            </a:r>
            <a:r>
              <a:rPr lang="cs-CZ" altLang="cs-CZ" sz="1400" b="1" dirty="0"/>
              <a:t> </a:t>
            </a:r>
          </a:p>
          <a:p>
            <a:pPr marL="342900" indent="-342900">
              <a:spcBef>
                <a:spcPct val="0"/>
              </a:spcBef>
              <a:buAutoNum type="arabicPeriod"/>
            </a:pPr>
            <a:endParaRPr lang="cs-CZ" altLang="cs-CZ" sz="1400" b="1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F3CB6A3-0A7E-44CA-A4C1-7C522F0905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"/>
          <a:stretch/>
        </p:blipFill>
        <p:spPr>
          <a:xfrm>
            <a:off x="4932040" y="1303627"/>
            <a:ext cx="4071969" cy="27907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972ED72-44E2-44F7-B255-A0616D6C5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296" y="2804604"/>
            <a:ext cx="1219386" cy="1289820"/>
          </a:xfrm>
          <a:prstGeom prst="rect">
            <a:avLst/>
          </a:prstGeom>
        </p:spPr>
      </p:pic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7C3A6FA-8077-4796-81A0-A65044F5DEC5}"/>
              </a:ext>
            </a:extLst>
          </p:cNvPr>
          <p:cNvCxnSpPr/>
          <p:nvPr/>
        </p:nvCxnSpPr>
        <p:spPr>
          <a:xfrm>
            <a:off x="1619672" y="3307600"/>
            <a:ext cx="16561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763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79512" y="760055"/>
            <a:ext cx="6768752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2"/>
            </a:pPr>
            <a:r>
              <a:rPr lang="cs-CZ" altLang="cs-CZ" sz="1400" b="1" dirty="0"/>
              <a:t>SVALY STEHNA</a:t>
            </a:r>
          </a:p>
          <a:p>
            <a:pPr>
              <a:defRPr/>
            </a:pPr>
            <a:r>
              <a:rPr lang="cs-CZ" altLang="cs-CZ" sz="1400" b="1" dirty="0"/>
              <a:t>A) Ventrální skupina </a:t>
            </a:r>
            <a:r>
              <a:rPr lang="cs-CZ" altLang="cs-CZ" sz="1400" dirty="0"/>
              <a:t>-</a:t>
            </a:r>
            <a:r>
              <a:rPr lang="cs-CZ" altLang="cs-CZ" sz="1400" b="1" dirty="0"/>
              <a:t> </a:t>
            </a:r>
            <a:r>
              <a:rPr lang="cs-CZ" altLang="cs-CZ" sz="1400" dirty="0"/>
              <a:t>hlavní EXT v kloubu kolenním (bérce) + pomocné flexory kyčle </a:t>
            </a:r>
            <a:br>
              <a:rPr lang="cs-CZ" altLang="cs-CZ" sz="1400" dirty="0"/>
            </a:br>
            <a:r>
              <a:rPr lang="cs-CZ" altLang="cs-CZ" sz="1400" dirty="0"/>
              <a:t>(ty co přecházejí z pánve na stehno před kloubem </a:t>
            </a:r>
            <a:r>
              <a:rPr lang="cs-CZ" altLang="cs-CZ" sz="1400" dirty="0" err="1"/>
              <a:t>kyč</a:t>
            </a:r>
            <a:r>
              <a:rPr lang="cs-CZ" altLang="cs-CZ" sz="1400" dirty="0"/>
              <a:t>.) 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sartorius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(1.1) - </a:t>
            </a:r>
            <a:r>
              <a:rPr lang="cs-CZ" altLang="cs-CZ" sz="1400" dirty="0"/>
              <a:t>FLX a zevní rotace v kolenním kloubu + pomocný flexor v kyčli </a:t>
            </a:r>
            <a:endParaRPr lang="cs-CZ" altLang="cs-CZ" sz="1400" dirty="0">
              <a:solidFill>
                <a:srgbClr val="0070C0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quadriceps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femoris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(1.2) </a:t>
            </a:r>
            <a:r>
              <a:rPr lang="cs-CZ" altLang="cs-CZ" sz="1400" dirty="0"/>
              <a:t>-</a:t>
            </a:r>
            <a:r>
              <a:rPr lang="cs-CZ" altLang="cs-CZ" sz="1400" dirty="0">
                <a:solidFill>
                  <a:srgbClr val="0070C0"/>
                </a:solidFill>
              </a:rPr>
              <a:t> </a:t>
            </a:r>
            <a:r>
              <a:rPr lang="cs-CZ" altLang="cs-CZ" sz="1400" dirty="0"/>
              <a:t>nejmohutnější sval lidského těla, hlavní EXT kolene, m. </a:t>
            </a:r>
            <a:r>
              <a:rPr lang="cs-CZ" altLang="cs-CZ" sz="1400" dirty="0" err="1"/>
              <a:t>rectus</a:t>
            </a:r>
            <a:r>
              <a:rPr lang="cs-CZ" altLang="cs-CZ" sz="1400" dirty="0"/>
              <a:t> je pomocným FLX kyčle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altLang="cs-CZ" sz="1400" dirty="0"/>
              <a:t>Hlavy: m. </a:t>
            </a:r>
            <a:r>
              <a:rPr lang="cs-CZ" altLang="cs-CZ" sz="1400" dirty="0" err="1"/>
              <a:t>rectus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femoris</a:t>
            </a:r>
            <a:r>
              <a:rPr lang="cs-CZ" altLang="cs-CZ" sz="1400" dirty="0"/>
              <a:t>, m. </a:t>
            </a:r>
            <a:r>
              <a:rPr lang="cs-CZ" altLang="cs-CZ" sz="1400" dirty="0" err="1"/>
              <a:t>vastus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lateralis</a:t>
            </a:r>
            <a:r>
              <a:rPr lang="cs-CZ" altLang="cs-CZ" sz="1400" dirty="0"/>
              <a:t>, m. </a:t>
            </a:r>
            <a:r>
              <a:rPr lang="cs-CZ" altLang="cs-CZ" sz="1400" dirty="0" err="1"/>
              <a:t>vastus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intermedius</a:t>
            </a:r>
            <a:r>
              <a:rPr lang="cs-CZ" altLang="cs-CZ" sz="1400" dirty="0"/>
              <a:t>, m. </a:t>
            </a:r>
            <a:r>
              <a:rPr lang="cs-CZ" altLang="cs-CZ" sz="1400" dirty="0" err="1"/>
              <a:t>vastus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medialis</a:t>
            </a:r>
            <a:endParaRPr lang="cs-CZ" altLang="cs-CZ" sz="1400" dirty="0"/>
          </a:p>
          <a:p>
            <a:pPr>
              <a:defRPr/>
            </a:pPr>
            <a:r>
              <a:rPr lang="cs-CZ" altLang="cs-CZ" sz="1400" dirty="0"/>
              <a:t>Inervace n. </a:t>
            </a:r>
            <a:r>
              <a:rPr lang="cs-CZ" altLang="cs-CZ" sz="1400" dirty="0" err="1"/>
              <a:t>femoralis</a:t>
            </a:r>
            <a:r>
              <a:rPr lang="cs-CZ" altLang="cs-CZ" sz="1400" dirty="0"/>
              <a:t> (větev bederní pleteně)</a:t>
            </a:r>
          </a:p>
          <a:p>
            <a:pPr>
              <a:buNone/>
              <a:defRPr/>
            </a:pPr>
            <a:endParaRPr lang="cs-CZ" altLang="cs-CZ" sz="1400" b="1" dirty="0"/>
          </a:p>
          <a:p>
            <a:pPr>
              <a:defRPr/>
            </a:pPr>
            <a:r>
              <a:rPr lang="cs-CZ" altLang="cs-CZ" sz="1400" b="1" dirty="0"/>
              <a:t>B) Mediální skupina </a:t>
            </a:r>
            <a:r>
              <a:rPr lang="cs-CZ" altLang="cs-CZ" sz="1400" dirty="0"/>
              <a:t>– adduktory stehna a zevní rotace, m. </a:t>
            </a:r>
            <a:r>
              <a:rPr lang="cs-CZ" altLang="cs-CZ" sz="1400" dirty="0" err="1"/>
              <a:t>gracilis</a:t>
            </a:r>
            <a:r>
              <a:rPr lang="cs-CZ" altLang="cs-CZ" sz="1400" dirty="0"/>
              <a:t> i FLX kolene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adduktor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(2.2)</a:t>
            </a:r>
            <a:r>
              <a:rPr lang="cs-CZ" altLang="cs-CZ" sz="1400" b="1" dirty="0"/>
              <a:t>, brevis </a:t>
            </a:r>
            <a:r>
              <a:rPr lang="cs-CZ" altLang="cs-CZ" sz="1400" dirty="0">
                <a:solidFill>
                  <a:srgbClr val="0070C0"/>
                </a:solidFill>
              </a:rPr>
              <a:t>(2.4)</a:t>
            </a:r>
            <a:r>
              <a:rPr lang="cs-CZ" altLang="cs-CZ" sz="1400" b="1" dirty="0"/>
              <a:t>, </a:t>
            </a:r>
            <a:r>
              <a:rPr lang="cs-CZ" altLang="cs-CZ" sz="1400" b="1" dirty="0" err="1"/>
              <a:t>magnus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(2.5)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gracilis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(2.3)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pectineus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(2.1)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obturatorius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externus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(2.6)</a:t>
            </a:r>
            <a:endParaRPr lang="cs-CZ" altLang="cs-CZ" sz="1400" b="1" dirty="0"/>
          </a:p>
          <a:p>
            <a:pPr>
              <a:defRPr/>
            </a:pPr>
            <a:r>
              <a:rPr lang="cs-CZ" altLang="cs-CZ" sz="1400" dirty="0"/>
              <a:t>Inervace: </a:t>
            </a:r>
            <a:r>
              <a:rPr lang="cs-CZ" altLang="cs-CZ" sz="1400" dirty="0" err="1"/>
              <a:t>n.obturatorius</a:t>
            </a:r>
            <a:r>
              <a:rPr lang="cs-CZ" altLang="cs-CZ" sz="1400" dirty="0"/>
              <a:t> (z plexus </a:t>
            </a:r>
            <a:r>
              <a:rPr lang="cs-CZ" altLang="cs-CZ" sz="1400" dirty="0" err="1"/>
              <a:t>lumbalis</a:t>
            </a:r>
            <a:r>
              <a:rPr lang="cs-CZ" altLang="cs-CZ" sz="1400" dirty="0"/>
              <a:t>)</a:t>
            </a:r>
          </a:p>
          <a:p>
            <a:pPr>
              <a:buNone/>
              <a:defRPr/>
            </a:pPr>
            <a:endParaRPr lang="cs-CZ" altLang="cs-CZ" sz="1400" b="1" dirty="0"/>
          </a:p>
          <a:p>
            <a:pPr>
              <a:buNone/>
              <a:defRPr/>
            </a:pPr>
            <a:r>
              <a:rPr lang="cs-CZ" altLang="cs-CZ" sz="1400" b="1" dirty="0"/>
              <a:t>C) Dorzální skupina </a:t>
            </a:r>
            <a:r>
              <a:rPr lang="cs-CZ" altLang="cs-CZ" sz="1400" dirty="0"/>
              <a:t>– </a:t>
            </a:r>
            <a:r>
              <a:rPr lang="cs-CZ" altLang="cs-CZ" sz="1400" dirty="0" err="1"/>
              <a:t>hamstringy</a:t>
            </a:r>
            <a:r>
              <a:rPr lang="cs-CZ" altLang="cs-CZ" sz="1400" dirty="0"/>
              <a:t>, FLX bérce + pomocné EXT v kloubu </a:t>
            </a:r>
            <a:r>
              <a:rPr lang="cs-CZ" altLang="cs-CZ" sz="1400" dirty="0" err="1"/>
              <a:t>kyč</a:t>
            </a:r>
            <a:r>
              <a:rPr lang="cs-CZ" altLang="cs-CZ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biceps </a:t>
            </a:r>
            <a:r>
              <a:rPr lang="cs-CZ" altLang="cs-CZ" sz="1400" b="1" dirty="0" err="1"/>
              <a:t>femoris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(3.1) - </a:t>
            </a:r>
            <a:r>
              <a:rPr lang="cs-CZ" altLang="cs-CZ" sz="1400" dirty="0"/>
              <a:t>obě hlavy FLX kolene + dlouhá hlava ADD, zevní rotace kyčle</a:t>
            </a:r>
            <a:endParaRPr lang="cs-CZ" altLang="cs-CZ" sz="1400" dirty="0">
              <a:solidFill>
                <a:srgbClr val="0070C0"/>
              </a:solidFill>
            </a:endParaRPr>
          </a:p>
          <a:p>
            <a:pPr lvl="1">
              <a:defRPr/>
            </a:pPr>
            <a:r>
              <a:rPr lang="cs-CZ" altLang="cs-CZ" sz="1400" b="1" dirty="0"/>
              <a:t>„</a:t>
            </a:r>
            <a:r>
              <a:rPr lang="cs-CZ" altLang="cs-CZ" sz="1400" b="1" dirty="0" err="1"/>
              <a:t>Semisvaly</a:t>
            </a:r>
            <a:r>
              <a:rPr lang="cs-CZ" altLang="cs-CZ" sz="1400" b="1" dirty="0"/>
              <a:t>“</a:t>
            </a:r>
            <a:r>
              <a:rPr lang="cs-CZ" altLang="cs-CZ" sz="1400" dirty="0"/>
              <a:t> - EXT, ADD a vnitřní rotace kyčle + FLX, vnitřní rotace kolene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semitendinosus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(3.2)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semimembranosus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(3.3)  </a:t>
            </a:r>
          </a:p>
          <a:p>
            <a:pPr>
              <a:defRPr/>
            </a:pPr>
            <a:r>
              <a:rPr lang="cs-CZ" altLang="cs-CZ" sz="1400" dirty="0"/>
              <a:t>Inervace: n. </a:t>
            </a:r>
            <a:r>
              <a:rPr lang="cs-CZ" altLang="cs-CZ" sz="1400" dirty="0" err="1"/>
              <a:t>ischiadicus</a:t>
            </a:r>
            <a:r>
              <a:rPr lang="cs-CZ" altLang="cs-CZ" sz="1400" dirty="0"/>
              <a:t> (větev z křížové pleteně)</a:t>
            </a:r>
          </a:p>
          <a:p>
            <a:pPr>
              <a:spcBef>
                <a:spcPct val="0"/>
              </a:spcBef>
            </a:pPr>
            <a:endParaRPr lang="cs-CZ" altLang="cs-CZ" sz="14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1649799-D488-4A9D-80EA-88232922D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166" y="3521893"/>
            <a:ext cx="2067834" cy="333610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7D27CCE8-8B2C-4D7A-A90C-1E528DB7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6166" y="1"/>
            <a:ext cx="208493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040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1425631" y="686301"/>
            <a:ext cx="55994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3"/>
            </a:pPr>
            <a:r>
              <a:rPr lang="cs-CZ" altLang="cs-CZ" sz="1400" b="1" dirty="0"/>
              <a:t>SVALY BÉRCE</a:t>
            </a:r>
          </a:p>
          <a:p>
            <a:pPr>
              <a:spcBef>
                <a:spcPct val="0"/>
              </a:spcBef>
            </a:pPr>
            <a:r>
              <a:rPr lang="cs-CZ" altLang="cs-CZ" sz="1400" dirty="0"/>
              <a:t>I: n. </a:t>
            </a:r>
            <a:r>
              <a:rPr lang="cs-CZ" altLang="cs-CZ" sz="1400" dirty="0" err="1"/>
              <a:t>peroneus</a:t>
            </a:r>
            <a:r>
              <a:rPr lang="cs-CZ" altLang="cs-CZ" sz="1400" dirty="0"/>
              <a:t>, n. </a:t>
            </a:r>
            <a:r>
              <a:rPr lang="cs-CZ" altLang="cs-CZ" sz="1400" dirty="0" err="1"/>
              <a:t>tibialis</a:t>
            </a:r>
            <a:r>
              <a:rPr lang="cs-CZ" altLang="cs-CZ" sz="1400" dirty="0"/>
              <a:t> – větve sakrální pleteně</a:t>
            </a:r>
          </a:p>
          <a:p>
            <a:pPr marL="342900" indent="-342900">
              <a:spcBef>
                <a:spcPct val="0"/>
              </a:spcBef>
              <a:buFont typeface="+mj-lt"/>
              <a:buAutoNum type="arabicPeriod" startAt="3"/>
            </a:pPr>
            <a:endParaRPr lang="cs-CZ" altLang="cs-CZ" sz="1400" b="1" dirty="0"/>
          </a:p>
          <a:p>
            <a:pPr>
              <a:buNone/>
              <a:defRPr/>
            </a:pPr>
            <a:r>
              <a:rPr lang="cs-CZ" altLang="cs-CZ" sz="1400" b="1" dirty="0"/>
              <a:t>A) Přední skupina </a:t>
            </a:r>
            <a:r>
              <a:rPr lang="cs-CZ" altLang="cs-CZ" sz="1400" dirty="0"/>
              <a:t>– EXT (dorzální flexe) nohy a prstů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tibialis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anterior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(1) 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extenzor </a:t>
            </a:r>
            <a:r>
              <a:rPr lang="cs-CZ" altLang="cs-CZ" sz="1400" b="1" dirty="0" err="1"/>
              <a:t>digitorum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(2) 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extenzor </a:t>
            </a:r>
            <a:r>
              <a:rPr lang="cs-CZ" altLang="cs-CZ" sz="1400" b="1" dirty="0" err="1"/>
              <a:t>hallucis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(3)</a:t>
            </a:r>
            <a:endParaRPr lang="cs-CZ" altLang="cs-CZ" sz="1400" b="1" dirty="0"/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B) Laterální skupina </a:t>
            </a:r>
            <a:r>
              <a:rPr lang="cs-CZ" altLang="cs-CZ" sz="1400" dirty="0"/>
              <a:t>– FLX (plantární flexe) nohy a prstů + pronátory nohy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fibularis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(9)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fibularis</a:t>
            </a:r>
            <a:r>
              <a:rPr lang="cs-CZ" altLang="cs-CZ" sz="1400" b="1" dirty="0"/>
              <a:t> brevis</a:t>
            </a:r>
          </a:p>
          <a:p>
            <a:pPr>
              <a:defRPr/>
            </a:pPr>
            <a:endParaRPr lang="cs-CZ" altLang="cs-CZ" sz="1400" dirty="0"/>
          </a:p>
          <a:p>
            <a:pPr>
              <a:buNone/>
              <a:defRPr/>
            </a:pPr>
            <a:r>
              <a:rPr lang="cs-CZ" altLang="cs-CZ" sz="1400" b="1" dirty="0"/>
              <a:t>C) Dorzální skupina </a:t>
            </a:r>
            <a:r>
              <a:rPr lang="cs-CZ" altLang="cs-CZ" sz="1400" dirty="0"/>
              <a:t>–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plantární flexe + supinace nohy</a:t>
            </a:r>
            <a:r>
              <a:rPr lang="cs-CZ" altLang="cs-CZ" sz="1400" dirty="0"/>
              <a:t>, 2 vrstvy:</a:t>
            </a:r>
            <a:endParaRPr lang="cs-CZ" altLang="cs-CZ" sz="14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Povrchová</a:t>
            </a:r>
            <a:r>
              <a:rPr lang="cs-CZ" altLang="cs-CZ" sz="1400" dirty="0"/>
              <a:t> - plantární FLX nohy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triceps </a:t>
            </a:r>
            <a:r>
              <a:rPr lang="cs-CZ" altLang="cs-CZ" sz="1400" b="1" dirty="0" err="1"/>
              <a:t>surae</a:t>
            </a:r>
            <a:r>
              <a:rPr lang="cs-CZ" altLang="cs-CZ" sz="1400" b="1" dirty="0"/>
              <a:t> </a:t>
            </a:r>
            <a:r>
              <a:rPr lang="cs-CZ" altLang="cs-CZ" sz="1400" dirty="0"/>
              <a:t>- 3 hlavy: m. </a:t>
            </a:r>
            <a:r>
              <a:rPr lang="cs-CZ" altLang="cs-CZ" sz="1400" dirty="0" err="1"/>
              <a:t>gastrocnemius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lateralis</a:t>
            </a:r>
            <a:r>
              <a:rPr lang="cs-CZ" altLang="cs-CZ" sz="1400" dirty="0"/>
              <a:t> et </a:t>
            </a:r>
            <a:r>
              <a:rPr lang="cs-CZ" altLang="cs-CZ" sz="1400" dirty="0" err="1"/>
              <a:t>medialis</a:t>
            </a:r>
            <a:r>
              <a:rPr lang="cs-CZ" altLang="cs-CZ" sz="1400" dirty="0"/>
              <a:t>, m. </a:t>
            </a:r>
            <a:r>
              <a:rPr lang="cs-CZ" altLang="cs-CZ" sz="1400" dirty="0" err="1"/>
              <a:t>soleus</a:t>
            </a:r>
            <a:r>
              <a:rPr lang="cs-CZ" altLang="cs-CZ" sz="1400" dirty="0"/>
              <a:t> (uložena hlouběji)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plantaris</a:t>
            </a:r>
            <a:r>
              <a:rPr lang="cs-CZ" altLang="cs-CZ" sz="1400" b="1" dirty="0"/>
              <a:t> </a:t>
            </a:r>
            <a:r>
              <a:rPr lang="cs-CZ" altLang="cs-CZ" sz="1400" dirty="0"/>
              <a:t>(f: stejná jako u m. </a:t>
            </a:r>
            <a:r>
              <a:rPr lang="cs-CZ" altLang="cs-CZ" sz="1400" dirty="0" err="1"/>
              <a:t>gastrocnemius</a:t>
            </a:r>
            <a:r>
              <a:rPr lang="cs-CZ" altLang="cs-CZ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Hluboká</a:t>
            </a:r>
            <a:r>
              <a:rPr lang="cs-CZ" altLang="cs-CZ" sz="1400" dirty="0"/>
              <a:t> - </a:t>
            </a:r>
            <a:r>
              <a:rPr lang="cs-CZ" altLang="cs-CZ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plantární flexe + supinace nohy </a:t>
            </a:r>
            <a:endParaRPr lang="cs-CZ" altLang="cs-CZ" sz="14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popliteus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(1)</a:t>
            </a:r>
            <a:endParaRPr lang="cs-CZ" altLang="cs-CZ" sz="1400" b="1" dirty="0">
              <a:solidFill>
                <a:srgbClr val="0070C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tibialis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posterior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(2)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digitorum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(3)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hallucis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longus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(4)</a:t>
            </a:r>
          </a:p>
          <a:p>
            <a:pPr>
              <a:defRPr/>
            </a:pPr>
            <a:endParaRPr lang="cs-CZ" altLang="cs-CZ" sz="1400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400" dirty="0"/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90C5C07C-4305-4CB3-9ACB-8B853E7F2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7005" y="109947"/>
            <a:ext cx="1728192" cy="433553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A3FE1B1-8449-4481-8A86-29CB243CB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183"/>
          <a:stretch/>
        </p:blipFill>
        <p:spPr>
          <a:xfrm>
            <a:off x="6084168" y="3144183"/>
            <a:ext cx="912581" cy="1910848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0C6F332-EAB5-4D20-A2F5-CF1E43989B06}"/>
              </a:ext>
            </a:extLst>
          </p:cNvPr>
          <p:cNvSpPr/>
          <p:nvPr/>
        </p:nvSpPr>
        <p:spPr>
          <a:xfrm>
            <a:off x="5973912" y="5055031"/>
            <a:ext cx="12448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200" dirty="0"/>
              <a:t>M. triceps </a:t>
            </a:r>
            <a:r>
              <a:rPr lang="cs-CZ" altLang="cs-CZ" sz="1200" dirty="0" err="1"/>
              <a:t>surae</a:t>
            </a:r>
            <a:r>
              <a:rPr lang="cs-CZ" altLang="cs-CZ" sz="1200" dirty="0"/>
              <a:t> </a:t>
            </a:r>
            <a:endParaRPr lang="cs-CZ" sz="12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6021BA8F-3517-4238-8366-CA164CE80CC9}"/>
              </a:ext>
            </a:extLst>
          </p:cNvPr>
          <p:cNvSpPr/>
          <p:nvPr/>
        </p:nvSpPr>
        <p:spPr>
          <a:xfrm>
            <a:off x="7270923" y="4445483"/>
            <a:ext cx="18730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200" dirty="0"/>
              <a:t>Přední skupina svalů bérce </a:t>
            </a:r>
            <a:endParaRPr lang="cs-CZ" sz="12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B762F8B-252E-4578-A15B-C0A20F5D17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221" y="3044247"/>
            <a:ext cx="1033451" cy="3140968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F97207AB-D050-4ABC-A794-7D0F4ADB0C7B}"/>
              </a:ext>
            </a:extLst>
          </p:cNvPr>
          <p:cNvSpPr/>
          <p:nvPr/>
        </p:nvSpPr>
        <p:spPr>
          <a:xfrm>
            <a:off x="63310" y="6105850"/>
            <a:ext cx="18102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200" dirty="0"/>
              <a:t>Zadní skupina svalů bérce </a:t>
            </a:r>
            <a:endParaRPr lang="cs-CZ" sz="1200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8463B79-C2E5-4435-8235-4B93F933E40B}"/>
              </a:ext>
            </a:extLst>
          </p:cNvPr>
          <p:cNvCxnSpPr/>
          <p:nvPr/>
        </p:nvCxnSpPr>
        <p:spPr>
          <a:xfrm>
            <a:off x="5760132" y="4099922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FA018CE3-BC22-45E3-A829-8235F913589C}"/>
              </a:ext>
            </a:extLst>
          </p:cNvPr>
          <p:cNvCxnSpPr/>
          <p:nvPr/>
        </p:nvCxnSpPr>
        <p:spPr>
          <a:xfrm flipH="1">
            <a:off x="1425631" y="5013176"/>
            <a:ext cx="5640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697CF02E-BCD9-47A7-ACAC-96DB2002EA6C}"/>
              </a:ext>
            </a:extLst>
          </p:cNvPr>
          <p:cNvCxnSpPr/>
          <p:nvPr/>
        </p:nvCxnSpPr>
        <p:spPr>
          <a:xfrm>
            <a:off x="4932040" y="1844824"/>
            <a:ext cx="21749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6573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442" y="698880"/>
            <a:ext cx="3475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POSTURÁLNÍ SVALY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539552" y="1456692"/>
            <a:ext cx="54726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Zajišťují vzpřímené držení těla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Patři k nim zejména svaly na zadní straně těla: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sternocleidomastoideus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Hluboké svaly zádové (vzpřimovač hlavy a trupu)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Hýžďové svaly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Zadní skupina svalů stehenních (</a:t>
            </a:r>
            <a:r>
              <a:rPr lang="cs-CZ" sz="1600" dirty="0" err="1"/>
              <a:t>hamstringy</a:t>
            </a:r>
            <a:r>
              <a:rPr lang="cs-CZ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Zadní skupina svalů bérce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cs-CZ" sz="1600" dirty="0"/>
          </a:p>
          <a:p>
            <a:pPr marL="342900" indent="-342900">
              <a:buAutoNum type="arabicParenR"/>
            </a:pPr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839FFFA-9824-475F-92C5-431476EC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456693"/>
            <a:ext cx="2366466" cy="44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85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1E5A3-7577-431C-A8B9-B33FC180F8DB}"/>
              </a:ext>
            </a:extLst>
          </p:cNvPr>
          <p:cNvSpPr/>
          <p:nvPr/>
        </p:nvSpPr>
        <p:spPr>
          <a:xfrm>
            <a:off x="251520" y="908720"/>
            <a:ext cx="640871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0"/>
              </a:spcBef>
              <a:buFont typeface="+mj-lt"/>
              <a:buAutoNum type="arabicPeriod" startAt="4"/>
            </a:pPr>
            <a:r>
              <a:rPr lang="cs-CZ" altLang="cs-CZ" sz="1400" b="1" dirty="0"/>
              <a:t>SVALY NOHY </a:t>
            </a:r>
            <a:r>
              <a:rPr lang="cs-CZ" altLang="cs-CZ" sz="1400" dirty="0"/>
              <a:t>- svaly hřbetu a planty</a:t>
            </a:r>
          </a:p>
          <a:p>
            <a:pPr>
              <a:defRPr/>
            </a:pPr>
            <a:endParaRPr lang="cs-CZ" altLang="cs-CZ" sz="1400" b="1" dirty="0"/>
          </a:p>
          <a:p>
            <a:pPr>
              <a:defRPr/>
            </a:pPr>
            <a:r>
              <a:rPr lang="cs-CZ" altLang="cs-CZ" sz="1400" b="1" dirty="0"/>
              <a:t>A) Svaly hřbetu nohy (2 krátké) </a:t>
            </a:r>
            <a:r>
              <a:rPr lang="cs-CZ" altLang="cs-CZ" sz="1400" dirty="0"/>
              <a:t>– </a:t>
            </a:r>
            <a:r>
              <a:rPr lang="cs-CZ" altLang="cs-CZ" sz="1400" dirty="0">
                <a:solidFill>
                  <a:srgbClr val="0070C0"/>
                </a:solidFill>
              </a:rPr>
              <a:t>ruka je nemá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Začínají na kosti patní, upínají se do dorsální aponeurózy prstů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/>
              <a:t>F: extenze prstů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extensor </a:t>
            </a:r>
            <a:r>
              <a:rPr lang="cs-CZ" altLang="cs-CZ" sz="1400" b="1" dirty="0" err="1"/>
              <a:t>digitorum</a:t>
            </a:r>
            <a:r>
              <a:rPr lang="cs-CZ" altLang="cs-CZ" sz="1400" b="1" dirty="0"/>
              <a:t> brevis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 err="1"/>
              <a:t>Musculus</a:t>
            </a:r>
            <a:r>
              <a:rPr lang="cs-CZ" altLang="cs-CZ" sz="1400" b="1" dirty="0"/>
              <a:t> extensor </a:t>
            </a:r>
            <a:r>
              <a:rPr lang="cs-CZ" altLang="cs-CZ" sz="1400" b="1" dirty="0" err="1"/>
              <a:t>hallucis</a:t>
            </a:r>
            <a:r>
              <a:rPr lang="cs-CZ" altLang="cs-CZ" sz="1400" b="1" dirty="0"/>
              <a:t> brevis</a:t>
            </a:r>
          </a:p>
          <a:p>
            <a:pPr>
              <a:buNone/>
              <a:defRPr/>
            </a:pPr>
            <a:endParaRPr lang="cs-CZ" altLang="cs-CZ" sz="1400" dirty="0"/>
          </a:p>
          <a:p>
            <a:pPr>
              <a:defRPr/>
            </a:pPr>
            <a:r>
              <a:rPr lang="cs-CZ" altLang="cs-CZ" sz="1400" b="1" dirty="0"/>
              <a:t>B) Svaly planty nohy </a:t>
            </a:r>
            <a:r>
              <a:rPr lang="cs-CZ" altLang="cs-CZ" sz="1400" dirty="0"/>
              <a:t>– </a:t>
            </a:r>
            <a:r>
              <a:rPr lang="cs-CZ" altLang="cs-CZ" sz="1400" dirty="0">
                <a:solidFill>
                  <a:srgbClr val="0070C0"/>
                </a:solidFill>
              </a:rPr>
              <a:t>obdoba svalů ruky </a:t>
            </a:r>
          </a:p>
          <a:p>
            <a:pPr lvl="1">
              <a:defRPr/>
            </a:pPr>
            <a:r>
              <a:rPr lang="cs-CZ" altLang="cs-CZ" sz="1400" b="1" dirty="0"/>
              <a:t>a) Svaly palce - </a:t>
            </a:r>
            <a:r>
              <a:rPr lang="cs-CZ" altLang="cs-CZ" sz="1400" dirty="0"/>
              <a:t>ABD, ADD a FLX palce (x opozice)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abductor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hallucis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(5)</a:t>
            </a:r>
            <a:r>
              <a:rPr lang="cs-CZ" altLang="cs-CZ" sz="1400" b="1" dirty="0"/>
              <a:t>, m. flexor </a:t>
            </a:r>
            <a:r>
              <a:rPr lang="cs-CZ" altLang="cs-CZ" sz="1400" b="1" dirty="0" err="1"/>
              <a:t>hallucis</a:t>
            </a:r>
            <a:r>
              <a:rPr lang="cs-CZ" altLang="cs-CZ" sz="1400" b="1" dirty="0"/>
              <a:t> brevis </a:t>
            </a:r>
            <a:r>
              <a:rPr lang="cs-CZ" altLang="cs-CZ" sz="1400" dirty="0">
                <a:solidFill>
                  <a:srgbClr val="0070C0"/>
                </a:solidFill>
              </a:rPr>
              <a:t>(6,7)</a:t>
            </a:r>
            <a:r>
              <a:rPr lang="cs-CZ" altLang="cs-CZ" sz="1400" b="1" dirty="0"/>
              <a:t>, m. </a:t>
            </a:r>
            <a:r>
              <a:rPr lang="cs-CZ" altLang="cs-CZ" sz="1400" b="1" dirty="0" err="1"/>
              <a:t>adductor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hallucis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(4,9)</a:t>
            </a:r>
            <a:endParaRPr lang="cs-CZ" altLang="cs-CZ" sz="1400" b="1" dirty="0"/>
          </a:p>
          <a:p>
            <a:pPr lvl="1">
              <a:defRPr/>
            </a:pPr>
            <a:r>
              <a:rPr lang="cs-CZ" altLang="cs-CZ" sz="1400" b="1" dirty="0"/>
              <a:t>b) Svaly malíku </a:t>
            </a:r>
            <a:r>
              <a:rPr lang="cs-CZ" altLang="cs-CZ" sz="1400" dirty="0"/>
              <a:t>– ABD, FLX malíku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abductor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digiti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minimi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(1)</a:t>
            </a:r>
            <a:r>
              <a:rPr lang="cs-CZ" altLang="cs-CZ" sz="1400" b="1" dirty="0"/>
              <a:t>, m. flexor </a:t>
            </a:r>
            <a:r>
              <a:rPr lang="cs-CZ" altLang="cs-CZ" sz="1400" b="1" dirty="0" err="1"/>
              <a:t>digiti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minimi</a:t>
            </a:r>
            <a:r>
              <a:rPr lang="cs-CZ" altLang="cs-CZ" sz="1400" b="1" dirty="0"/>
              <a:t> brevis </a:t>
            </a:r>
            <a:r>
              <a:rPr lang="cs-CZ" altLang="cs-CZ" sz="1400" dirty="0">
                <a:solidFill>
                  <a:srgbClr val="0070C0"/>
                </a:solidFill>
              </a:rPr>
              <a:t>(2)</a:t>
            </a:r>
            <a:r>
              <a:rPr lang="cs-CZ" altLang="cs-CZ" sz="1400" b="1" dirty="0"/>
              <a:t>, m. </a:t>
            </a:r>
            <a:r>
              <a:rPr lang="cs-CZ" altLang="cs-CZ" sz="1400" b="1" dirty="0" err="1"/>
              <a:t>opponens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digiti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minimi</a:t>
            </a:r>
            <a:endParaRPr lang="cs-CZ" altLang="cs-CZ" sz="1400" b="1" dirty="0"/>
          </a:p>
          <a:p>
            <a:pPr lvl="1">
              <a:defRPr/>
            </a:pPr>
            <a:r>
              <a:rPr lang="cs-CZ" altLang="cs-CZ" sz="1400" b="1" dirty="0"/>
              <a:t>c) Střední skupiny </a:t>
            </a:r>
            <a:r>
              <a:rPr lang="cs-CZ" altLang="cs-CZ" sz="1400" dirty="0"/>
              <a:t>(oproti ruce má 2 další svaly)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Mm. </a:t>
            </a:r>
            <a:r>
              <a:rPr lang="cs-CZ" altLang="cs-CZ" sz="1400" b="1" dirty="0" err="1"/>
              <a:t>interossei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pedis</a:t>
            </a:r>
            <a:r>
              <a:rPr lang="cs-CZ" altLang="cs-CZ" sz="1400" b="1" dirty="0"/>
              <a:t> </a:t>
            </a:r>
            <a:r>
              <a:rPr lang="cs-CZ" altLang="cs-CZ" sz="1400" dirty="0"/>
              <a:t>– dorzální + plantární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Mm. </a:t>
            </a:r>
            <a:r>
              <a:rPr lang="cs-CZ" altLang="cs-CZ" sz="1400" b="1" dirty="0" err="1"/>
              <a:t>lumbricales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pedis</a:t>
            </a:r>
            <a:r>
              <a:rPr lang="cs-CZ" altLang="cs-CZ" sz="1400" b="1" dirty="0"/>
              <a:t> </a:t>
            </a:r>
            <a:r>
              <a:rPr lang="cs-CZ" altLang="cs-CZ" sz="1400" dirty="0">
                <a:solidFill>
                  <a:srgbClr val="0070C0"/>
                </a:solidFill>
              </a:rPr>
              <a:t>(11 - šlachy)</a:t>
            </a:r>
            <a:endParaRPr lang="cs-CZ" altLang="cs-CZ" sz="1400" b="1" dirty="0"/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flexor </a:t>
            </a:r>
            <a:r>
              <a:rPr lang="cs-CZ" altLang="cs-CZ" sz="1400" b="1" dirty="0" err="1"/>
              <a:t>digitorum</a:t>
            </a:r>
            <a:r>
              <a:rPr lang="cs-CZ" altLang="cs-CZ" sz="1400" b="1" dirty="0"/>
              <a:t> brevis </a:t>
            </a:r>
            <a:r>
              <a:rPr lang="cs-CZ" altLang="cs-CZ" sz="1400" dirty="0">
                <a:solidFill>
                  <a:srgbClr val="0070C0"/>
                </a:solidFill>
              </a:rPr>
              <a:t>(3)</a:t>
            </a:r>
            <a:endParaRPr lang="cs-CZ" altLang="cs-CZ" sz="1400" b="1" dirty="0"/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b="1" dirty="0"/>
              <a:t>M. </a:t>
            </a:r>
            <a:r>
              <a:rPr lang="cs-CZ" altLang="cs-CZ" sz="1400" b="1" dirty="0" err="1"/>
              <a:t>quadratus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plantae</a:t>
            </a:r>
            <a:r>
              <a:rPr lang="cs-CZ" altLang="cs-CZ" sz="1400" b="1" dirty="0"/>
              <a:t> </a:t>
            </a:r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cs-CZ" altLang="cs-CZ" sz="1400" dirty="0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89048921-9044-4E36-A4DE-49DD63ED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5644" y="1124744"/>
            <a:ext cx="2408356" cy="4185181"/>
          </a:xfrm>
          <a:prstGeom prst="rect">
            <a:avLst/>
          </a:prstGeom>
          <a:noFill/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DDC00586-1EF9-440F-ACBE-9514ECEAF614}"/>
              </a:ext>
            </a:extLst>
          </p:cNvPr>
          <p:cNvSpPr/>
          <p:nvPr/>
        </p:nvSpPr>
        <p:spPr>
          <a:xfrm>
            <a:off x="6588224" y="5309925"/>
            <a:ext cx="2448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200" dirty="0"/>
              <a:t>Svaly planty nohy - povrchová vrstva 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3675304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494" y="698880"/>
            <a:ext cx="1475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ZDROJE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E9C39F4B-6BDD-44DE-B0F9-4A8CE8F59485}"/>
              </a:ext>
            </a:extLst>
          </p:cNvPr>
          <p:cNvSpPr txBox="1"/>
          <p:nvPr/>
        </p:nvSpPr>
        <p:spPr>
          <a:xfrm>
            <a:off x="683568" y="1844824"/>
            <a:ext cx="7705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endParaRPr lang="cs-CZ" sz="1600" dirty="0"/>
          </a:p>
          <a:p>
            <a:pPr marL="342900" indent="-342900">
              <a:buFont typeface="+mj-lt"/>
              <a:buAutoNum type="arabicPeriod"/>
            </a:pPr>
            <a:endParaRPr lang="cs-CZ" sz="1600" dirty="0"/>
          </a:p>
          <a:p>
            <a:r>
              <a:rPr lang="cs-CZ" sz="1600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106B2EF-F484-4E75-A0AE-BD081506051E}"/>
              </a:ext>
            </a:extLst>
          </p:cNvPr>
          <p:cNvSpPr txBox="1"/>
          <p:nvPr/>
        </p:nvSpPr>
        <p:spPr>
          <a:xfrm>
            <a:off x="539552" y="1283655"/>
            <a:ext cx="835292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POSPÍŠILOVÁ, Blanka a Olga PROCHÁZKOVÁ. Anatomie pro bakaláře. 2010. ISBN 978-80-7372-675-1.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ČIHÁK, Radomír. Anatomie. 1. 3., </a:t>
            </a:r>
            <a:r>
              <a:rPr lang="cs-CZ" sz="1400" dirty="0" err="1"/>
              <a:t>upr</a:t>
            </a:r>
            <a:r>
              <a:rPr lang="cs-CZ" sz="1400" dirty="0"/>
              <a:t>. a dopl. vyd. Praha: </a:t>
            </a:r>
            <a:r>
              <a:rPr lang="cs-CZ" sz="1400" dirty="0" err="1"/>
              <a:t>Grada</a:t>
            </a:r>
            <a:r>
              <a:rPr lang="cs-CZ" sz="1400" dirty="0"/>
              <a:t>, 2011. ISBN 978-80-247-3817-8.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400" dirty="0"/>
              <a:t>GRIM, Miloš a Rastislav DRUGA. Základy anatomie. 1., Obecná anatomie a pohybový systém. Praha: </a:t>
            </a:r>
            <a:r>
              <a:rPr lang="cs-CZ" sz="1400" dirty="0" err="1"/>
              <a:t>Galén</a:t>
            </a:r>
            <a:r>
              <a:rPr lang="cs-CZ" sz="1400" dirty="0"/>
              <a:t>, 2001. ISBN 80-7262-112-2.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altLang="cs-CZ" sz="1400" dirty="0">
                <a:cs typeface="Times New Roman" panose="02020603050405020304" pitchFamily="18" charset="0"/>
              </a:rPr>
              <a:t>Hudák R. a kol. </a:t>
            </a:r>
            <a:r>
              <a:rPr lang="cs-CZ" altLang="cs-CZ" sz="1400" i="1" dirty="0" err="1">
                <a:cs typeface="Times New Roman" panose="02020603050405020304" pitchFamily="18" charset="0"/>
              </a:rPr>
              <a:t>Memorix</a:t>
            </a:r>
            <a:r>
              <a:rPr lang="cs-CZ" altLang="cs-CZ" sz="1400" i="1" dirty="0">
                <a:cs typeface="Times New Roman" panose="02020603050405020304" pitchFamily="18" charset="0"/>
              </a:rPr>
              <a:t> anatomie</a:t>
            </a:r>
            <a:r>
              <a:rPr lang="cs-CZ" altLang="cs-CZ" sz="1400" dirty="0">
                <a:cs typeface="Times New Roman" panose="02020603050405020304" pitchFamily="18" charset="0"/>
              </a:rPr>
              <a:t>. Praha: Triton, 2017. ISBN 978-80-7553-420-0. </a:t>
            </a:r>
          </a:p>
          <a:p>
            <a:pPr>
              <a:defRPr/>
            </a:pP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ONLINE</a:t>
            </a:r>
          </a:p>
          <a:p>
            <a:pPr>
              <a:defRPr/>
            </a:pPr>
            <a:r>
              <a:rPr lang="cs-CZ" altLang="cs-CZ" sz="1400" dirty="0">
                <a:hlinkClick r:id="rId3"/>
              </a:rPr>
              <a:t>https://www.researchgate.net/figure/Schematic-drawing-of-the-postural-ie-weight-bearing-muscle-groups-located-as-either_fig3_317067799</a:t>
            </a:r>
          </a:p>
          <a:p>
            <a:pPr>
              <a:defRPr/>
            </a:pPr>
            <a:r>
              <a:rPr lang="cs-CZ" altLang="cs-CZ" sz="1400" dirty="0">
                <a:hlinkClick r:id="rId3"/>
              </a:rPr>
              <a:t>https://slideplayer.cz/slide/3406209/</a:t>
            </a:r>
            <a:endParaRPr lang="cs-CZ" altLang="cs-CZ" sz="1400" dirty="0"/>
          </a:p>
          <a:p>
            <a:pPr>
              <a:defRPr/>
            </a:pPr>
            <a:r>
              <a:rPr lang="cs-CZ" altLang="cs-CZ" sz="1400" dirty="0">
                <a:hlinkClick r:id="rId4"/>
              </a:rPr>
              <a:t>https://semmelweis.hu/anatomia/files/2017/09/20171031_Katz_Sandor_hu.pdf</a:t>
            </a:r>
            <a:endParaRPr lang="cs-CZ" altLang="cs-CZ" sz="1400" dirty="0"/>
          </a:p>
          <a:p>
            <a:pPr>
              <a:defRPr/>
            </a:pPr>
            <a:r>
              <a:rPr lang="cs-CZ" altLang="cs-CZ" sz="1400" dirty="0">
                <a:hlinkClick r:id="rId5"/>
              </a:rPr>
              <a:t>https://www.kenhub.com/en/start/anatomy</a:t>
            </a:r>
            <a:endParaRPr lang="cs-CZ" altLang="cs-CZ" sz="1400" dirty="0"/>
          </a:p>
          <a:p>
            <a:pPr>
              <a:defRPr/>
            </a:pPr>
            <a:r>
              <a:rPr lang="cs-CZ" altLang="cs-CZ" sz="1400" dirty="0">
                <a:hlinkClick r:id="rId6"/>
              </a:rPr>
              <a:t>https://www.wikiskripta.eu/w/Mimick%C3%A9_svaly</a:t>
            </a:r>
            <a:endParaRPr lang="cs-CZ" altLang="cs-CZ" sz="1400" dirty="0"/>
          </a:p>
          <a:p>
            <a:pPr>
              <a:defRPr/>
            </a:pPr>
            <a:r>
              <a:rPr lang="cs-CZ" altLang="cs-CZ" sz="1400" dirty="0">
                <a:hlinkClick r:id="rId7"/>
              </a:rPr>
              <a:t>www.ronnie.cz</a:t>
            </a:r>
            <a:endParaRPr lang="cs-CZ" altLang="cs-CZ" sz="1400" dirty="0"/>
          </a:p>
          <a:p>
            <a:pPr>
              <a:defRPr/>
            </a:pPr>
            <a:r>
              <a:rPr lang="cs-CZ" sz="1400" dirty="0">
                <a:hlinkClick r:id="rId8"/>
              </a:rPr>
              <a:t>https://medicina.ronnie.cz/c-1349-makroskopicka-stavba-svalu.html</a:t>
            </a:r>
            <a:endParaRPr lang="cs-CZ" sz="1400" dirty="0"/>
          </a:p>
          <a:p>
            <a:pPr>
              <a:defRPr/>
            </a:pPr>
            <a:r>
              <a:rPr lang="cs-CZ" sz="1400" dirty="0">
                <a:hlinkClick r:id="rId9"/>
              </a:rPr>
              <a:t>https://1gr.cz/fotky/idnes/17/012/org/JB68b5e0_ruka.jpg</a:t>
            </a:r>
            <a:endParaRPr lang="cs-CZ" sz="1400" dirty="0"/>
          </a:p>
          <a:p>
            <a:pPr>
              <a:defRPr/>
            </a:pPr>
            <a:endParaRPr lang="cs-CZ" sz="1400" dirty="0"/>
          </a:p>
          <a:p>
            <a:pPr>
              <a:defRPr/>
            </a:pPr>
            <a:endParaRPr lang="cs-CZ" altLang="cs-CZ" sz="1400" dirty="0"/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7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581" y="698880"/>
            <a:ext cx="2778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DÝCHACÍ SVALY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539552" y="1456692"/>
            <a:ext cx="34563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Hlavní sval: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/>
              <a:t>Diaphragma</a:t>
            </a:r>
            <a:r>
              <a:rPr lang="cs-CZ" sz="1600" dirty="0"/>
              <a:t> (bránice)</a:t>
            </a:r>
          </a:p>
          <a:p>
            <a:endParaRPr lang="cs-CZ" sz="1600" dirty="0"/>
          </a:p>
          <a:p>
            <a:r>
              <a:rPr lang="cs-CZ" sz="1600" u="sng" dirty="0"/>
              <a:t>Inspirace (nádechové):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Mm. </a:t>
            </a:r>
            <a:r>
              <a:rPr lang="cs-CZ" sz="1600" b="1" dirty="0" err="1"/>
              <a:t>intercostales</a:t>
            </a:r>
            <a:r>
              <a:rPr lang="cs-CZ" sz="1600" b="1" dirty="0"/>
              <a:t> </a:t>
            </a:r>
            <a:r>
              <a:rPr lang="cs-CZ" sz="1600" b="1" dirty="0" err="1"/>
              <a:t>externi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Mm. </a:t>
            </a:r>
            <a:r>
              <a:rPr lang="cs-CZ" sz="1600" dirty="0" err="1"/>
              <a:t>scaleni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serratus</a:t>
            </a:r>
            <a:r>
              <a:rPr lang="cs-CZ" sz="1600" dirty="0"/>
              <a:t> </a:t>
            </a:r>
            <a:r>
              <a:rPr lang="cs-CZ" sz="1600" dirty="0" err="1"/>
              <a:t>posterior</a:t>
            </a:r>
            <a:r>
              <a:rPr lang="cs-CZ" sz="1600" dirty="0"/>
              <a:t> superior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pectoralis</a:t>
            </a:r>
            <a:r>
              <a:rPr lang="cs-CZ" sz="1600" dirty="0"/>
              <a:t> major et minor</a:t>
            </a:r>
          </a:p>
          <a:p>
            <a:endParaRPr lang="cs-CZ" sz="1600" dirty="0"/>
          </a:p>
          <a:p>
            <a:r>
              <a:rPr lang="cs-CZ" sz="1600" u="sng" dirty="0" err="1"/>
              <a:t>Expirace</a:t>
            </a:r>
            <a:r>
              <a:rPr lang="cs-CZ" sz="1600" u="sng" dirty="0"/>
              <a:t> (výdechové):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Mm. </a:t>
            </a:r>
            <a:r>
              <a:rPr lang="cs-CZ" sz="1600" b="1" dirty="0" err="1"/>
              <a:t>intercostales</a:t>
            </a:r>
            <a:r>
              <a:rPr lang="cs-CZ" sz="1600" b="1" dirty="0"/>
              <a:t> </a:t>
            </a:r>
            <a:r>
              <a:rPr lang="cs-CZ" sz="1600" b="1" dirty="0" err="1"/>
              <a:t>interni</a:t>
            </a:r>
            <a:endParaRPr lang="cs-CZ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serratus</a:t>
            </a:r>
            <a:r>
              <a:rPr lang="cs-CZ" sz="1600" dirty="0"/>
              <a:t> </a:t>
            </a:r>
            <a:r>
              <a:rPr lang="cs-CZ" sz="1600" dirty="0" err="1"/>
              <a:t>posterior</a:t>
            </a:r>
            <a:r>
              <a:rPr lang="cs-CZ" sz="1600" dirty="0"/>
              <a:t> inferior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Svaly břišní</a:t>
            </a:r>
          </a:p>
          <a:p>
            <a:pPr marL="342900" indent="-342900">
              <a:buClr>
                <a:schemeClr val="accent1"/>
              </a:buClr>
              <a:buFont typeface="+mj-lt"/>
              <a:buAutoNum type="arabicPeriod"/>
            </a:pPr>
            <a:endParaRPr lang="cs-CZ" sz="1600" dirty="0"/>
          </a:p>
          <a:p>
            <a:pPr marL="342900" indent="-342900">
              <a:buAutoNum type="arabicParenR"/>
            </a:pPr>
            <a:endParaRPr lang="cs-CZ" sz="1600" dirty="0"/>
          </a:p>
        </p:txBody>
      </p:sp>
      <p:sp>
        <p:nvSpPr>
          <p:cNvPr id="8" name="Pravá složená závorka 7">
            <a:extLst>
              <a:ext uri="{FF2B5EF4-FFF2-40B4-BE49-F238E27FC236}">
                <a16:creationId xmlns:a16="http://schemas.microsoft.com/office/drawing/2014/main" id="{6CB9E88D-F462-4F49-9A98-8D13DA2BD923}"/>
              </a:ext>
            </a:extLst>
          </p:cNvPr>
          <p:cNvSpPr/>
          <p:nvPr/>
        </p:nvSpPr>
        <p:spPr>
          <a:xfrm>
            <a:off x="3212307" y="2204864"/>
            <a:ext cx="567605" cy="26642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96E5A6C-7458-470F-86EA-4B60C2C92163}"/>
              </a:ext>
            </a:extLst>
          </p:cNvPr>
          <p:cNvSpPr/>
          <p:nvPr/>
        </p:nvSpPr>
        <p:spPr>
          <a:xfrm>
            <a:off x="3979936" y="3121513"/>
            <a:ext cx="36352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Synergisté</a:t>
            </a:r>
          </a:p>
          <a:p>
            <a:r>
              <a:rPr lang="cs-CZ" sz="1600" dirty="0"/>
              <a:t>K dýchacím svalům patří všechny svaly, které začínají nebo se upínají na žebrech</a:t>
            </a:r>
          </a:p>
        </p:txBody>
      </p:sp>
    </p:spTree>
    <p:extLst>
      <p:ext uri="{BB962C8B-B14F-4D97-AF65-F5344CB8AC3E}">
        <p14:creationId xmlns:p14="http://schemas.microsoft.com/office/powerpoint/2010/main" val="3226461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247" y="698880"/>
            <a:ext cx="44675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HLAVY A PÁTEŘE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485513" y="1412776"/>
            <a:ext cx="552664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Flexe hlavy: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Současný stah přední části obou mm. </a:t>
            </a:r>
            <a:r>
              <a:rPr lang="cs-CZ" sz="1600" dirty="0" err="1"/>
              <a:t>sternocleidomastoidei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Prevertebrální</a:t>
            </a:r>
            <a:r>
              <a:rPr lang="cs-CZ" sz="1600" dirty="0"/>
              <a:t> svaly</a:t>
            </a:r>
          </a:p>
          <a:p>
            <a:endParaRPr lang="cs-CZ" sz="1600" u="sng" dirty="0"/>
          </a:p>
          <a:p>
            <a:r>
              <a:rPr lang="cs-CZ" sz="1600" u="sng" dirty="0"/>
              <a:t>Extenze hlavy: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Současný stah zadní části mm. </a:t>
            </a:r>
            <a:r>
              <a:rPr lang="cs-CZ" sz="1600" dirty="0" err="1"/>
              <a:t>sternocleidomastoidei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Horní část hlubokých (vlastních) svalů zádových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Rotace hlavy: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sternocleidomastoideus</a:t>
            </a:r>
            <a:endParaRPr lang="cs-CZ" sz="1600" dirty="0"/>
          </a:p>
          <a:p>
            <a:endParaRPr lang="cs-CZ" sz="1600" dirty="0"/>
          </a:p>
          <a:p>
            <a:r>
              <a:rPr lang="cs-CZ" sz="1600" u="sng" dirty="0"/>
              <a:t>Flexe a rotace páteře: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Prevertebrální</a:t>
            </a:r>
            <a:r>
              <a:rPr lang="cs-CZ" sz="1600" dirty="0"/>
              <a:t> svaly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Břišní svaly</a:t>
            </a:r>
          </a:p>
          <a:p>
            <a:endParaRPr lang="cs-CZ" sz="1600" dirty="0"/>
          </a:p>
          <a:p>
            <a:r>
              <a:rPr lang="cs-CZ" sz="1600" u="sng" dirty="0"/>
              <a:t>Extenze páteře: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altLang="cs-CZ" sz="1600" dirty="0"/>
              <a:t>Hluboké (vlastní) svaly zádové </a:t>
            </a:r>
            <a:endParaRPr lang="cs-CZ" sz="1600" dirty="0"/>
          </a:p>
        </p:txBody>
      </p:sp>
      <p:pic>
        <p:nvPicPr>
          <p:cNvPr id="7" name="Picture 2" descr="Výsledek obrázku pro sternocleidomastoideus">
            <a:extLst>
              <a:ext uri="{FF2B5EF4-FFF2-40B4-BE49-F238E27FC236}">
                <a16:creationId xmlns:a16="http://schemas.microsoft.com/office/drawing/2014/main" id="{828175D7-E6AC-40FC-9F91-C97D8A5B4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568" y="1151068"/>
            <a:ext cx="2299377" cy="229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E1D284A3-68F5-449D-9176-3D453796A9C1}"/>
              </a:ext>
            </a:extLst>
          </p:cNvPr>
          <p:cNvSpPr/>
          <p:nvPr/>
        </p:nvSpPr>
        <p:spPr>
          <a:xfrm>
            <a:off x="6589189" y="3354119"/>
            <a:ext cx="25922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/>
              <a:t>M. </a:t>
            </a:r>
            <a:r>
              <a:rPr lang="cs-CZ" sz="1400" dirty="0" err="1"/>
              <a:t>sternocleidomastoideus</a:t>
            </a:r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ACC1054-FC17-43BF-98F4-1E58288D8C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739" y="3699811"/>
            <a:ext cx="2067034" cy="237229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092D97-E074-423E-8B79-34195C0D1960}"/>
              </a:ext>
            </a:extLst>
          </p:cNvPr>
          <p:cNvSpPr/>
          <p:nvPr/>
        </p:nvSpPr>
        <p:spPr>
          <a:xfrm>
            <a:off x="6580427" y="6096220"/>
            <a:ext cx="16226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 err="1"/>
              <a:t>Prevertebrální</a:t>
            </a:r>
            <a:r>
              <a:rPr lang="cs-CZ" sz="1400" dirty="0"/>
              <a:t> svaly</a:t>
            </a:r>
          </a:p>
        </p:txBody>
      </p:sp>
    </p:spTree>
    <p:extLst>
      <p:ext uri="{BB962C8B-B14F-4D97-AF65-F5344CB8AC3E}">
        <p14:creationId xmlns:p14="http://schemas.microsoft.com/office/powerpoint/2010/main" val="8836706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585" y="698880"/>
            <a:ext cx="3166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LOPATKY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485513" y="1412776"/>
            <a:ext cx="4086487" cy="4686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cs-CZ" sz="1600" u="sng" dirty="0"/>
              <a:t>Elevace</a:t>
            </a:r>
            <a:r>
              <a:rPr lang="cs-CZ" sz="1600" dirty="0"/>
              <a:t> (zdvižení): </a:t>
            </a:r>
            <a:endParaRPr lang="cs-CZ" sz="1600" u="sng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levator </a:t>
            </a:r>
            <a:r>
              <a:rPr lang="cs-CZ" sz="1600" dirty="0" err="1"/>
              <a:t>scapulae</a:t>
            </a:r>
            <a:endParaRPr lang="cs-CZ" sz="16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trapezius</a:t>
            </a:r>
            <a:endParaRPr lang="cs-CZ" sz="1600" dirty="0"/>
          </a:p>
          <a:p>
            <a:pPr>
              <a:lnSpc>
                <a:spcPct val="125000"/>
              </a:lnSpc>
            </a:pPr>
            <a:r>
              <a:rPr lang="cs-CZ" sz="1600" u="sng" dirty="0"/>
              <a:t>Deprese</a:t>
            </a:r>
            <a:r>
              <a:rPr lang="cs-CZ" sz="1600" dirty="0"/>
              <a:t> (klesnutí):</a:t>
            </a:r>
            <a:endParaRPr lang="cs-CZ" sz="1600" u="sng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trapezius</a:t>
            </a:r>
            <a:endParaRPr lang="cs-CZ" sz="1600" dirty="0"/>
          </a:p>
          <a:p>
            <a:pPr>
              <a:lnSpc>
                <a:spcPct val="125000"/>
              </a:lnSpc>
            </a:pPr>
            <a:r>
              <a:rPr lang="cs-CZ" sz="1600" u="sng" dirty="0" err="1"/>
              <a:t>Retrakce</a:t>
            </a:r>
            <a:r>
              <a:rPr lang="cs-CZ" sz="1600" dirty="0"/>
              <a:t> (pohyb mediálně - směrem k páteři):</a:t>
            </a:r>
            <a:endParaRPr lang="cs-CZ" sz="1600" u="sng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trapezius</a:t>
            </a:r>
            <a:endParaRPr lang="cs-CZ" sz="16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Mm. </a:t>
            </a:r>
            <a:r>
              <a:rPr lang="cs-CZ" sz="1600" dirty="0" err="1"/>
              <a:t>rhomboidei</a:t>
            </a:r>
            <a:endParaRPr lang="cs-CZ" sz="1600" dirty="0"/>
          </a:p>
          <a:p>
            <a:pPr>
              <a:lnSpc>
                <a:spcPct val="125000"/>
              </a:lnSpc>
            </a:pPr>
            <a:r>
              <a:rPr lang="cs-CZ" sz="1600" u="sng" dirty="0"/>
              <a:t>Protrakce</a:t>
            </a:r>
            <a:r>
              <a:rPr lang="cs-CZ" sz="1600" dirty="0"/>
              <a:t> (pohyb dopředu):</a:t>
            </a:r>
            <a:endParaRPr lang="cs-CZ" sz="1600" u="sng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serratus</a:t>
            </a:r>
            <a:r>
              <a:rPr lang="cs-CZ" sz="1600" dirty="0"/>
              <a:t> </a:t>
            </a:r>
            <a:r>
              <a:rPr lang="cs-CZ" sz="1600" dirty="0" err="1"/>
              <a:t>anterior</a:t>
            </a:r>
            <a:endParaRPr lang="cs-CZ" sz="16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pectoralis</a:t>
            </a:r>
            <a:r>
              <a:rPr lang="cs-CZ" sz="1600" dirty="0"/>
              <a:t> minor</a:t>
            </a:r>
          </a:p>
          <a:p>
            <a:pPr>
              <a:lnSpc>
                <a:spcPct val="125000"/>
              </a:lnSpc>
            </a:pPr>
            <a:r>
              <a:rPr lang="cs-CZ" sz="1600" u="sng" dirty="0"/>
              <a:t>Zevní rotace (abdukce paže nad horizontálu):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serratus</a:t>
            </a:r>
            <a:r>
              <a:rPr lang="cs-CZ" sz="1600" dirty="0"/>
              <a:t> </a:t>
            </a:r>
            <a:r>
              <a:rPr lang="cs-CZ" sz="1600" dirty="0" err="1"/>
              <a:t>anterior</a:t>
            </a:r>
            <a:endParaRPr lang="cs-CZ" sz="16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trapezius</a:t>
            </a:r>
            <a:endParaRPr lang="cs-CZ" sz="16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22F6F23-383A-4F40-949B-F53DAA8A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285943"/>
            <a:ext cx="2209539" cy="202820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4FF81A1-98F5-4FE3-B9AB-43796ADBF555}"/>
              </a:ext>
            </a:extLst>
          </p:cNvPr>
          <p:cNvSpPr/>
          <p:nvPr/>
        </p:nvSpPr>
        <p:spPr>
          <a:xfrm>
            <a:off x="5610521" y="3441708"/>
            <a:ext cx="1089786" cy="3416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cs-CZ" sz="1400" dirty="0"/>
              <a:t>M. </a:t>
            </a:r>
            <a:r>
              <a:rPr lang="cs-CZ" sz="1400" dirty="0" err="1"/>
              <a:t>trapezius</a:t>
            </a:r>
            <a:endParaRPr lang="cs-CZ" sz="1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E9D511A-09BB-49FA-B10E-221F8B5F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0521" y="3910961"/>
            <a:ext cx="1985815" cy="220858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57E1DFEC-713C-45D3-8E2A-27886B7067D5}"/>
              </a:ext>
            </a:extLst>
          </p:cNvPr>
          <p:cNvSpPr/>
          <p:nvPr/>
        </p:nvSpPr>
        <p:spPr>
          <a:xfrm>
            <a:off x="5580112" y="6098931"/>
            <a:ext cx="1645707" cy="3416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cs-CZ" sz="1400" dirty="0"/>
              <a:t>M. </a:t>
            </a:r>
            <a:r>
              <a:rPr lang="cs-CZ" sz="1400" dirty="0" err="1"/>
              <a:t>serratus</a:t>
            </a:r>
            <a:r>
              <a:rPr lang="cs-CZ" sz="1400" dirty="0"/>
              <a:t> </a:t>
            </a:r>
            <a:r>
              <a:rPr lang="cs-CZ" sz="1400" dirty="0" err="1"/>
              <a:t>anterior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63952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779" y="698880"/>
            <a:ext cx="54024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V KOUBU RAMENNÍM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485513" y="1412776"/>
            <a:ext cx="4086487" cy="505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Flexe, extenze, abdukce: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deltoideus</a:t>
            </a:r>
            <a:r>
              <a:rPr lang="cs-CZ" sz="1600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Klavikulární část flektuje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Akromiální část abdukuje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Spinální část </a:t>
            </a:r>
            <a:r>
              <a:rPr lang="cs-CZ" sz="1600" dirty="0" err="1"/>
              <a:t>extenduje</a:t>
            </a:r>
            <a:endParaRPr lang="cs-CZ" sz="1600" dirty="0"/>
          </a:p>
          <a:p>
            <a:r>
              <a:rPr lang="cs-CZ" sz="1600" u="sng" dirty="0"/>
              <a:t>+ abdukce paže nad horizontálu: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trapezius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serratus</a:t>
            </a:r>
            <a:r>
              <a:rPr lang="cs-CZ" sz="1600" dirty="0"/>
              <a:t> </a:t>
            </a:r>
            <a:r>
              <a:rPr lang="cs-CZ" sz="1600" dirty="0" err="1"/>
              <a:t>anterior</a:t>
            </a:r>
            <a:endParaRPr lang="cs-CZ" sz="1600" dirty="0"/>
          </a:p>
          <a:p>
            <a:r>
              <a:rPr lang="cs-CZ" sz="1600" u="sng" dirty="0"/>
              <a:t>Addukce: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pectoralis</a:t>
            </a:r>
            <a:r>
              <a:rPr lang="cs-CZ" sz="1600" dirty="0"/>
              <a:t> major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latissimus</a:t>
            </a:r>
            <a:r>
              <a:rPr lang="cs-CZ" sz="1600" dirty="0"/>
              <a:t> </a:t>
            </a:r>
            <a:r>
              <a:rPr lang="cs-CZ" sz="1600" dirty="0" err="1"/>
              <a:t>dorsi</a:t>
            </a:r>
            <a:endParaRPr lang="cs-CZ" sz="1600" dirty="0"/>
          </a:p>
          <a:p>
            <a:endParaRPr lang="cs-CZ" sz="1600" u="sng" dirty="0"/>
          </a:p>
          <a:p>
            <a:r>
              <a:rPr lang="cs-CZ" sz="1600" u="sng" dirty="0"/>
              <a:t>Rotace: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/>
              <a:t>„Svaly rotátorové manžety“: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laterální rotace: m. </a:t>
            </a:r>
            <a:r>
              <a:rPr lang="cs-CZ" sz="1600" dirty="0" err="1"/>
              <a:t>supraspinatus</a:t>
            </a:r>
            <a:r>
              <a:rPr lang="cs-CZ" sz="1600" dirty="0"/>
              <a:t> </a:t>
            </a:r>
            <a:r>
              <a:rPr lang="cs-CZ" sz="1600" dirty="0">
                <a:solidFill>
                  <a:srgbClr val="0070C0"/>
                </a:solidFill>
              </a:rPr>
              <a:t>(č.1)</a:t>
            </a:r>
            <a:r>
              <a:rPr lang="cs-CZ" sz="1600" dirty="0"/>
              <a:t>, m. </a:t>
            </a:r>
            <a:r>
              <a:rPr lang="cs-CZ" sz="1600" dirty="0" err="1"/>
              <a:t>infraspinatus</a:t>
            </a:r>
            <a:r>
              <a:rPr lang="cs-CZ" sz="1600" dirty="0"/>
              <a:t> </a:t>
            </a:r>
            <a:r>
              <a:rPr lang="cs-CZ" sz="1600" dirty="0">
                <a:solidFill>
                  <a:srgbClr val="0070C0"/>
                </a:solidFill>
              </a:rPr>
              <a:t>(č.2)</a:t>
            </a:r>
            <a:r>
              <a:rPr lang="cs-CZ" sz="1600" dirty="0"/>
              <a:t>, m. </a:t>
            </a:r>
            <a:r>
              <a:rPr lang="cs-CZ" sz="1600" dirty="0" err="1"/>
              <a:t>teres</a:t>
            </a:r>
            <a:r>
              <a:rPr lang="cs-CZ" sz="1600" dirty="0"/>
              <a:t> minor </a:t>
            </a:r>
            <a:r>
              <a:rPr lang="cs-CZ" sz="1600" dirty="0">
                <a:solidFill>
                  <a:srgbClr val="0070C0"/>
                </a:solidFill>
              </a:rPr>
              <a:t>(č.3)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600" dirty="0"/>
              <a:t>mediální rotace: m. </a:t>
            </a:r>
            <a:r>
              <a:rPr lang="cs-CZ" sz="1600" dirty="0" err="1"/>
              <a:t>teres</a:t>
            </a:r>
            <a:r>
              <a:rPr lang="cs-CZ" sz="1600" dirty="0"/>
              <a:t> major, </a:t>
            </a:r>
            <a:br>
              <a:rPr lang="cs-CZ" sz="1600" dirty="0"/>
            </a:br>
            <a:r>
              <a:rPr lang="cs-CZ" sz="1600" dirty="0"/>
              <a:t>m. </a:t>
            </a:r>
            <a:r>
              <a:rPr lang="cs-CZ" sz="1600" dirty="0" err="1"/>
              <a:t>subscapularis</a:t>
            </a:r>
            <a:r>
              <a:rPr lang="cs-CZ" sz="1600" dirty="0"/>
              <a:t> </a:t>
            </a:r>
            <a:r>
              <a:rPr lang="cs-CZ" sz="1600" dirty="0">
                <a:solidFill>
                  <a:srgbClr val="0070C0"/>
                </a:solidFill>
              </a:rPr>
              <a:t>(č.4)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pic>
        <p:nvPicPr>
          <p:cNvPr id="7" name="Picture 2" descr="Výsledek obrázku pro M. deltoideus">
            <a:extLst>
              <a:ext uri="{FF2B5EF4-FFF2-40B4-BE49-F238E27FC236}">
                <a16:creationId xmlns:a16="http://schemas.microsoft.com/office/drawing/2014/main" id="{0F809DB9-A155-4C86-9C0C-4D1734D4D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531" y="1283655"/>
            <a:ext cx="2223377" cy="2039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9739A12-C825-4D73-AB29-7D85E44AB90F}"/>
              </a:ext>
            </a:extLst>
          </p:cNvPr>
          <p:cNvSpPr/>
          <p:nvPr/>
        </p:nvSpPr>
        <p:spPr>
          <a:xfrm>
            <a:off x="6161531" y="3355475"/>
            <a:ext cx="1234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400" dirty="0"/>
              <a:t>M. </a:t>
            </a:r>
            <a:r>
              <a:rPr lang="cs-CZ" sz="1400" dirty="0" err="1"/>
              <a:t>deltoideus</a:t>
            </a:r>
            <a:r>
              <a:rPr lang="cs-CZ" sz="1400" dirty="0"/>
              <a:t>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909DD1C-8053-4C55-906B-64D1B3C90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8783" y="3704768"/>
            <a:ext cx="1969899" cy="228424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DCAF34FC-5779-4D53-9AF4-AB9A16EC3D5E}"/>
              </a:ext>
            </a:extLst>
          </p:cNvPr>
          <p:cNvSpPr/>
          <p:nvPr/>
        </p:nvSpPr>
        <p:spPr>
          <a:xfrm>
            <a:off x="7092280" y="6005231"/>
            <a:ext cx="15440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M. </a:t>
            </a:r>
            <a:r>
              <a:rPr lang="cs-CZ" sz="1400" dirty="0" err="1"/>
              <a:t>latissimus</a:t>
            </a:r>
            <a:r>
              <a:rPr lang="cs-CZ" sz="1400" dirty="0"/>
              <a:t> </a:t>
            </a:r>
            <a:r>
              <a:rPr lang="cs-CZ" sz="1400" dirty="0" err="1"/>
              <a:t>dorsi</a:t>
            </a:r>
            <a:endParaRPr lang="cs-CZ" sz="14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BAC46CF-C82E-4FC1-B5F9-743C5AFAA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580" y="2573258"/>
            <a:ext cx="2175811" cy="1872209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FBE9449-1890-4D90-BCF6-12DAA5CB2E24}"/>
              </a:ext>
            </a:extLst>
          </p:cNvPr>
          <p:cNvCxnSpPr>
            <a:cxnSpLocks/>
          </p:cNvCxnSpPr>
          <p:nvPr/>
        </p:nvCxnSpPr>
        <p:spPr>
          <a:xfrm>
            <a:off x="2555776" y="3789040"/>
            <a:ext cx="92831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7D5CD0BA-A36C-4314-8325-A3AD6AE6E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6071" y="4765953"/>
            <a:ext cx="1315249" cy="16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9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"/>
          <p:cNvSpPr txBox="1">
            <a:spLocks noChangeArrowheads="1"/>
          </p:cNvSpPr>
          <p:nvPr/>
        </p:nvSpPr>
        <p:spPr bwMode="auto">
          <a:xfrm>
            <a:off x="468313" y="6453336"/>
            <a:ext cx="770572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900" b="1" dirty="0">
                <a:latin typeface="Myriad Pro" pitchFamily="34" charset="0"/>
              </a:rPr>
              <a:t>Myologie</a:t>
            </a:r>
            <a:endParaRPr lang="cs-CZ" sz="1000" b="1" dirty="0">
              <a:latin typeface="Myriad Pro" pitchFamily="34" charset="0"/>
            </a:endParaRP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9DBA9242-D776-45CB-BA8F-B347F404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97" y="698880"/>
            <a:ext cx="80052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0070C0"/>
                </a:solidFill>
              </a:rPr>
              <a:t>POHYBY V KLOUBU LOKETNÍM A V PŘEDLOKTÍ</a:t>
            </a:r>
            <a:endParaRPr lang="cs-CZ" altLang="cs-CZ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7E51A60-DCFE-4A6F-9555-3B3B29F184FF}"/>
              </a:ext>
            </a:extLst>
          </p:cNvPr>
          <p:cNvSpPr txBox="1"/>
          <p:nvPr/>
        </p:nvSpPr>
        <p:spPr>
          <a:xfrm>
            <a:off x="485513" y="1412776"/>
            <a:ext cx="5202103" cy="4809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u="sng" dirty="0"/>
              <a:t>Flexe lokte </a:t>
            </a:r>
            <a:r>
              <a:rPr lang="cs-CZ" sz="1600" dirty="0"/>
              <a:t>(</a:t>
            </a:r>
            <a:r>
              <a:rPr lang="cs-CZ" sz="1600" dirty="0" err="1"/>
              <a:t>humeroulnární</a:t>
            </a:r>
            <a:r>
              <a:rPr lang="cs-CZ" sz="1600" dirty="0"/>
              <a:t> a </a:t>
            </a:r>
            <a:r>
              <a:rPr lang="cs-CZ" sz="1600" dirty="0" err="1"/>
              <a:t>humeroradiální</a:t>
            </a:r>
            <a:r>
              <a:rPr lang="cs-CZ" sz="1600" dirty="0"/>
              <a:t> kloub):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biceps brachii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M. brachialis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u="sng" dirty="0"/>
          </a:p>
          <a:p>
            <a:r>
              <a:rPr lang="cs-CZ" sz="1600" u="sng" dirty="0"/>
              <a:t>Extenze lokte </a:t>
            </a:r>
            <a:r>
              <a:rPr lang="cs-CZ" sz="1600" dirty="0"/>
              <a:t>(</a:t>
            </a:r>
            <a:r>
              <a:rPr lang="cs-CZ" sz="1600" dirty="0" err="1"/>
              <a:t>humeroulnární</a:t>
            </a:r>
            <a:r>
              <a:rPr lang="cs-CZ" sz="1600" dirty="0"/>
              <a:t> a </a:t>
            </a:r>
            <a:r>
              <a:rPr lang="cs-CZ" sz="1600" dirty="0" err="1"/>
              <a:t>humeroradiální</a:t>
            </a:r>
            <a:r>
              <a:rPr lang="cs-CZ" sz="1600" dirty="0"/>
              <a:t> kloub):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triceps brachii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u="sng" dirty="0"/>
              <a:t>Supinace předloktí </a:t>
            </a:r>
            <a:r>
              <a:rPr lang="cs-CZ" sz="1600" dirty="0"/>
              <a:t>(pohyb v </a:t>
            </a:r>
            <a:r>
              <a:rPr lang="cs-CZ" sz="1600" dirty="0" err="1"/>
              <a:t>radioulnárním</a:t>
            </a:r>
            <a:r>
              <a:rPr lang="cs-CZ" sz="1600" dirty="0"/>
              <a:t> proximálním a distálním kloubu):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biceps brachii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supinator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brachioradialis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u="sng" dirty="0"/>
              <a:t>Pronace předloktí </a:t>
            </a:r>
            <a:r>
              <a:rPr lang="cs-CZ" sz="1600" dirty="0"/>
              <a:t>(pohyb v </a:t>
            </a:r>
            <a:r>
              <a:rPr lang="cs-CZ" sz="1600" dirty="0" err="1"/>
              <a:t>radioulnárním</a:t>
            </a:r>
            <a:r>
              <a:rPr lang="cs-CZ" sz="1600" dirty="0"/>
              <a:t> proximálním a distálním kloubu):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pronator</a:t>
            </a:r>
            <a:r>
              <a:rPr lang="cs-CZ" sz="1600" dirty="0"/>
              <a:t> </a:t>
            </a:r>
            <a:r>
              <a:rPr lang="cs-CZ" sz="1600" dirty="0" err="1"/>
              <a:t>teres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pronator</a:t>
            </a:r>
            <a:r>
              <a:rPr lang="cs-CZ" sz="1600" dirty="0"/>
              <a:t> </a:t>
            </a:r>
            <a:r>
              <a:rPr lang="cs-CZ" sz="1600" dirty="0" err="1"/>
              <a:t>quadratus</a:t>
            </a:r>
            <a:endParaRPr lang="cs-CZ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600" dirty="0"/>
              <a:t>M. </a:t>
            </a:r>
            <a:r>
              <a:rPr lang="cs-CZ" sz="1600" dirty="0" err="1"/>
              <a:t>brachioradialis</a:t>
            </a:r>
            <a:endParaRPr lang="cs-CZ" sz="6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3B4279B-B8BE-49F0-93D4-2FB56C3F1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746" y="1404597"/>
            <a:ext cx="3488254" cy="238444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6C313CE-A3B1-4ACE-AF64-4929FF82D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616" y="4106409"/>
            <a:ext cx="3456384" cy="267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508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2505</TotalTime>
  <Words>4794</Words>
  <Application>Microsoft Office PowerPoint</Application>
  <PresentationFormat>Předvádění na obrazovce (4:3)</PresentationFormat>
  <Paragraphs>685</Paragraphs>
  <Slides>41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6" baseType="lpstr">
      <vt:lpstr>Arial</vt:lpstr>
      <vt:lpstr>Calibri</vt:lpstr>
      <vt:lpstr>Myriad Pro</vt:lpstr>
      <vt:lpstr>Times New Roman</vt:lpstr>
      <vt:lpstr>Motiv systému Office</vt:lpstr>
      <vt:lpstr>MYOLOGIE (nauka o svalech)</vt:lpstr>
      <vt:lpstr>OBECNÁ MYOLOGIE</vt:lpstr>
      <vt:lpstr>SPECIÁLNÍ MYOLOGIE</vt:lpstr>
      <vt:lpstr>POSTURÁLNÍ SVALY</vt:lpstr>
      <vt:lpstr>DÝCHACÍ SVALY</vt:lpstr>
      <vt:lpstr>POHYBY HLAVY A PÁTEŘE</vt:lpstr>
      <vt:lpstr>POHYBY LOPATKY</vt:lpstr>
      <vt:lpstr>POHYBY V KOUBU RAMENNÍM</vt:lpstr>
      <vt:lpstr>POHYBY V KLOUBU LOKETNÍM A V PŘEDLOKTÍ</vt:lpstr>
      <vt:lpstr>POHYBY V ZÁPĚSTÍ</vt:lpstr>
      <vt:lpstr>POHYBY PRSTŮ RUKY</vt:lpstr>
      <vt:lpstr>POHYBY PRSTŮ RUKY</vt:lpstr>
      <vt:lpstr>POHYBY V KYČELNÍM KLOUBU</vt:lpstr>
      <vt:lpstr>POHYBY V KOLENNÍM KLOUBU </vt:lpstr>
      <vt:lpstr>POHYBY NOHY</vt:lpstr>
      <vt:lpstr>OPAKOVÁNÍ</vt:lpstr>
      <vt:lpstr>SVALSTVO HLAVY Musculi capitis</vt:lpstr>
      <vt:lpstr>Mimické svaly (mm. faciales)</vt:lpstr>
      <vt:lpstr>Mimické svaly (mm. faciales)</vt:lpstr>
      <vt:lpstr>Mimické svaly (mm. faciales)</vt:lpstr>
      <vt:lpstr>Svaly žvýkací (mm. masticatorii)</vt:lpstr>
      <vt:lpstr>SVALSTVO KRKU (musculi colli)</vt:lpstr>
      <vt:lpstr>SVALSTVO HRUDNÍKU (musculi thoracis)</vt:lpstr>
      <vt:lpstr>Prezentace aplikace PowerPoint</vt:lpstr>
      <vt:lpstr>Prezentace aplikace PowerPoint</vt:lpstr>
      <vt:lpstr>Prezentace aplikace PowerPoint</vt:lpstr>
      <vt:lpstr>SVALSTVO ZÁDOVÉ</vt:lpstr>
      <vt:lpstr>Prezentace aplikace PowerPoint</vt:lpstr>
      <vt:lpstr>SVALSTVO BŘICHA (musculi abdominis)</vt:lpstr>
      <vt:lpstr>SVALSTVO HK (musculi membri superioris)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SVALSTVO DK (musculi membri inferioris)</vt:lpstr>
      <vt:lpstr>Prezentace aplikace PowerPoint</vt:lpstr>
      <vt:lpstr>Prezentace aplikace PowerPoint</vt:lpstr>
      <vt:lpstr>Prezentace aplikace PowerPoint</vt:lpstr>
      <vt:lpstr>ZDROJE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bianca.tomiskova</dc:creator>
  <cp:lastModifiedBy>Kateřina Prstková</cp:lastModifiedBy>
  <cp:revision>489</cp:revision>
  <dcterms:created xsi:type="dcterms:W3CDTF">2016-06-21T07:27:36Z</dcterms:created>
  <dcterms:modified xsi:type="dcterms:W3CDTF">2022-02-28T16:28:04Z</dcterms:modified>
</cp:coreProperties>
</file>