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4" r:id="rId4"/>
    <p:sldId id="265" r:id="rId5"/>
    <p:sldId id="259" r:id="rId6"/>
    <p:sldId id="257" r:id="rId7"/>
    <p:sldId id="276" r:id="rId8"/>
    <p:sldId id="258" r:id="rId9"/>
    <p:sldId id="274" r:id="rId10"/>
    <p:sldId id="266" r:id="rId11"/>
    <p:sldId id="271" r:id="rId12"/>
    <p:sldId id="272" r:id="rId13"/>
    <p:sldId id="263" r:id="rId14"/>
    <p:sldId id="262" r:id="rId15"/>
    <p:sldId id="267" r:id="rId16"/>
    <p:sldId id="273" r:id="rId17"/>
    <p:sldId id="269" r:id="rId18"/>
    <p:sldId id="278" r:id="rId19"/>
    <p:sldId id="279" r:id="rId20"/>
    <p:sldId id="280" r:id="rId21"/>
    <p:sldId id="275" r:id="rId22"/>
    <p:sldId id="260" r:id="rId23"/>
    <p:sldId id="261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D0971-86CD-46E3-B2DD-DA6E84861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F555BB-6222-4E2A-9FE0-CAEC711D6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B71796-C92C-4EB3-A3C3-401A0545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EF-1588-44B8-9978-6ADC1A1F0BCF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CFE891-3FD6-4CAA-B8F7-9E36BE6B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B55DE2-4783-4556-AC52-1C56064E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964-2D14-4454-A1BE-1B617BC27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2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8F289-8110-4682-8CE9-D1A91D85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585D59-E272-4FD6-92CC-13A429B40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E96381-AD11-43BD-A136-85C6F2D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EF-1588-44B8-9978-6ADC1A1F0BCF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C0E3C6-0CB9-4CF0-A8C3-90FC6F6C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65FD39-1DA5-4BD0-BF22-85CD9C52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964-2D14-4454-A1BE-1B617BC27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04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7E7C765-CB74-41D8-94C3-8F1094DEC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9E60BC-42C6-496B-81F1-55137CFAD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1A3A90-5CC4-48EC-8784-31FF0D4CD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EF-1588-44B8-9978-6ADC1A1F0BCF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0767EC-678D-4207-B357-2C3A1ED1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BB77FF-8083-4EC4-B46E-BF0CAD86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964-2D14-4454-A1BE-1B617BC27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9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720CB-6C6A-4BD6-9D40-F8F4B3A3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CD7D20-32AC-42BC-B05E-31FDD3178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CAC435-EE9B-405E-8946-089CEA25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EF-1588-44B8-9978-6ADC1A1F0BCF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EA5F25-3F11-47AE-A8D2-95451869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C4E2E-13CA-4EB9-AD49-2DFE3F41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964-2D14-4454-A1BE-1B617BC27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72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4AB6F-775A-4A2D-9330-517B285F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0823897-3C29-47BA-A857-C646DF065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E978DD-0AC3-4CBD-9D1A-FE1C641F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EF-1588-44B8-9978-6ADC1A1F0BCF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FF16D0-857F-4775-881F-C508923B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6F56B3-75F2-4BB2-9B2B-0C43CD5E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964-2D14-4454-A1BE-1B617BC27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03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E73F8-A7BC-4542-B228-5F110547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9780D6-4E1A-47D8-A147-C993371B3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B727411-8361-4CEB-9789-894C90EFC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33C993-7578-4AED-AD72-CFCC0AB4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EF-1588-44B8-9978-6ADC1A1F0BCF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C7EEFE-9EFE-4792-B368-73BC58A9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F3A3EA-E5DB-4B5B-BB62-0659D87C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964-2D14-4454-A1BE-1B617BC27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9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1BDF3-E070-4A2C-BB66-33E450B2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F20F438-3DC3-41FB-AB14-AA2099546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F7B4AC-6FEB-4638-8B48-FEB182C96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08BC32D-3DA3-4640-BFDF-FA1048668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FBE90C4-FD27-4352-A207-1F3A13F4B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E41CBEC-467B-46BE-AC8A-278DD87F1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EF-1588-44B8-9978-6ADC1A1F0BCF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FE88836-6E59-4C4E-B6AE-175116CE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F268A9-10C6-4DC0-8233-69456CBF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964-2D14-4454-A1BE-1B617BC27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54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ED2A04-9523-4A05-AAC9-1624F51E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5528003-E8C1-4BE5-AFE8-F6C23178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EF-1588-44B8-9978-6ADC1A1F0BCF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034F07-D028-4B3C-97B1-239A8991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0F6A72-FE3C-49BF-8BA7-23DD032E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964-2D14-4454-A1BE-1B617BC27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02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32FCA4-CE5B-44D8-B987-BF578C7A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EF-1588-44B8-9978-6ADC1A1F0BCF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15EF0A9-5C45-4D2B-BACF-2FA40655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DB7D0A-4D5A-415D-92D7-168B2B35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964-2D14-4454-A1BE-1B617BC27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76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78C1B-0967-49AD-9E72-FC8AD05B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D6AA5D-89F7-4E45-95F9-B9F3F33DF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C345E98-1055-43B3-88F7-824D4B75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611E65-705B-40CD-A796-351D30CA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EF-1588-44B8-9978-6ADC1A1F0BCF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ADD120-DF62-429F-A03A-AB92A8D2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A54CD2-EF95-47B4-9DD4-984AA319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964-2D14-4454-A1BE-1B617BC27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97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F5460-168D-413C-AEB3-5AB954B2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3DB245B-1C1A-45DE-9519-68E6A7CC6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A40E679-4402-44E4-8719-BE7103992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9305A6-F7AF-4BF5-A2A1-1D72C917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6EF-1588-44B8-9978-6ADC1A1F0BCF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B27243-5C74-4272-AEA9-53D75E36F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880DEA-95E1-4381-8ED8-38A2D0B1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964-2D14-4454-A1BE-1B617BC27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53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83D693-A41D-4457-87B3-97E734F1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4AD7125-C064-4C47-AC6D-E27448F3C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B32CB0-84F9-4345-A619-A1E1A2E17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DE6EF-1588-44B8-9978-6ADC1A1F0BCF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07BE2C-8B42-43F1-AEC6-0C938FE89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3F861D-9C24-4603-A07D-1F839C655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A1964-2D14-4454-A1BE-1B617BC27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52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in.cz/wp-content/uploads/2020/06/10_vybranych_principu_formativniho-hodnoceni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dv.cz/bulletiny?task=bulletins.download_pdf&amp;id=38" TargetMode="External"/><Relationship Id="rId2" Type="http://schemas.openxmlformats.org/officeDocument/2006/relationships/hyperlink" Target="https://clanky.rvp.cz/clanek/c/Z/22374/Dostupn%C3%A9%20z:%20http:/www.oecd.org/dataoecd/%E2%80%A833/47/49479976.pdf;%20%C4%8Desk%C3%BD%20p%C5%99eklad%20studie:%20www.msmt.c%20z%20/f%20ile/20716%20_1_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kacnilaborator.cz/wp-content/uploads/2022/07/ZFH-2021-ukazka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hoR24s_gbk" TargetMode="External"/><Relationship Id="rId2" Type="http://schemas.openxmlformats.org/officeDocument/2006/relationships/hyperlink" Target="https://www.youtube.com/watch?v=DWhEh56llp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YoHT1JeaiQ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L8qpQk2iw4" TargetMode="External"/><Relationship Id="rId2" Type="http://schemas.openxmlformats.org/officeDocument/2006/relationships/hyperlink" Target="https://www.youtube.com/watch?v=BhoR24s_gb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09392-833D-4176-8D5F-2723A315D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cs-CZ" dirty="0"/>
              <a:t>FORMATIVNÍ </a:t>
            </a:r>
            <a:r>
              <a:rPr lang="cs-CZ" b="1" dirty="0"/>
              <a:t>HODNOCENÍ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1802BB-98B5-4A2C-ACB0-97446F067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6466"/>
            <a:ext cx="9144000" cy="78133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PhDr. Simona KIRYKOVÁ, Ph.D.</a:t>
            </a:r>
          </a:p>
          <a:p>
            <a:r>
              <a:rPr lang="cs-CZ" dirty="0"/>
              <a:t>KPP FP TU v Liberci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59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DA36D-2531-4F48-AF2C-BFCAFE77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hodnotit formativně?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2C11E0-5679-400A-85D2-C815DCCA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Zlepšuje komunikaci U – Ž, Ž – Ž a tím i klima ve třídě</a:t>
            </a:r>
          </a:p>
          <a:p>
            <a:r>
              <a:rPr lang="cs-CZ" dirty="0"/>
              <a:t>Pomáhá rozvíjet dovednost žákova sebehodnocení</a:t>
            </a:r>
          </a:p>
          <a:p>
            <a:r>
              <a:rPr lang="cs-CZ" dirty="0"/>
              <a:t>Pomáhá žákovi přijmout i kritické hodnocení jeho výkonu</a:t>
            </a:r>
          </a:p>
          <a:p>
            <a:r>
              <a:rPr lang="cs-CZ" dirty="0"/>
              <a:t>Díky kvalitnímu FH Ž dosahují lepších výsledků</a:t>
            </a:r>
          </a:p>
          <a:p>
            <a:r>
              <a:rPr lang="cs-CZ" dirty="0"/>
              <a:t>Ž se přirozeně učí přijímat hodnocení svých snah i výkonu jako přirozenou součást života</a:t>
            </a:r>
          </a:p>
        </p:txBody>
      </p:sp>
    </p:spTree>
    <p:extLst>
      <p:ext uri="{BB962C8B-B14F-4D97-AF65-F5344CB8AC3E}">
        <p14:creationId xmlns:p14="http://schemas.microsoft.com/office/powerpoint/2010/main" val="30230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43FE838-8CA6-4655-80DC-DBEC2E8E2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45" y="0"/>
            <a:ext cx="5996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5EF50-2225-4FFD-B11F-EDA186FD4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497"/>
          </a:xfrm>
        </p:spPr>
        <p:txBody>
          <a:bodyPr/>
          <a:lstStyle/>
          <a:p>
            <a:r>
              <a:rPr lang="cs-CZ" dirty="0"/>
              <a:t>FÁZE PROCESU FH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AEF6CC-43CD-490B-AE5E-5BB044375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222"/>
            <a:ext cx="10515600" cy="4878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Ž: KAM JDU/SMĚŘUJI? </a:t>
            </a:r>
            <a:r>
              <a:rPr lang="cs-CZ" dirty="0"/>
              <a:t>(Co se ode mě očekává – co sám/a očekávám? </a:t>
            </a:r>
          </a:p>
          <a:p>
            <a:pPr marL="0" indent="0">
              <a:buNone/>
            </a:pPr>
            <a:r>
              <a:rPr lang="cs-CZ" dirty="0"/>
              <a:t>Zná cíle – jasně a srozumitelně formulované nejprve učitelem, ale postupně se učí formulovat sám své cíle pro sebe; učí se z praxe (příklady úspěšné i slabé/horší práce)</a:t>
            </a:r>
          </a:p>
          <a:p>
            <a:pPr marL="0" indent="0">
              <a:buNone/>
            </a:pPr>
            <a:r>
              <a:rPr lang="cs-CZ" b="1" dirty="0"/>
              <a:t>Ž: KDE SE PRÁVĚ NACHÁZÍM </a:t>
            </a:r>
            <a:r>
              <a:rPr lang="cs-CZ" dirty="0"/>
              <a:t>– v jaké fázi mé cesty ke zvládnutí učiva/problému? </a:t>
            </a:r>
          </a:p>
          <a:p>
            <a:pPr marL="0" indent="0">
              <a:buNone/>
            </a:pPr>
            <a:r>
              <a:rPr lang="cs-CZ" dirty="0"/>
              <a:t>Zná kritéria zvládnutí, může a umí využívat různé podoby zpětné vazby od U i  dalších Ž, učí se sebehodnocení. </a:t>
            </a:r>
          </a:p>
          <a:p>
            <a:pPr marL="0" indent="0">
              <a:buNone/>
            </a:pPr>
            <a:r>
              <a:rPr lang="cs-CZ" b="1" dirty="0"/>
              <a:t>Ž: JAK SE DOSTANU K CÍLI – k </a:t>
            </a:r>
            <a:r>
              <a:rPr lang="cs-CZ" b="1" dirty="0" err="1"/>
              <a:t>pochopení,naučení</a:t>
            </a:r>
            <a:r>
              <a:rPr lang="cs-CZ" b="1" dirty="0"/>
              <a:t>, </a:t>
            </a:r>
            <a:r>
              <a:rPr lang="cs-CZ" b="1" dirty="0" err="1"/>
              <a:t>osvojení,zvládnutí</a:t>
            </a:r>
            <a:r>
              <a:rPr lang="cs-CZ" b="1" dirty="0"/>
              <a:t>, využití naučeného?  </a:t>
            </a:r>
          </a:p>
          <a:p>
            <a:pPr marL="0" indent="0">
              <a:buNone/>
            </a:pPr>
            <a:r>
              <a:rPr lang="cs-CZ" dirty="0"/>
              <a:t>Využívá pomoci učitele/</a:t>
            </a:r>
            <a:r>
              <a:rPr lang="cs-CZ" dirty="0" err="1"/>
              <a:t>ky</a:t>
            </a:r>
            <a:r>
              <a:rPr lang="cs-CZ" dirty="0"/>
              <a:t>, technik a metod, učí se sebereflexi dílčích kroků, uvědomuje si nedostatky a je ochoten na nich pracovat, atd.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73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1E1F323-2462-4F94-B008-274C98861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825"/>
            <a:ext cx="12192000" cy="528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1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EA3AD-0935-46C5-8A31-C0A41A56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SUMATIVNÍ X FORMATIVNÍ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12E7D6-1012-4E9D-A64B-7F6B28880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ZNÁMKA sama není formativní – může být, pokud je doprovázena odpovídajícím opisem žákova výkonu, na základě kritérií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710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F5EE98A-9A08-4535-8FCF-341FBA762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49" y="0"/>
            <a:ext cx="811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66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C7FCE-8754-4381-ADDA-86291E17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10 vybraných principů formativního hodnocení</a:t>
            </a:r>
            <a:br>
              <a:rPr lang="cs-CZ" dirty="0"/>
            </a:br>
            <a:r>
              <a:rPr lang="cs-CZ" dirty="0"/>
              <a:t>(EDU-IN)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0B6F8A-5F4F-4212-A913-6E4056066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https://www.eduin.cz/wp-content/uploads/2020/06/10_vybranych_principu_formativniho-hodnoceni.pdf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515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E666FE-D556-44B2-B823-E35CD3258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978"/>
            <a:ext cx="10515600" cy="620888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/>
              <a:t>FORMATIVNÍ HODNOCENÍ -</a:t>
            </a:r>
            <a:r>
              <a:rPr lang="cs-CZ" dirty="0"/>
              <a:t> LITERATURA A ZDROJE </a:t>
            </a:r>
          </a:p>
          <a:p>
            <a:pPr marL="0" indent="0">
              <a:buNone/>
            </a:pPr>
            <a:r>
              <a:rPr lang="cs-CZ" dirty="0"/>
              <a:t>  </a:t>
            </a:r>
          </a:p>
          <a:p>
            <a:pPr marL="0" indent="0">
              <a:buNone/>
            </a:pPr>
            <a:r>
              <a:rPr lang="cs-CZ" dirty="0"/>
              <a:t>BOYLE, Bill a Marie CHARLES. </a:t>
            </a:r>
            <a:r>
              <a:rPr lang="cs-CZ" i="1" dirty="0"/>
              <a:t>Formative </a:t>
            </a:r>
            <a:r>
              <a:rPr lang="cs-CZ" i="1" dirty="0" err="1"/>
              <a:t>assessment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teaching</a:t>
            </a:r>
            <a:r>
              <a:rPr lang="cs-CZ" i="1" dirty="0"/>
              <a:t> &amp; </a:t>
            </a:r>
            <a:r>
              <a:rPr lang="cs-CZ" i="1" dirty="0" err="1"/>
              <a:t>learning</a:t>
            </a:r>
            <a:r>
              <a:rPr lang="cs-CZ" dirty="0"/>
              <a:t>. Los Angeles: SAGE, 2014. ISBN 978-1-4462-7331-9.</a:t>
            </a:r>
          </a:p>
          <a:p>
            <a:pPr marL="0" indent="0">
              <a:buNone/>
            </a:pPr>
            <a:r>
              <a:rPr lang="cs-CZ" dirty="0"/>
              <a:t>LAUFKOVÁ, Veronika. Formativní hodnocení v zahraničí a v České republice. E-</a:t>
            </a:r>
            <a:r>
              <a:rPr lang="cs-CZ" dirty="0" err="1"/>
              <a:t>Pedagogium</a:t>
            </a:r>
            <a:r>
              <a:rPr lang="cs-CZ" dirty="0"/>
              <a:t> (1), 2017, s. 89–99. </a:t>
            </a:r>
          </a:p>
          <a:p>
            <a:pPr marL="0" indent="0">
              <a:buNone/>
            </a:pPr>
            <a:r>
              <a:rPr lang="cs-CZ" dirty="0"/>
              <a:t>LAUFKOVÁ, Veronika. Formativní hodnocení v praxi české základní školy. Pedagogika, 67(2), 2017, s. 126–146</a:t>
            </a:r>
          </a:p>
          <a:p>
            <a:pPr marL="0" indent="0">
              <a:buNone/>
            </a:pPr>
            <a:r>
              <a:rPr lang="cs-CZ" dirty="0"/>
              <a:t>MERTIN, Václav. </a:t>
            </a:r>
            <a:r>
              <a:rPr lang="cs-CZ" i="1" dirty="0"/>
              <a:t>Výchova bez trestů</a:t>
            </a:r>
            <a:r>
              <a:rPr lang="cs-CZ" dirty="0"/>
              <a:t>. Praha: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 Česká republika, 2013. ISBN 978-80-7478-028-8.</a:t>
            </a:r>
          </a:p>
          <a:p>
            <a:pPr marL="0" indent="0">
              <a:buNone/>
            </a:pPr>
            <a:r>
              <a:rPr lang="cs-CZ" dirty="0"/>
              <a:t>NOVÁČKOVÁ, Jana a Dobromila NEVOLOVÁ. </a:t>
            </a:r>
            <a:r>
              <a:rPr lang="cs-CZ" i="1" dirty="0"/>
              <a:t>Respektovat a být respektován: cesta k sebeúctě a zodpovědnosti</a:t>
            </a:r>
            <a:r>
              <a:rPr lang="cs-CZ" dirty="0"/>
              <a:t>. 2., přepracované vydání. Praha: </a:t>
            </a:r>
            <a:r>
              <a:rPr lang="cs-CZ" dirty="0" err="1"/>
              <a:t>PeopleComm</a:t>
            </a:r>
            <a:r>
              <a:rPr lang="cs-CZ" dirty="0"/>
              <a:t>, 2020. ISBN 978-80-87917-71-8</a:t>
            </a:r>
          </a:p>
          <a:p>
            <a:pPr marL="0" indent="0">
              <a:buNone/>
            </a:pPr>
            <a:r>
              <a:rPr lang="cs-CZ" dirty="0"/>
              <a:t>POKORNÁ, Markéta. </a:t>
            </a:r>
            <a:r>
              <a:rPr lang="cs-CZ" i="1" dirty="0"/>
              <a:t>Formativní hodnocení žáků na 1. stupni ZŠ: Formative </a:t>
            </a:r>
            <a:r>
              <a:rPr lang="cs-CZ" i="1" dirty="0" err="1"/>
              <a:t>assesment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students</a:t>
            </a:r>
            <a:r>
              <a:rPr lang="cs-CZ" i="1" dirty="0"/>
              <a:t> </a:t>
            </a:r>
            <a:r>
              <a:rPr lang="cs-CZ" i="1" dirty="0" err="1"/>
              <a:t>at</a:t>
            </a:r>
            <a:r>
              <a:rPr lang="cs-CZ" i="1" dirty="0"/>
              <a:t> </a:t>
            </a:r>
            <a:r>
              <a:rPr lang="cs-CZ" i="1" dirty="0" err="1"/>
              <a:t>primary</a:t>
            </a:r>
            <a:r>
              <a:rPr lang="cs-CZ" i="1" dirty="0"/>
              <a:t> </a:t>
            </a:r>
            <a:r>
              <a:rPr lang="cs-CZ" i="1" dirty="0" err="1"/>
              <a:t>school</a:t>
            </a:r>
            <a:r>
              <a:rPr lang="cs-CZ" dirty="0"/>
              <a:t>. Liberec: Technická univerzita v Liberci, 2010. Diplomové práce. Technická univerzita v Liberci. Vedoucí práce Jitka </a:t>
            </a:r>
            <a:r>
              <a:rPr lang="cs-CZ" dirty="0" err="1"/>
              <a:t>Novotová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POLÁČKOVÁ, Michaela. </a:t>
            </a:r>
            <a:r>
              <a:rPr lang="cs-CZ" i="1" dirty="0"/>
              <a:t>Formativní hodnocení. </a:t>
            </a:r>
            <a:r>
              <a:rPr lang="cs-CZ" dirty="0"/>
              <a:t>Praha : Univerzita Karlova, 2009. Diplomová práce.</a:t>
            </a:r>
          </a:p>
          <a:p>
            <a:pPr marL="0" indent="0">
              <a:buNone/>
            </a:pPr>
            <a:r>
              <a:rPr lang="cs-CZ" dirty="0"/>
              <a:t>SANTIAGO, Paulo. et al. </a:t>
            </a:r>
            <a:r>
              <a:rPr lang="cs-CZ" i="1" dirty="0"/>
              <a:t>OECD </a:t>
            </a:r>
            <a:r>
              <a:rPr lang="cs-CZ" i="1" dirty="0" err="1"/>
              <a:t>Reviews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Evaulation</a:t>
            </a:r>
            <a:r>
              <a:rPr lang="cs-CZ" i="1" dirty="0"/>
              <a:t> and </a:t>
            </a:r>
            <a:r>
              <a:rPr lang="cs-CZ" i="1" dirty="0" err="1"/>
              <a:t>Assessment</a:t>
            </a:r>
            <a:r>
              <a:rPr lang="cs-CZ" i="1" dirty="0"/>
              <a:t> in </a:t>
            </a:r>
            <a:r>
              <a:rPr lang="cs-CZ" i="1" dirty="0" err="1"/>
              <a:t>Education</a:t>
            </a:r>
            <a:r>
              <a:rPr lang="cs-CZ" i="1" dirty="0"/>
              <a:t>. Czech Republic. </a:t>
            </a:r>
            <a:r>
              <a:rPr lang="cs-CZ" i="1" dirty="0" err="1"/>
              <a:t>Main</a:t>
            </a:r>
            <a:r>
              <a:rPr lang="cs-CZ" i="1" dirty="0"/>
              <a:t> </a:t>
            </a:r>
            <a:r>
              <a:rPr lang="cs-CZ" i="1" dirty="0" err="1"/>
              <a:t>Conclusions</a:t>
            </a:r>
            <a:r>
              <a:rPr lang="cs-CZ" i="1" dirty="0"/>
              <a:t>. </a:t>
            </a:r>
            <a:r>
              <a:rPr lang="cs-CZ" dirty="0"/>
              <a:t>. 2012. [cit. 2019-1-14]. Dostupný z WWW: [</a:t>
            </a:r>
            <a:r>
              <a:rPr lang="cs-CZ" u="sng" dirty="0">
                <a:hlinkClick r:id="rId2"/>
              </a:rPr>
              <a:t>Dostupné z: http://www.oecd.org/dataoecd/ 33/47/49479976.pdf; český překlad studie: www.msmt.c z /f </a:t>
            </a:r>
            <a:r>
              <a:rPr lang="cs-CZ" u="sng" dirty="0" err="1">
                <a:hlinkClick r:id="rId2"/>
              </a:rPr>
              <a:t>ile</a:t>
            </a:r>
            <a:r>
              <a:rPr lang="cs-CZ" u="sng" dirty="0">
                <a:hlinkClick r:id="rId2"/>
              </a:rPr>
              <a:t>/20716 _1_1/.</a:t>
            </a:r>
            <a:r>
              <a:rPr lang="cs-CZ" dirty="0"/>
              <a:t>].</a:t>
            </a:r>
          </a:p>
          <a:p>
            <a:pPr marL="0" indent="0">
              <a:buNone/>
            </a:pPr>
            <a:r>
              <a:rPr lang="cs-CZ" dirty="0"/>
              <a:t>SILBERT, Linda </a:t>
            </a:r>
            <a:r>
              <a:rPr lang="cs-CZ" dirty="0" err="1"/>
              <a:t>Bress</a:t>
            </a:r>
            <a:r>
              <a:rPr lang="cs-CZ" dirty="0"/>
              <a:t> a </a:t>
            </a:r>
            <a:r>
              <a:rPr lang="cs-CZ" dirty="0" err="1"/>
              <a:t>Alvin</a:t>
            </a:r>
            <a:r>
              <a:rPr lang="cs-CZ" dirty="0"/>
              <a:t> J. SILBERT. </a:t>
            </a:r>
            <a:r>
              <a:rPr lang="cs-CZ" i="1" dirty="0"/>
              <a:t>Proč chytré děti dostávají špatné známky</a:t>
            </a:r>
            <a:r>
              <a:rPr lang="cs-CZ" dirty="0"/>
              <a:t>. Brno: </a:t>
            </a:r>
            <a:r>
              <a:rPr lang="cs-CZ" dirty="0" err="1"/>
              <a:t>Edika</a:t>
            </a:r>
            <a:r>
              <a:rPr lang="cs-CZ" dirty="0"/>
              <a:t>, 2013. ISBN 978-80-266-0166-1.</a:t>
            </a:r>
          </a:p>
          <a:p>
            <a:pPr marL="0" indent="0">
              <a:buNone/>
            </a:pPr>
            <a:r>
              <a:rPr lang="cs-CZ" dirty="0"/>
              <a:t>STARÝ, Karel a Veronika LAUFKOVÁ. </a:t>
            </a:r>
            <a:r>
              <a:rPr lang="cs-CZ" i="1" dirty="0"/>
              <a:t>Formativní hodnocení ve výuce</a:t>
            </a:r>
            <a:r>
              <a:rPr lang="cs-CZ" dirty="0"/>
              <a:t>. Praha: Portál, 2016. ISBN 978-80-262-1001-6.</a:t>
            </a:r>
          </a:p>
          <a:p>
            <a:pPr marL="0" indent="0">
              <a:buNone/>
            </a:pPr>
            <a:r>
              <a:rPr lang="cs-CZ" dirty="0"/>
              <a:t>STARÝ, Karel. </a:t>
            </a:r>
            <a:r>
              <a:rPr lang="cs-CZ" i="1" dirty="0"/>
              <a:t>Učitelé učitelů: náměty na vzdělávání vlastního učitelského sboru</a:t>
            </a:r>
            <a:r>
              <a:rPr lang="cs-CZ" dirty="0"/>
              <a:t>. Praha: Portál, 2008. ISBN 978-80-7367-513-4.</a:t>
            </a:r>
          </a:p>
          <a:p>
            <a:pPr marL="0" indent="0">
              <a:buNone/>
            </a:pPr>
            <a:r>
              <a:rPr lang="cs-CZ" dirty="0"/>
              <a:t>VINCEJOVÁ VALÁŠKOVÁ, Eva. Jak na formativní hodnocení. Praha: NPI, nedatováno. </a:t>
            </a:r>
            <a:r>
              <a:rPr lang="cs-CZ" u="sng" dirty="0">
                <a:hlinkClick r:id="rId3"/>
              </a:rPr>
              <a:t>https://www.nidv.cz/bulletiny?task=bulletins.download_pdf&amp;id=38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WILIAM, </a:t>
            </a:r>
            <a:r>
              <a:rPr lang="cs-CZ" dirty="0" err="1"/>
              <a:t>Dylan</a:t>
            </a:r>
            <a:r>
              <a:rPr lang="cs-CZ" dirty="0"/>
              <a:t> a </a:t>
            </a:r>
            <a:r>
              <a:rPr lang="cs-CZ" dirty="0" err="1"/>
              <a:t>Siobhán</a:t>
            </a:r>
            <a:r>
              <a:rPr lang="cs-CZ" dirty="0"/>
              <a:t> LEAHY. </a:t>
            </a:r>
            <a:r>
              <a:rPr lang="cs-CZ" i="1" dirty="0"/>
              <a:t>Zavádění formativního hodnocení: praktické techniky pro základní a střední školy</a:t>
            </a:r>
            <a:r>
              <a:rPr lang="cs-CZ" dirty="0"/>
              <a:t>. Třetí revidované vydání. Praha: Čtení pomáhá, 2020. ISBN 978-80-906082-8-3.   </a:t>
            </a:r>
            <a:r>
              <a:rPr lang="cs-CZ" u="sng" dirty="0">
                <a:hlinkClick r:id="rId4"/>
              </a:rPr>
              <a:t>https://www.edukacnilaborator.cz/wp-content/uploads/2022/07/ZFH-2021-ukazka.pdf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812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76985-7E7B-48A6-8CA4-889BD76A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 SMART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52D3CE-48E9-471E-AAB5-BEDE8D136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- </a:t>
            </a:r>
            <a:r>
              <a:rPr lang="cs-CZ" dirty="0" err="1"/>
              <a:t>mysluplnost</a:t>
            </a:r>
            <a:endParaRPr lang="cs-CZ" dirty="0"/>
          </a:p>
          <a:p>
            <a:r>
              <a:rPr lang="cs-CZ" dirty="0"/>
              <a:t>M - měřitelnost</a:t>
            </a:r>
          </a:p>
          <a:p>
            <a:r>
              <a:rPr lang="cs-CZ" dirty="0"/>
              <a:t>A - akceptovatelnost</a:t>
            </a:r>
          </a:p>
          <a:p>
            <a:r>
              <a:rPr lang="cs-CZ" dirty="0"/>
              <a:t>R - reálnost</a:t>
            </a:r>
          </a:p>
          <a:p>
            <a:r>
              <a:rPr lang="cs-CZ" dirty="0"/>
              <a:t>T - </a:t>
            </a:r>
            <a:r>
              <a:rPr lang="cs-CZ" dirty="0" err="1"/>
              <a:t>termínovanost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69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1AB53A-9415-436E-83AE-0C1DF746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PORTFOLIO ŽÁKA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A72B31-1284-499E-ACE0-F14C8773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VÝZNAM: </a:t>
            </a:r>
          </a:p>
          <a:p>
            <a:pPr marL="0" indent="0">
              <a:buNone/>
            </a:pPr>
            <a:r>
              <a:rPr lang="cs-CZ" b="1" dirty="0"/>
              <a:t>Pravidelný záznam o žákových činnostech, pokrocích, úspěších – kvalitní základ pro formativní hodnocení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3 kategorie – dle účelu, funkce</a:t>
            </a:r>
          </a:p>
          <a:p>
            <a:pPr marL="0" indent="0">
              <a:buNone/>
            </a:pPr>
            <a:r>
              <a:rPr lang="cs-CZ" b="1" dirty="0"/>
              <a:t>Pracovní</a:t>
            </a:r>
          </a:p>
          <a:p>
            <a:pPr marL="0" indent="0">
              <a:buNone/>
            </a:pPr>
            <a:r>
              <a:rPr lang="cs-CZ" b="1" dirty="0"/>
              <a:t>Dokumentační</a:t>
            </a:r>
          </a:p>
          <a:p>
            <a:pPr marL="0" indent="0">
              <a:buNone/>
            </a:pPr>
            <a:r>
              <a:rPr lang="cs-CZ" b="1" dirty="0"/>
              <a:t>Prezentační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562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3A2BE-AD5C-4307-952C-72040963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3A9764-447B-4998-9BE4-55CA759B1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Situace R – D </a:t>
            </a:r>
          </a:p>
          <a:p>
            <a:r>
              <a:rPr lang="cs-CZ" dirty="0"/>
              <a:t>Definice FH</a:t>
            </a:r>
          </a:p>
          <a:p>
            <a:r>
              <a:rPr lang="cs-CZ" dirty="0"/>
              <a:t>Pilíře FH</a:t>
            </a:r>
          </a:p>
          <a:p>
            <a:r>
              <a:rPr lang="cs-CZ" dirty="0"/>
              <a:t>Fáze FH</a:t>
            </a:r>
          </a:p>
          <a:p>
            <a:r>
              <a:rPr lang="cs-CZ" dirty="0"/>
              <a:t>Důvody – výhody FH</a:t>
            </a:r>
          </a:p>
          <a:p>
            <a:r>
              <a:rPr lang="cs-CZ" dirty="0"/>
              <a:t>Techniky/metody FH</a:t>
            </a:r>
          </a:p>
          <a:p>
            <a:r>
              <a:rPr lang="cs-CZ" dirty="0"/>
              <a:t>Užitečné odkazy</a:t>
            </a:r>
          </a:p>
          <a:p>
            <a:r>
              <a:rPr lang="cs-CZ" dirty="0"/>
              <a:t>Literatura a zdroje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091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0B341-CF5B-404A-BC65-46A5D713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Záznamový arch/tabulka o žákovi - o jeho výsledcích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D06D32-37A0-437C-A6A9-7E50F9275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Váš žák má ve Vašich poznámkách list/tabulku – kromě </a:t>
            </a:r>
            <a:r>
              <a:rPr lang="cs-CZ" dirty="0" err="1"/>
              <a:t>sumativních</a:t>
            </a:r>
            <a:r>
              <a:rPr lang="cs-CZ" dirty="0"/>
              <a:t> hodnocení si zapisujete vlastní poznámky o Ź – jeho aktuální výsledky, připojené projevy, </a:t>
            </a:r>
            <a:r>
              <a:rPr lang="cs-CZ"/>
              <a:t>individuální pokroky…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835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4F6C2-59A4-4210-8AEC-C6FFAC9A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DA8870-61DE-4056-9850-C3A4B4CDA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911"/>
            <a:ext cx="10515600" cy="496905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FORMATIVNÍ HODNOCENÍ:</a:t>
            </a:r>
          </a:p>
          <a:p>
            <a:r>
              <a:rPr lang="cs-CZ" dirty="0">
                <a:hlinkClick r:id="rId2"/>
              </a:rPr>
              <a:t>https://www.youtube.com/watch?v=DWhEh56llpc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SUMATIVNÍ x FORMATIVNÍ hodnocení</a:t>
            </a:r>
          </a:p>
          <a:p>
            <a:r>
              <a:rPr lang="cs-CZ" dirty="0">
                <a:hlinkClick r:id="rId3"/>
              </a:rPr>
              <a:t>https://www.youtube.com/watch?v=BhoR24s_gbk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FM na 1. stupni ZŠ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https://www.youtube.com/watch?v=6YoHT1JeaiQ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83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mail.seznam.cz/imageresize/?width=1920&amp;height=933&amp;mid=157&amp;aid=1&amp;uid=166138708&amp;default=%2Fstatic%2Fwm%2Fimg%2Fdefault-image.svg">
            <a:extLst>
              <a:ext uri="{FF2B5EF4-FFF2-40B4-BE49-F238E27FC236}">
                <a16:creationId xmlns:a16="http://schemas.microsoft.com/office/drawing/2014/main" id="{E6358319-88DC-4FC4-A3B6-A06B41DFBC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DB1352-626E-4611-BBC0-E6C5A1675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31" y="0"/>
            <a:ext cx="5145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51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62483E38-7FBC-4FF6-AB92-28D9DC83C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" r="116"/>
          <a:stretch/>
        </p:blipFill>
        <p:spPr>
          <a:xfrm>
            <a:off x="1530088" y="0"/>
            <a:ext cx="9131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8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B60BC-966F-4D65-BC17-51301E58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756"/>
            <a:ext cx="10515600" cy="654756"/>
          </a:xfrm>
        </p:spPr>
        <p:txBody>
          <a:bodyPr>
            <a:normAutofit fontScale="90000"/>
          </a:bodyPr>
          <a:lstStyle/>
          <a:p>
            <a:r>
              <a:rPr lang="cs-CZ" dirty="0"/>
              <a:t>Rozhovor </a:t>
            </a:r>
            <a:r>
              <a:rPr lang="cs-CZ" b="1" dirty="0"/>
              <a:t>R</a:t>
            </a:r>
            <a:r>
              <a:rPr lang="cs-CZ" dirty="0"/>
              <a:t>odiče a jeho </a:t>
            </a:r>
            <a:r>
              <a:rPr lang="cs-CZ" b="1" dirty="0"/>
              <a:t>D</a:t>
            </a:r>
            <a:r>
              <a:rPr lang="cs-CZ" dirty="0"/>
              <a:t>ítěte – žáka ZŠ…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517910-CA41-48B5-92D7-B4BA18FF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1512"/>
            <a:ext cx="10515600" cy="59097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R: Ahoj, tak co bylo dnes ve škole? </a:t>
            </a:r>
          </a:p>
          <a:p>
            <a:pPr marL="0" indent="0">
              <a:buNone/>
            </a:pPr>
            <a:r>
              <a:rPr lang="cs-CZ" dirty="0"/>
              <a:t>D: </a:t>
            </a:r>
            <a:r>
              <a:rPr lang="cs-CZ" dirty="0" err="1"/>
              <a:t>Hmm</a:t>
            </a:r>
            <a:r>
              <a:rPr lang="cs-CZ" dirty="0"/>
              <a:t>….Vlastně nic.</a:t>
            </a:r>
          </a:p>
          <a:p>
            <a:pPr marL="0" indent="0">
              <a:buNone/>
            </a:pPr>
            <a:r>
              <a:rPr lang="cs-CZ" dirty="0"/>
              <a:t>R: Opravdu? Psali jste něco? </a:t>
            </a:r>
          </a:p>
          <a:p>
            <a:pPr marL="0" indent="0">
              <a:buNone/>
            </a:pPr>
            <a:r>
              <a:rPr lang="cs-CZ" dirty="0"/>
              <a:t>D: </a:t>
            </a:r>
            <a:r>
              <a:rPr lang="cs-CZ" dirty="0" err="1"/>
              <a:t>Hmmmm</a:t>
            </a:r>
            <a:r>
              <a:rPr lang="cs-CZ" dirty="0"/>
              <a:t> … Asi ani ne … </a:t>
            </a:r>
          </a:p>
          <a:p>
            <a:pPr marL="0" indent="0">
              <a:buNone/>
            </a:pPr>
            <a:r>
              <a:rPr lang="cs-CZ" dirty="0"/>
              <a:t>R: Jak, asi? Tak jo nebo ne? </a:t>
            </a:r>
          </a:p>
          <a:p>
            <a:pPr marL="0" indent="0">
              <a:buNone/>
            </a:pPr>
            <a:r>
              <a:rPr lang="cs-CZ" dirty="0"/>
              <a:t>D: Vlastně jo, dva testy…</a:t>
            </a:r>
          </a:p>
          <a:p>
            <a:pPr marL="0" indent="0">
              <a:buNone/>
            </a:pPr>
            <a:r>
              <a:rPr lang="cs-CZ" dirty="0"/>
              <a:t>R: No a z čeho? </a:t>
            </a:r>
          </a:p>
          <a:p>
            <a:pPr marL="0" indent="0">
              <a:buNone/>
            </a:pPr>
            <a:r>
              <a:rPr lang="cs-CZ" dirty="0"/>
              <a:t>D: Z… fyziky… a z češtiny …</a:t>
            </a:r>
          </a:p>
          <a:p>
            <a:pPr marL="0" indent="0">
              <a:buNone/>
            </a:pPr>
            <a:r>
              <a:rPr lang="cs-CZ" dirty="0"/>
              <a:t>R: No, a co, </a:t>
            </a:r>
            <a:r>
              <a:rPr lang="cs-CZ" dirty="0" err="1"/>
              <a:t>jak‘s</a:t>
            </a:r>
            <a:r>
              <a:rPr lang="cs-CZ" dirty="0"/>
              <a:t> dopad? </a:t>
            </a:r>
          </a:p>
          <a:p>
            <a:pPr marL="0" indent="0">
              <a:buNone/>
            </a:pPr>
            <a:r>
              <a:rPr lang="cs-CZ" dirty="0"/>
              <a:t>D: Jo … Docela dobrý …</a:t>
            </a:r>
          </a:p>
          <a:p>
            <a:pPr marL="0" indent="0">
              <a:buNone/>
            </a:pPr>
            <a:r>
              <a:rPr lang="cs-CZ" dirty="0"/>
              <a:t>R: Jak - dobrý? </a:t>
            </a:r>
            <a:r>
              <a:rPr lang="cs-CZ" dirty="0" err="1"/>
              <a:t>Co‘s</a:t>
            </a:r>
            <a:r>
              <a:rPr lang="cs-CZ" dirty="0"/>
              <a:t> dostal?</a:t>
            </a:r>
          </a:p>
          <a:p>
            <a:pPr marL="0" indent="0">
              <a:buNone/>
            </a:pPr>
            <a:r>
              <a:rPr lang="cs-CZ" dirty="0"/>
              <a:t>D: No… z fyziky jedna mínus … a z češtiny trojku …</a:t>
            </a:r>
          </a:p>
          <a:p>
            <a:pPr marL="0" indent="0">
              <a:buNone/>
            </a:pPr>
            <a:r>
              <a:rPr lang="cs-CZ" dirty="0"/>
              <a:t>R: No </a:t>
            </a:r>
            <a:r>
              <a:rPr lang="cs-CZ" dirty="0" err="1"/>
              <a:t>prosim</a:t>
            </a:r>
            <a:r>
              <a:rPr lang="cs-CZ" dirty="0"/>
              <a:t> Tě, </a:t>
            </a:r>
            <a:r>
              <a:rPr lang="cs-CZ" dirty="0" err="1"/>
              <a:t>jaktože</a:t>
            </a:r>
            <a:r>
              <a:rPr lang="cs-CZ" dirty="0"/>
              <a:t> trojku ???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4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8AC2F-9AAD-4234-B0F8-E8EF6439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644"/>
            <a:ext cx="10515600" cy="180624"/>
          </a:xfrm>
        </p:spPr>
        <p:txBody>
          <a:bodyPr>
            <a:noAutofit/>
          </a:bodyPr>
          <a:lstStyle/>
          <a:p>
            <a:r>
              <a:rPr lang="cs-CZ" sz="2800" dirty="0"/>
              <a:t>D: No… z fyziky jedna mínus … a z češtiny trojku …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BEA47F-0B20-4A61-A635-8AE3A21CA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8268"/>
            <a:ext cx="10515600" cy="52286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R1: No </a:t>
            </a:r>
            <a:r>
              <a:rPr lang="cs-CZ" dirty="0" err="1"/>
              <a:t>prosim</a:t>
            </a:r>
            <a:r>
              <a:rPr lang="cs-CZ" dirty="0"/>
              <a:t> Tě, </a:t>
            </a:r>
            <a:r>
              <a:rPr lang="cs-CZ" dirty="0" err="1"/>
              <a:t>jaktože</a:t>
            </a:r>
            <a:r>
              <a:rPr lang="cs-CZ" dirty="0"/>
              <a:t> trojku ??? </a:t>
            </a:r>
          </a:p>
          <a:p>
            <a:pPr marL="0" indent="0">
              <a:buNone/>
            </a:pPr>
            <a:r>
              <a:rPr lang="cs-CZ" dirty="0"/>
              <a:t>R2: No, tak fyzika Ti vždycky šla, ale co ta čeština? </a:t>
            </a:r>
          </a:p>
          <a:p>
            <a:pPr marL="0" indent="0">
              <a:buNone/>
            </a:pPr>
            <a:r>
              <a:rPr lang="cs-CZ" dirty="0"/>
              <a:t>R3: No, </a:t>
            </a:r>
            <a:r>
              <a:rPr lang="cs-CZ" dirty="0" err="1"/>
              <a:t>to‘s</a:t>
            </a:r>
            <a:r>
              <a:rPr lang="cs-CZ" dirty="0"/>
              <a:t> mě moc nepotěšil/a, tou trojkou …</a:t>
            </a:r>
          </a:p>
          <a:p>
            <a:pPr marL="0" indent="0">
              <a:buNone/>
            </a:pPr>
            <a:r>
              <a:rPr lang="cs-CZ" dirty="0"/>
              <a:t>R4: No, to Ti ta čeština letos zase zkazí vyznamenání, co?</a:t>
            </a:r>
          </a:p>
          <a:p>
            <a:pPr marL="0" indent="0">
              <a:buNone/>
            </a:pPr>
            <a:r>
              <a:rPr lang="cs-CZ" dirty="0"/>
              <a:t>R5: A co měl/i Kuba/Anička/ostatní ? 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R*         Tak to mám radost, z té 1- … A co jste dnes ještě dělali, kromě testů? </a:t>
            </a:r>
          </a:p>
          <a:p>
            <a:pPr marL="0" indent="0">
              <a:buNone/>
            </a:pPr>
            <a:r>
              <a:rPr lang="cs-CZ" dirty="0"/>
              <a:t>R**         A o čem byly ty testy ? Co konkrétně se Ti v češtině nedařilo? </a:t>
            </a:r>
          </a:p>
          <a:p>
            <a:pPr marL="0" indent="0">
              <a:buNone/>
            </a:pPr>
            <a:r>
              <a:rPr lang="cs-CZ" dirty="0"/>
              <a:t>R***       Byly ty testy náročné? Připravoval/a jsi se dost?</a:t>
            </a:r>
          </a:p>
          <a:p>
            <a:pPr marL="0" indent="0">
              <a:buNone/>
            </a:pPr>
            <a:r>
              <a:rPr lang="cs-CZ" dirty="0"/>
              <a:t>R****     A jak by ses ohodnotil/a sám/sama? Myslíš, že tu látku umíš? R*****   Co plánuješ dál? Jak se to můžeš doučit?  Pokusíš se o opravu? </a:t>
            </a:r>
          </a:p>
        </p:txBody>
      </p:sp>
    </p:spTree>
    <p:extLst>
      <p:ext uri="{BB962C8B-B14F-4D97-AF65-F5344CB8AC3E}">
        <p14:creationId xmlns:p14="http://schemas.microsoft.com/office/powerpoint/2010/main" val="403476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A1FDE1-370D-4A3E-B809-B1753E38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342"/>
          </a:xfrm>
        </p:spPr>
        <p:txBody>
          <a:bodyPr/>
          <a:lstStyle/>
          <a:p>
            <a:r>
              <a:rPr lang="cs-CZ" dirty="0"/>
              <a:t>Motto: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87C539-982F-49DA-8196-31FFE900B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ŽÁCI NECHODÍ DO ŠKOLY, ABY BYLI HODNOCENI. 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HODNOCENI JSOU PROTO, ABYCHOM JIM MOHLI POMOCI V DALŠÍ  VZDĚLÁVACÍ CESTĚ.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58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FE9800-40DC-434C-A102-FEADC483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FORMATIVNÍ hodnocení </a:t>
            </a:r>
            <a:br>
              <a:rPr lang="cs-CZ" dirty="0"/>
            </a:br>
            <a:r>
              <a:rPr lang="cs-CZ" dirty="0"/>
              <a:t>(FORMATIVE </a:t>
            </a:r>
            <a:r>
              <a:rPr lang="cs-CZ" dirty="0" err="1"/>
              <a:t>assessement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818B20-F8AF-4C54-90E5-30469E0E2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FORMO – utvářet; </a:t>
            </a:r>
          </a:p>
          <a:p>
            <a:pPr marL="0" indent="0">
              <a:buNone/>
            </a:pPr>
            <a:r>
              <a:rPr lang="cs-CZ" dirty="0"/>
              <a:t>FORMACE – dlouhodobý proces utváření pevných hodnotových postojů člověka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v pedagogické diskusi se pojem objevuje od 60. let 20. století</a:t>
            </a:r>
          </a:p>
        </p:txBody>
      </p:sp>
    </p:spTree>
    <p:extLst>
      <p:ext uri="{BB962C8B-B14F-4D97-AF65-F5344CB8AC3E}">
        <p14:creationId xmlns:p14="http://schemas.microsoft.com/office/powerpoint/2010/main" val="156798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2D2EE-BD50-4B8C-93E3-9D5C9A2B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Formativní hodnocení: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1DC13E-FB96-4575-80DF-C0F56E5D4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EUROINSTITUT</a:t>
            </a:r>
            <a:r>
              <a:rPr lang="cs-CZ" dirty="0"/>
              <a:t> - 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Klára </a:t>
            </a:r>
            <a:r>
              <a:rPr lang="cs-CZ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Tábová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výchovná poradkyně: </a:t>
            </a:r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cs-CZ" u="sng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cs-CZ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část </a:t>
            </a:r>
          </a:p>
          <a:p>
            <a:r>
              <a:rPr lang="cs-CZ" dirty="0">
                <a:hlinkClick r:id="rId2"/>
              </a:rPr>
              <a:t>https://www.youtube.com/watch?v=BhoR24s_gbk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2. část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https://www.youtube.com/watch?v=lL8qpQk2iw4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72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4E44B-3D44-4F41-BDC3-451C05BC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186"/>
          </a:xfrm>
        </p:spPr>
        <p:txBody>
          <a:bodyPr>
            <a:normAutofit/>
          </a:bodyPr>
          <a:lstStyle/>
          <a:p>
            <a:r>
              <a:rPr lang="cs-CZ" sz="4000" b="1" dirty="0"/>
              <a:t>? CO JE (x co není) FORMATIVNÍ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2A46A6-F373-4891-BAA9-481E564E0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243"/>
            <a:ext cx="10515600" cy="4799719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/>
              <a:t>hodnocení, které přináší nejen jednorázovou vše (nebo málo?!) hodnotící známku – ale užitečnou, komplexní a konkrétní informaci o aktuálním stavu   vědomostí a dovedností žáka </a:t>
            </a:r>
          </a:p>
          <a:p>
            <a:pPr>
              <a:buFontTx/>
              <a:buChar char="-"/>
            </a:pPr>
            <a:r>
              <a:rPr lang="cs-CZ" dirty="0"/>
              <a:t>způsob přemýšlení o učení a výuce, který slouží k dosažení konkrétních, předem pojmenovaných cílů</a:t>
            </a:r>
          </a:p>
          <a:p>
            <a:pPr>
              <a:buFontTx/>
              <a:buChar char="-"/>
            </a:pPr>
            <a:r>
              <a:rPr lang="cs-CZ" dirty="0"/>
              <a:t>je průběžné - průběžné reakce na chybný i bezchybný výkon žáka</a:t>
            </a:r>
          </a:p>
          <a:p>
            <a:pPr>
              <a:buFontTx/>
              <a:buChar char="-"/>
            </a:pPr>
            <a:r>
              <a:rPr lang="cs-CZ" dirty="0"/>
              <a:t>o tom, zda je H formativní, rozhoduje, zda je tak chápou žáci, ne učitel/</a:t>
            </a:r>
            <a:r>
              <a:rPr lang="cs-CZ" dirty="0" err="1"/>
              <a:t>ka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! Není cílem samo o sobě.</a:t>
            </a:r>
          </a:p>
          <a:p>
            <a:pPr marL="0" indent="0">
              <a:buNone/>
            </a:pPr>
            <a:r>
              <a:rPr lang="cs-CZ" b="1" dirty="0"/>
              <a:t>! Nestojíme o pouhé </a:t>
            </a:r>
            <a:r>
              <a:rPr lang="cs-CZ" b="1" dirty="0" err="1"/>
              <a:t>assessement</a:t>
            </a:r>
            <a:r>
              <a:rPr lang="cs-CZ" b="1" dirty="0"/>
              <a:t> OF </a:t>
            </a:r>
            <a:r>
              <a:rPr lang="cs-CZ" b="1" dirty="0" err="1"/>
              <a:t>teaching</a:t>
            </a:r>
            <a:r>
              <a:rPr lang="cs-CZ" b="1" dirty="0"/>
              <a:t> and </a:t>
            </a:r>
            <a:r>
              <a:rPr lang="cs-CZ" b="1" dirty="0" err="1"/>
              <a:t>learning</a:t>
            </a:r>
            <a:r>
              <a:rPr lang="cs-CZ" b="1" dirty="0"/>
              <a:t>.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09453-9891-40FA-AAF1-288A4778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00"/>
            <a:ext cx="10515600" cy="67468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Učitel</a:t>
            </a:r>
            <a:r>
              <a:rPr lang="cs-CZ" dirty="0"/>
              <a:t>, který používá hodnocení ve formativní funkci, </a:t>
            </a:r>
            <a:r>
              <a:rPr lang="cs-CZ" b="1" dirty="0"/>
              <a:t>se mimo jiné snaží o to</a:t>
            </a:r>
            <a:r>
              <a:rPr lang="cs-CZ" dirty="0"/>
              <a:t>,: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C66D27-C9EB-42C1-A840-81C33B816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dirty="0"/>
              <a:t>• aby žáci přijímali odpovědnost za vlastní učení,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aby hodnocení sloužilo k lepšímu učení a „naučení se“,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dirty="0"/>
              <a:t>   (</a:t>
            </a:r>
            <a:r>
              <a:rPr lang="cs-CZ" sz="3200" dirty="0" err="1"/>
              <a:t>assessement</a:t>
            </a:r>
            <a:r>
              <a:rPr lang="cs-CZ" sz="3200" dirty="0"/>
              <a:t> </a:t>
            </a:r>
            <a:r>
              <a:rPr lang="cs-CZ" sz="3200" b="1" dirty="0"/>
              <a:t>FOR</a:t>
            </a:r>
            <a:r>
              <a:rPr lang="cs-CZ" sz="3200" dirty="0"/>
              <a:t> </a:t>
            </a:r>
            <a:r>
              <a:rPr lang="cs-CZ" sz="3200" dirty="0" err="1"/>
              <a:t>teaching</a:t>
            </a:r>
            <a:r>
              <a:rPr lang="cs-CZ" sz="3200" dirty="0"/>
              <a:t> and </a:t>
            </a:r>
            <a:r>
              <a:rPr lang="cs-CZ" sz="3200" dirty="0" err="1"/>
              <a:t>learning</a:t>
            </a:r>
            <a:r>
              <a:rPr lang="cs-CZ" sz="3200" dirty="0"/>
              <a:t>),</a:t>
            </a:r>
          </a:p>
          <a:p>
            <a:pPr marL="0" indent="0">
              <a:buNone/>
            </a:pPr>
            <a:r>
              <a:rPr lang="cs-CZ" sz="3200" dirty="0"/>
              <a:t> </a:t>
            </a:r>
          </a:p>
          <a:p>
            <a:pPr marL="0" indent="0">
              <a:buNone/>
            </a:pPr>
            <a:r>
              <a:rPr lang="cs-CZ" sz="3200" dirty="0"/>
              <a:t>• aby žáci své učení plánovali a vyhodnocovali, 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• aby učitel v konkrétní třídě učil co nejefektivněji.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1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1435</Words>
  <Application>Microsoft Office PowerPoint</Application>
  <PresentationFormat>Širokoúhlá obrazovka</PresentationFormat>
  <Paragraphs>135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FORMATIVNÍ HODNOCENÍ</vt:lpstr>
      <vt:lpstr>Obsah: </vt:lpstr>
      <vt:lpstr>Rozhovor Rodiče a jeho Dítěte – žáka ZŠ… </vt:lpstr>
      <vt:lpstr>D: No… z fyziky jedna mínus … a z češtiny trojku … </vt:lpstr>
      <vt:lpstr>Motto: </vt:lpstr>
      <vt:lpstr>FORMATIVNÍ hodnocení  (FORMATIVE assessement)</vt:lpstr>
      <vt:lpstr>Formativní hodnocení: </vt:lpstr>
      <vt:lpstr>? CO JE (x co není) FORMATIVNÍ HODNOCENÍ</vt:lpstr>
      <vt:lpstr>Učitel, který používá hodnocení ve formativní funkci, se mimo jiné snaží o to,:  </vt:lpstr>
      <vt:lpstr>Proč hodnotit formativně? </vt:lpstr>
      <vt:lpstr>Prezentace aplikace PowerPoint</vt:lpstr>
      <vt:lpstr>FÁZE PROCESU FH</vt:lpstr>
      <vt:lpstr>Prezentace aplikace PowerPoint</vt:lpstr>
      <vt:lpstr>SUMATIVNÍ X FORMATIVNÍ</vt:lpstr>
      <vt:lpstr>Prezentace aplikace PowerPoint</vt:lpstr>
      <vt:lpstr>10 vybraných principů formativního hodnocení (EDU-IN)</vt:lpstr>
      <vt:lpstr>Prezentace aplikace PowerPoint</vt:lpstr>
      <vt:lpstr>Metoda SMART</vt:lpstr>
      <vt:lpstr>PORTFOLIO ŽÁKA</vt:lpstr>
      <vt:lpstr>Záznamový arch/tabulka o žákovi - o jeho výsledcích</vt:lpstr>
      <vt:lpstr>Užitečné odkazy: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FORMATIVNÍ HODNOCENÍ</dc:title>
  <dc:creator>Simona Kiryková</dc:creator>
  <cp:lastModifiedBy>Simona Kiryková</cp:lastModifiedBy>
  <cp:revision>28</cp:revision>
  <dcterms:created xsi:type="dcterms:W3CDTF">2023-04-22T09:37:26Z</dcterms:created>
  <dcterms:modified xsi:type="dcterms:W3CDTF">2023-04-22T12:47:37Z</dcterms:modified>
</cp:coreProperties>
</file>