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handoutMasterIdLst>
    <p:handoutMasterId r:id="rId34"/>
  </p:handoutMasterIdLst>
  <p:sldIdLst>
    <p:sldId id="305" r:id="rId3"/>
    <p:sldId id="293" r:id="rId4"/>
    <p:sldId id="294" r:id="rId5"/>
    <p:sldId id="257" r:id="rId6"/>
    <p:sldId id="266" r:id="rId7"/>
    <p:sldId id="267" r:id="rId8"/>
    <p:sldId id="303" r:id="rId9"/>
    <p:sldId id="268" r:id="rId10"/>
    <p:sldId id="273" r:id="rId11"/>
    <p:sldId id="264" r:id="rId12"/>
    <p:sldId id="265" r:id="rId13"/>
    <p:sldId id="304" r:id="rId14"/>
    <p:sldId id="270" r:id="rId15"/>
    <p:sldId id="272" r:id="rId16"/>
    <p:sldId id="275" r:id="rId17"/>
    <p:sldId id="276" r:id="rId18"/>
    <p:sldId id="295" r:id="rId19"/>
    <p:sldId id="279" r:id="rId20"/>
    <p:sldId id="280" r:id="rId21"/>
    <p:sldId id="281" r:id="rId22"/>
    <p:sldId id="285" r:id="rId23"/>
    <p:sldId id="286" r:id="rId24"/>
    <p:sldId id="288" r:id="rId25"/>
    <p:sldId id="289" r:id="rId26"/>
    <p:sldId id="297" r:id="rId27"/>
    <p:sldId id="298" r:id="rId28"/>
    <p:sldId id="299" r:id="rId29"/>
    <p:sldId id="296" r:id="rId30"/>
    <p:sldId id="290" r:id="rId31"/>
    <p:sldId id="300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89" autoAdjust="0"/>
  </p:normalViewPr>
  <p:slideViewPr>
    <p:cSldViewPr>
      <p:cViewPr varScale="1">
        <p:scale>
          <a:sx n="110" d="100"/>
          <a:sy n="110" d="100"/>
        </p:scale>
        <p:origin x="606" y="114"/>
      </p:cViewPr>
      <p:guideLst>
        <p:guide orient="horz" pos="2251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7135DC-2280-4FA5-AB88-E52896F6ECED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22B5F-3A74-486E-A370-2E456EB499DD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F57E14-7AA3-45E9-9BA9-E1CFEBC8DF8E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BFA26F-6779-415E-B112-1DA28E14706F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481408-EA29-4912-A136-E2EA99E79453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D67DAE-A7FE-4D89-B49B-15263DE56E7D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04F837-E66E-4C9F-AD94-DFA24F15C753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776A5-7453-48BD-8D87-EE17EDD4196B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1CC37A-3EE3-48B2-A862-C2C5DF6964C3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B105D1-1EAA-4A71-AC6E-EE4C11DFCAB4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2AF213-C1F1-4262-B614-CFF3B12D1926}" type="slidenum">
              <a:rPr lang="en-US" altLang="en-US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EF500C-876E-459C-B3EF-BD1B97440C7D}" type="slidenum">
              <a:rPr lang="en-US" altLang="en-US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5F0CB4-D81B-437D-BBA4-F9854B6725CE}" type="slidenum">
              <a:rPr lang="en-US" altLang="en-US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97A26F-E5FE-471F-A93C-8DA5085C1442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184393-D987-4EA3-91B5-47797DC42ED6}" type="slidenum">
              <a:rPr lang="en-US" altLang="en-US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29EFAE-115E-4640-9859-8D4135BB4228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58A1FA-8FB9-4F33-8DDC-86520FFEF34E}" type="slidenum">
              <a:rPr lang="en-US" altLang="en-US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61C2AD-3881-4A3D-917F-B5A51C1FB022}" type="slidenum">
              <a:rPr lang="en-US" altLang="en-US"/>
              <a:pPr eaLnBrk="1" hangingPunct="1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F52EA5-21A1-4F08-B88B-7E181AD14AFE}" type="slidenum">
              <a:rPr lang="en-US" altLang="en-US"/>
              <a:pPr eaLnBrk="1" hangingPunct="1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313C0C-A201-4CD4-B999-FB49187643B7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6330A7-4214-48BB-B1A7-DB51B2C599F5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3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10C824-99F5-4135-AA3D-333648D8F715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EB6F4B-6381-4D46-B52A-D7E1901AC9D3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FA4958-FA51-4AEF-A587-1F168346F482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CAB8D-95C4-434A-A152-7CC02816FFDA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62A1EE-E93D-4985-ACFB-C025A9AA465D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C3F6F-9C32-40C3-835E-5B65A48B74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740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65545-8E6C-4F26-9C5B-55C54654994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982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6D949-7BF7-4FBC-8256-4D30A87555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2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F6F-9C32-40C3-835E-5B65A48B74C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130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C171-8713-4767-8C68-5B4CDFD767E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399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2CDA-BC21-4B97-9A89-061C3ACDF04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1802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3E9A-4F94-45E5-B33B-49C5C446D6D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248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F780-9FB9-4016-A400-07ABCAF4D01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4444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0A39-6B25-474F-97E7-383FFB4D3F3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7453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CE3E-F724-4503-ACB8-8D1CFDA7441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4634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C5FE0-AFE8-48D7-AAB7-359360CB2B3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311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8C171-8713-4767-8C68-5B4CDFD767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4012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CC4C-534C-4E4E-B428-7F6C37A1EE0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236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65545-8E6C-4F26-9C5B-55C54654994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9736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D949-7BF7-4FBC-8256-4D30A87555D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4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2CDA-BC21-4B97-9A89-061C3ACDF0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37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23E9A-4F94-45E5-B33B-49C5C446D6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613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CF780-9FB9-4016-A400-07ABCAF4D0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92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30A39-6B25-474F-97E7-383FFB4D3F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959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0CE3E-F724-4503-ACB8-8D1CFDA744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256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C5FE0-AFE8-48D7-AAB7-359360CB2B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1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ACC4C-534C-4E4E-B428-7F6C37A1EE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039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37D25-5B56-47CE-889A-BD3E641C6BD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7D25-5B56-47CE-889A-BD3E641C6BD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413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Distribuce I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oc. Ing. Jakub Dyntar,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60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3"/>
          <p:cNvSpPr txBox="1">
            <a:spLocks noChangeArrowheads="1"/>
          </p:cNvSpPr>
          <p:nvPr/>
        </p:nvSpPr>
        <p:spPr bwMode="auto">
          <a:xfrm>
            <a:off x="1979613" y="333375"/>
            <a:ext cx="54006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Funkce distribučního systému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750" y="1322388"/>
            <a:ext cx="2476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Kompletační</a:t>
            </a:r>
            <a:endParaRPr lang="en-US" alt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14350" y="2276475"/>
            <a:ext cx="2735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Přiblížení trhu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14350" y="3279775"/>
            <a:ext cx="823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Skladovací</a:t>
            </a:r>
            <a:endParaRPr lang="en-US" alt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14350" y="4365625"/>
            <a:ext cx="686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Přepravní</a:t>
            </a:r>
            <a:endParaRPr lang="en-US" altLang="en-US" sz="2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68313" y="5281613"/>
            <a:ext cx="7775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Komunikační</a:t>
            </a:r>
            <a:endParaRPr lang="en-US" altLang="en-US" sz="2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771800" y="4625181"/>
            <a:ext cx="532765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Efektivní doprava</a:t>
            </a:r>
            <a:endParaRPr lang="cs-CZ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771328" y="3616474"/>
            <a:ext cx="583311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Optimalizace </a:t>
            </a: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zásob v 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logistickém systému</a:t>
            </a:r>
            <a:endParaRPr lang="cs-CZ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2771800" y="2636912"/>
            <a:ext cx="266382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Vyšší úroveň služeb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771800" y="1628800"/>
            <a:ext cx="5956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Pokles distribučních nákladů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2771800" y="5559623"/>
            <a:ext cx="532765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řenos </a:t>
            </a: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informací o 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poptávce</a:t>
            </a:r>
            <a:endParaRPr lang="cs-CZ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8" grpId="0"/>
      <p:bldP spid="10259" grpId="0"/>
      <p:bldP spid="10260" grpId="0"/>
      <p:bldP spid="10261" grpId="0"/>
      <p:bldP spid="10271" grpId="0" animBg="1"/>
      <p:bldP spid="15" grpId="0" animBg="1"/>
      <p:bldP spid="16" grpId="0" animBg="1"/>
      <p:bldP spid="1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411413" y="549275"/>
            <a:ext cx="3960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Distribuční náklady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957622" y="1052736"/>
            <a:ext cx="6769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Náklady na dopravu</a:t>
            </a:r>
            <a:endParaRPr lang="cs-CZ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957622" y="2039715"/>
            <a:ext cx="6913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Náklady na udržování </a:t>
            </a:r>
            <a:r>
              <a:rPr lang="cs-CZ" altLang="en-US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zásob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763688" y="2909242"/>
            <a:ext cx="7056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Ztráty z neproduktivního vázání kapitálu v zásobách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763688" y="3404319"/>
            <a:ext cx="6481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Skladovací a manipulační ztráty</a:t>
            </a:r>
            <a:endParaRPr lang="en-US" altLang="en-US" sz="1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3688" y="3896221"/>
            <a:ext cx="6767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Ztráty z neprodejnosti výrobků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57622" y="4502400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Náklady na přepravní a manipulační obaly</a:t>
            </a:r>
            <a:endParaRPr lang="en-US" altLang="en-US" sz="1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957622" y="4997477"/>
            <a:ext cx="7488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Náklady na komunikaci v distribučním řetězci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957622" y="5492554"/>
            <a:ext cx="698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Náklady na administrativu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957622" y="5984453"/>
            <a:ext cx="7056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Náklady na </a:t>
            </a:r>
            <a:r>
              <a:rPr lang="cs-CZ" altLang="en-US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školení ...</a:t>
            </a:r>
            <a:endParaRPr lang="cs-CZ" altLang="en-US" sz="1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957622" y="1544638"/>
            <a:ext cx="7056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Náklady na provoz skladů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547664" y="2531617"/>
            <a:ext cx="6913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Skladovací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en-US" sz="2000" b="1" smtClean="0">
                <a:latin typeface="Calibri" panose="020F0502020204030204" pitchFamily="34" charset="0"/>
                <a:cs typeface="Calibri" panose="020F0502020204030204" pitchFamily="34" charset="0"/>
              </a:rPr>
              <a:t>áklady</a:t>
            </a: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78" grpId="0"/>
      <p:bldP spid="11279" grpId="0"/>
      <p:bldP spid="11280" grpId="0"/>
      <p:bldP spid="11282" grpId="0"/>
      <p:bldP spid="11283" grpId="0"/>
      <p:bldP spid="11284" grpId="0"/>
      <p:bldP spid="11285" grpId="0"/>
      <p:bldP spid="11286" grpId="0"/>
      <p:bldP spid="11287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6"/>
          <p:cNvSpPr txBox="1">
            <a:spLocks noChangeArrowheads="1"/>
          </p:cNvSpPr>
          <p:nvPr/>
        </p:nvSpPr>
        <p:spPr bwMode="auto">
          <a:xfrm>
            <a:off x="395536" y="494109"/>
            <a:ext cx="867682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Faktory působící na volbu distribuční strategie</a:t>
            </a:r>
            <a:endParaRPr lang="cs-CZ" alt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647700" y="1382861"/>
            <a:ext cx="7848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Druh výrobku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647700" y="2150355"/>
            <a:ext cx="7848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Vlastnosti, pevnost, údržnost, balení</a:t>
            </a:r>
            <a:endParaRPr lang="cs-CZ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647700" y="4389090"/>
            <a:ext cx="78486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Požadavky zákazníků na služby – servis, první použití, instalace, nároky na dopravu, úroveň prodeje, prodejní prostředí …                    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47700" y="3030051"/>
            <a:ext cx="784860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Charakter 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poptávky - (ne)pravidelnost v čase a množství, trend, sezóna, fáze životního cyklu výrobku ...</a:t>
            </a:r>
            <a:endParaRPr lang="cs-CZ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 animBg="1"/>
      <p:bldP spid="26652" grpId="0" animBg="1"/>
      <p:bldP spid="26653" grpId="0" animBg="1"/>
      <p:bldP spid="266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2866724" y="263457"/>
            <a:ext cx="424815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Distribuční strategie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95288" y="1052513"/>
            <a:ext cx="3024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cs-CZ" altLang="en-US" sz="1600" b="1" i="1">
                <a:latin typeface="Calibri" panose="020F0502020204030204" pitchFamily="34" charset="0"/>
                <a:cs typeface="Calibri" panose="020F0502020204030204" pitchFamily="34" charset="0"/>
              </a:rPr>
              <a:t>Podle délky řetězce 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55650" y="1484313"/>
            <a:ext cx="29527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PŘÍMÁ DISTRIBUCE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55650" y="2443163"/>
            <a:ext cx="29527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Většinou jen jeden distribuční stupeň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148263" y="1484313"/>
            <a:ext cx="324008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NEPŘÍMÁ, POSTUPNÁ DISTRIBUCE</a:t>
            </a:r>
            <a:endParaRPr lang="cs-CZ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148263" y="2420938"/>
            <a:ext cx="324008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Několik distribučních stupňů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364163" y="4149725"/>
            <a:ext cx="2808287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Velkoobchod</a:t>
            </a:r>
            <a:endParaRPr lang="cs-CZ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932363" y="4797425"/>
            <a:ext cx="1584325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Maloobchod</a:t>
            </a:r>
            <a:endParaRPr lang="cs-CZ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076825" y="5661025"/>
            <a:ext cx="345598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Zákazníci</a:t>
            </a:r>
            <a:endParaRPr lang="cs-CZ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456" name="AutoShape 48"/>
          <p:cNvCxnSpPr>
            <a:cxnSpLocks noChangeShapeType="1"/>
            <a:endCxn id="17437" idx="0"/>
          </p:cNvCxnSpPr>
          <p:nvPr/>
        </p:nvCxnSpPr>
        <p:spPr bwMode="auto">
          <a:xfrm rot="16200000" flipH="1">
            <a:off x="6092826" y="3473450"/>
            <a:ext cx="271462" cy="1081087"/>
          </a:xfrm>
          <a:prstGeom prst="bentConnector3">
            <a:avLst>
              <a:gd name="adj1" fmla="val 4970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7" name="AutoShape 49"/>
          <p:cNvCxnSpPr>
            <a:cxnSpLocks noChangeShapeType="1"/>
          </p:cNvCxnSpPr>
          <p:nvPr/>
        </p:nvCxnSpPr>
        <p:spPr bwMode="auto">
          <a:xfrm rot="5400000">
            <a:off x="7064376" y="3582987"/>
            <a:ext cx="271462" cy="862013"/>
          </a:xfrm>
          <a:prstGeom prst="bentConnector3">
            <a:avLst>
              <a:gd name="adj1" fmla="val 4970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8" name="AutoShape 50"/>
          <p:cNvCxnSpPr>
            <a:cxnSpLocks noChangeShapeType="1"/>
            <a:stCxn id="17437" idx="2"/>
            <a:endCxn id="17440" idx="0"/>
          </p:cNvCxnSpPr>
          <p:nvPr/>
        </p:nvCxnSpPr>
        <p:spPr bwMode="auto">
          <a:xfrm rot="5400000">
            <a:off x="6111082" y="4139406"/>
            <a:ext cx="271462" cy="10445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9" name="AutoShape 51"/>
          <p:cNvCxnSpPr>
            <a:cxnSpLocks noChangeShapeType="1"/>
            <a:stCxn id="17437" idx="2"/>
          </p:cNvCxnSpPr>
          <p:nvPr/>
        </p:nvCxnSpPr>
        <p:spPr bwMode="auto">
          <a:xfrm rot="16200000" flipH="1">
            <a:off x="7191376" y="4103687"/>
            <a:ext cx="271462" cy="1116013"/>
          </a:xfrm>
          <a:prstGeom prst="bentConnector3">
            <a:avLst>
              <a:gd name="adj1" fmla="val 4970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61" name="Line 53"/>
          <p:cNvSpPr>
            <a:spLocks noChangeShapeType="1"/>
          </p:cNvSpPr>
          <p:nvPr/>
        </p:nvSpPr>
        <p:spPr bwMode="auto">
          <a:xfrm flipV="1">
            <a:off x="5795963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62" name="Line 54"/>
          <p:cNvSpPr>
            <a:spLocks noChangeShapeType="1"/>
          </p:cNvSpPr>
          <p:nvPr/>
        </p:nvSpPr>
        <p:spPr bwMode="auto">
          <a:xfrm flipH="1" flipV="1">
            <a:off x="7885113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1476375" y="3573463"/>
            <a:ext cx="12954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Výrobce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1403350" y="5589588"/>
            <a:ext cx="1439863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Zákazníci</a:t>
            </a:r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 flipH="1">
            <a:off x="2051050" y="39338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7092950" y="3500438"/>
            <a:ext cx="12954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Výrobce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5148263" y="3500438"/>
            <a:ext cx="129540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Výrobce</a:t>
            </a:r>
          </a:p>
        </p:txBody>
      </p:sp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7092950" y="4797425"/>
            <a:ext cx="1582738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Maloobchod</a:t>
            </a:r>
            <a:endParaRPr lang="cs-CZ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 animBg="1"/>
      <p:bldP spid="17424" grpId="0" animBg="1"/>
      <p:bldP spid="17425" grpId="0" animBg="1"/>
      <p:bldP spid="17426" grpId="0" animBg="1"/>
      <p:bldP spid="17437" grpId="0" animBg="1"/>
      <p:bldP spid="17440" grpId="0" animBg="1"/>
      <p:bldP spid="17441" grpId="0" animBg="1"/>
      <p:bldP spid="17463" grpId="0" animBg="1"/>
      <p:bldP spid="17464" grpId="0" animBg="1"/>
      <p:bldP spid="17467" grpId="0" animBg="1"/>
      <p:bldP spid="17468" grpId="0" animBg="1"/>
      <p:bldP spid="174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95536" y="1820255"/>
            <a:ext cx="352901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latin typeface="+mn-lt"/>
              </a:rPr>
              <a:t>PŘÍMÁ DISTRIBUCE </a:t>
            </a:r>
          </a:p>
          <a:p>
            <a:pPr algn="ctr">
              <a:buFontTx/>
              <a:buChar char="•"/>
              <a:defRPr/>
            </a:pPr>
            <a:endParaRPr lang="cs-CZ" sz="2000" b="1" dirty="0">
              <a:latin typeface="+mn-lt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058568" y="1820255"/>
            <a:ext cx="3203576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Char char="•"/>
              <a:defRPr/>
            </a:pPr>
            <a:r>
              <a:rPr lang="cs-CZ" sz="2000" b="1" dirty="0" smtClean="0">
                <a:latin typeface="+mn-lt"/>
              </a:rPr>
              <a:t>NEPŘÍMÁ DISTRIBUCE</a:t>
            </a:r>
            <a:endParaRPr lang="cs-CZ" sz="1400" dirty="0">
              <a:latin typeface="+mn-lt"/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39552" y="1040607"/>
            <a:ext cx="2159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b="1" i="1" dirty="0">
                <a:latin typeface="+mn-lt"/>
              </a:rPr>
              <a:t>Oblast použití  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058568" y="2565074"/>
            <a:ext cx="3024187" cy="401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rozsáhlé regiony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058568" y="4077962"/>
            <a:ext cx="3025775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 </a:t>
            </a:r>
            <a:r>
              <a:rPr lang="cs-CZ" sz="2000" b="1" dirty="0" err="1">
                <a:latin typeface="+mn-lt"/>
              </a:rPr>
              <a:t>údržné</a:t>
            </a:r>
            <a:r>
              <a:rPr lang="cs-CZ" sz="2000" b="1" dirty="0">
                <a:latin typeface="+mn-lt"/>
              </a:rPr>
              <a:t> výrobky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058568" y="4582787"/>
            <a:ext cx="302577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V období růstu a stagnace</a:t>
            </a:r>
            <a:endParaRPr lang="en-US" sz="2000" dirty="0">
              <a:latin typeface="+mn-lt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058568" y="3141337"/>
            <a:ext cx="302577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velké skupiny zákazníků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790824" y="2561618"/>
            <a:ext cx="3457575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 malý počet zákazníků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827336" y="3133118"/>
            <a:ext cx="338455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výrobky s vysokými požadavky na služby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827336" y="4041168"/>
            <a:ext cx="3455988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málo </a:t>
            </a:r>
            <a:r>
              <a:rPr lang="cs-CZ" sz="2000" b="1" dirty="0" err="1">
                <a:latin typeface="+mn-lt"/>
              </a:rPr>
              <a:t>údržné</a:t>
            </a:r>
            <a:r>
              <a:rPr lang="cs-CZ" sz="2000" b="1" dirty="0">
                <a:latin typeface="+mn-lt"/>
              </a:rPr>
              <a:t> výrobky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825749" y="4617430"/>
            <a:ext cx="367347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V období zavádění výrobku na trh</a:t>
            </a:r>
            <a:endParaRPr lang="cs-CZ" sz="2000" dirty="0">
              <a:latin typeface="+mn-lt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799519" y="208470"/>
            <a:ext cx="5399409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>
                <a:latin typeface="+mn-lt"/>
              </a:rPr>
              <a:t>Distribuční 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  <p:bldP spid="19472" grpId="0" animBg="1"/>
      <p:bldP spid="19474" grpId="0"/>
      <p:bldP spid="19475" grpId="0" animBg="1"/>
      <p:bldP spid="19476" grpId="0" animBg="1"/>
      <p:bldP spid="19477" grpId="0" animBg="1"/>
      <p:bldP spid="19478" grpId="0" animBg="1"/>
      <p:bldP spid="19482" grpId="0" animBg="1"/>
      <p:bldP spid="19483" grpId="0" animBg="1"/>
      <p:bldP spid="19484" grpId="0" animBg="1"/>
      <p:bldP spid="194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50825" y="836613"/>
            <a:ext cx="2808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•"/>
              <a:defRPr/>
            </a:pPr>
            <a:r>
              <a:rPr lang="cs-CZ" sz="1400" b="1" i="1" dirty="0">
                <a:latin typeface="+mn-lt"/>
              </a:rPr>
              <a:t>Podle rozsahu řetězce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95288" y="1196975"/>
            <a:ext cx="244792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latin typeface="+mn-lt"/>
              </a:rPr>
              <a:t>EXKLUZIVNÍ  DISTRIBUCE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95288" y="2062163"/>
            <a:ext cx="244792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>
                <a:latin typeface="+mn-lt"/>
              </a:rPr>
              <a:t>Omezený počet prodejních míst</a:t>
            </a:r>
            <a:endParaRPr lang="en-US" sz="2000">
              <a:latin typeface="+mn-lt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635375" y="1196975"/>
            <a:ext cx="244951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>
                <a:latin typeface="+mn-lt"/>
              </a:rPr>
              <a:t>VÝBĚROVÁ  DISTRIBUCE</a:t>
            </a:r>
            <a:endParaRPr lang="cs-CZ" sz="2000">
              <a:latin typeface="+mn-lt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635375" y="2133600"/>
            <a:ext cx="244951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>
                <a:latin typeface="+mn-lt"/>
              </a:rPr>
              <a:t> Specializované prodejny</a:t>
            </a:r>
            <a:endParaRPr lang="cs-CZ" sz="2000">
              <a:latin typeface="+mn-lt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659563" y="1196975"/>
            <a:ext cx="194310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>
                <a:latin typeface="+mn-lt"/>
              </a:rPr>
              <a:t>EXTENZIVNÍ DISTRIBUCE</a:t>
            </a:r>
            <a:endParaRPr lang="cs-CZ" sz="2000">
              <a:latin typeface="+mn-lt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659563" y="2133600"/>
            <a:ext cx="194310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>
                <a:latin typeface="+mn-lt"/>
              </a:rPr>
              <a:t> Velké množství  prodejen</a:t>
            </a:r>
            <a:endParaRPr lang="cs-CZ" sz="2000">
              <a:latin typeface="+mn-lt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61951" y="3389312"/>
            <a:ext cx="3097212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velmi drahé výrobky</a:t>
            </a:r>
            <a:endParaRPr lang="cs-CZ" sz="2000" dirty="0">
              <a:latin typeface="+mn-lt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25438" y="4102450"/>
            <a:ext cx="316865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omezené skupiny zákazníků s vysokými požadavky na úroveň prodeje</a:t>
            </a:r>
            <a:endParaRPr lang="en-US" sz="2000" dirty="0">
              <a:latin typeface="+mn-lt"/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25438" y="5528073"/>
            <a:ext cx="3024187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výrobky s extrémními nároky na služby</a:t>
            </a:r>
            <a:endParaRPr lang="en-US" sz="2000" dirty="0">
              <a:latin typeface="+mn-lt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14338" y="2995612"/>
            <a:ext cx="2644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400" b="1" i="1" dirty="0">
                <a:latin typeface="+mn-lt"/>
              </a:rPr>
              <a:t>Oblast použití  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640732" y="3389312"/>
            <a:ext cx="273685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zboží hromadné spotřeby s vyššími nároky na služby</a:t>
            </a:r>
            <a:endParaRPr lang="cs-CZ" sz="2000" dirty="0">
              <a:latin typeface="+mn-lt"/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635375" y="4581525"/>
            <a:ext cx="295275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výrobky se specializovaným použitím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6772423" y="3398837"/>
            <a:ext cx="2160588" cy="1631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000" b="1" dirty="0">
                <a:latin typeface="+mn-lt"/>
              </a:rPr>
              <a:t>Pro zboží hromadné spotřeby s nízkými nároky na služby</a:t>
            </a:r>
            <a:endParaRPr lang="en-US" sz="2000" dirty="0">
              <a:latin typeface="+mn-lt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2339752" y="164525"/>
            <a:ext cx="4608909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>
                <a:latin typeface="+mn-lt"/>
              </a:rPr>
              <a:t>Distribuční 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  <p:bldP spid="23567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4" grpId="0" animBg="1"/>
      <p:bldP spid="23575" grpId="0" animBg="1"/>
      <p:bldP spid="23576" grpId="0" animBg="1"/>
      <p:bldP spid="23577" grpId="0"/>
      <p:bldP spid="23578" grpId="0" animBg="1"/>
      <p:bldP spid="23579" grpId="0" animBg="1"/>
      <p:bldP spid="235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06238" y="3716933"/>
            <a:ext cx="367188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EXKLUZIVNÍ  DISTRIBUCE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06238" y="4724995"/>
            <a:ext cx="3600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VÝBĚROVÁ  DISTRIBUCE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06561" y="5733058"/>
            <a:ext cx="388937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800" b="1" dirty="0">
                <a:latin typeface="+mn-lt"/>
              </a:rPr>
              <a:t>EXTENZIVNÍ DISTRIBUCE</a:t>
            </a:r>
            <a:endParaRPr lang="cs-CZ" sz="1400" dirty="0">
              <a:latin typeface="+mn-lt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50825" y="1268413"/>
            <a:ext cx="2736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PŘÍMÁ DISTRIBUCE 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50825" y="2278063"/>
            <a:ext cx="30257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NEPŘÍMÁ, POSTUPNÁ DISTRIBUCE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995613" y="3716933"/>
            <a:ext cx="496887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 dirty="0">
                <a:latin typeface="+mn-lt"/>
              </a:rPr>
              <a:t>Individualizace služeb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995613" y="4315420"/>
            <a:ext cx="49625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Vysoké marže</a:t>
            </a:r>
            <a:endParaRPr lang="en-US" sz="1400">
              <a:latin typeface="+mn-lt"/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995613" y="4724995"/>
            <a:ext cx="49672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Vyšší úroveň služeb</a:t>
            </a:r>
            <a:endParaRPr lang="en-US" sz="1400">
              <a:latin typeface="+mn-lt"/>
            </a:endParaRP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995613" y="5013920"/>
            <a:ext cx="49672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 smtClean="0">
                <a:latin typeface="+mn-lt"/>
              </a:rPr>
              <a:t>Možnost kvalifikovaného </a:t>
            </a:r>
            <a:r>
              <a:rPr lang="cs-CZ" sz="1600" b="1">
                <a:latin typeface="+mn-lt"/>
              </a:rPr>
              <a:t>personálu</a:t>
            </a:r>
            <a:endParaRPr lang="en-US" sz="1400">
              <a:latin typeface="+mn-lt"/>
            </a:endParaRP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67050" y="5685433"/>
            <a:ext cx="36020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Oslovení velké skupiny zákazníků</a:t>
            </a:r>
            <a:endParaRPr lang="en-US" sz="1400">
              <a:latin typeface="+mn-lt"/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4067050" y="5972770"/>
            <a:ext cx="360203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Relativně nízké náklady</a:t>
            </a:r>
            <a:endParaRPr lang="en-US" sz="1400">
              <a:latin typeface="+mn-lt"/>
            </a:endParaRP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4068763" y="1865313"/>
            <a:ext cx="3671887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Přímý kontakt se zákazníky</a:t>
            </a:r>
            <a:endParaRPr lang="en-US" sz="1400">
              <a:latin typeface="+mn-lt"/>
            </a:endParaRPr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068763" y="1312863"/>
            <a:ext cx="47513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 dirty="0">
                <a:latin typeface="+mn-lt"/>
              </a:rPr>
              <a:t>Přímá kontrola toku zboží</a:t>
            </a:r>
            <a:endParaRPr lang="en-US" sz="1600" b="1" dirty="0">
              <a:latin typeface="+mn-lt"/>
            </a:endParaRP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068763" y="1598613"/>
            <a:ext cx="4608512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 dirty="0">
                <a:latin typeface="+mn-lt"/>
              </a:rPr>
              <a:t>Možnost rychlé reakce na změny požadavků</a:t>
            </a:r>
            <a:endParaRPr lang="en-US" sz="1400" b="1" dirty="0">
              <a:latin typeface="+mn-lt"/>
            </a:endParaRP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4067050" y="2481184"/>
            <a:ext cx="50403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Nižší náklady na distribuci</a:t>
            </a:r>
            <a:endParaRPr lang="cs-CZ" sz="1400">
              <a:latin typeface="+mn-lt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990851" y="4016177"/>
            <a:ext cx="49672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 dirty="0">
                <a:latin typeface="+mn-lt"/>
              </a:rPr>
              <a:t> Exkluzívní úroveň služeb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771775" y="306388"/>
            <a:ext cx="3889375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latin typeface="+mn-lt"/>
              </a:rPr>
              <a:t>Distribuční strategie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924300" y="801687"/>
            <a:ext cx="115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i="1" dirty="0">
                <a:latin typeface="+mn-lt"/>
              </a:rPr>
              <a:t>výhody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4" grpId="0" animBg="1"/>
      <p:bldP spid="24604" grpId="0" animBg="1"/>
      <p:bldP spid="24605" grpId="0" animBg="1"/>
      <p:bldP spid="24606" grpId="0" animBg="1"/>
      <p:bldP spid="24607" grpId="0" animBg="1"/>
      <p:bldP spid="24610" grpId="0" animBg="1"/>
      <p:bldP spid="24611" grpId="0" animBg="1"/>
      <p:bldP spid="24613" grpId="0" animBg="1"/>
      <p:bldP spid="24614" grpId="0" animBg="1"/>
      <p:bldP spid="24620" grpId="0" animBg="1"/>
      <p:bldP spid="24621" grpId="0" animBg="1"/>
      <p:bldP spid="24622" grpId="0" animBg="1"/>
      <p:bldP spid="24626" grpId="0" animBg="1"/>
      <p:bldP spid="32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84213" y="3851275"/>
            <a:ext cx="367188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800" b="1" dirty="0">
                <a:latin typeface="+mn-lt"/>
              </a:rPr>
              <a:t>EXKLUZIVNÍ  DISTRIBUCE</a:t>
            </a:r>
            <a:endParaRPr lang="cs-CZ" sz="1400" dirty="0">
              <a:latin typeface="+mn-lt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2625" y="4859338"/>
            <a:ext cx="360203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800" b="1" dirty="0">
                <a:latin typeface="+mn-lt"/>
              </a:rPr>
              <a:t>VÝBĚROVÁ  DISTRIBUCE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9750" y="5867400"/>
            <a:ext cx="388778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800" b="1" dirty="0">
                <a:latin typeface="+mn-lt"/>
              </a:rPr>
              <a:t>EXTENZIVNÍ DISTRIBUCE</a:t>
            </a:r>
            <a:endParaRPr lang="cs-CZ" sz="1400" dirty="0">
              <a:latin typeface="+mn-lt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55650" y="1762125"/>
            <a:ext cx="27368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800" b="1" dirty="0">
                <a:latin typeface="+mn-lt"/>
              </a:rPr>
              <a:t>PŘÍMÁ DISTRIBUCE</a:t>
            </a:r>
            <a:r>
              <a:rPr lang="cs-CZ" sz="2000" b="1" dirty="0">
                <a:latin typeface="+mn-lt"/>
              </a:rPr>
              <a:t> 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11188" y="2771775"/>
            <a:ext cx="331311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800" b="1" dirty="0">
                <a:latin typeface="+mn-lt"/>
              </a:rPr>
              <a:t>NEPŘÍMÁ, POSTUPNÁ DISTRIBUCE</a:t>
            </a:r>
            <a:endParaRPr lang="cs-CZ" sz="1400" dirty="0">
              <a:latin typeface="+mn-lt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898775" y="404813"/>
            <a:ext cx="36353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latin typeface="+mn-lt"/>
              </a:rPr>
              <a:t>Distribuční strategie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140200" y="836613"/>
            <a:ext cx="115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i="1" dirty="0">
                <a:latin typeface="+mn-lt"/>
              </a:rPr>
              <a:t>nevýhody  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4560888" y="1747838"/>
            <a:ext cx="32400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Vysoké náklady na distribuci</a:t>
            </a:r>
            <a:endParaRPr lang="cs-CZ" sz="1400">
              <a:latin typeface="+mn-lt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4560888" y="2084388"/>
            <a:ext cx="3251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Vysoký stav zásob u výrobce</a:t>
            </a:r>
            <a:endParaRPr lang="cs-CZ" sz="1400">
              <a:latin typeface="+mn-lt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572000" y="3884613"/>
            <a:ext cx="439261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Vysoké náklady na služby</a:t>
            </a:r>
            <a:endParaRPr lang="cs-CZ" sz="1400">
              <a:latin typeface="+mn-lt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572000" y="4171950"/>
            <a:ext cx="4392613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Vysoké náklady na komunikaci</a:t>
            </a:r>
            <a:endParaRPr lang="cs-CZ" sz="1400">
              <a:latin typeface="+mn-lt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643438" y="4843463"/>
            <a:ext cx="43926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Vyšší </a:t>
            </a:r>
            <a:r>
              <a:rPr lang="cs-CZ" sz="1600" b="1" smtClean="0">
                <a:latin typeface="+mn-lt"/>
              </a:rPr>
              <a:t>náklady na služby</a:t>
            </a:r>
            <a:endParaRPr lang="cs-CZ" sz="1400">
              <a:latin typeface="+mn-lt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643438" y="5900738"/>
            <a:ext cx="43926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Nízká úroveň služeb</a:t>
            </a:r>
            <a:endParaRPr lang="en-US" sz="1400">
              <a:latin typeface="+mn-lt"/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570413" y="2803525"/>
            <a:ext cx="4394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Omezená přímá kontrola zboží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570413" y="3092450"/>
            <a:ext cx="43942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1600" b="1">
                <a:latin typeface="+mn-lt"/>
              </a:rPr>
              <a:t>Zprostředkovaný kontakt se zákazníky</a:t>
            </a:r>
            <a:endParaRPr lang="cs-CZ" sz="1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2" grpId="0" animBg="1"/>
      <p:bldP spid="24594" grpId="0" animBg="1"/>
      <p:bldP spid="24604" grpId="0" animBg="1"/>
      <p:bldP spid="24605" grpId="0" animBg="1"/>
      <p:bldP spid="23" grpId="0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3"/>
          <p:cNvSpPr txBox="1">
            <a:spLocks noChangeArrowheads="1"/>
          </p:cNvSpPr>
          <p:nvPr/>
        </p:nvSpPr>
        <p:spPr bwMode="auto">
          <a:xfrm>
            <a:off x="576263" y="404813"/>
            <a:ext cx="784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Geografická struktura distribučního systému</a:t>
            </a:r>
            <a:endParaRPr lang="cs-CZ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41313" y="1309688"/>
            <a:ext cx="8316912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Počet a rozmístění </a:t>
            </a: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skladů 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působí na úroveň služeb, logistické náklady a kapitálové </a:t>
            </a: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výdaje.</a:t>
            </a:r>
            <a:endParaRPr lang="de-DE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20725" y="3566071"/>
            <a:ext cx="80645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Velikost, geografické rozmístění a hustota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poptávky.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93725" y="2852936"/>
            <a:ext cx="806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Faktory působící na stanovení počtu a lokalizaci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skladů:</a:t>
            </a:r>
            <a:endParaRPr lang="de-DE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755650" y="4056609"/>
            <a:ext cx="7993062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Požadavky zákazníků na úroveň služeb, zejména termín vyřízení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objednávky.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720725" y="4863059"/>
            <a:ext cx="799306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Úroveň služeb, kterou poskytují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konkurenti.                                              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20725" y="5366296"/>
            <a:ext cx="80645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Místní podmínky, ceny pozemků, komunikace…</a:t>
            </a:r>
            <a:endParaRPr lang="de-DE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nimBg="1"/>
      <p:bldP spid="28688" grpId="0"/>
      <p:bldP spid="28689" grpId="0" animBg="1"/>
      <p:bldP spid="28690" grpId="0" animBg="1"/>
      <p:bldP spid="286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3"/>
          <p:cNvSpPr txBox="1">
            <a:spLocks noChangeArrowheads="1"/>
          </p:cNvSpPr>
          <p:nvPr/>
        </p:nvSpPr>
        <p:spPr bwMode="auto">
          <a:xfrm>
            <a:off x="827088" y="333375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Lokalizace </a:t>
            </a: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skladů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611188" y="2276475"/>
            <a:ext cx="3384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Na přepravní náklady má vliv</a:t>
            </a:r>
            <a:endParaRPr lang="de-DE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356100" y="2135188"/>
            <a:ext cx="3960813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vzdálenost, přepravované množství, druh dopravy, přepravní sazby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466725" y="890459"/>
            <a:ext cx="8569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Nalézt 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lokalitu, která zabezpečí minimální přepravní náklady na dopravu z lokalizovaného místa k  </a:t>
            </a:r>
            <a:r>
              <a:rPr lang="cs-CZ" altLang="en-US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= 1,2,….. N</a:t>
            </a:r>
            <a:r>
              <a:rPr lang="cs-CZ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zákazníkům</a:t>
            </a:r>
            <a:endParaRPr lang="de-DE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539750" y="3505200"/>
            <a:ext cx="2520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Vzdálenost</a:t>
            </a:r>
            <a:endParaRPr lang="cs-CZ" altLang="en-US" sz="20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195513" y="3017838"/>
            <a:ext cx="4103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i="1">
                <a:latin typeface="Calibri" panose="020F0502020204030204" pitchFamily="34" charset="0"/>
                <a:cs typeface="Calibri" panose="020F0502020204030204" pitchFamily="34" charset="0"/>
              </a:rPr>
              <a:t>Požadavky na vstupní informace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3198813" y="3905250"/>
            <a:ext cx="5616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skutečné vzdálenosti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endParaRPr lang="cs-CZ" altLang="en-US" sz="2000" b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203575" y="3505200"/>
            <a:ext cx="41767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pravoúhlé souřadnice míst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( 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,y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39750" y="4305300"/>
            <a:ext cx="25209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Přepravované množství</a:t>
            </a:r>
            <a:endParaRPr lang="cs-CZ" altLang="en-US" sz="20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203575" y="4292600"/>
            <a:ext cx="482441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přepravované množství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   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ve vhodně volených jednotkách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539750" y="5084763"/>
            <a:ext cx="25209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Druh dopravního prostředku</a:t>
            </a:r>
            <a:endParaRPr lang="en-US" altLang="en-US" sz="20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3203575" y="5156200"/>
            <a:ext cx="5616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přepravní sazby, tarify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 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Levá složená závorka 1"/>
          <p:cNvSpPr/>
          <p:nvPr/>
        </p:nvSpPr>
        <p:spPr>
          <a:xfrm>
            <a:off x="4140200" y="2060575"/>
            <a:ext cx="287338" cy="7207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 animBg="1"/>
      <p:bldP spid="29721" grpId="0" animBg="1"/>
      <p:bldP spid="29722" grpId="0"/>
      <p:bldP spid="29725" grpId="0" animBg="1"/>
      <p:bldP spid="29726" grpId="0"/>
      <p:bldP spid="29727" grpId="0" animBg="1"/>
      <p:bldP spid="29728" grpId="0" animBg="1"/>
      <p:bldP spid="29729" grpId="0" animBg="1"/>
      <p:bldP spid="29730" grpId="0" animBg="1"/>
      <p:bldP spid="29731" grpId="0" animBg="1"/>
      <p:bldP spid="29732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délník 2"/>
          <p:cNvSpPr>
            <a:spLocks noChangeArrowheads="1"/>
          </p:cNvSpPr>
          <p:nvPr/>
        </p:nvSpPr>
        <p:spPr bwMode="auto">
          <a:xfrm>
            <a:off x="684213" y="836613"/>
            <a:ext cx="79914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kritické rozhraní mezi výrobci a konečnými zákazníky je označována ta část logistických systémů, jejímž prostřednictvím jsou poskytovány služby konečným zákazníkům. </a:t>
            </a:r>
            <a:endParaRPr lang="cs-CZ" altLang="en-US" sz="2400" b="1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7" name="Obdélník 3"/>
          <p:cNvSpPr>
            <a:spLocks noChangeArrowheads="1"/>
          </p:cNvSpPr>
          <p:nvPr/>
        </p:nvSpPr>
        <p:spPr bwMode="auto">
          <a:xfrm>
            <a:off x="684213" y="2420938"/>
            <a:ext cx="79914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kritickou je tato část dodavatelských systémů označována proto, že teprve při dodávkách a vlastním prodeji zjistíme, zda byly splněny požadavky zákazníků a ti jsou ochotni za nabízené výrobky a služby zaplatit.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Stejně tak je jasné, že špatná funkce distribuce může zhatit úsilí věnované výzkumu vývoji a výrobě výrobků: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187450" y="5099050"/>
            <a:ext cx="6697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„Můžete vyrobit lepší pastičku na myši, ale pokud nebude na správném místě, nebude k ničemu“        [ </a:t>
            </a: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McCarthy , Perreault 1995 str. 235]</a:t>
            </a:r>
            <a:endParaRPr lang="cs-CZ" altLang="en-US" sz="2400" b="1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1042988" y="1639888"/>
            <a:ext cx="1657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vzdálenosti: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670300" y="5067300"/>
            <a:ext cx="43576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generování matice vzdáleností z GIS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827088" y="1196975"/>
            <a:ext cx="460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pravoúhlé souřadnice a výpočet: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3635375" y="1612900"/>
            <a:ext cx="5184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Přímá(Euklidovská): </a:t>
            </a:r>
            <a:r>
              <a:rPr lang="cs-CZ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= ((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+(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0.5</a:t>
            </a:r>
            <a:endParaRPr lang="cs-CZ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635375" y="2116138"/>
            <a:ext cx="5184775" cy="862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Přímá </a:t>
            </a:r>
            <a:r>
              <a:rPr lang="cs-CZ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s korekcí:</a:t>
            </a:r>
            <a:endParaRPr lang="cs-CZ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= k  ((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+(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0.5  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&gt;1</a:t>
            </a:r>
            <a:endParaRPr lang="cs-CZ" altLang="en-US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635375" y="3052763"/>
            <a:ext cx="5111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„po osách“ </a:t>
            </a:r>
            <a:r>
              <a:rPr lang="cs-CZ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= (  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+  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 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5652120" y="31956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6156176" y="31956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6876256" y="31956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6372200" y="31956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3635375" y="3557588"/>
            <a:ext cx="5111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kvadratická: </a:t>
            </a:r>
            <a:r>
              <a:rPr lang="cs-CZ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 = ((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+(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Text Box 32"/>
          <p:cNvSpPr txBox="1">
            <a:spLocks noChangeArrowheads="1"/>
          </p:cNvSpPr>
          <p:nvPr/>
        </p:nvSpPr>
        <p:spPr bwMode="auto">
          <a:xfrm>
            <a:off x="1574800" y="549275"/>
            <a:ext cx="6265863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Problém stanovení vzdáleností</a:t>
            </a:r>
            <a:endParaRPr lang="cs-CZ" altLang="en-US" sz="28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1042988" y="4572000"/>
            <a:ext cx="5616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skutečné vzdálenosti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endParaRPr lang="cs-CZ" altLang="en-US" sz="2000" b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689350" y="5435600"/>
            <a:ext cx="43576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odečet z mapy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 animBg="1"/>
      <p:bldP spid="30741" grpId="0" animBg="1"/>
      <p:bldP spid="30742" grpId="0"/>
      <p:bldP spid="30743" grpId="0" animBg="1"/>
      <p:bldP spid="30744" grpId="0" animBg="1"/>
      <p:bldP spid="30745" grpId="0" animBg="1"/>
      <p:bldP spid="30750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331640" y="908050"/>
            <a:ext cx="6840537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2411140" y="908050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563665" y="908050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4716190" y="908050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868715" y="908050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7019652" y="908050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1331640" y="1987550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1331640" y="3068638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1331640" y="4219575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1331640" y="5300663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31640" y="6380163"/>
            <a:ext cx="72723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0                             1                                  2                                   3                                   4                                 5                                 6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403077" y="668338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331640" y="1700213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1331640" y="2779713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1403077" y="3932238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1331640" y="5011738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331640" y="6092825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47" name="Oval 31"/>
          <p:cNvSpPr>
            <a:spLocks noChangeArrowheads="1"/>
          </p:cNvSpPr>
          <p:nvPr/>
        </p:nvSpPr>
        <p:spPr bwMode="auto">
          <a:xfrm>
            <a:off x="2339702" y="63087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4848" name="Oval 32"/>
          <p:cNvSpPr>
            <a:spLocks noChangeArrowheads="1"/>
          </p:cNvSpPr>
          <p:nvPr/>
        </p:nvSpPr>
        <p:spPr bwMode="auto">
          <a:xfrm>
            <a:off x="8100740" y="299561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4849" name="Oval 33"/>
          <p:cNvSpPr>
            <a:spLocks noChangeArrowheads="1"/>
          </p:cNvSpPr>
          <p:nvPr/>
        </p:nvSpPr>
        <p:spPr bwMode="auto">
          <a:xfrm>
            <a:off x="5795690" y="52276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4850" name="Oval 34"/>
          <p:cNvSpPr>
            <a:spLocks noChangeArrowheads="1"/>
          </p:cNvSpPr>
          <p:nvPr/>
        </p:nvSpPr>
        <p:spPr bwMode="auto">
          <a:xfrm>
            <a:off x="3492227" y="8350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2484165" y="5948363"/>
            <a:ext cx="50323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400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3636690" y="979488"/>
            <a:ext cx="50323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400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5940152" y="4940300"/>
            <a:ext cx="5032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7595915" y="2708275"/>
            <a:ext cx="50323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300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3268677" y="3186846"/>
            <a:ext cx="255627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sz="2000" b="1" dirty="0" smtClean="0">
                <a:latin typeface="+mn-lt"/>
              </a:rPr>
              <a:t>Sklad = Těžiště</a:t>
            </a:r>
            <a:endParaRPr lang="cs-CZ" sz="1800" b="1" i="1" baseline="-25000" dirty="0" smtClean="0">
              <a:latin typeface="+mn-lt"/>
            </a:endParaRP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4463777" y="3644900"/>
            <a:ext cx="287338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39552" y="78800"/>
            <a:ext cx="8280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Lokalizace - </a:t>
            </a:r>
            <a:r>
              <a:rPr lang="cs-CZ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cs-CZ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sklad</a:t>
            </a:r>
            <a:endParaRPr lang="cs-CZ" altLang="en-US" b="1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1691680" y="4047818"/>
            <a:ext cx="6424631" cy="605318"/>
            <a:chOff x="1963446" y="4219575"/>
            <a:chExt cx="6424631" cy="605318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1750596"/>
                </p:ext>
              </p:extLst>
            </p:nvPr>
          </p:nvGraphicFramePr>
          <p:xfrm>
            <a:off x="1963446" y="4219575"/>
            <a:ext cx="3573461" cy="605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3" name="Rovnice" r:id="rId4" imgW="2349500" imgH="431800" progId="Equation.3">
                    <p:embed/>
                  </p:oleObj>
                </mc:Choice>
                <mc:Fallback>
                  <p:oleObj name="Rovnice" r:id="rId4" imgW="2349500" imgH="431800" progId="Equation.3">
                    <p:embed/>
                    <p:pic>
                      <p:nvPicPr>
                        <p:cNvPr id="32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3446" y="4219575"/>
                          <a:ext cx="3573461" cy="60531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AutoShape 39"/>
            <p:cNvSpPr>
              <a:spLocks noChangeArrowheads="1"/>
            </p:cNvSpPr>
            <p:nvPr/>
          </p:nvSpPr>
          <p:spPr bwMode="auto">
            <a:xfrm>
              <a:off x="5652120" y="4412101"/>
              <a:ext cx="432073" cy="169027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156052" y="4281170"/>
              <a:ext cx="2232025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en-US" sz="2200" b="1" i="1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cs-CZ" altLang="en-US" sz="2200" b="1" i="1" baseline="-25000">
                  <a:latin typeface="Calibri" panose="020F0502020204030204" pitchFamily="34" charset="0"/>
                  <a:cs typeface="Calibri" panose="020F0502020204030204" pitchFamily="34" charset="0"/>
                </a:rPr>
                <a:t>j </a:t>
              </a:r>
              <a:r>
                <a:rPr lang="cs-CZ" altLang="en-US" sz="2200" b="1" i="1">
                  <a:latin typeface="Calibri" panose="020F0502020204030204" pitchFamily="34" charset="0"/>
                  <a:cs typeface="Calibri" panose="020F0502020204030204" pitchFamily="34" charset="0"/>
                </a:rPr>
                <a:t> =   q</a:t>
              </a:r>
              <a:r>
                <a:rPr lang="cs-CZ" altLang="en-US" sz="2200" b="1" i="1" baseline="-25000">
                  <a:latin typeface="Calibri" panose="020F0502020204030204" pitchFamily="34" charset="0"/>
                  <a:cs typeface="Calibri" panose="020F0502020204030204" pitchFamily="34" charset="0"/>
                </a:rPr>
                <a:t>j</a:t>
              </a:r>
              <a:r>
                <a:rPr lang="cs-CZ" altLang="en-US" sz="2200" b="1" i="1">
                  <a:latin typeface="Calibri" panose="020F0502020204030204" pitchFamily="34" charset="0"/>
                  <a:cs typeface="Calibri" panose="020F0502020204030204" pitchFamily="34" charset="0"/>
                </a:rPr>
                <a:t>  c</a:t>
              </a:r>
              <a:r>
                <a:rPr lang="cs-CZ" altLang="en-US" sz="2200" b="1" i="1" baseline="-25000">
                  <a:latin typeface="Calibri" panose="020F0502020204030204" pitchFamily="34" charset="0"/>
                  <a:cs typeface="Calibri" panose="020F0502020204030204" pitchFamily="34" charset="0"/>
                </a:rPr>
                <a:t>j</a:t>
              </a:r>
              <a:r>
                <a:rPr lang="cs-CZ" altLang="en-US" sz="2200" b="1" i="1">
                  <a:latin typeface="Calibri" panose="020F0502020204030204" pitchFamily="34" charset="0"/>
                  <a:cs typeface="Calibri" panose="020F0502020204030204" pitchFamily="34" charset="0"/>
                </a:rPr>
                <a:t>              </a:t>
              </a:r>
              <a:endParaRPr lang="cs-CZ" altLang="en-US" sz="2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animBg="1"/>
      <p:bldP spid="34838" grpId="0"/>
      <p:bldP spid="34839" grpId="0"/>
      <p:bldP spid="34842" grpId="0"/>
      <p:bldP spid="34843" grpId="0"/>
      <p:bldP spid="34844" grpId="0"/>
      <p:bldP spid="34845" grpId="0"/>
      <p:bldP spid="34846" grpId="0"/>
      <p:bldP spid="34847" grpId="0" animBg="1"/>
      <p:bldP spid="34848" grpId="0" animBg="1"/>
      <p:bldP spid="34849" grpId="0" animBg="1"/>
      <p:bldP spid="34850" grpId="0" animBg="1"/>
      <p:bldP spid="34851" grpId="0" animBg="1"/>
      <p:bldP spid="34852" grpId="0" animBg="1"/>
      <p:bldP spid="34853" grpId="0" animBg="1"/>
      <p:bldP spid="34854" grpId="0" animBg="1"/>
      <p:bldP spid="348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39552" y="487363"/>
            <a:ext cx="77851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Místní podmínky, ceny pozemků, komunikace…</a:t>
            </a:r>
            <a:endParaRPr lang="de-DE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900113" y="1484313"/>
            <a:ext cx="724376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Lokalitu </a:t>
            </a:r>
            <a:r>
              <a:rPr lang="cs-CZ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skladu </a:t>
            </a:r>
            <a:r>
              <a:rPr lang="cs-CZ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je třeba konfrontovat s místními podmínkami, může nevyhovovat např.</a:t>
            </a:r>
            <a:r>
              <a:rPr lang="cs-CZ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endParaRPr lang="de-DE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979613" y="2420938"/>
            <a:ext cx="597693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proto, že jde o zakázané, nebo nepoužitelné oblasti (vojenské prostory, rezervace, vodní plochy… )</a:t>
            </a:r>
            <a:endParaRPr lang="de-DE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979613" y="3375025"/>
            <a:ext cx="59769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pro vysoké ceny pozemků</a:t>
            </a:r>
            <a:endParaRPr lang="de-DE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1979613" y="4005263"/>
            <a:ext cx="597693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z důvodů špatného stavu přepravních a komunikačních sítí…</a:t>
            </a:r>
            <a:endParaRPr lang="de-DE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971550" y="5011738"/>
            <a:ext cx="77041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Každé odchýlení od optima znamená ale růst přepravních nákladů   !                            </a:t>
            </a:r>
            <a:endParaRPr lang="de-DE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1187450" y="5373688"/>
            <a:ext cx="66929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sz="20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Hledání dalších lokalit usnadní identifikace množiny míst, která budou vykazovat předem stanovený přípustný růst přepravních nákladů </a:t>
            </a:r>
            <a:endParaRPr lang="de-DE" altLang="en-US" sz="2000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 animBg="1"/>
      <p:bldP spid="35861" grpId="0" animBg="1"/>
      <p:bldP spid="35862" grpId="0" animBg="1"/>
      <p:bldP spid="35863" grpId="0" animBg="1"/>
      <p:bldP spid="35864" grpId="0" animBg="1"/>
      <p:bldP spid="35865" grpId="0" animBg="1"/>
      <p:bldP spid="3586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115616" y="736748"/>
            <a:ext cx="6840537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195116" y="736748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347641" y="736748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4500166" y="736748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652691" y="736748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803628" y="736748"/>
            <a:ext cx="0" cy="547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1115616" y="1816248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1115616" y="2897336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1115616" y="4048273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1115616" y="5129361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115616" y="6208861"/>
            <a:ext cx="72723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0                             1                                  2                                   3                                   4                                 5                                 6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166416" y="808186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1187053" y="1889273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1115616" y="520848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115616" y="1528911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1115616" y="2608411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1187053" y="3760936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1115616" y="4840436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1115616" y="5921523"/>
            <a:ext cx="288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2123678" y="6137423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>
            <a:off x="7884716" y="2824311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21" name="Oval 33"/>
          <p:cNvSpPr>
            <a:spLocks noChangeArrowheads="1"/>
          </p:cNvSpPr>
          <p:nvPr/>
        </p:nvSpPr>
        <p:spPr bwMode="auto">
          <a:xfrm>
            <a:off x="5579666" y="5056336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3276203" y="663723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2268141" y="5777061"/>
            <a:ext cx="50323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400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420666" y="808186"/>
            <a:ext cx="50323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400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5724128" y="4768998"/>
            <a:ext cx="5032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7379891" y="2536973"/>
            <a:ext cx="50323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200" b="1">
                <a:latin typeface="Times New Roman" panose="02020603050405020304" pitchFamily="18" charset="0"/>
              </a:rPr>
              <a:t>300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4176316" y="3473598"/>
            <a:ext cx="287337" cy="2889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3744516" y="3041798"/>
            <a:ext cx="1152525" cy="1081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3455591" y="2681436"/>
            <a:ext cx="1727200" cy="1728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3239691" y="2465536"/>
            <a:ext cx="2160587" cy="21621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39552" y="78800"/>
            <a:ext cx="8280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Lokalizace - </a:t>
            </a:r>
            <a:r>
              <a:rPr lang="cs-CZ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cs-CZ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sklad – vliv místních podmínek</a:t>
            </a:r>
            <a:endParaRPr lang="cs-CZ" altLang="en-US" b="1" i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910" grpId="0"/>
      <p:bldP spid="37911" grpId="0"/>
      <p:bldP spid="37912" grpId="0"/>
      <p:bldP spid="37913" grpId="0"/>
      <p:bldP spid="37914" grpId="0"/>
      <p:bldP spid="37915" grpId="0"/>
      <p:bldP spid="37916" grpId="0"/>
      <p:bldP spid="37917" grpId="0"/>
      <p:bldP spid="37918" grpId="0"/>
      <p:bldP spid="37919" grpId="0" animBg="1"/>
      <p:bldP spid="37920" grpId="0" animBg="1"/>
      <p:bldP spid="37921" grpId="0" animBg="1"/>
      <p:bldP spid="37922" grpId="0" animBg="1"/>
      <p:bldP spid="37923" grpId="0" animBg="1"/>
      <p:bldP spid="37924" grpId="0" animBg="1"/>
      <p:bldP spid="37925" grpId="0" animBg="1"/>
      <p:bldP spid="37926" grpId="0" animBg="1"/>
      <p:bldP spid="37928" grpId="0" animBg="1"/>
      <p:bldP spid="37929" grpId="0" animBg="1"/>
      <p:bldP spid="37930" grpId="0" animBg="1"/>
      <p:bldP spid="379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3"/>
          <p:cNvSpPr txBox="1">
            <a:spLocks noChangeArrowheads="1"/>
          </p:cNvSpPr>
          <p:nvPr/>
        </p:nvSpPr>
        <p:spPr bwMode="auto">
          <a:xfrm>
            <a:off x="1979613" y="404813"/>
            <a:ext cx="518477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b="1" dirty="0">
                <a:latin typeface="Calibri" panose="020F0502020204030204" pitchFamily="34" charset="0"/>
              </a:rPr>
              <a:t>Lokalizace více </a:t>
            </a:r>
            <a:r>
              <a:rPr lang="cs-CZ" altLang="en-US" b="1" dirty="0" smtClean="0">
                <a:latin typeface="Calibri" panose="020F0502020204030204" pitchFamily="34" charset="0"/>
              </a:rPr>
              <a:t>skladů</a:t>
            </a:r>
            <a:endParaRPr lang="de-DE" altLang="en-US" dirty="0">
              <a:latin typeface="Calibri" panose="020F0502020204030204" pitchFamily="34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116013" y="1156990"/>
            <a:ext cx="73453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400" b="1" dirty="0">
                <a:latin typeface="Calibri" panose="020F0502020204030204" pitchFamily="34" charset="0"/>
              </a:rPr>
              <a:t>Účelová funkce obsahovala dosud jen přepravní náklady </a:t>
            </a:r>
            <a:r>
              <a:rPr lang="cs-CZ" altLang="en-US" sz="2400" b="1" dirty="0" smtClean="0">
                <a:latin typeface="Calibri" panose="020F0502020204030204" pitchFamily="34" charset="0"/>
              </a:rPr>
              <a:t>ze skladu </a:t>
            </a:r>
            <a:r>
              <a:rPr lang="cs-CZ" altLang="en-US" sz="2400" b="1" dirty="0">
                <a:latin typeface="Calibri" panose="020F0502020204030204" pitchFamily="34" charset="0"/>
              </a:rPr>
              <a:t>k místům </a:t>
            </a:r>
            <a:r>
              <a:rPr lang="cs-CZ" altLang="en-US" sz="2400" b="1" dirty="0" smtClean="0">
                <a:latin typeface="Calibri" panose="020F0502020204030204" pitchFamily="34" charset="0"/>
              </a:rPr>
              <a:t>spotřeby.</a:t>
            </a:r>
            <a:endParaRPr lang="cs-CZ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116013" y="2492896"/>
            <a:ext cx="7345362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400" b="1" dirty="0">
                <a:latin typeface="Calibri" panose="020F0502020204030204" pitchFamily="34" charset="0"/>
              </a:rPr>
              <a:t>Při lokalizaci více </a:t>
            </a:r>
            <a:r>
              <a:rPr lang="cs-CZ" altLang="en-US" sz="2400" b="1" dirty="0" smtClean="0">
                <a:latin typeface="Calibri" panose="020F0502020204030204" pitchFamily="34" charset="0"/>
              </a:rPr>
              <a:t>skladů </a:t>
            </a:r>
            <a:r>
              <a:rPr lang="cs-CZ" altLang="en-US" sz="2400" b="1" dirty="0">
                <a:latin typeface="Calibri" panose="020F0502020204030204" pitchFamily="34" charset="0"/>
              </a:rPr>
              <a:t>je třeba brát v úvahu i náklady na zásobování </a:t>
            </a:r>
            <a:r>
              <a:rPr lang="cs-CZ" altLang="en-US" sz="2400" b="1" dirty="0" smtClean="0">
                <a:latin typeface="Calibri" panose="020F0502020204030204" pitchFamily="34" charset="0"/>
              </a:rPr>
              <a:t>skladů:</a:t>
            </a:r>
            <a:endParaRPr lang="cs-CZ" altLang="en-US" sz="2400" b="1" dirty="0">
              <a:latin typeface="Calibri" panose="020F0502020204030204" pitchFamily="34" charset="0"/>
            </a:endParaRP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en-US" sz="1800" b="1" dirty="0">
                <a:latin typeface="Calibri" panose="020F0502020204030204" pitchFamily="34" charset="0"/>
              </a:rPr>
              <a:t>S rostoucím počtem </a:t>
            </a:r>
            <a:r>
              <a:rPr lang="cs-CZ" altLang="en-US" sz="1800" b="1" dirty="0" smtClean="0">
                <a:latin typeface="Calibri" panose="020F0502020204030204" pitchFamily="34" charset="0"/>
              </a:rPr>
              <a:t>skladů klesají </a:t>
            </a:r>
            <a:r>
              <a:rPr lang="cs-CZ" altLang="en-US" sz="1800" b="1" dirty="0">
                <a:latin typeface="Calibri" panose="020F0502020204030204" pitchFamily="34" charset="0"/>
              </a:rPr>
              <a:t>přepravní vzdálenosti k centrům </a:t>
            </a:r>
            <a:r>
              <a:rPr lang="cs-CZ" altLang="en-US" sz="1800" b="1" dirty="0" smtClean="0">
                <a:latin typeface="Calibri" panose="020F0502020204030204" pitchFamily="34" charset="0"/>
              </a:rPr>
              <a:t>spotřeby.</a:t>
            </a:r>
          </a:p>
          <a:p>
            <a:pPr lvl="1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en-US" sz="1800" b="1" dirty="0" smtClean="0">
                <a:latin typeface="Calibri" panose="020F0502020204030204" pitchFamily="34" charset="0"/>
              </a:rPr>
              <a:t>Náklady </a:t>
            </a:r>
            <a:r>
              <a:rPr lang="cs-CZ" altLang="en-US" sz="1800" b="1" dirty="0">
                <a:latin typeface="Calibri" panose="020F0502020204030204" pitchFamily="34" charset="0"/>
              </a:rPr>
              <a:t>spojené s dopravou do více </a:t>
            </a:r>
            <a:r>
              <a:rPr lang="cs-CZ" altLang="en-US" sz="1800" b="1" dirty="0" smtClean="0">
                <a:latin typeface="Calibri" panose="020F0502020204030204" pitchFamily="34" charset="0"/>
              </a:rPr>
              <a:t>skladů rostou.</a:t>
            </a:r>
            <a:endParaRPr lang="cs-CZ" altLang="en-US" sz="1800" b="1" dirty="0">
              <a:latin typeface="Calibri" panose="020F050202020403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cs-CZ" altLang="en-US" sz="1800" b="1" dirty="0">
                <a:latin typeface="Calibri" panose="020F0502020204030204" pitchFamily="34" charset="0"/>
              </a:rPr>
              <a:t>Více </a:t>
            </a:r>
            <a:r>
              <a:rPr lang="cs-CZ" altLang="en-US" sz="1800" b="1" dirty="0" smtClean="0">
                <a:latin typeface="Calibri" panose="020F0502020204030204" pitchFamily="34" charset="0"/>
              </a:rPr>
              <a:t>jízd.</a:t>
            </a:r>
            <a:endParaRPr lang="cs-CZ" altLang="en-US" sz="1800" b="1" dirty="0">
              <a:latin typeface="Calibri" panose="020F050202020403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cs-CZ" altLang="en-US" sz="1800" b="1" dirty="0">
                <a:latin typeface="Calibri" panose="020F0502020204030204" pitchFamily="34" charset="0"/>
              </a:rPr>
              <a:t>Nižší vytížení </a:t>
            </a:r>
            <a:r>
              <a:rPr lang="cs-CZ" altLang="en-US" sz="1800" b="1" dirty="0" smtClean="0">
                <a:latin typeface="Calibri" panose="020F0502020204030204" pitchFamily="34" charset="0"/>
              </a:rPr>
              <a:t>vozidel.</a:t>
            </a:r>
            <a:endParaRPr lang="cs-CZ" altLang="en-US" sz="1800" b="1" dirty="0">
              <a:latin typeface="Calibri" panose="020F0502020204030204" pitchFamily="34" charset="0"/>
            </a:endParaRPr>
          </a:p>
          <a:p>
            <a:pPr lvl="2" eaLnBrk="1" hangingPunct="1">
              <a:spcBef>
                <a:spcPct val="50000"/>
              </a:spcBef>
            </a:pPr>
            <a:r>
              <a:rPr lang="cs-CZ" altLang="en-US" sz="1800" b="1" dirty="0">
                <a:latin typeface="Calibri" panose="020F0502020204030204" pitchFamily="34" charset="0"/>
              </a:rPr>
              <a:t>Vyšší přepravní </a:t>
            </a:r>
            <a:r>
              <a:rPr lang="cs-CZ" altLang="en-US" sz="1800" b="1" dirty="0" smtClean="0">
                <a:latin typeface="Calibri" panose="020F0502020204030204" pitchFamily="34" charset="0"/>
              </a:rPr>
              <a:t>vzdálenosti.</a:t>
            </a:r>
            <a:endParaRPr lang="cs-CZ" altLang="en-US" sz="1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3"/>
          <p:cNvSpPr txBox="1">
            <a:spLocks noChangeArrowheads="1"/>
          </p:cNvSpPr>
          <p:nvPr/>
        </p:nvSpPr>
        <p:spPr bwMode="auto">
          <a:xfrm>
            <a:off x="2051050" y="549275"/>
            <a:ext cx="5113338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b="1">
                <a:latin typeface="Calibri" panose="020F0502020204030204" pitchFamily="34" charset="0"/>
              </a:rPr>
              <a:t>Lokalizace více objektů</a:t>
            </a:r>
            <a:endParaRPr lang="de-DE" altLang="en-US">
              <a:latin typeface="Calibri" panose="020F0502020204030204" pitchFamily="34" charset="0"/>
            </a:endParaRPr>
          </a:p>
        </p:txBody>
      </p:sp>
      <p:sp>
        <p:nvSpPr>
          <p:cNvPr id="31747" name="Rectangle 28"/>
          <p:cNvSpPr>
            <a:spLocks noChangeArrowheads="1"/>
          </p:cNvSpPr>
          <p:nvPr/>
        </p:nvSpPr>
        <p:spPr bwMode="auto">
          <a:xfrm>
            <a:off x="827088" y="1268413"/>
            <a:ext cx="7345362" cy="51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1748" name="Line 29"/>
          <p:cNvSpPr>
            <a:spLocks noChangeShapeType="1"/>
          </p:cNvSpPr>
          <p:nvPr/>
        </p:nvSpPr>
        <p:spPr bwMode="auto">
          <a:xfrm>
            <a:off x="1331913" y="1630363"/>
            <a:ext cx="0" cy="453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9" name="Line 30"/>
          <p:cNvSpPr>
            <a:spLocks noChangeShapeType="1"/>
          </p:cNvSpPr>
          <p:nvPr/>
        </p:nvSpPr>
        <p:spPr bwMode="auto">
          <a:xfrm>
            <a:off x="1042988" y="5878513"/>
            <a:ext cx="662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Text Box 31"/>
          <p:cNvSpPr txBox="1">
            <a:spLocks noChangeArrowheads="1"/>
          </p:cNvSpPr>
          <p:nvPr/>
        </p:nvSpPr>
        <p:spPr bwMode="auto">
          <a:xfrm>
            <a:off x="4859338" y="5949950"/>
            <a:ext cx="3097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Počet skladů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6732588" y="3141663"/>
            <a:ext cx="1079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Náklady na dopravu do center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1752" name="Line 33"/>
          <p:cNvSpPr>
            <a:spLocks noChangeShapeType="1"/>
          </p:cNvSpPr>
          <p:nvPr/>
        </p:nvSpPr>
        <p:spPr bwMode="auto">
          <a:xfrm>
            <a:off x="1908175" y="6094413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Line 34"/>
          <p:cNvSpPr>
            <a:spLocks noChangeShapeType="1"/>
          </p:cNvSpPr>
          <p:nvPr/>
        </p:nvSpPr>
        <p:spPr bwMode="auto">
          <a:xfrm flipV="1">
            <a:off x="1619250" y="20621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4" name="Text Box 40"/>
          <p:cNvSpPr txBox="1">
            <a:spLocks noChangeArrowheads="1"/>
          </p:cNvSpPr>
          <p:nvPr/>
        </p:nvSpPr>
        <p:spPr bwMode="auto">
          <a:xfrm>
            <a:off x="1258888" y="1630363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Náklady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136775" y="3141663"/>
            <a:ext cx="4451350" cy="2171700"/>
          </a:xfrm>
          <a:custGeom>
            <a:avLst/>
            <a:gdLst>
              <a:gd name="connsiteX0" fmla="*/ 0 w 3987384"/>
              <a:gd name="connsiteY0" fmla="*/ 2623279 h 2623279"/>
              <a:gd name="connsiteX1" fmla="*/ 1379095 w 3987384"/>
              <a:gd name="connsiteY1" fmla="*/ 2233535 h 2623279"/>
              <a:gd name="connsiteX2" fmla="*/ 2615784 w 3987384"/>
              <a:gd name="connsiteY2" fmla="*/ 1528997 h 2623279"/>
              <a:gd name="connsiteX3" fmla="*/ 3590145 w 3987384"/>
              <a:gd name="connsiteY3" fmla="*/ 502171 h 2623279"/>
              <a:gd name="connsiteX4" fmla="*/ 3987384 w 3987384"/>
              <a:gd name="connsiteY4" fmla="*/ 0 h 26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7384" h="2623279">
                <a:moveTo>
                  <a:pt x="0" y="2623279"/>
                </a:moveTo>
                <a:cubicBezTo>
                  <a:pt x="471565" y="2519597"/>
                  <a:pt x="943131" y="2415915"/>
                  <a:pt x="1379095" y="2233535"/>
                </a:cubicBezTo>
                <a:cubicBezTo>
                  <a:pt x="1815059" y="2051155"/>
                  <a:pt x="2247276" y="1817558"/>
                  <a:pt x="2615784" y="1528997"/>
                </a:cubicBezTo>
                <a:cubicBezTo>
                  <a:pt x="2984292" y="1240436"/>
                  <a:pt x="3361545" y="757004"/>
                  <a:pt x="3590145" y="502171"/>
                </a:cubicBezTo>
                <a:cubicBezTo>
                  <a:pt x="3818745" y="247338"/>
                  <a:pt x="3903064" y="123669"/>
                  <a:pt x="3987384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  <p:sp>
        <p:nvSpPr>
          <p:cNvPr id="19" name="Volný tvar 18"/>
          <p:cNvSpPr/>
          <p:nvPr/>
        </p:nvSpPr>
        <p:spPr>
          <a:xfrm rot="3565910">
            <a:off x="2261394" y="2821782"/>
            <a:ext cx="4327525" cy="2801937"/>
          </a:xfrm>
          <a:custGeom>
            <a:avLst/>
            <a:gdLst>
              <a:gd name="connsiteX0" fmla="*/ 0 w 3987384"/>
              <a:gd name="connsiteY0" fmla="*/ 2623279 h 2623279"/>
              <a:gd name="connsiteX1" fmla="*/ 1379095 w 3987384"/>
              <a:gd name="connsiteY1" fmla="*/ 2233535 h 2623279"/>
              <a:gd name="connsiteX2" fmla="*/ 2615784 w 3987384"/>
              <a:gd name="connsiteY2" fmla="*/ 1528997 h 2623279"/>
              <a:gd name="connsiteX3" fmla="*/ 3590145 w 3987384"/>
              <a:gd name="connsiteY3" fmla="*/ 502171 h 2623279"/>
              <a:gd name="connsiteX4" fmla="*/ 3987384 w 3987384"/>
              <a:gd name="connsiteY4" fmla="*/ 0 h 262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7384" h="2623279">
                <a:moveTo>
                  <a:pt x="0" y="2623279"/>
                </a:moveTo>
                <a:cubicBezTo>
                  <a:pt x="471565" y="2519597"/>
                  <a:pt x="943131" y="2415915"/>
                  <a:pt x="1379095" y="2233535"/>
                </a:cubicBezTo>
                <a:cubicBezTo>
                  <a:pt x="1815059" y="2051155"/>
                  <a:pt x="2247276" y="1817558"/>
                  <a:pt x="2615784" y="1528997"/>
                </a:cubicBezTo>
                <a:cubicBezTo>
                  <a:pt x="2984292" y="1240436"/>
                  <a:pt x="3361545" y="757004"/>
                  <a:pt x="3590145" y="502171"/>
                </a:cubicBezTo>
                <a:cubicBezTo>
                  <a:pt x="3818745" y="247338"/>
                  <a:pt x="3903064" y="123669"/>
                  <a:pt x="3987384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732588" y="4437063"/>
            <a:ext cx="12239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solidFill>
                  <a:srgbClr val="FF0000"/>
                </a:solidFill>
                <a:latin typeface="Calibri" panose="020F0502020204030204" pitchFamily="34" charset="0"/>
              </a:rPr>
              <a:t>Náklady na dopravu z center k zákazníkům</a:t>
            </a:r>
            <a:endParaRPr lang="cs-CZ" altLang="en-US" sz="1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Volný tvar 20"/>
          <p:cNvSpPr/>
          <p:nvPr/>
        </p:nvSpPr>
        <p:spPr>
          <a:xfrm>
            <a:off x="2098675" y="2622550"/>
            <a:ext cx="4429125" cy="1190625"/>
          </a:xfrm>
          <a:custGeom>
            <a:avLst/>
            <a:gdLst>
              <a:gd name="connsiteX0" fmla="*/ 0 w 4429593"/>
              <a:gd name="connsiteY0" fmla="*/ 0 h 1189219"/>
              <a:gd name="connsiteX1" fmla="*/ 577121 w 4429593"/>
              <a:gd name="connsiteY1" fmla="*/ 569626 h 1189219"/>
              <a:gd name="connsiteX2" fmla="*/ 1259174 w 4429593"/>
              <a:gd name="connsiteY2" fmla="*/ 944380 h 1189219"/>
              <a:gd name="connsiteX3" fmla="*/ 1986197 w 4429593"/>
              <a:gd name="connsiteY3" fmla="*/ 1154242 h 1189219"/>
              <a:gd name="connsiteX4" fmla="*/ 2338466 w 4429593"/>
              <a:gd name="connsiteY4" fmla="*/ 1154242 h 1189219"/>
              <a:gd name="connsiteX5" fmla="*/ 2878111 w 4429593"/>
              <a:gd name="connsiteY5" fmla="*/ 1034321 h 1189219"/>
              <a:gd name="connsiteX6" fmla="*/ 3312826 w 4429593"/>
              <a:gd name="connsiteY6" fmla="*/ 891914 h 1189219"/>
              <a:gd name="connsiteX7" fmla="*/ 3837482 w 4429593"/>
              <a:gd name="connsiteY7" fmla="*/ 622091 h 1189219"/>
              <a:gd name="connsiteX8" fmla="*/ 4429593 w 4429593"/>
              <a:gd name="connsiteY8" fmla="*/ 187377 h 118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9593" h="1189219">
                <a:moveTo>
                  <a:pt x="0" y="0"/>
                </a:moveTo>
                <a:cubicBezTo>
                  <a:pt x="183629" y="206114"/>
                  <a:pt x="367259" y="412229"/>
                  <a:pt x="577121" y="569626"/>
                </a:cubicBezTo>
                <a:cubicBezTo>
                  <a:pt x="786983" y="727023"/>
                  <a:pt x="1024328" y="846944"/>
                  <a:pt x="1259174" y="944380"/>
                </a:cubicBezTo>
                <a:cubicBezTo>
                  <a:pt x="1494020" y="1041816"/>
                  <a:pt x="1806315" y="1119265"/>
                  <a:pt x="1986197" y="1154242"/>
                </a:cubicBezTo>
                <a:cubicBezTo>
                  <a:pt x="2166079" y="1189219"/>
                  <a:pt x="2189814" y="1174229"/>
                  <a:pt x="2338466" y="1154242"/>
                </a:cubicBezTo>
                <a:cubicBezTo>
                  <a:pt x="2487118" y="1134255"/>
                  <a:pt x="2715718" y="1078042"/>
                  <a:pt x="2878111" y="1034321"/>
                </a:cubicBezTo>
                <a:cubicBezTo>
                  <a:pt x="3040504" y="990600"/>
                  <a:pt x="3152931" y="960619"/>
                  <a:pt x="3312826" y="891914"/>
                </a:cubicBezTo>
                <a:cubicBezTo>
                  <a:pt x="3472721" y="823209"/>
                  <a:pt x="3651354" y="739514"/>
                  <a:pt x="3837482" y="622091"/>
                </a:cubicBezTo>
                <a:cubicBezTo>
                  <a:pt x="4023610" y="504668"/>
                  <a:pt x="4226601" y="346022"/>
                  <a:pt x="4429593" y="187377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732588" y="1773238"/>
            <a:ext cx="1079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solidFill>
                  <a:srgbClr val="00B050"/>
                </a:solidFill>
                <a:latin typeface="Calibri" panose="020F0502020204030204" pitchFamily="34" charset="0"/>
              </a:rPr>
              <a:t>Náklady na dopravu celkem</a:t>
            </a:r>
            <a:endParaRPr lang="cs-CZ" altLang="en-US" sz="140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  <p:bldP spid="20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1908175" y="549275"/>
            <a:ext cx="5256213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b="1">
                <a:latin typeface="Calibri" panose="020F0502020204030204" pitchFamily="34" charset="0"/>
              </a:rPr>
              <a:t>Lokalizace více objektů</a:t>
            </a:r>
            <a:endParaRPr lang="de-DE" altLang="en-US">
              <a:latin typeface="Calibri" panose="020F0502020204030204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1042988" y="15573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6588125" y="148431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1547813" y="1341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885113" y="31416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555875" y="46529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2195513" y="32131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348038" y="41497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1331913" y="30686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684213" y="25654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484438" y="162877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1403350" y="36449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132138" y="206057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995738" y="52292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219700" y="32845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4716463" y="17732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3995738" y="3500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435600" y="3500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3492500" y="33575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724525" y="24209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4932363" y="44370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6948488" y="3500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308850" y="45815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6011863" y="45815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6875463" y="4797425"/>
            <a:ext cx="217487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1619250" y="46529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6659563" y="2924175"/>
            <a:ext cx="215900" cy="2174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8459788" y="249237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6300788" y="558958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4356100" y="23495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1692275" y="537368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779838" y="2708275"/>
            <a:ext cx="287337" cy="288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5" name="Přímá spojovací čára 34"/>
          <p:cNvCxnSpPr>
            <a:stCxn id="33" idx="3"/>
            <a:endCxn id="31" idx="3"/>
          </p:cNvCxnSpPr>
          <p:nvPr/>
        </p:nvCxnSpPr>
        <p:spPr>
          <a:xfrm flipV="1">
            <a:off x="4067175" y="2533650"/>
            <a:ext cx="320675" cy="319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33" idx="0"/>
          </p:cNvCxnSpPr>
          <p:nvPr/>
        </p:nvCxnSpPr>
        <p:spPr>
          <a:xfrm flipV="1">
            <a:off x="3924300" y="1916113"/>
            <a:ext cx="823913" cy="7921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endCxn id="21" idx="3"/>
          </p:cNvCxnSpPr>
          <p:nvPr/>
        </p:nvCxnSpPr>
        <p:spPr>
          <a:xfrm flipV="1">
            <a:off x="4067175" y="2605088"/>
            <a:ext cx="1689100" cy="279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>
            <a:endCxn id="4" idx="3"/>
          </p:cNvCxnSpPr>
          <p:nvPr/>
        </p:nvCxnSpPr>
        <p:spPr>
          <a:xfrm flipV="1">
            <a:off x="4067175" y="1668463"/>
            <a:ext cx="2552700" cy="1144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16" idx="2"/>
          </p:cNvCxnSpPr>
          <p:nvPr/>
        </p:nvCxnSpPr>
        <p:spPr>
          <a:xfrm flipH="1" flipV="1">
            <a:off x="4067175" y="2997200"/>
            <a:ext cx="1152525" cy="3952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4067175" y="2997200"/>
            <a:ext cx="2624138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endCxn id="29" idx="2"/>
          </p:cNvCxnSpPr>
          <p:nvPr/>
        </p:nvCxnSpPr>
        <p:spPr>
          <a:xfrm flipV="1">
            <a:off x="4067175" y="2600325"/>
            <a:ext cx="4392613" cy="396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4067175" y="2997200"/>
            <a:ext cx="1387475" cy="6032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endCxn id="23" idx="2"/>
          </p:cNvCxnSpPr>
          <p:nvPr/>
        </p:nvCxnSpPr>
        <p:spPr>
          <a:xfrm>
            <a:off x="4140200" y="2997200"/>
            <a:ext cx="2808288" cy="611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endCxn id="6" idx="2"/>
          </p:cNvCxnSpPr>
          <p:nvPr/>
        </p:nvCxnSpPr>
        <p:spPr>
          <a:xfrm>
            <a:off x="4140200" y="2997200"/>
            <a:ext cx="3744913" cy="2524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4067175" y="2997200"/>
            <a:ext cx="3241675" cy="16557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>
            <a:stCxn id="33" idx="2"/>
            <a:endCxn id="26" idx="0"/>
          </p:cNvCxnSpPr>
          <p:nvPr/>
        </p:nvCxnSpPr>
        <p:spPr>
          <a:xfrm>
            <a:off x="3924300" y="2997200"/>
            <a:ext cx="3060700" cy="18002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>
            <a:stCxn id="33" idx="2"/>
            <a:endCxn id="25" idx="2"/>
          </p:cNvCxnSpPr>
          <p:nvPr/>
        </p:nvCxnSpPr>
        <p:spPr>
          <a:xfrm>
            <a:off x="3924300" y="2997200"/>
            <a:ext cx="2087563" cy="16922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>
            <a:stCxn id="22" idx="1"/>
          </p:cNvCxnSpPr>
          <p:nvPr/>
        </p:nvCxnSpPr>
        <p:spPr>
          <a:xfrm flipH="1" flipV="1">
            <a:off x="3883025" y="2997200"/>
            <a:ext cx="1081088" cy="14716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>
            <a:stCxn id="20" idx="7"/>
            <a:endCxn id="33" idx="2"/>
          </p:cNvCxnSpPr>
          <p:nvPr/>
        </p:nvCxnSpPr>
        <p:spPr>
          <a:xfrm flipV="1">
            <a:off x="3676650" y="2997200"/>
            <a:ext cx="247650" cy="3921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>
            <a:stCxn id="33" idx="2"/>
            <a:endCxn id="18" idx="0"/>
          </p:cNvCxnSpPr>
          <p:nvPr/>
        </p:nvCxnSpPr>
        <p:spPr>
          <a:xfrm>
            <a:off x="3924300" y="2997200"/>
            <a:ext cx="179388" cy="5032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>
            <a:stCxn id="33" idx="2"/>
            <a:endCxn id="15" idx="1"/>
          </p:cNvCxnSpPr>
          <p:nvPr/>
        </p:nvCxnSpPr>
        <p:spPr>
          <a:xfrm>
            <a:off x="3924300" y="2997200"/>
            <a:ext cx="103188" cy="22637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>
            <a:stCxn id="33" idx="2"/>
            <a:endCxn id="9" idx="0"/>
          </p:cNvCxnSpPr>
          <p:nvPr/>
        </p:nvCxnSpPr>
        <p:spPr>
          <a:xfrm flipH="1">
            <a:off x="3455988" y="2997200"/>
            <a:ext cx="468312" cy="1152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>
            <a:stCxn id="33" idx="2"/>
            <a:endCxn id="30" idx="1"/>
          </p:cNvCxnSpPr>
          <p:nvPr/>
        </p:nvCxnSpPr>
        <p:spPr>
          <a:xfrm>
            <a:off x="3924300" y="2997200"/>
            <a:ext cx="2408238" cy="26241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>
            <a:stCxn id="14" idx="5"/>
            <a:endCxn id="33" idx="0"/>
          </p:cNvCxnSpPr>
          <p:nvPr/>
        </p:nvCxnSpPr>
        <p:spPr>
          <a:xfrm>
            <a:off x="3316288" y="2244725"/>
            <a:ext cx="608012" cy="4635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ovací čára 101"/>
          <p:cNvCxnSpPr>
            <a:stCxn id="12" idx="5"/>
            <a:endCxn id="33" idx="1"/>
          </p:cNvCxnSpPr>
          <p:nvPr/>
        </p:nvCxnSpPr>
        <p:spPr>
          <a:xfrm>
            <a:off x="2668588" y="1812925"/>
            <a:ext cx="1111250" cy="10398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>
            <a:stCxn id="33" idx="1"/>
            <a:endCxn id="8" idx="6"/>
          </p:cNvCxnSpPr>
          <p:nvPr/>
        </p:nvCxnSpPr>
        <p:spPr>
          <a:xfrm flipH="1">
            <a:off x="2411413" y="2852738"/>
            <a:ext cx="1368425" cy="4683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ovací čára 107"/>
          <p:cNvCxnSpPr>
            <a:stCxn id="33" idx="1"/>
            <a:endCxn id="7" idx="7"/>
          </p:cNvCxnSpPr>
          <p:nvPr/>
        </p:nvCxnSpPr>
        <p:spPr>
          <a:xfrm flipH="1">
            <a:off x="2740025" y="2852738"/>
            <a:ext cx="1039813" cy="18319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>
            <a:stCxn id="5" idx="5"/>
            <a:endCxn id="33" idx="1"/>
          </p:cNvCxnSpPr>
          <p:nvPr/>
        </p:nvCxnSpPr>
        <p:spPr>
          <a:xfrm>
            <a:off x="1731963" y="1525588"/>
            <a:ext cx="2047875" cy="13271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>
            <a:stCxn id="3" idx="5"/>
            <a:endCxn id="33" idx="1"/>
          </p:cNvCxnSpPr>
          <p:nvPr/>
        </p:nvCxnSpPr>
        <p:spPr>
          <a:xfrm>
            <a:off x="1228725" y="1741488"/>
            <a:ext cx="2551113" cy="11112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ovací čára 118"/>
          <p:cNvCxnSpPr>
            <a:stCxn id="13" idx="6"/>
            <a:endCxn id="33" idx="1"/>
          </p:cNvCxnSpPr>
          <p:nvPr/>
        </p:nvCxnSpPr>
        <p:spPr>
          <a:xfrm flipV="1">
            <a:off x="1619250" y="2852738"/>
            <a:ext cx="2160588" cy="9001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>
            <a:stCxn id="10" idx="6"/>
          </p:cNvCxnSpPr>
          <p:nvPr/>
        </p:nvCxnSpPr>
        <p:spPr>
          <a:xfrm flipV="1">
            <a:off x="1547813" y="2852738"/>
            <a:ext cx="2160587" cy="3238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>
            <a:stCxn id="11" idx="6"/>
            <a:endCxn id="33" idx="1"/>
          </p:cNvCxnSpPr>
          <p:nvPr/>
        </p:nvCxnSpPr>
        <p:spPr>
          <a:xfrm>
            <a:off x="900113" y="2673350"/>
            <a:ext cx="2879725" cy="1793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>
            <a:stCxn id="33" idx="1"/>
            <a:endCxn id="27" idx="7"/>
          </p:cNvCxnSpPr>
          <p:nvPr/>
        </p:nvCxnSpPr>
        <p:spPr>
          <a:xfrm flipH="1">
            <a:off x="1803400" y="2852738"/>
            <a:ext cx="1976438" cy="18319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ovací čára 132"/>
          <p:cNvCxnSpPr>
            <a:endCxn id="33" idx="1"/>
          </p:cNvCxnSpPr>
          <p:nvPr/>
        </p:nvCxnSpPr>
        <p:spPr>
          <a:xfrm flipV="1">
            <a:off x="1908175" y="2852738"/>
            <a:ext cx="1871663" cy="25923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vnoramenný trojúhelník 138"/>
          <p:cNvSpPr/>
          <p:nvPr/>
        </p:nvSpPr>
        <p:spPr>
          <a:xfrm>
            <a:off x="1835150" y="3860800"/>
            <a:ext cx="215900" cy="215900"/>
          </a:xfrm>
          <a:prstGeom prst="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0" name="Rovnoramenný trojúhelník 139"/>
          <p:cNvSpPr/>
          <p:nvPr/>
        </p:nvSpPr>
        <p:spPr>
          <a:xfrm>
            <a:off x="7667625" y="3933825"/>
            <a:ext cx="217488" cy="215900"/>
          </a:xfrm>
          <a:prstGeom prst="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43" name="Přímá spojovací šipka 142"/>
          <p:cNvCxnSpPr>
            <a:stCxn id="139" idx="5"/>
          </p:cNvCxnSpPr>
          <p:nvPr/>
        </p:nvCxnSpPr>
        <p:spPr>
          <a:xfrm flipV="1">
            <a:off x="1997075" y="2852738"/>
            <a:ext cx="1854200" cy="111601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ovací šipka 143"/>
          <p:cNvCxnSpPr>
            <a:stCxn id="140" idx="1"/>
          </p:cNvCxnSpPr>
          <p:nvPr/>
        </p:nvCxnSpPr>
        <p:spPr>
          <a:xfrm flipH="1" flipV="1">
            <a:off x="3995738" y="2852738"/>
            <a:ext cx="3725862" cy="118903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39" grpId="0" animBg="1"/>
      <p:bldP spid="139" grpId="1" animBg="1"/>
      <p:bldP spid="140" grpId="0" animBg="1"/>
      <p:bldP spid="14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3"/>
          <p:cNvSpPr txBox="1">
            <a:spLocks noChangeArrowheads="1"/>
          </p:cNvSpPr>
          <p:nvPr/>
        </p:nvSpPr>
        <p:spPr bwMode="auto">
          <a:xfrm>
            <a:off x="3779838" y="549275"/>
            <a:ext cx="51117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b="1">
                <a:latin typeface="Calibri" panose="020F0502020204030204" pitchFamily="34" charset="0"/>
              </a:rPr>
              <a:t>Lokalizace více objektů</a:t>
            </a:r>
            <a:endParaRPr lang="de-DE" altLang="en-US">
              <a:latin typeface="Calibri" panose="020F0502020204030204" pitchFamily="34" charset="0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1042988" y="15573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6588125" y="148431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1547813" y="1341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7885113" y="31416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555875" y="46529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2195513" y="32131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563938" y="411321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1331913" y="30686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684213" y="25654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2484438" y="162877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1403350" y="36449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3132138" y="206057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995738" y="52292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219700" y="32845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4716463" y="17732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3995738" y="3500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435600" y="3500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3492500" y="33575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724525" y="24209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4932363" y="44370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6948488" y="350043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7308850" y="45815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6011863" y="458152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6875463" y="4797425"/>
            <a:ext cx="217487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1619250" y="4652963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6659563" y="27813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8459788" y="2492375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6300788" y="558958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4356100" y="2349500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1692275" y="5373688"/>
            <a:ext cx="215900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2051050" y="2349500"/>
            <a:ext cx="288925" cy="287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4" name="Přímá spojovací čára 33"/>
          <p:cNvCxnSpPr>
            <a:stCxn id="82" idx="3"/>
            <a:endCxn id="24" idx="1"/>
          </p:cNvCxnSpPr>
          <p:nvPr/>
        </p:nvCxnSpPr>
        <p:spPr>
          <a:xfrm>
            <a:off x="6084888" y="3284538"/>
            <a:ext cx="1255712" cy="132873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V="1">
            <a:off x="2268538" y="1808163"/>
            <a:ext cx="323850" cy="5048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82" idx="0"/>
            <a:endCxn id="4" idx="4"/>
          </p:cNvCxnSpPr>
          <p:nvPr/>
        </p:nvCxnSpPr>
        <p:spPr>
          <a:xfrm flipV="1">
            <a:off x="5940425" y="1700213"/>
            <a:ext cx="755650" cy="14414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5435600" y="3348038"/>
            <a:ext cx="360363" cy="809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>
            <a:stCxn id="19" idx="7"/>
          </p:cNvCxnSpPr>
          <p:nvPr/>
        </p:nvCxnSpPr>
        <p:spPr>
          <a:xfrm flipV="1">
            <a:off x="5619750" y="3429000"/>
            <a:ext cx="176213" cy="103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82" idx="3"/>
          </p:cNvCxnSpPr>
          <p:nvPr/>
        </p:nvCxnSpPr>
        <p:spPr>
          <a:xfrm flipV="1">
            <a:off x="6084888" y="2636838"/>
            <a:ext cx="2406650" cy="6477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endCxn id="82" idx="0"/>
          </p:cNvCxnSpPr>
          <p:nvPr/>
        </p:nvCxnSpPr>
        <p:spPr>
          <a:xfrm>
            <a:off x="4932363" y="1881188"/>
            <a:ext cx="1008062" cy="12604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stCxn id="33" idx="3"/>
            <a:endCxn id="31" idx="2"/>
          </p:cNvCxnSpPr>
          <p:nvPr/>
        </p:nvCxnSpPr>
        <p:spPr>
          <a:xfrm flipV="1">
            <a:off x="2339975" y="2457450"/>
            <a:ext cx="2016125" cy="349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stCxn id="21" idx="4"/>
            <a:endCxn id="82" idx="0"/>
          </p:cNvCxnSpPr>
          <p:nvPr/>
        </p:nvCxnSpPr>
        <p:spPr>
          <a:xfrm>
            <a:off x="5832475" y="2636838"/>
            <a:ext cx="107950" cy="5048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28" idx="2"/>
            <a:endCxn id="82" idx="3"/>
          </p:cNvCxnSpPr>
          <p:nvPr/>
        </p:nvCxnSpPr>
        <p:spPr>
          <a:xfrm flipH="1">
            <a:off x="6084888" y="2889250"/>
            <a:ext cx="574675" cy="3952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>
            <a:stCxn id="33" idx="3"/>
            <a:endCxn id="18" idx="1"/>
          </p:cNvCxnSpPr>
          <p:nvPr/>
        </p:nvCxnSpPr>
        <p:spPr>
          <a:xfrm>
            <a:off x="2339975" y="2492375"/>
            <a:ext cx="1687513" cy="10398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>
            <a:stCxn id="82" idx="2"/>
            <a:endCxn id="25" idx="0"/>
          </p:cNvCxnSpPr>
          <p:nvPr/>
        </p:nvCxnSpPr>
        <p:spPr>
          <a:xfrm>
            <a:off x="5940425" y="3429000"/>
            <a:ext cx="179388" cy="11525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>
            <a:stCxn id="82" idx="3"/>
            <a:endCxn id="26" idx="0"/>
          </p:cNvCxnSpPr>
          <p:nvPr/>
        </p:nvCxnSpPr>
        <p:spPr>
          <a:xfrm>
            <a:off x="6084888" y="3284538"/>
            <a:ext cx="900112" cy="15128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>
            <a:stCxn id="6" idx="2"/>
            <a:endCxn id="82" idx="3"/>
          </p:cNvCxnSpPr>
          <p:nvPr/>
        </p:nvCxnSpPr>
        <p:spPr>
          <a:xfrm flipH="1">
            <a:off x="6084888" y="3249613"/>
            <a:ext cx="1800225" cy="349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stCxn id="27" idx="0"/>
            <a:endCxn id="33" idx="2"/>
          </p:cNvCxnSpPr>
          <p:nvPr/>
        </p:nvCxnSpPr>
        <p:spPr>
          <a:xfrm flipV="1">
            <a:off x="1727200" y="2636838"/>
            <a:ext cx="468313" cy="20161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>
            <a:stCxn id="82" idx="2"/>
            <a:endCxn id="22" idx="7"/>
          </p:cNvCxnSpPr>
          <p:nvPr/>
        </p:nvCxnSpPr>
        <p:spPr>
          <a:xfrm flipH="1">
            <a:off x="5116513" y="3429000"/>
            <a:ext cx="823912" cy="10398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2339975" y="2636838"/>
            <a:ext cx="360363" cy="2047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>
            <a:endCxn id="13" idx="7"/>
          </p:cNvCxnSpPr>
          <p:nvPr/>
        </p:nvCxnSpPr>
        <p:spPr>
          <a:xfrm flipH="1">
            <a:off x="1587500" y="2636838"/>
            <a:ext cx="571500" cy="10398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>
            <a:stCxn id="33" idx="3"/>
            <a:endCxn id="20" idx="1"/>
          </p:cNvCxnSpPr>
          <p:nvPr/>
        </p:nvCxnSpPr>
        <p:spPr>
          <a:xfrm>
            <a:off x="2339975" y="2492375"/>
            <a:ext cx="1184275" cy="8969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flipH="1">
            <a:off x="2339975" y="2133600"/>
            <a:ext cx="792163" cy="3238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>
            <a:stCxn id="33" idx="3"/>
            <a:endCxn id="9" idx="1"/>
          </p:cNvCxnSpPr>
          <p:nvPr/>
        </p:nvCxnSpPr>
        <p:spPr>
          <a:xfrm>
            <a:off x="2339975" y="2492375"/>
            <a:ext cx="1255713" cy="1652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1731963" y="1489075"/>
            <a:ext cx="319087" cy="8239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>
            <a:stCxn id="23" idx="2"/>
            <a:endCxn id="82" idx="3"/>
          </p:cNvCxnSpPr>
          <p:nvPr/>
        </p:nvCxnSpPr>
        <p:spPr>
          <a:xfrm flipH="1" flipV="1">
            <a:off x="6084888" y="3284538"/>
            <a:ext cx="863600" cy="3238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>
            <a:stCxn id="11" idx="6"/>
          </p:cNvCxnSpPr>
          <p:nvPr/>
        </p:nvCxnSpPr>
        <p:spPr>
          <a:xfrm flipV="1">
            <a:off x="900113" y="2492375"/>
            <a:ext cx="1150937" cy="1809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1228725" y="1704975"/>
            <a:ext cx="822325" cy="7524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čára 61"/>
          <p:cNvCxnSpPr>
            <a:endCxn id="8" idx="0"/>
          </p:cNvCxnSpPr>
          <p:nvPr/>
        </p:nvCxnSpPr>
        <p:spPr>
          <a:xfrm flipH="1">
            <a:off x="2303463" y="2636838"/>
            <a:ext cx="36512" cy="5762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>
            <a:stCxn id="10" idx="7"/>
            <a:endCxn id="33" idx="2"/>
          </p:cNvCxnSpPr>
          <p:nvPr/>
        </p:nvCxnSpPr>
        <p:spPr>
          <a:xfrm flipV="1">
            <a:off x="1516063" y="2636838"/>
            <a:ext cx="679450" cy="4635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vnoramenný trojúhelník 63"/>
          <p:cNvSpPr/>
          <p:nvPr/>
        </p:nvSpPr>
        <p:spPr>
          <a:xfrm>
            <a:off x="1835150" y="3860800"/>
            <a:ext cx="215900" cy="215900"/>
          </a:xfrm>
          <a:prstGeom prst="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5" name="Rovnoramenný trojúhelník 64"/>
          <p:cNvSpPr/>
          <p:nvPr/>
        </p:nvSpPr>
        <p:spPr>
          <a:xfrm>
            <a:off x="7667625" y="3933825"/>
            <a:ext cx="217488" cy="215900"/>
          </a:xfrm>
          <a:prstGeom prst="triangl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5795963" y="3141663"/>
            <a:ext cx="288925" cy="2873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3" name="Elipsa 82"/>
          <p:cNvSpPr/>
          <p:nvPr/>
        </p:nvSpPr>
        <p:spPr>
          <a:xfrm>
            <a:off x="323528" y="836166"/>
            <a:ext cx="4445322" cy="5257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4" name="Elipsa 83"/>
          <p:cNvSpPr/>
          <p:nvPr/>
        </p:nvSpPr>
        <p:spPr>
          <a:xfrm rot="19464145">
            <a:off x="4806302" y="743012"/>
            <a:ext cx="4052910" cy="54839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44" name="Přímá spojovací čára 143"/>
          <p:cNvCxnSpPr>
            <a:stCxn id="33" idx="2"/>
            <a:endCxn id="32" idx="7"/>
          </p:cNvCxnSpPr>
          <p:nvPr/>
        </p:nvCxnSpPr>
        <p:spPr>
          <a:xfrm flipH="1">
            <a:off x="1876425" y="2636838"/>
            <a:ext cx="319088" cy="2768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Přímá spojovací čára 144"/>
          <p:cNvCxnSpPr>
            <a:stCxn id="82" idx="3"/>
            <a:endCxn id="30" idx="0"/>
          </p:cNvCxnSpPr>
          <p:nvPr/>
        </p:nvCxnSpPr>
        <p:spPr>
          <a:xfrm>
            <a:off x="6084888" y="3284538"/>
            <a:ext cx="323850" cy="2305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Přímá spojovací čára 149"/>
          <p:cNvCxnSpPr>
            <a:endCxn id="15" idx="0"/>
          </p:cNvCxnSpPr>
          <p:nvPr/>
        </p:nvCxnSpPr>
        <p:spPr>
          <a:xfrm>
            <a:off x="2339975" y="2636838"/>
            <a:ext cx="1763713" cy="25923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Přímá spojovací šipka 186"/>
          <p:cNvCxnSpPr/>
          <p:nvPr/>
        </p:nvCxnSpPr>
        <p:spPr>
          <a:xfrm flipV="1">
            <a:off x="1997075" y="2565400"/>
            <a:ext cx="127000" cy="140335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Přímá spojovací šipka 188"/>
          <p:cNvCxnSpPr/>
          <p:nvPr/>
        </p:nvCxnSpPr>
        <p:spPr>
          <a:xfrm flipV="1">
            <a:off x="1997075" y="3357563"/>
            <a:ext cx="3943350" cy="61118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Přímá spojovací šipka 190"/>
          <p:cNvCxnSpPr>
            <a:stCxn id="65" idx="1"/>
          </p:cNvCxnSpPr>
          <p:nvPr/>
        </p:nvCxnSpPr>
        <p:spPr>
          <a:xfrm flipH="1" flipV="1">
            <a:off x="2195513" y="2565400"/>
            <a:ext cx="5526087" cy="147637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Přímá spojovací šipka 193"/>
          <p:cNvCxnSpPr>
            <a:stCxn id="65" idx="1"/>
          </p:cNvCxnSpPr>
          <p:nvPr/>
        </p:nvCxnSpPr>
        <p:spPr>
          <a:xfrm flipH="1" flipV="1">
            <a:off x="5940425" y="3284538"/>
            <a:ext cx="1781175" cy="75723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4" grpId="0" animBg="1"/>
      <p:bldP spid="8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84213" y="1052513"/>
            <a:ext cx="7488237" cy="1077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en-US" b="1">
                <a:latin typeface="Calibri" panose="020F0502020204030204" pitchFamily="34" charset="0"/>
              </a:rPr>
              <a:t>Velký vliv zejména na počet skladů mají i náklady na udržování zásob !                                                                              </a:t>
            </a: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55650" y="2855913"/>
            <a:ext cx="7488238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</a:rPr>
              <a:t>Náklady na běžnou zásobu závislou na četnosti a velikosti dodávek zboží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755650" y="3719513"/>
            <a:ext cx="74882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</a:rPr>
              <a:t>Náklady na pojistnou zásobu závislé na proměnlivosti poptávky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38188" y="4511675"/>
            <a:ext cx="75247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en-US" sz="2000" b="1">
                <a:latin typeface="Calibri" panose="020F0502020204030204" pitchFamily="34" charset="0"/>
              </a:rPr>
              <a:t>Náklady na zásobu výrobků na cestě (jen v případě velkých přepravních vzdáleností)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3"/>
          <p:cNvSpPr txBox="1">
            <a:spLocks noChangeArrowheads="1"/>
          </p:cNvSpPr>
          <p:nvPr/>
        </p:nvSpPr>
        <p:spPr bwMode="auto">
          <a:xfrm>
            <a:off x="1476375" y="549275"/>
            <a:ext cx="5399088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b="1">
                <a:latin typeface="Calibri" panose="020F0502020204030204" pitchFamily="34" charset="0"/>
              </a:rPr>
              <a:t>Lokalizace více objektů</a:t>
            </a:r>
            <a:endParaRPr lang="de-DE" altLang="en-US">
              <a:latin typeface="Calibri" panose="020F0502020204030204" pitchFamily="34" charset="0"/>
            </a:endParaRPr>
          </a:p>
        </p:txBody>
      </p:sp>
      <p:sp>
        <p:nvSpPr>
          <p:cNvPr id="35843" name="Rectangle 19"/>
          <p:cNvSpPr>
            <a:spLocks noChangeArrowheads="1"/>
          </p:cNvSpPr>
          <p:nvPr/>
        </p:nvSpPr>
        <p:spPr bwMode="auto">
          <a:xfrm>
            <a:off x="611188" y="1484313"/>
            <a:ext cx="8137525" cy="4968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5844" name="Text Box 20"/>
          <p:cNvSpPr txBox="1">
            <a:spLocks noChangeArrowheads="1"/>
          </p:cNvSpPr>
          <p:nvPr/>
        </p:nvSpPr>
        <p:spPr bwMode="auto">
          <a:xfrm>
            <a:off x="900113" y="1628775"/>
            <a:ext cx="748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</a:rPr>
              <a:t>Vývoj stavu zásob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5845" name="Line 21"/>
          <p:cNvSpPr>
            <a:spLocks noChangeShapeType="1"/>
          </p:cNvSpPr>
          <p:nvPr/>
        </p:nvSpPr>
        <p:spPr bwMode="auto">
          <a:xfrm>
            <a:off x="1116013" y="22050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6" name="Line 22"/>
          <p:cNvSpPr>
            <a:spLocks noChangeShapeType="1"/>
          </p:cNvSpPr>
          <p:nvPr/>
        </p:nvSpPr>
        <p:spPr bwMode="auto">
          <a:xfrm>
            <a:off x="827088" y="58054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9" name="Freeform 23"/>
          <p:cNvSpPr>
            <a:spLocks/>
          </p:cNvSpPr>
          <p:nvPr/>
        </p:nvSpPr>
        <p:spPr bwMode="auto">
          <a:xfrm>
            <a:off x="1331913" y="2349500"/>
            <a:ext cx="5616575" cy="2735263"/>
          </a:xfrm>
          <a:custGeom>
            <a:avLst/>
            <a:gdLst>
              <a:gd name="T0" fmla="*/ 0 w 3538"/>
              <a:gd name="T1" fmla="*/ 2147483647 h 1723"/>
              <a:gd name="T2" fmla="*/ 2147483647 w 3538"/>
              <a:gd name="T3" fmla="*/ 2147483647 h 1723"/>
              <a:gd name="T4" fmla="*/ 2147483647 w 3538"/>
              <a:gd name="T5" fmla="*/ 2147483647 h 1723"/>
              <a:gd name="T6" fmla="*/ 2147483647 w 3538"/>
              <a:gd name="T7" fmla="*/ 2147483647 h 1723"/>
              <a:gd name="T8" fmla="*/ 2147483647 w 3538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1723"/>
              <a:gd name="T17" fmla="*/ 3538 w 3538"/>
              <a:gd name="T18" fmla="*/ 1723 h 1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1723">
                <a:moveTo>
                  <a:pt x="0" y="1723"/>
                </a:moveTo>
                <a:cubicBezTo>
                  <a:pt x="132" y="1549"/>
                  <a:pt x="265" y="1376"/>
                  <a:pt x="499" y="1179"/>
                </a:cubicBezTo>
                <a:cubicBezTo>
                  <a:pt x="733" y="982"/>
                  <a:pt x="1073" y="710"/>
                  <a:pt x="1406" y="544"/>
                </a:cubicBezTo>
                <a:cubicBezTo>
                  <a:pt x="1739" y="378"/>
                  <a:pt x="2140" y="272"/>
                  <a:pt x="2495" y="181"/>
                </a:cubicBezTo>
                <a:cubicBezTo>
                  <a:pt x="2850" y="90"/>
                  <a:pt x="3194" y="45"/>
                  <a:pt x="353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1331913" y="5157788"/>
            <a:ext cx="5689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5724525" y="2636838"/>
            <a:ext cx="180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Běžná zásoba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651500" y="4724400"/>
            <a:ext cx="2160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Zásoba výrobků na cestě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5867400" y="3860800"/>
            <a:ext cx="1439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Pojistná zásoba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5852" name="Text Box 28"/>
          <p:cNvSpPr txBox="1">
            <a:spLocks noChangeArrowheads="1"/>
          </p:cNvSpPr>
          <p:nvPr/>
        </p:nvSpPr>
        <p:spPr bwMode="auto">
          <a:xfrm>
            <a:off x="4643438" y="5876925"/>
            <a:ext cx="3457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Počet skladů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5853" name="Text Box 29"/>
          <p:cNvSpPr txBox="1">
            <a:spLocks noChangeArrowheads="1"/>
          </p:cNvSpPr>
          <p:nvPr/>
        </p:nvSpPr>
        <p:spPr bwMode="auto">
          <a:xfrm>
            <a:off x="1116013" y="2205038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Stav zásob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5854" name="Line 30"/>
          <p:cNvSpPr>
            <a:spLocks noChangeShapeType="1"/>
          </p:cNvSpPr>
          <p:nvPr/>
        </p:nvSpPr>
        <p:spPr bwMode="auto">
          <a:xfrm>
            <a:off x="1692275" y="6021388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5" name="Line 31"/>
          <p:cNvSpPr>
            <a:spLocks noChangeShapeType="1"/>
          </p:cNvSpPr>
          <p:nvPr/>
        </p:nvSpPr>
        <p:spPr bwMode="auto">
          <a:xfrm flipV="1">
            <a:off x="1476375" y="288925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8" name="Freeform 32"/>
          <p:cNvSpPr>
            <a:spLocks/>
          </p:cNvSpPr>
          <p:nvPr/>
        </p:nvSpPr>
        <p:spPr bwMode="auto">
          <a:xfrm>
            <a:off x="1331913" y="3500438"/>
            <a:ext cx="5616575" cy="1800225"/>
          </a:xfrm>
          <a:custGeom>
            <a:avLst/>
            <a:gdLst>
              <a:gd name="T0" fmla="*/ 0 w 3538"/>
              <a:gd name="T1" fmla="*/ 2147483647 h 1134"/>
              <a:gd name="T2" fmla="*/ 2147483647 w 3538"/>
              <a:gd name="T3" fmla="*/ 2147483647 h 1134"/>
              <a:gd name="T4" fmla="*/ 2147483647 w 3538"/>
              <a:gd name="T5" fmla="*/ 0 h 1134"/>
              <a:gd name="T6" fmla="*/ 0 60000 65536"/>
              <a:gd name="T7" fmla="*/ 0 60000 65536"/>
              <a:gd name="T8" fmla="*/ 0 60000 65536"/>
              <a:gd name="T9" fmla="*/ 0 w 3538"/>
              <a:gd name="T10" fmla="*/ 0 h 1134"/>
              <a:gd name="T11" fmla="*/ 3538 w 3538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8" h="1134">
                <a:moveTo>
                  <a:pt x="0" y="1134"/>
                </a:moveTo>
                <a:cubicBezTo>
                  <a:pt x="680" y="866"/>
                  <a:pt x="1360" y="598"/>
                  <a:pt x="1950" y="409"/>
                </a:cubicBezTo>
                <a:cubicBezTo>
                  <a:pt x="2540" y="220"/>
                  <a:pt x="3273" y="68"/>
                  <a:pt x="353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1" grpId="0"/>
      <p:bldP spid="39962" grpId="0"/>
      <p:bldP spid="399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 rot="10800000" flipV="1">
            <a:off x="1800225" y="5212467"/>
            <a:ext cx="70929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soubor 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aktivit spojených s realizací toků zboží v distribučním systému.</a:t>
            </a:r>
            <a:endParaRPr lang="cs-CZ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1619250" y="332656"/>
            <a:ext cx="60848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Základní pojmy</a:t>
            </a:r>
          </a:p>
        </p:txBody>
      </p:sp>
      <p:sp>
        <p:nvSpPr>
          <p:cNvPr id="7172" name="Obdélník 3"/>
          <p:cNvSpPr>
            <a:spLocks noChangeArrowheads="1"/>
          </p:cNvSpPr>
          <p:nvPr/>
        </p:nvSpPr>
        <p:spPr bwMode="auto">
          <a:xfrm>
            <a:off x="1763713" y="1446609"/>
            <a:ext cx="698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proces rozhodování o tom komu, kam a jak zboží a služby dodávat v logistickém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systému.</a:t>
            </a:r>
            <a:endParaRPr lang="cs-CZ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Obdélník 4"/>
          <p:cNvSpPr>
            <a:spLocks noChangeArrowheads="1"/>
          </p:cNvSpPr>
          <p:nvPr/>
        </p:nvSpPr>
        <p:spPr bwMode="auto">
          <a:xfrm>
            <a:off x="684213" y="980728"/>
            <a:ext cx="1794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Distribuce: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684213" y="2420888"/>
            <a:ext cx="52323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Distribuční </a:t>
            </a: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systém v užším </a:t>
            </a: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pojetí: 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5" name="Obdélník 6"/>
          <p:cNvSpPr>
            <a:spLocks noChangeArrowheads="1"/>
          </p:cNvSpPr>
          <p:nvPr/>
        </p:nvSpPr>
        <p:spPr bwMode="auto">
          <a:xfrm>
            <a:off x="1763688" y="2939082"/>
            <a:ext cx="6697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množina fysických prvků a lidí podílejících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 na </a:t>
            </a: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uskutečňování aktivit spojených s realizací toků zboží mezi výrobci finálních výrobků a konečnými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zákazníky.</a:t>
            </a:r>
            <a:endParaRPr lang="cs-CZ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4" name="Obdélník 7"/>
          <p:cNvSpPr>
            <a:spLocks noChangeArrowheads="1"/>
          </p:cNvSpPr>
          <p:nvPr/>
        </p:nvSpPr>
        <p:spPr bwMode="auto">
          <a:xfrm>
            <a:off x="755650" y="4778375"/>
            <a:ext cx="31267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Distribuční řetězec: 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717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3"/>
          <p:cNvSpPr txBox="1">
            <a:spLocks noChangeArrowheads="1"/>
          </p:cNvSpPr>
          <p:nvPr/>
        </p:nvSpPr>
        <p:spPr bwMode="auto">
          <a:xfrm>
            <a:off x="1763713" y="549275"/>
            <a:ext cx="496887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en-US" b="1">
                <a:latin typeface="Calibri" panose="020F0502020204030204" pitchFamily="34" charset="0"/>
              </a:rPr>
              <a:t>Lokalizace více objektů</a:t>
            </a:r>
            <a:endParaRPr lang="de-DE" altLang="en-US">
              <a:latin typeface="Calibri" panose="020F0502020204030204" pitchFamily="34" charset="0"/>
            </a:endParaRPr>
          </a:p>
        </p:txBody>
      </p:sp>
      <p:sp>
        <p:nvSpPr>
          <p:cNvPr id="36867" name="Rectangle 28"/>
          <p:cNvSpPr>
            <a:spLocks noChangeArrowheads="1"/>
          </p:cNvSpPr>
          <p:nvPr/>
        </p:nvSpPr>
        <p:spPr bwMode="auto">
          <a:xfrm>
            <a:off x="900113" y="1268413"/>
            <a:ext cx="7345362" cy="51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36868" name="Line 29"/>
          <p:cNvSpPr>
            <a:spLocks noChangeShapeType="1"/>
          </p:cNvSpPr>
          <p:nvPr/>
        </p:nvSpPr>
        <p:spPr bwMode="auto">
          <a:xfrm>
            <a:off x="1331913" y="1630363"/>
            <a:ext cx="0" cy="453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9" name="Line 30"/>
          <p:cNvSpPr>
            <a:spLocks noChangeShapeType="1"/>
          </p:cNvSpPr>
          <p:nvPr/>
        </p:nvSpPr>
        <p:spPr bwMode="auto">
          <a:xfrm>
            <a:off x="1042988" y="5878513"/>
            <a:ext cx="662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0" name="Text Box 31"/>
          <p:cNvSpPr txBox="1">
            <a:spLocks noChangeArrowheads="1"/>
          </p:cNvSpPr>
          <p:nvPr/>
        </p:nvSpPr>
        <p:spPr bwMode="auto">
          <a:xfrm>
            <a:off x="4859338" y="5949950"/>
            <a:ext cx="3097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Počet skladů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36871" name="Line 33"/>
          <p:cNvSpPr>
            <a:spLocks noChangeShapeType="1"/>
          </p:cNvSpPr>
          <p:nvPr/>
        </p:nvSpPr>
        <p:spPr bwMode="auto">
          <a:xfrm>
            <a:off x="1908175" y="6094413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2" name="Line 34"/>
          <p:cNvSpPr>
            <a:spLocks noChangeShapeType="1"/>
          </p:cNvSpPr>
          <p:nvPr/>
        </p:nvSpPr>
        <p:spPr bwMode="auto">
          <a:xfrm flipV="1">
            <a:off x="1619250" y="20621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3" name="Text Box 40"/>
          <p:cNvSpPr txBox="1">
            <a:spLocks noChangeArrowheads="1"/>
          </p:cNvSpPr>
          <p:nvPr/>
        </p:nvSpPr>
        <p:spPr bwMode="auto">
          <a:xfrm>
            <a:off x="1258888" y="1630363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Náklady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21" name="Volný tvar 20"/>
          <p:cNvSpPr/>
          <p:nvPr/>
        </p:nvSpPr>
        <p:spPr>
          <a:xfrm>
            <a:off x="2051050" y="3789363"/>
            <a:ext cx="4430713" cy="1189037"/>
          </a:xfrm>
          <a:custGeom>
            <a:avLst/>
            <a:gdLst>
              <a:gd name="connsiteX0" fmla="*/ 0 w 4429593"/>
              <a:gd name="connsiteY0" fmla="*/ 0 h 1189219"/>
              <a:gd name="connsiteX1" fmla="*/ 577121 w 4429593"/>
              <a:gd name="connsiteY1" fmla="*/ 569626 h 1189219"/>
              <a:gd name="connsiteX2" fmla="*/ 1259174 w 4429593"/>
              <a:gd name="connsiteY2" fmla="*/ 944380 h 1189219"/>
              <a:gd name="connsiteX3" fmla="*/ 1986197 w 4429593"/>
              <a:gd name="connsiteY3" fmla="*/ 1154242 h 1189219"/>
              <a:gd name="connsiteX4" fmla="*/ 2338466 w 4429593"/>
              <a:gd name="connsiteY4" fmla="*/ 1154242 h 1189219"/>
              <a:gd name="connsiteX5" fmla="*/ 2878111 w 4429593"/>
              <a:gd name="connsiteY5" fmla="*/ 1034321 h 1189219"/>
              <a:gd name="connsiteX6" fmla="*/ 3312826 w 4429593"/>
              <a:gd name="connsiteY6" fmla="*/ 891914 h 1189219"/>
              <a:gd name="connsiteX7" fmla="*/ 3837482 w 4429593"/>
              <a:gd name="connsiteY7" fmla="*/ 622091 h 1189219"/>
              <a:gd name="connsiteX8" fmla="*/ 4429593 w 4429593"/>
              <a:gd name="connsiteY8" fmla="*/ 187377 h 118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9593" h="1189219">
                <a:moveTo>
                  <a:pt x="0" y="0"/>
                </a:moveTo>
                <a:cubicBezTo>
                  <a:pt x="183629" y="206114"/>
                  <a:pt x="367259" y="412229"/>
                  <a:pt x="577121" y="569626"/>
                </a:cubicBezTo>
                <a:cubicBezTo>
                  <a:pt x="786983" y="727023"/>
                  <a:pt x="1024328" y="846944"/>
                  <a:pt x="1259174" y="944380"/>
                </a:cubicBezTo>
                <a:cubicBezTo>
                  <a:pt x="1494020" y="1041816"/>
                  <a:pt x="1806315" y="1119265"/>
                  <a:pt x="1986197" y="1154242"/>
                </a:cubicBezTo>
                <a:cubicBezTo>
                  <a:pt x="2166079" y="1189219"/>
                  <a:pt x="2189814" y="1174229"/>
                  <a:pt x="2338466" y="1154242"/>
                </a:cubicBezTo>
                <a:cubicBezTo>
                  <a:pt x="2487118" y="1134255"/>
                  <a:pt x="2715718" y="1078042"/>
                  <a:pt x="2878111" y="1034321"/>
                </a:cubicBezTo>
                <a:cubicBezTo>
                  <a:pt x="3040504" y="990600"/>
                  <a:pt x="3152931" y="960619"/>
                  <a:pt x="3312826" y="891914"/>
                </a:cubicBezTo>
                <a:cubicBezTo>
                  <a:pt x="3472721" y="823209"/>
                  <a:pt x="3651354" y="739514"/>
                  <a:pt x="3837482" y="622091"/>
                </a:cubicBezTo>
                <a:cubicBezTo>
                  <a:pt x="4023610" y="504668"/>
                  <a:pt x="4226601" y="346022"/>
                  <a:pt x="4429593" y="187377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588125" y="4005263"/>
            <a:ext cx="1079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solidFill>
                  <a:srgbClr val="00B050"/>
                </a:solidFill>
                <a:latin typeface="Calibri" panose="020F0502020204030204" pitchFamily="34" charset="0"/>
              </a:rPr>
              <a:t>Náklady na dopravu celkem</a:t>
            </a:r>
            <a:endParaRPr lang="cs-CZ" altLang="en-US" sz="140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Freeform 23"/>
          <p:cNvSpPr>
            <a:spLocks/>
          </p:cNvSpPr>
          <p:nvPr/>
        </p:nvSpPr>
        <p:spPr bwMode="auto">
          <a:xfrm>
            <a:off x="2051050" y="3500438"/>
            <a:ext cx="4392613" cy="1439862"/>
          </a:xfrm>
          <a:custGeom>
            <a:avLst/>
            <a:gdLst>
              <a:gd name="T0" fmla="*/ 0 w 3538"/>
              <a:gd name="T1" fmla="*/ 2147483647 h 1723"/>
              <a:gd name="T2" fmla="*/ 2147483647 w 3538"/>
              <a:gd name="T3" fmla="*/ 2147483647 h 1723"/>
              <a:gd name="T4" fmla="*/ 2147483647 w 3538"/>
              <a:gd name="T5" fmla="*/ 2147483647 h 1723"/>
              <a:gd name="T6" fmla="*/ 2147483647 w 3538"/>
              <a:gd name="T7" fmla="*/ 2147483647 h 1723"/>
              <a:gd name="T8" fmla="*/ 2147483647 w 3538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8"/>
              <a:gd name="T16" fmla="*/ 0 h 1723"/>
              <a:gd name="T17" fmla="*/ 3538 w 3538"/>
              <a:gd name="T18" fmla="*/ 1723 h 1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8" h="1723">
                <a:moveTo>
                  <a:pt x="0" y="1723"/>
                </a:moveTo>
                <a:cubicBezTo>
                  <a:pt x="132" y="1549"/>
                  <a:pt x="265" y="1376"/>
                  <a:pt x="499" y="1179"/>
                </a:cubicBezTo>
                <a:cubicBezTo>
                  <a:pt x="733" y="982"/>
                  <a:pt x="1073" y="710"/>
                  <a:pt x="1406" y="544"/>
                </a:cubicBezTo>
                <a:cubicBezTo>
                  <a:pt x="1739" y="378"/>
                  <a:pt x="2140" y="272"/>
                  <a:pt x="2495" y="181"/>
                </a:cubicBezTo>
                <a:cubicBezTo>
                  <a:pt x="2850" y="90"/>
                  <a:pt x="3194" y="45"/>
                  <a:pt x="353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659563" y="2708275"/>
            <a:ext cx="10795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latin typeface="Calibri" panose="020F0502020204030204" pitchFamily="34" charset="0"/>
              </a:rPr>
              <a:t>Náklady na udržování zásob</a:t>
            </a:r>
            <a:endParaRPr lang="cs-CZ" altLang="en-US" sz="1400">
              <a:latin typeface="Calibri" panose="020F0502020204030204" pitchFamily="34" charset="0"/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588125" y="1484313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400" b="1">
                <a:solidFill>
                  <a:schemeClr val="accent2"/>
                </a:solidFill>
                <a:latin typeface="Calibri" panose="020F0502020204030204" pitchFamily="34" charset="0"/>
              </a:rPr>
              <a:t>Náklady celkem</a:t>
            </a:r>
            <a:endParaRPr lang="cs-CZ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Volný tvar 26"/>
          <p:cNvSpPr/>
          <p:nvPr/>
        </p:nvSpPr>
        <p:spPr>
          <a:xfrm>
            <a:off x="2019300" y="1844675"/>
            <a:ext cx="4281488" cy="1243013"/>
          </a:xfrm>
          <a:custGeom>
            <a:avLst/>
            <a:gdLst>
              <a:gd name="connsiteX0" fmla="*/ 0 w 4174435"/>
              <a:gd name="connsiteY0" fmla="*/ 1065475 h 1211248"/>
              <a:gd name="connsiteX1" fmla="*/ 469127 w 4174435"/>
              <a:gd name="connsiteY1" fmla="*/ 1160890 h 1211248"/>
              <a:gd name="connsiteX2" fmla="*/ 771277 w 4174435"/>
              <a:gd name="connsiteY2" fmla="*/ 1192695 h 1211248"/>
              <a:gd name="connsiteX3" fmla="*/ 1256306 w 4174435"/>
              <a:gd name="connsiteY3" fmla="*/ 1208598 h 1211248"/>
              <a:gd name="connsiteX4" fmla="*/ 1653872 w 4174435"/>
              <a:gd name="connsiteY4" fmla="*/ 1176793 h 1211248"/>
              <a:gd name="connsiteX5" fmla="*/ 2305879 w 4174435"/>
              <a:gd name="connsiteY5" fmla="*/ 1033669 h 1211248"/>
              <a:gd name="connsiteX6" fmla="*/ 3061252 w 4174435"/>
              <a:gd name="connsiteY6" fmla="*/ 715617 h 1211248"/>
              <a:gd name="connsiteX7" fmla="*/ 3681454 w 4174435"/>
              <a:gd name="connsiteY7" fmla="*/ 365760 h 1211248"/>
              <a:gd name="connsiteX8" fmla="*/ 4174435 w 4174435"/>
              <a:gd name="connsiteY8" fmla="*/ 0 h 121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435" h="1211248">
                <a:moveTo>
                  <a:pt x="0" y="1065475"/>
                </a:moveTo>
                <a:cubicBezTo>
                  <a:pt x="170290" y="1102581"/>
                  <a:pt x="340581" y="1139687"/>
                  <a:pt x="469127" y="1160890"/>
                </a:cubicBezTo>
                <a:cubicBezTo>
                  <a:pt x="597673" y="1182093"/>
                  <a:pt x="640081" y="1184744"/>
                  <a:pt x="771277" y="1192695"/>
                </a:cubicBezTo>
                <a:cubicBezTo>
                  <a:pt x="902474" y="1200646"/>
                  <a:pt x="1109207" y="1211248"/>
                  <a:pt x="1256306" y="1208598"/>
                </a:cubicBezTo>
                <a:cubicBezTo>
                  <a:pt x="1403405" y="1205948"/>
                  <a:pt x="1478943" y="1205948"/>
                  <a:pt x="1653872" y="1176793"/>
                </a:cubicBezTo>
                <a:cubicBezTo>
                  <a:pt x="1828801" y="1147638"/>
                  <a:pt x="2071316" y="1110532"/>
                  <a:pt x="2305879" y="1033669"/>
                </a:cubicBezTo>
                <a:cubicBezTo>
                  <a:pt x="2540442" y="956806"/>
                  <a:pt x="2831990" y="826935"/>
                  <a:pt x="3061252" y="715617"/>
                </a:cubicBezTo>
                <a:cubicBezTo>
                  <a:pt x="3290514" y="604299"/>
                  <a:pt x="3495924" y="485029"/>
                  <a:pt x="3681454" y="365760"/>
                </a:cubicBezTo>
                <a:cubicBezTo>
                  <a:pt x="3866984" y="246491"/>
                  <a:pt x="4020709" y="123245"/>
                  <a:pt x="4174435" y="0"/>
                </a:cubicBez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3708400" y="1557338"/>
            <a:ext cx="158432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1" dirty="0">
                <a:latin typeface="+mn-lt"/>
              </a:rPr>
              <a:t>Výrobce finálních výrobků</a:t>
            </a:r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2771775" y="20621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 flipV="1">
            <a:off x="5292725" y="20621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6156" name="Text Box 26"/>
          <p:cNvSpPr txBox="1">
            <a:spLocks noChangeArrowheads="1"/>
          </p:cNvSpPr>
          <p:nvPr/>
        </p:nvSpPr>
        <p:spPr bwMode="auto">
          <a:xfrm>
            <a:off x="971550" y="1557338"/>
            <a:ext cx="180022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1" dirty="0">
                <a:latin typeface="+mn-lt"/>
              </a:rPr>
              <a:t>Dodavatelé výrobků a služeb</a:t>
            </a:r>
          </a:p>
        </p:txBody>
      </p:sp>
      <p:sp>
        <p:nvSpPr>
          <p:cNvPr id="6157" name="Text Box 28"/>
          <p:cNvSpPr txBox="1">
            <a:spLocks noChangeArrowheads="1"/>
          </p:cNvSpPr>
          <p:nvPr/>
        </p:nvSpPr>
        <p:spPr bwMode="auto">
          <a:xfrm>
            <a:off x="6588125" y="1763713"/>
            <a:ext cx="1439863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1" dirty="0">
                <a:latin typeface="+mn-lt"/>
              </a:rPr>
              <a:t>Konečný</a:t>
            </a:r>
            <a:r>
              <a:rPr lang="cs-CZ" sz="1600" b="1" dirty="0">
                <a:latin typeface="+mn-lt"/>
              </a:rPr>
              <a:t> </a:t>
            </a:r>
            <a:r>
              <a:rPr lang="cs-CZ" sz="2000" b="1" dirty="0">
                <a:latin typeface="+mn-lt"/>
              </a:rPr>
              <a:t>zákazník</a:t>
            </a:r>
          </a:p>
        </p:txBody>
      </p:sp>
      <p:sp>
        <p:nvSpPr>
          <p:cNvPr id="6158" name="Text Box 29"/>
          <p:cNvSpPr txBox="1">
            <a:spLocks noChangeArrowheads="1"/>
          </p:cNvSpPr>
          <p:nvPr/>
        </p:nvSpPr>
        <p:spPr bwMode="auto">
          <a:xfrm>
            <a:off x="5292725" y="1773238"/>
            <a:ext cx="1368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400" b="1" dirty="0">
                <a:latin typeface="+mn-lt"/>
              </a:rPr>
              <a:t>Distribuční systém</a:t>
            </a:r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5219700" y="1412875"/>
            <a:ext cx="1439863" cy="1160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5129" name="Obdélník 16"/>
          <p:cNvSpPr>
            <a:spLocks noChangeArrowheads="1"/>
          </p:cNvSpPr>
          <p:nvPr/>
        </p:nvSpPr>
        <p:spPr bwMode="auto">
          <a:xfrm>
            <a:off x="1476375" y="508000"/>
            <a:ext cx="5975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>
                <a:cs typeface="Calibri" panose="020F0502020204030204" pitchFamily="34" charset="0"/>
              </a:rPr>
              <a:t>Distribuční systém v užším pojetí </a:t>
            </a:r>
            <a:endParaRPr lang="cs-CZ" altLang="en-US" sz="280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11188" y="2714625"/>
            <a:ext cx="7848600" cy="1938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sz="2400" b="1" dirty="0">
                <a:latin typeface="+mn-lt"/>
              </a:rPr>
              <a:t>Distribuční systém je ta část logistického systému, která začíná okamžikem, kdy je výrobek schválen technickou kontrolou a předán na sklad výrobce a končící okamžikem, kdy je dodán konečnému </a:t>
            </a:r>
            <a:r>
              <a:rPr lang="cs-CZ" sz="2400" b="1" dirty="0" smtClean="0">
                <a:latin typeface="+mn-lt"/>
              </a:rPr>
              <a:t>zákazníkovi. </a:t>
            </a:r>
            <a:endParaRPr lang="cs-CZ" sz="2400" b="1" dirty="0">
              <a:latin typeface="+mn-lt"/>
            </a:endParaRPr>
          </a:p>
        </p:txBody>
      </p: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684213" y="4627563"/>
            <a:ext cx="208915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755650" y="4770438"/>
            <a:ext cx="187325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800" b="1" dirty="0">
                <a:latin typeface="+mn-lt"/>
              </a:rPr>
              <a:t>Sklad hotových výrobků výrobce</a:t>
            </a: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7019925" y="4652963"/>
            <a:ext cx="144145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7164388" y="4940300"/>
            <a:ext cx="11525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800" b="1">
                <a:latin typeface="+mn-lt"/>
              </a:rPr>
              <a:t>Zákazník</a:t>
            </a:r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684213" y="58054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7019925" y="58054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3132138" y="5661025"/>
            <a:ext cx="28797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800" b="1" dirty="0">
                <a:latin typeface="+mn-lt"/>
              </a:rPr>
              <a:t>Distribuční systém</a:t>
            </a:r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684213" y="6092825"/>
            <a:ext cx="633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20838" y="765175"/>
            <a:ext cx="575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sklady výrobce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620838" y="1125538"/>
            <a:ext cx="3814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distribuční, celní sklady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620838" y="1484313"/>
            <a:ext cx="575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sklady velkoobchodu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620838" y="1844675"/>
            <a:ext cx="575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prodejny nejrůznějšího typu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620838" y="2168525"/>
            <a:ext cx="5183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nádraží, přístavy, terminály</a:t>
            </a:r>
            <a:endParaRPr lang="cs-CZ" alt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20838" y="2527300"/>
            <a:ext cx="575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logistická centra …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83568" y="2852936"/>
            <a:ext cx="741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které využívají svou infrastrukturu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619250" y="3357563"/>
            <a:ext cx="302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dopravní prostředky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619250" y="4076700"/>
            <a:ext cx="7270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obalové techniky, obalů, palet, kontejnerů, přepravek…</a:t>
            </a:r>
            <a:endParaRPr lang="cs-CZ" alt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1617663" y="3716338"/>
            <a:ext cx="3744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mechanizační prostředky…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692275" y="4829175"/>
            <a:ext cx="7270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přepravních sítí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692275" y="5116513"/>
            <a:ext cx="7270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komunikačních sítí…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8" name="Obdélník 26"/>
          <p:cNvSpPr>
            <a:spLocks noChangeArrowheads="1"/>
          </p:cNvSpPr>
          <p:nvPr/>
        </p:nvSpPr>
        <p:spPr bwMode="auto">
          <a:xfrm>
            <a:off x="634057" y="188640"/>
            <a:ext cx="782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Prvky distribučního systému tvoří 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55576" y="4437063"/>
            <a:ext cx="2690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v prostředí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755576" y="6021288"/>
            <a:ext cx="8208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poskytování služeb konečným zákazníkům</a:t>
            </a:r>
            <a:endParaRPr lang="cs-CZ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55576" y="5516563"/>
            <a:ext cx="3709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prostřednictvím lidí </a:t>
            </a:r>
            <a:endParaRPr lang="cs-CZ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4" grpId="0"/>
      <p:bldP spid="13335" grpId="0"/>
      <p:bldP spid="13336" grpId="0"/>
      <p:bldP spid="13337" grpId="0"/>
      <p:bldP spid="13338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2"/>
          <p:cNvSpPr txBox="1">
            <a:spLocks noChangeArrowheads="1"/>
          </p:cNvSpPr>
          <p:nvPr/>
        </p:nvSpPr>
        <p:spPr bwMode="auto">
          <a:xfrm>
            <a:off x="755576" y="354722"/>
            <a:ext cx="78488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Příklady podnikatelských subjektů v distribuci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042988" y="1114871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Klasický velkoobchod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692275" y="1716534"/>
            <a:ext cx="6624638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Nákup od výrobců ve velkých množstvích, vlastní sklady, kompletace objednávek maloobchodu, 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doprava, </a:t>
            </a: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poskytování úvěrů, 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poradenství...</a:t>
            </a:r>
            <a:endParaRPr lang="cs-CZ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63977" y="3147104"/>
            <a:ext cx="727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Výkupní velkoobchod</a:t>
            </a:r>
            <a:endParaRPr lang="cs-CZ" alt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692275" y="3678123"/>
            <a:ext cx="6912173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Výkup zemědělských produktů, vlastní sklady, třídění, úprava</a:t>
            </a: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doprava...</a:t>
            </a:r>
            <a:endParaRPr lang="cs-CZ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43049" y="4797152"/>
            <a:ext cx="72739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Velkoobchod </a:t>
            </a:r>
            <a:r>
              <a:rPr lang="cs-CZ" sz="2800" b="1"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cs-CZ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maloobchodem/maloobchod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670801" y="5322853"/>
            <a:ext cx="691217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Síť prodejen, prodej konečným zákazníkům, poskytování úvěrů, poradenství...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2" grpId="0" animBg="1"/>
      <p:bldP spid="7" grpId="0"/>
      <p:bldP spid="10" grpId="0" animBg="1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938542" y="2924944"/>
            <a:ext cx="72009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800" b="1">
                <a:latin typeface="Calibri" panose="020F0502020204030204" pitchFamily="34" charset="0"/>
                <a:cs typeface="Calibri" panose="020F0502020204030204" pitchFamily="34" charset="0"/>
              </a:rPr>
              <a:t>Obchodní agentury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475656" y="3452986"/>
            <a:ext cx="6256337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Neberou odpovědnost za zboží, pouze zprostředkovávají  obchod v zastoupení, často v zahraničním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obchodě.  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899592" y="1004714"/>
            <a:ext cx="7127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800" b="1">
                <a:latin typeface="Calibri" panose="020F0502020204030204" pitchFamily="34" charset="0"/>
                <a:cs typeface="Calibri" panose="020F0502020204030204" pitchFamily="34" charset="0"/>
              </a:rPr>
              <a:t>Aukční společnosti</a:t>
            </a:r>
            <a:endParaRPr lang="en-US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501254" y="1580778"/>
            <a:ext cx="645477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Prostředí pro aukční prodej, služby v distribuci, balení, dopravě, fungují z provize, akciové společnosti,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družstva.  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55576" y="282714"/>
            <a:ext cx="78488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Příklady podnikatelských subjektů v distribuci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71600" y="4903241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Makléři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548283" y="5407049"/>
            <a:ext cx="5688013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Zprostředkování obchodních operací,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prodeje.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5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43" grpId="0" animBg="1"/>
      <p:bldP spid="22544" grpId="0"/>
      <p:bldP spid="22545" grpId="0" animBg="1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04955" y="1052736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>
                <a:latin typeface="Calibri" panose="020F0502020204030204" pitchFamily="34" charset="0"/>
                <a:cs typeface="Calibri" panose="020F0502020204030204" pitchFamily="34" charset="0"/>
              </a:rPr>
              <a:t>Zasilatelské firmy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259632" y="1668438"/>
            <a:ext cx="5895975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Přeprava zboží včetně celních služeb, odpovědnost za zboží jen po dobu dopravy, omezeně skladování, zboží </a:t>
            </a:r>
            <a:r>
              <a:rPr lang="cs-CZ" alt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nevlastní. </a:t>
            </a:r>
            <a:endParaRPr lang="cs-CZ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27584" y="332656"/>
            <a:ext cx="78488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Příklady podnikatelských subjektů v distribuci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755576" y="29447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2800" b="1" smtClean="0">
                <a:latin typeface="Calibri" panose="020F0502020204030204" pitchFamily="34" charset="0"/>
                <a:cs typeface="Calibri" panose="020F0502020204030204" pitchFamily="34" charset="0"/>
              </a:rPr>
              <a:t>Poskytovatelé logistických služeb</a:t>
            </a:r>
            <a:endParaRPr lang="cs-CZ" altLang="en-US" sz="28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340321" y="3616821"/>
            <a:ext cx="5895975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Skladování, manipulace, kompletace, balení, doprava, podpora toku informací, logistické poradenství ... </a:t>
            </a:r>
            <a:endParaRPr lang="cs-CZ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27484" y="4941168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cs-CZ" sz="2800" b="1">
                <a:latin typeface="Calibri" panose="020F0502020204030204" pitchFamily="34" charset="0"/>
                <a:cs typeface="Calibri" panose="020F0502020204030204" pitchFamily="34" charset="0"/>
              </a:rPr>
              <a:t>Čerpací stanice</a:t>
            </a:r>
            <a:endParaRPr lang="cs-CZ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403648" y="5550331"/>
            <a:ext cx="629944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Specifické zboží, benzin, nafta, investor většinou výrobce, provozovatelé v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nájmu.  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/>
      <p:bldP spid="11" grpId="0" animBg="1"/>
      <p:bldP spid="10" grpId="0"/>
      <p:bldP spid="14" grpId="0" animBg="1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1"/>
          <p:cNvSpPr txBox="1">
            <a:spLocks noChangeArrowheads="1"/>
          </p:cNvSpPr>
          <p:nvPr/>
        </p:nvSpPr>
        <p:spPr bwMode="auto">
          <a:xfrm>
            <a:off x="971550" y="404813"/>
            <a:ext cx="71294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cs-CZ" sz="2800" b="1" dirty="0">
                <a:latin typeface="+mn-lt"/>
              </a:rPr>
              <a:t>Distribuční </a:t>
            </a:r>
            <a:r>
              <a:rPr lang="cs-CZ" sz="2800" b="1">
                <a:latin typeface="+mn-lt"/>
              </a:rPr>
              <a:t>systém </a:t>
            </a:r>
            <a:r>
              <a:rPr lang="cs-CZ" sz="2800" b="1" smtClean="0">
                <a:latin typeface="+mn-lt"/>
              </a:rPr>
              <a:t>– struktura</a:t>
            </a:r>
            <a:endParaRPr lang="de-DE" sz="2800" b="1" dirty="0">
              <a:latin typeface="+mn-lt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563938" y="1052513"/>
            <a:ext cx="1728787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Sklad výrobků výrobce v podniku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555875" y="2133600"/>
            <a:ext cx="1223963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Sklad výrobků distributora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219700" y="2133600"/>
            <a:ext cx="1223963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Sklad výrobků distributora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619250" y="3213100"/>
            <a:ext cx="1223963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Sklad velkoobchodu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708400" y="3213100"/>
            <a:ext cx="1223963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Sklad velkoobchodu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227763" y="3213100"/>
            <a:ext cx="1223962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Sklad velkoobchodu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827088" y="4508500"/>
            <a:ext cx="1223962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Prodejna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411413" y="4508500"/>
            <a:ext cx="1223962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Prodejna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924300" y="4508500"/>
            <a:ext cx="1223963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Prodejna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435600" y="4508500"/>
            <a:ext cx="1223963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Prodejna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7019925" y="4508500"/>
            <a:ext cx="1223963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Prodejna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555875" y="2781300"/>
            <a:ext cx="1223963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Přepravce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219700" y="2781300"/>
            <a:ext cx="1223963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Přepravce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692275" y="3933825"/>
            <a:ext cx="1223963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Přepravce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003800" y="4005263"/>
            <a:ext cx="1223963" cy="2936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Přepravce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84213" y="5300663"/>
            <a:ext cx="7848600" cy="276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Zákazníci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1223963" cy="2936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200"/>
              <a:t>Přepravce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4427538" y="15573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5076825" y="18446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3132138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3132138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5795963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3132138" y="26368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5795963" y="26368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flipH="1">
            <a:off x="2195513" y="29241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3779838" y="29241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flipH="1">
            <a:off x="6443663" y="29241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2195513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6804025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4140200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5651500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2195513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5651500" y="35734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5508625" y="35734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4932363" y="35734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2916238" y="40767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>
            <a:off x="6227763" y="41497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1116013" y="40767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>
            <a:off x="4427538" y="41497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3492500" y="4076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4427538" y="4149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7451725" y="4149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1116013" y="4076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 flipV="1">
            <a:off x="1403350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442753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 flipV="1">
            <a:off x="2987675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V="1">
            <a:off x="7451725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>
            <a:off x="8748713" y="10525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684213" y="5949950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3" name="Text Box 63"/>
          <p:cNvSpPr txBox="1">
            <a:spLocks noChangeArrowheads="1"/>
          </p:cNvSpPr>
          <p:nvPr/>
        </p:nvSpPr>
        <p:spPr bwMode="auto">
          <a:xfrm>
            <a:off x="3095625" y="609282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 dirty="0"/>
              <a:t>Rozsah </a:t>
            </a:r>
            <a:r>
              <a:rPr lang="cs-CZ" altLang="en-US" sz="1800" b="1" dirty="0" smtClean="0"/>
              <a:t>systému</a:t>
            </a:r>
            <a:endParaRPr lang="cs-CZ" altLang="en-US" sz="1800" b="1" dirty="0"/>
          </a:p>
        </p:txBody>
      </p:sp>
      <p:sp>
        <p:nvSpPr>
          <p:cNvPr id="56" name="Text Box 63"/>
          <p:cNvSpPr txBox="1">
            <a:spLocks noChangeArrowheads="1"/>
          </p:cNvSpPr>
          <p:nvPr/>
        </p:nvSpPr>
        <p:spPr bwMode="auto">
          <a:xfrm rot="-5400000">
            <a:off x="6809582" y="2488406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en-US" sz="1800" b="1"/>
              <a:t>Délka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2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2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2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20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20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1" grpId="0" animBg="1"/>
      <p:bldP spid="20502" grpId="0" animBg="1"/>
      <p:bldP spid="20503" grpId="0" animBg="1"/>
      <p:bldP spid="20504" grpId="0" animBg="1"/>
      <p:bldP spid="20505" grpId="0" animBg="1"/>
      <p:bldP spid="20506" grpId="0" animBg="1"/>
      <p:bldP spid="20507" grpId="0" animBg="1"/>
      <p:bldP spid="20508" grpId="0" animBg="1"/>
      <p:bldP spid="20543" grpId="0"/>
      <p:bldP spid="5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1428</Words>
  <Application>Microsoft Office PowerPoint</Application>
  <PresentationFormat>Předvádění na obrazovce (4:3)</PresentationFormat>
  <Paragraphs>308</Paragraphs>
  <Slides>30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Výchozí návrh</vt:lpstr>
      <vt:lpstr>Motiv systému Office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Ivan Gros</dc:creator>
  <cp:lastModifiedBy>jakub.dyntar</cp:lastModifiedBy>
  <cp:revision>81</cp:revision>
  <dcterms:created xsi:type="dcterms:W3CDTF">2007-03-03T14:00:57Z</dcterms:created>
  <dcterms:modified xsi:type="dcterms:W3CDTF">2024-04-17T08:37:02Z</dcterms:modified>
</cp:coreProperties>
</file>