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923" r:id="rId3"/>
    <p:sldId id="956" r:id="rId4"/>
    <p:sldId id="333" r:id="rId5"/>
    <p:sldId id="334" r:id="rId6"/>
    <p:sldId id="917" r:id="rId7"/>
    <p:sldId id="910" r:id="rId8"/>
    <p:sldId id="911" r:id="rId9"/>
    <p:sldId id="925" r:id="rId10"/>
    <p:sldId id="276" r:id="rId11"/>
    <p:sldId id="924" r:id="rId12"/>
    <p:sldId id="332" r:id="rId13"/>
    <p:sldId id="277" r:id="rId14"/>
    <p:sldId id="335" r:id="rId15"/>
    <p:sldId id="278" r:id="rId16"/>
    <p:sldId id="336" r:id="rId17"/>
    <p:sldId id="337" r:id="rId18"/>
    <p:sldId id="926" r:id="rId19"/>
    <p:sldId id="927" r:id="rId20"/>
    <p:sldId id="928" r:id="rId21"/>
    <p:sldId id="279" r:id="rId22"/>
    <p:sldId id="339" r:id="rId23"/>
    <p:sldId id="340" r:id="rId24"/>
    <p:sldId id="922" r:id="rId25"/>
    <p:sldId id="355" r:id="rId26"/>
    <p:sldId id="959" r:id="rId27"/>
    <p:sldId id="930" r:id="rId28"/>
    <p:sldId id="958" r:id="rId29"/>
    <p:sldId id="273" r:id="rId30"/>
    <p:sldId id="934" r:id="rId31"/>
    <p:sldId id="935" r:id="rId32"/>
    <p:sldId id="936" r:id="rId33"/>
    <p:sldId id="933" r:id="rId34"/>
    <p:sldId id="937" r:id="rId35"/>
    <p:sldId id="938" r:id="rId36"/>
    <p:sldId id="939" r:id="rId37"/>
    <p:sldId id="940" r:id="rId38"/>
    <p:sldId id="941" r:id="rId39"/>
    <p:sldId id="942" r:id="rId40"/>
    <p:sldId id="943" r:id="rId41"/>
    <p:sldId id="931" r:id="rId42"/>
    <p:sldId id="274" r:id="rId43"/>
    <p:sldId id="950" r:id="rId44"/>
    <p:sldId id="325" r:id="rId45"/>
    <p:sldId id="954" r:id="rId46"/>
    <p:sldId id="952" r:id="rId47"/>
    <p:sldId id="951" r:id="rId48"/>
    <p:sldId id="953" r:id="rId49"/>
    <p:sldId id="955" r:id="rId50"/>
    <p:sldId id="275" r:id="rId51"/>
    <p:sldId id="345" r:id="rId52"/>
    <p:sldId id="944" r:id="rId53"/>
    <p:sldId id="298" r:id="rId54"/>
    <p:sldId id="948" r:id="rId55"/>
    <p:sldId id="299" r:id="rId56"/>
    <p:sldId id="946" r:id="rId57"/>
    <p:sldId id="949" r:id="rId58"/>
    <p:sldId id="377" r:id="rId59"/>
    <p:sldId id="379" r:id="rId60"/>
  </p:sldIdLst>
  <p:sldSz cx="12192000" cy="6858000"/>
  <p:notesSz cx="9939338" cy="6807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359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9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825D-9C30-4FC5-BCA2-66B464704204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5D9-FDEF-426F-9E3B-F89E4A32AF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466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825D-9C30-4FC5-BCA2-66B464704204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5D9-FDEF-426F-9E3B-F89E4A32AF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3546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825D-9C30-4FC5-BCA2-66B464704204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5D9-FDEF-426F-9E3B-F89E4A32AF1D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4912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825D-9C30-4FC5-BCA2-66B464704204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5D9-FDEF-426F-9E3B-F89E4A32AF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347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825D-9C30-4FC5-BCA2-66B464704204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5D9-FDEF-426F-9E3B-F89E4A32AF1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1097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825D-9C30-4FC5-BCA2-66B464704204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5D9-FDEF-426F-9E3B-F89E4A32AF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88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825D-9C30-4FC5-BCA2-66B464704204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5D9-FDEF-426F-9E3B-F89E4A32AF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5388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825D-9C30-4FC5-BCA2-66B464704204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5D9-FDEF-426F-9E3B-F89E4A32AF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312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825D-9C30-4FC5-BCA2-66B464704204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5D9-FDEF-426F-9E3B-F89E4A32AF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879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825D-9C30-4FC5-BCA2-66B464704204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5D9-FDEF-426F-9E3B-F89E4A32AF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889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825D-9C30-4FC5-BCA2-66B464704204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5D9-FDEF-426F-9E3B-F89E4A32AF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797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825D-9C30-4FC5-BCA2-66B464704204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5D9-FDEF-426F-9E3B-F89E4A32AF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3554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825D-9C30-4FC5-BCA2-66B464704204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5D9-FDEF-426F-9E3B-F89E4A32AF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2514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825D-9C30-4FC5-BCA2-66B464704204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5D9-FDEF-426F-9E3B-F89E4A32AF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9836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825D-9C30-4FC5-BCA2-66B464704204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5D9-FDEF-426F-9E3B-F89E4A32AF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9818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1825D-9C30-4FC5-BCA2-66B464704204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905D9-FDEF-426F-9E3B-F89E4A32AF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0264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1825D-9C30-4FC5-BCA2-66B464704204}" type="datetimeFigureOut">
              <a:rPr lang="cs-CZ" smtClean="0"/>
              <a:t>04.07.2024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51905D9-FDEF-426F-9E3B-F89E4A32AF1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4405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khanovaskola.cz/video/16/135/1801-autonomni-a-somaticky-nervovy-system" TargetMode="External"/><Relationship Id="rId2" Type="http://schemas.openxmlformats.org/officeDocument/2006/relationships/hyperlink" Target="https://www.youtube.com/watch?v=D96mSg2_h0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hyperlink" Target="https://cs.wikipedia.org/wiki/M%C3%ADcha" TargetMode="External"/><Relationship Id="rId18" Type="http://schemas.openxmlformats.org/officeDocument/2006/relationships/hyperlink" Target="https://quizlet.com/de/429545381/brainstem-flash-cards/" TargetMode="External"/><Relationship Id="rId26" Type="http://schemas.openxmlformats.org/officeDocument/2006/relationships/hyperlink" Target="https://www.lf2.cuni.cz/files/page/files/2019/cns_drahy.pdf" TargetMode="External"/><Relationship Id="rId39" Type="http://schemas.openxmlformats.org/officeDocument/2006/relationships/hyperlink" Target="https://slideplayer.cz/slide/5779781/" TargetMode="External"/><Relationship Id="rId21" Type="http://schemas.openxmlformats.org/officeDocument/2006/relationships/hyperlink" Target="https://cz.pinterest.com/pin/295126581825803232/" TargetMode="External"/><Relationship Id="rId34" Type="http://schemas.openxmlformats.org/officeDocument/2006/relationships/hyperlink" Target="https://anat.lf1.cuni.cz/souhrny/zubz_10.pdf" TargetMode="External"/><Relationship Id="rId42" Type="http://schemas.openxmlformats.org/officeDocument/2006/relationships/hyperlink" Target="https://slideplayer.cz/slide/3026828/" TargetMode="External"/><Relationship Id="rId47" Type="http://schemas.openxmlformats.org/officeDocument/2006/relationships/hyperlink" Target="https://entokey.com/topographical-anatomy-of-the-orbit/" TargetMode="External"/><Relationship Id="rId7" Type="http://schemas.openxmlformats.org/officeDocument/2006/relationships/hyperlink" Target="http://cs.medlicker.com/104-draha-zadnich-misnich-provazcu" TargetMode="External"/><Relationship Id="rId2" Type="http://schemas.openxmlformats.org/officeDocument/2006/relationships/hyperlink" Target="http://www.wikiskripta.eu/index.php/Medulla_spinalis" TargetMode="External"/><Relationship Id="rId16" Type="http://schemas.openxmlformats.org/officeDocument/2006/relationships/hyperlink" Target="https://fotky-foto.cz/fotobanka/mozkoveho-kmene-mozkovy-kmen-ventralni-pohled-zadni-cast-mozku-prilehle-a-strukturalne-kontinualni-s-michy-motoricke-a-senzoricke-inervace-na-oblicej-a-krk-pres-thecranial-nervy(4-60940527)/" TargetMode="External"/><Relationship Id="rId29" Type="http://schemas.openxmlformats.org/officeDocument/2006/relationships/hyperlink" Target="https://cs.wikipedia.org/wiki/Autonomn%C3%AD_nervov%C3%A1_soustav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wikiskripta.eu/index.php/Syndrom_zadn%C3%ADch_provazc%C5%AF_m%C3%AD%C5%A1n%C3%ADch" TargetMode="External"/><Relationship Id="rId11" Type="http://schemas.openxmlformats.org/officeDocument/2006/relationships/hyperlink" Target="http://lekarske.slovniky.cz/lexikon-pojem/subokcipitalni-punkce" TargetMode="External"/><Relationship Id="rId24" Type="http://schemas.openxmlformats.org/officeDocument/2006/relationships/hyperlink" Target="https://slideplayer.cz/slide/5653681/" TargetMode="External"/><Relationship Id="rId32" Type="http://schemas.openxmlformats.org/officeDocument/2006/relationships/hyperlink" Target="https://quizlet.com/325519919/gross-anatomy-of-neck_spencer-flash-cards/" TargetMode="External"/><Relationship Id="rId37" Type="http://schemas.openxmlformats.org/officeDocument/2006/relationships/hyperlink" Target="https://nsc.uzis.cz/zdraveoci/index.php?pg=diabeticka-retinopatie" TargetMode="External"/><Relationship Id="rId40" Type="http://schemas.openxmlformats.org/officeDocument/2006/relationships/hyperlink" Target="https://is.muni.cz/do/fsps/e-learning/zaklady_anatomie/zakl_anatomieIII/pages/lymfaticky_system.html" TargetMode="External"/><Relationship Id="rId45" Type="http://schemas.openxmlformats.org/officeDocument/2006/relationships/hyperlink" Target="https://quizlet.com/389553208/nerver-infor-stationsexamination-flash-cards/" TargetMode="External"/><Relationship Id="rId5" Type="http://schemas.openxmlformats.org/officeDocument/2006/relationships/hyperlink" Target="http://biomech.ftvs.cuni.cz/pbpk/kompendium/kineziologie/propedeutika_rizeni_cortex.php" TargetMode="External"/><Relationship Id="rId15" Type="http://schemas.openxmlformats.org/officeDocument/2006/relationships/hyperlink" Target="https://cs.wikipedia.org/wiki/Mozkov%C3%BD_kmen" TargetMode="External"/><Relationship Id="rId23" Type="http://schemas.openxmlformats.org/officeDocument/2006/relationships/hyperlink" Target="https://slideplayer.cz/slide/3688470/" TargetMode="External"/><Relationship Id="rId28" Type="http://schemas.openxmlformats.org/officeDocument/2006/relationships/hyperlink" Target="http://www.cns.bluefile.cz/?p=324" TargetMode="External"/><Relationship Id="rId36" Type="http://schemas.openxmlformats.org/officeDocument/2006/relationships/hyperlink" Target="http://fblt.cz/skripta/regulacni-mechanismy-2-nervova-regulace/6-autonomni-nervovy-system/" TargetMode="External"/><Relationship Id="rId10" Type="http://schemas.openxmlformats.org/officeDocument/2006/relationships/hyperlink" Target="http://www.biomach.cz/biologie-cloveka/nervova-soustava" TargetMode="External"/><Relationship Id="rId19" Type="http://schemas.openxmlformats.org/officeDocument/2006/relationships/hyperlink" Target="https://slideplayer.com/slide/14642061/" TargetMode="External"/><Relationship Id="rId31" Type="http://schemas.openxmlformats.org/officeDocument/2006/relationships/hyperlink" Target="https://docplayer.cz/29747645-Nervovy-system-a-detoxikace.html" TargetMode="External"/><Relationship Id="rId44" Type="http://schemas.openxmlformats.org/officeDocument/2006/relationships/hyperlink" Target="https://en.wikipedia.org/wiki/Brachial_plexus_block" TargetMode="External"/><Relationship Id="rId4" Type="http://schemas.openxmlformats.org/officeDocument/2006/relationships/hyperlink" Target="http://anatomie.lf3.cuni.cz/cns_drahy.htm" TargetMode="External"/><Relationship Id="rId9" Type="http://schemas.openxmlformats.org/officeDocument/2006/relationships/hyperlink" Target="http://www.atlascloveka.upol.cz/" TargetMode="External"/><Relationship Id="rId14" Type="http://schemas.openxmlformats.org/officeDocument/2006/relationships/hyperlink" Target="https://ppt-online.org/525608" TargetMode="External"/><Relationship Id="rId22" Type="http://schemas.openxmlformats.org/officeDocument/2006/relationships/hyperlink" Target="https://is.muni.cz/el/1411/podzim2016/BLKLK051p/um/vysetreni_mozkomisniho_moku/pages/01-anatomicke-fyziologicke-poznatky.html" TargetMode="External"/><Relationship Id="rId27" Type="http://schemas.openxmlformats.org/officeDocument/2006/relationships/hyperlink" Target="http://anatomie.lf3.cuni.cz/cns_drahasluch.htm" TargetMode="External"/><Relationship Id="rId30" Type="http://schemas.openxmlformats.org/officeDocument/2006/relationships/hyperlink" Target="https://cs.wikipedia.org/wiki/Pseudounipol%C3%A1rn%C3%AD_neuron" TargetMode="External"/><Relationship Id="rId35" Type="http://schemas.openxmlformats.org/officeDocument/2006/relationships/hyperlink" Target="https://www.msdmanuals.com/professional/neurologic-disorders/peripheral-nervous-system-and-motor-unit-disorders/brachial-plexus-and-lumbosacral-plexus-disorders" TargetMode="External"/><Relationship Id="rId43" Type="http://schemas.openxmlformats.org/officeDocument/2006/relationships/hyperlink" Target="https://eluc.kr-olomoucky.cz/verejne/lekce/248" TargetMode="External"/><Relationship Id="rId48" Type="http://schemas.openxmlformats.org/officeDocument/2006/relationships/hyperlink" Target="https://qbi.uq.edu.au/brain/brain-anatomy/peripheral-nervous-system" TargetMode="External"/><Relationship Id="rId8" Type="http://schemas.openxmlformats.org/officeDocument/2006/relationships/hyperlink" Target="http://www.atlascloveka.upol.cz/cs/cs02/cs0209/cs020901.html" TargetMode="External"/><Relationship Id="rId3" Type="http://schemas.openxmlformats.org/officeDocument/2006/relationships/hyperlink" Target="http://lekarske.slovniky.cz/lexikon-pojem/centrum-semiovale" TargetMode="External"/><Relationship Id="rId12" Type="http://schemas.openxmlformats.org/officeDocument/2006/relationships/hyperlink" Target="http://www.upsychiatra.cz/jake-skody-napacha-nedostatek-spanku-mozek-zacne-sam-sebe-pozirat/" TargetMode="External"/><Relationship Id="rId17" Type="http://schemas.openxmlformats.org/officeDocument/2006/relationships/hyperlink" Target="https://cz.pinterest.com/pin/51439620729043829/" TargetMode="External"/><Relationship Id="rId25" Type="http://schemas.openxmlformats.org/officeDocument/2006/relationships/hyperlink" Target="https://cs.wikipedia.org/wiki/Limbick%C3%BD_syst%C3%A9m" TargetMode="External"/><Relationship Id="rId33" Type="http://schemas.openxmlformats.org/officeDocument/2006/relationships/hyperlink" Target="https://quizlet.com/332891964/spinalnerver-flash-cards/" TargetMode="External"/><Relationship Id="rId38" Type="http://schemas.openxmlformats.org/officeDocument/2006/relationships/hyperlink" Target="https://www.cocky-kontaktni.cz/slovnik/akomodace.html" TargetMode="External"/><Relationship Id="rId46" Type="http://schemas.openxmlformats.org/officeDocument/2006/relationships/hyperlink" Target="http://thecmn.blogspot.com/2017/04/eye-lens-images.html" TargetMode="External"/><Relationship Id="rId20" Type="http://schemas.openxmlformats.org/officeDocument/2006/relationships/hyperlink" Target="https://diencephalon-medulla.weebly.com/diencephalon.html" TargetMode="External"/><Relationship Id="rId41" Type="http://schemas.openxmlformats.org/officeDocument/2006/relationships/hyperlink" Target="https://is.muni.cz/do/fsps/e-learning/zaklady_anatomie/zakl_anatomie_IV/pages/civy.html" TargetMode="Externa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ikiskripta.eu/index.php/Plexus_cervicalis" TargetMode="External"/><Relationship Id="rId13" Type="http://schemas.openxmlformats.org/officeDocument/2006/relationships/hyperlink" Target="http://www.biomach.cz/biologie-cloveka/nervova-soustava" TargetMode="External"/><Relationship Id="rId18" Type="http://schemas.openxmlformats.org/officeDocument/2006/relationships/hyperlink" Target="http://www.odmaturuj.cz/medicina/nitrolebni-krvaceni/" TargetMode="External"/><Relationship Id="rId3" Type="http://schemas.openxmlformats.org/officeDocument/2006/relationships/hyperlink" Target="https://www.google.cz/search?hl=cs&amp;site=imghp&amp;tbm=isch&amp;source=hp&amp;biw=1438&amp;bih=708&amp;q=vnit%C5%99n%C3%AD+ucho&amp;oq=vnit%C5%99n%C3%AD&amp;gs_l=img.1.1.0l10.1061.3080.0.4897.7.5.0.2.2.0.200.891.0j4j1.5.0....0...1ac.1.64.img..0.7.988.Cnc8bFdRTqg" TargetMode="External"/><Relationship Id="rId7" Type="http://schemas.openxmlformats.org/officeDocument/2006/relationships/hyperlink" Target="http://www.biologiecloveka.estranky.cz/clanky/soustavy-cloveka/druhy-nervu.html" TargetMode="External"/><Relationship Id="rId12" Type="http://schemas.openxmlformats.org/officeDocument/2006/relationships/hyperlink" Target="http://www.wikiskripta.eu/index.php/Truncus_sympaticus" TargetMode="External"/><Relationship Id="rId17" Type="http://schemas.openxmlformats.org/officeDocument/2006/relationships/hyperlink" Target="https://www.google.cz/search?hl=cs&amp;site=imghp&amp;tbm=isch&amp;source=hp&amp;biw=1438&amp;bih=708&amp;q=komorov%C3%BD+syst%C3%A9m&amp;oq=komorov%C3%BD+&amp;gs_l=img.1.7.0l6j0i24l4.1593.5088.0.8048.9.7.0.2.2.0.289.1567.0j2j5.7.0....0...1ac.1.64.img..0.9.1649.S2sqbW9mT6w" TargetMode="External"/><Relationship Id="rId2" Type="http://schemas.openxmlformats.org/officeDocument/2006/relationships/hyperlink" Target="http://www.cnsonline.cz/?p=279" TargetMode="External"/><Relationship Id="rId16" Type="http://schemas.openxmlformats.org/officeDocument/2006/relationships/hyperlink" Target="http://www.wikiskripta.eu/index.php/Mozek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kolajecna.cz/biologie/Sources/Textbook_Textbook.php?intSectionId=91000" TargetMode="External"/><Relationship Id="rId11" Type="http://schemas.openxmlformats.org/officeDocument/2006/relationships/hyperlink" Target="http://www.cnsonline.cz/?p=341" TargetMode="External"/><Relationship Id="rId5" Type="http://schemas.openxmlformats.org/officeDocument/2006/relationships/hyperlink" Target="http://lekarske.slovniky.cz/pojem/fasciculus-longitudinalis-medialis" TargetMode="External"/><Relationship Id="rId15" Type="http://schemas.openxmlformats.org/officeDocument/2006/relationships/hyperlink" Target="https://cs.wikipedia.org/wiki/Lidsk%C3%BD_mozek" TargetMode="External"/><Relationship Id="rId10" Type="http://schemas.openxmlformats.org/officeDocument/2006/relationships/hyperlink" Target="http://www.wikiskripta.eu/index.php/Plexus_sacralis" TargetMode="External"/><Relationship Id="rId19" Type="http://schemas.openxmlformats.org/officeDocument/2006/relationships/hyperlink" Target="http://www.wikiskripta.eu/index.php/Dura_mater" TargetMode="External"/><Relationship Id="rId4" Type="http://schemas.openxmlformats.org/officeDocument/2006/relationships/hyperlink" Target="https://www.google.cz/search?hl=cs&amp;site=imghp&amp;tbm=isch&amp;source=hp&amp;biw=1438&amp;bih=708&amp;q=m%C3%ADcha&amp;oq=m%C3%ADcha&amp;gs_l=img.3..0l10.1783.3196.0.3870.5.4.0.1.1.0.362.806.0j1j1j1.3.0....0...1ac.1.64.img..1.4.853.b-7k6-HObUw" TargetMode="External"/><Relationship Id="rId9" Type="http://schemas.openxmlformats.org/officeDocument/2006/relationships/hyperlink" Target="http://www.wikiskripta.eu/index.php/Plexus_lumbalis" TargetMode="External"/><Relationship Id="rId14" Type="http://schemas.openxmlformats.org/officeDocument/2006/relationships/hyperlink" Target="http://www.wikiskripta.eu/index.php/Malformace_CNS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701993" y="1795244"/>
            <a:ext cx="4999101" cy="2356934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/>
              <a:t>Nervový systém</a:t>
            </a:r>
            <a:br>
              <a:rPr lang="cs-CZ" b="1" dirty="0"/>
            </a:br>
            <a:r>
              <a:rPr lang="cs-CZ" b="1" dirty="0"/>
              <a:t>Smysly</a:t>
            </a:r>
            <a:br>
              <a:rPr lang="cs-CZ" b="1" dirty="0"/>
            </a:br>
            <a:r>
              <a:rPr lang="cs-CZ" b="1" dirty="0"/>
              <a:t>Kůže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D2CEC59-2154-4A16-8BB0-5D3BE19EB007}"/>
              </a:ext>
            </a:extLst>
          </p:cNvPr>
          <p:cNvSpPr/>
          <p:nvPr/>
        </p:nvSpPr>
        <p:spPr>
          <a:xfrm>
            <a:off x="2701993" y="4880188"/>
            <a:ext cx="3551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/>
              <a:t>2. ČÁST – PNS + SMYSLY + KŮŽE</a:t>
            </a:r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385C28A-5FD4-4FF2-91DF-E59F771C2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237" y="147687"/>
            <a:ext cx="8596668" cy="832701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Míšní nervy (</a:t>
            </a:r>
            <a:r>
              <a:rPr lang="cs-CZ" b="1" dirty="0" err="1"/>
              <a:t>nn</a:t>
            </a:r>
            <a:r>
              <a:rPr lang="cs-CZ" b="1" dirty="0"/>
              <a:t>. </a:t>
            </a:r>
            <a:r>
              <a:rPr lang="cs-CZ" b="1" dirty="0" err="1"/>
              <a:t>spinales</a:t>
            </a:r>
            <a:r>
              <a:rPr lang="cs-CZ" b="1" dirty="0"/>
              <a:t>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2238" y="1046728"/>
            <a:ext cx="6840216" cy="5429264"/>
          </a:xfrm>
        </p:spPr>
        <p:txBody>
          <a:bodyPr>
            <a:normAutofit/>
          </a:bodyPr>
          <a:lstStyle/>
          <a:p>
            <a:r>
              <a:rPr lang="cs-CZ" sz="1400" dirty="0"/>
              <a:t>Vystupují z jednotlivých míšních segmentů - celkem </a:t>
            </a:r>
            <a:r>
              <a:rPr lang="cs-CZ" sz="1400" b="1" dirty="0"/>
              <a:t>31 párů míšních nervů:</a:t>
            </a:r>
            <a:r>
              <a:rPr lang="cs-CZ" sz="1400" dirty="0"/>
              <a:t> krční (8), hrudní (12), bederní (5), křížové (5) a kostrční (1)</a:t>
            </a:r>
          </a:p>
          <a:p>
            <a:pPr lvl="1"/>
            <a:r>
              <a:rPr lang="cs-CZ" sz="1400" dirty="0"/>
              <a:t>První míšní nerv vystupuje mezí bází lební a atlasem </a:t>
            </a:r>
          </a:p>
          <a:p>
            <a:pPr lvl="1"/>
            <a:r>
              <a:rPr lang="cs-CZ" sz="1400" dirty="0"/>
              <a:t>Dolní lumbální a sakrální nervy spolu s kořeny tvoří </a:t>
            </a:r>
            <a:r>
              <a:rPr lang="cs-CZ" sz="1400" b="1" dirty="0" err="1"/>
              <a:t>cauda</a:t>
            </a:r>
            <a:r>
              <a:rPr lang="cs-CZ" sz="1400" b="1" dirty="0"/>
              <a:t> </a:t>
            </a:r>
            <a:r>
              <a:rPr lang="cs-CZ" sz="1400" b="1" dirty="0" err="1"/>
              <a:t>equina</a:t>
            </a:r>
            <a:endParaRPr lang="cs-CZ" sz="1400" b="1" dirty="0"/>
          </a:p>
          <a:p>
            <a:endParaRPr lang="cs-CZ" sz="1400" dirty="0"/>
          </a:p>
          <a:p>
            <a:r>
              <a:rPr lang="cs-CZ" sz="1400" dirty="0"/>
              <a:t>Míšní nerv = přední (eferentní) + zadní (aferentní) míšní kořen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cs-CZ" altLang="cs-CZ" sz="1400" dirty="0"/>
              <a:t>Je </a:t>
            </a:r>
            <a:r>
              <a:rPr lang="cs-CZ" altLang="cs-CZ" sz="1400" b="1" dirty="0"/>
              <a:t>smíšený</a:t>
            </a:r>
            <a:r>
              <a:rPr lang="cs-CZ" altLang="cs-CZ" sz="1400" dirty="0"/>
              <a:t>: obsahuje vlákna </a:t>
            </a:r>
            <a:r>
              <a:rPr lang="cs-CZ" altLang="cs-CZ" sz="1400" b="1" dirty="0"/>
              <a:t>motorická, senzitivní, vegetativní </a:t>
            </a:r>
            <a:br>
              <a:rPr lang="cs-CZ" altLang="cs-CZ" sz="1400" b="1" dirty="0"/>
            </a:br>
            <a:r>
              <a:rPr lang="cs-CZ" altLang="cs-CZ" sz="1400" dirty="0"/>
              <a:t>(zadní kořeny - senzitivní, přední kořeny - motorická + vegetativní) </a:t>
            </a:r>
          </a:p>
          <a:p>
            <a:r>
              <a:rPr lang="cs-CZ" sz="1400" dirty="0"/>
              <a:t>Na zadním kořeni: </a:t>
            </a:r>
            <a:r>
              <a:rPr lang="cs-CZ" sz="1400" b="1" dirty="0"/>
              <a:t>ganglion </a:t>
            </a:r>
            <a:r>
              <a:rPr lang="cs-CZ" sz="1400" b="1" dirty="0" err="1"/>
              <a:t>spinale</a:t>
            </a:r>
            <a:r>
              <a:rPr lang="cs-CZ" sz="1400" b="1" dirty="0"/>
              <a:t> - </a:t>
            </a:r>
            <a:r>
              <a:rPr lang="cs-CZ" sz="1400" dirty="0"/>
              <a:t>obsahuje </a:t>
            </a:r>
            <a:r>
              <a:rPr lang="cs-CZ" sz="1400" u="sng" dirty="0" err="1"/>
              <a:t>pseudounipolární</a:t>
            </a:r>
            <a:r>
              <a:rPr lang="cs-CZ" sz="1400" u="sng" dirty="0"/>
              <a:t> buňky</a:t>
            </a:r>
            <a:r>
              <a:rPr lang="cs-CZ" sz="1400" dirty="0"/>
              <a:t> </a:t>
            </a:r>
            <a:br>
              <a:rPr lang="cs-CZ" sz="1400" dirty="0"/>
            </a:br>
            <a:r>
              <a:rPr lang="cs-CZ" sz="1400" dirty="0"/>
              <a:t>(1 vystupující výběžek se dělí na axon (do míchy) a dendrit (do periferie))</a:t>
            </a:r>
          </a:p>
          <a:p>
            <a:endParaRPr lang="cs-CZ" sz="1400" dirty="0"/>
          </a:p>
          <a:p>
            <a:r>
              <a:rPr lang="cs-CZ" sz="1400" dirty="0">
                <a:solidFill>
                  <a:schemeClr val="tx1"/>
                </a:solidFill>
              </a:rPr>
              <a:t>V úseku C</a:t>
            </a:r>
            <a:r>
              <a:rPr lang="cs-CZ" sz="1400" baseline="-25000" dirty="0">
                <a:solidFill>
                  <a:schemeClr val="tx1"/>
                </a:solidFill>
              </a:rPr>
              <a:t>8</a:t>
            </a:r>
            <a:r>
              <a:rPr lang="cs-CZ" sz="1400" dirty="0">
                <a:solidFill>
                  <a:schemeClr val="tx1"/>
                </a:solidFill>
              </a:rPr>
              <a:t>–L</a:t>
            </a:r>
            <a:r>
              <a:rPr lang="cs-CZ" sz="1400" baseline="-25000" dirty="0">
                <a:solidFill>
                  <a:schemeClr val="tx1"/>
                </a:solidFill>
              </a:rPr>
              <a:t>2</a:t>
            </a:r>
            <a:r>
              <a:rPr lang="cs-CZ" sz="1400" dirty="0">
                <a:solidFill>
                  <a:schemeClr val="tx1"/>
                </a:solidFill>
              </a:rPr>
              <a:t> obsahují přední míšní kořeny </a:t>
            </a:r>
            <a:r>
              <a:rPr lang="cs-CZ" sz="1400" b="1" dirty="0" err="1">
                <a:solidFill>
                  <a:schemeClr val="tx1"/>
                </a:solidFill>
              </a:rPr>
              <a:t>pregangliová</a:t>
            </a:r>
            <a:r>
              <a:rPr lang="cs-CZ" sz="1400" b="1" dirty="0">
                <a:solidFill>
                  <a:schemeClr val="tx1"/>
                </a:solidFill>
              </a:rPr>
              <a:t> vlákna sympatická</a:t>
            </a:r>
          </a:p>
          <a:p>
            <a:r>
              <a:rPr lang="cs-CZ" sz="1400" dirty="0">
                <a:solidFill>
                  <a:schemeClr val="tx1"/>
                </a:solidFill>
              </a:rPr>
              <a:t> V úseku S</a:t>
            </a:r>
            <a:r>
              <a:rPr lang="cs-CZ" sz="1400" baseline="-25000" dirty="0">
                <a:solidFill>
                  <a:schemeClr val="tx1"/>
                </a:solidFill>
              </a:rPr>
              <a:t>2</a:t>
            </a:r>
            <a:r>
              <a:rPr lang="cs-CZ" sz="1400" dirty="0">
                <a:solidFill>
                  <a:schemeClr val="tx1"/>
                </a:solidFill>
              </a:rPr>
              <a:t>–S</a:t>
            </a:r>
            <a:r>
              <a:rPr lang="cs-CZ" sz="1400" baseline="-25000" dirty="0">
                <a:solidFill>
                  <a:schemeClr val="tx1"/>
                </a:solidFill>
              </a:rPr>
              <a:t>4</a:t>
            </a:r>
            <a:r>
              <a:rPr lang="cs-CZ" sz="1400" dirty="0">
                <a:solidFill>
                  <a:schemeClr val="tx1"/>
                </a:solidFill>
              </a:rPr>
              <a:t> jsou v předních kořenech </a:t>
            </a:r>
            <a:r>
              <a:rPr lang="cs-CZ" sz="1400" b="1" dirty="0" err="1">
                <a:solidFill>
                  <a:schemeClr val="tx1"/>
                </a:solidFill>
              </a:rPr>
              <a:t>pregangliová</a:t>
            </a:r>
            <a:r>
              <a:rPr lang="cs-CZ" sz="1400" b="1" dirty="0">
                <a:solidFill>
                  <a:schemeClr val="tx1"/>
                </a:solidFill>
              </a:rPr>
              <a:t> vlákna parasympatická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44C29AF-B55B-4A27-8480-B5C6E0EDE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3102" y="2871537"/>
            <a:ext cx="4214512" cy="38387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79B24AF-27AD-4B13-AE3F-1B9AA27C6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515" y="376978"/>
            <a:ext cx="929099" cy="2374039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9BBB568-2561-4FD0-B979-00B6AE985708}"/>
              </a:ext>
            </a:extLst>
          </p:cNvPr>
          <p:cNvSpPr/>
          <p:nvPr/>
        </p:nvSpPr>
        <p:spPr>
          <a:xfrm>
            <a:off x="10244297" y="102230"/>
            <a:ext cx="181331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200" dirty="0" err="1"/>
              <a:t>Pseudounipolární</a:t>
            </a:r>
            <a:r>
              <a:rPr lang="cs-CZ" sz="1200" dirty="0"/>
              <a:t> buňka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906285E-3C1C-4756-BE3C-6D33A4302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109" y="689564"/>
            <a:ext cx="7440891" cy="5104549"/>
          </a:xfrm>
          <a:prstGeom prst="rect">
            <a:avLst/>
          </a:prstGeom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8F0800C2-D401-42AF-8CBB-C060A1BDA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3" y="107160"/>
            <a:ext cx="5182495" cy="650396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800" b="1" dirty="0">
                <a:solidFill>
                  <a:srgbClr val="92D050"/>
                </a:solidFill>
              </a:rPr>
              <a:t>Větve míšního nervu</a:t>
            </a:r>
          </a:p>
          <a:p>
            <a:pPr>
              <a:buNone/>
            </a:pPr>
            <a:endParaRPr lang="cs-CZ" sz="1600" b="1" dirty="0">
              <a:solidFill>
                <a:srgbClr val="92D050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600" b="1" dirty="0">
                <a:solidFill>
                  <a:schemeClr val="tx1"/>
                </a:solidFill>
              </a:rPr>
              <a:t>Zadní větev </a:t>
            </a:r>
            <a:r>
              <a:rPr lang="cs-CZ" altLang="cs-CZ" sz="1600" dirty="0">
                <a:solidFill>
                  <a:schemeClr val="tx1"/>
                </a:solidFill>
              </a:rPr>
              <a:t>(</a:t>
            </a:r>
            <a:r>
              <a:rPr lang="cs-CZ" altLang="cs-CZ" sz="1600" dirty="0" err="1">
                <a:solidFill>
                  <a:schemeClr val="tx1"/>
                </a:solidFill>
              </a:rPr>
              <a:t>ramus</a:t>
            </a:r>
            <a:r>
              <a:rPr lang="cs-CZ" altLang="cs-CZ" sz="1600" dirty="0">
                <a:solidFill>
                  <a:schemeClr val="tx1"/>
                </a:solidFill>
              </a:rPr>
              <a:t> dorsalis): smíšená, zadní strana trupu</a:t>
            </a:r>
          </a:p>
          <a:p>
            <a:pPr>
              <a:spcBef>
                <a:spcPct val="0"/>
              </a:spcBef>
            </a:pPr>
            <a:r>
              <a:rPr lang="cs-CZ" altLang="cs-CZ" sz="1600" dirty="0">
                <a:solidFill>
                  <a:schemeClr val="tx1"/>
                </a:solidFill>
              </a:rPr>
              <a:t>motoricky: vlastní svaly zádové</a:t>
            </a:r>
          </a:p>
          <a:p>
            <a:pPr>
              <a:spcBef>
                <a:spcPct val="0"/>
              </a:spcBef>
            </a:pPr>
            <a:r>
              <a:rPr lang="cs-CZ" altLang="cs-CZ" sz="1600" dirty="0">
                <a:solidFill>
                  <a:schemeClr val="tx1"/>
                </a:solidFill>
              </a:rPr>
              <a:t>senzitivně: kůži zadní strany trupu</a:t>
            </a:r>
          </a:p>
          <a:p>
            <a:pPr>
              <a:spcBef>
                <a:spcPct val="0"/>
              </a:spcBef>
            </a:pPr>
            <a:r>
              <a:rPr lang="cs-CZ" altLang="cs-CZ" sz="1600" dirty="0">
                <a:solidFill>
                  <a:schemeClr val="tx1"/>
                </a:solidFill>
              </a:rPr>
              <a:t>vegetativně: cévy a kožní žlázy  </a:t>
            </a:r>
          </a:p>
          <a:p>
            <a:pPr>
              <a:spcBef>
                <a:spcPct val="0"/>
              </a:spcBef>
            </a:pPr>
            <a:r>
              <a:rPr lang="cs-CZ" altLang="cs-CZ" sz="1600" dirty="0">
                <a:solidFill>
                  <a:srgbClr val="0070C0"/>
                </a:solidFill>
              </a:rPr>
              <a:t>netvoří plexy</a:t>
            </a:r>
          </a:p>
          <a:p>
            <a:pPr lvl="1">
              <a:spcBef>
                <a:spcPct val="0"/>
              </a:spcBef>
            </a:pPr>
            <a:endParaRPr lang="cs-CZ" altLang="cs-CZ" dirty="0">
              <a:solidFill>
                <a:srgbClr val="0070C0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600" b="1" dirty="0">
                <a:solidFill>
                  <a:schemeClr val="tx1"/>
                </a:solidFill>
              </a:rPr>
              <a:t>Přední větev </a:t>
            </a:r>
            <a:r>
              <a:rPr lang="cs-CZ" altLang="cs-CZ" sz="1600" dirty="0">
                <a:solidFill>
                  <a:schemeClr val="tx1"/>
                </a:solidFill>
              </a:rPr>
              <a:t>(</a:t>
            </a:r>
            <a:r>
              <a:rPr lang="cs-CZ" altLang="cs-CZ" sz="1600" dirty="0" err="1">
                <a:solidFill>
                  <a:schemeClr val="tx1"/>
                </a:solidFill>
              </a:rPr>
              <a:t>ramus</a:t>
            </a:r>
            <a:r>
              <a:rPr lang="cs-CZ" altLang="cs-CZ" sz="1600" dirty="0">
                <a:solidFill>
                  <a:schemeClr val="tx1"/>
                </a:solidFill>
              </a:rPr>
              <a:t> </a:t>
            </a:r>
            <a:r>
              <a:rPr lang="cs-CZ" altLang="cs-CZ" sz="1600" dirty="0" err="1">
                <a:solidFill>
                  <a:schemeClr val="tx1"/>
                </a:solidFill>
              </a:rPr>
              <a:t>ventralis</a:t>
            </a:r>
            <a:r>
              <a:rPr lang="cs-CZ" altLang="cs-CZ" sz="1600" dirty="0">
                <a:solidFill>
                  <a:schemeClr val="tx1"/>
                </a:solidFill>
              </a:rPr>
              <a:t>): smíšená</a:t>
            </a:r>
          </a:p>
          <a:p>
            <a:pPr>
              <a:spcBef>
                <a:spcPct val="0"/>
              </a:spcBef>
            </a:pPr>
            <a:r>
              <a:rPr lang="cs-CZ" altLang="cs-CZ" sz="1600" dirty="0">
                <a:solidFill>
                  <a:schemeClr val="tx1"/>
                </a:solidFill>
              </a:rPr>
              <a:t>motoricky: svaly trupu a končetin</a:t>
            </a:r>
          </a:p>
          <a:p>
            <a:pPr>
              <a:spcBef>
                <a:spcPct val="0"/>
              </a:spcBef>
            </a:pPr>
            <a:r>
              <a:rPr lang="cs-CZ" altLang="cs-CZ" sz="1600" dirty="0">
                <a:solidFill>
                  <a:schemeClr val="tx1"/>
                </a:solidFill>
              </a:rPr>
              <a:t>senzitivně: kůži končetin a přední strany trupu</a:t>
            </a:r>
          </a:p>
          <a:p>
            <a:pPr>
              <a:spcBef>
                <a:spcPct val="0"/>
              </a:spcBef>
            </a:pPr>
            <a:r>
              <a:rPr lang="cs-CZ" altLang="cs-CZ" sz="1600" dirty="0">
                <a:solidFill>
                  <a:schemeClr val="tx1"/>
                </a:solidFill>
              </a:rPr>
              <a:t>vegetativně: cévy a kožní žlázy </a:t>
            </a:r>
          </a:p>
          <a:p>
            <a:pPr>
              <a:spcBef>
                <a:spcPct val="0"/>
              </a:spcBef>
            </a:pPr>
            <a:r>
              <a:rPr lang="cs-CZ" sz="1600" dirty="0">
                <a:solidFill>
                  <a:schemeClr val="tx1"/>
                </a:solidFill>
              </a:rPr>
              <a:t>sousední přední větve se splétají, </a:t>
            </a:r>
            <a:br>
              <a:rPr lang="cs-CZ" sz="1600" dirty="0">
                <a:solidFill>
                  <a:schemeClr val="tx1"/>
                </a:solidFill>
              </a:rPr>
            </a:br>
            <a:r>
              <a:rPr lang="cs-CZ" sz="1600" dirty="0">
                <a:solidFill>
                  <a:srgbClr val="0070C0"/>
                </a:solidFill>
              </a:rPr>
              <a:t>tvoří nervové plexy </a:t>
            </a:r>
            <a:r>
              <a:rPr lang="cs-CZ" sz="1600" dirty="0">
                <a:solidFill>
                  <a:schemeClr val="tx1"/>
                </a:solidFill>
              </a:rPr>
              <a:t>(kromě předních větví míšních </a:t>
            </a:r>
            <a:r>
              <a:rPr lang="cs-CZ" sz="1600" dirty="0" err="1">
                <a:solidFill>
                  <a:schemeClr val="tx1"/>
                </a:solidFill>
              </a:rPr>
              <a:t>Th</a:t>
            </a:r>
            <a:r>
              <a:rPr lang="cs-CZ" sz="1600" dirty="0">
                <a:solidFill>
                  <a:schemeClr val="tx1"/>
                </a:solidFill>
              </a:rPr>
              <a:t> nervů)</a:t>
            </a:r>
          </a:p>
          <a:p>
            <a:pPr lvl="1">
              <a:spcBef>
                <a:spcPct val="0"/>
              </a:spcBef>
            </a:pPr>
            <a:endParaRPr lang="cs-CZ" altLang="cs-CZ" dirty="0">
              <a:solidFill>
                <a:schemeClr val="tx1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600" b="1" dirty="0">
                <a:solidFill>
                  <a:schemeClr val="tx1"/>
                </a:solidFill>
              </a:rPr>
              <a:t>Bílá spojující větev </a:t>
            </a:r>
            <a:r>
              <a:rPr lang="cs-CZ" altLang="cs-CZ" sz="1600" dirty="0">
                <a:solidFill>
                  <a:schemeClr val="tx1"/>
                </a:solidFill>
              </a:rPr>
              <a:t>(</a:t>
            </a:r>
            <a:r>
              <a:rPr lang="cs-CZ" altLang="cs-CZ" sz="1600" dirty="0" err="1">
                <a:solidFill>
                  <a:schemeClr val="tx1"/>
                </a:solidFill>
              </a:rPr>
              <a:t>ramus</a:t>
            </a:r>
            <a:r>
              <a:rPr lang="cs-CZ" altLang="cs-CZ" sz="1600" dirty="0">
                <a:solidFill>
                  <a:schemeClr val="tx1"/>
                </a:solidFill>
              </a:rPr>
              <a:t> </a:t>
            </a:r>
            <a:r>
              <a:rPr lang="cs-CZ" altLang="cs-CZ" sz="1600" dirty="0" err="1">
                <a:solidFill>
                  <a:schemeClr val="tx1"/>
                </a:solidFill>
              </a:rPr>
              <a:t>communicans</a:t>
            </a:r>
            <a:r>
              <a:rPr lang="cs-CZ" altLang="cs-CZ" sz="1600" dirty="0">
                <a:solidFill>
                  <a:schemeClr val="tx1"/>
                </a:solidFill>
              </a:rPr>
              <a:t> </a:t>
            </a:r>
            <a:r>
              <a:rPr lang="cs-CZ" altLang="cs-CZ" sz="1600" dirty="0" err="1">
                <a:solidFill>
                  <a:schemeClr val="tx1"/>
                </a:solidFill>
              </a:rPr>
              <a:t>albus</a:t>
            </a:r>
            <a:r>
              <a:rPr lang="cs-CZ" altLang="cs-CZ" sz="1600" dirty="0">
                <a:solidFill>
                  <a:schemeClr val="tx1"/>
                </a:solidFill>
              </a:rPr>
              <a:t>):</a:t>
            </a:r>
          </a:p>
          <a:p>
            <a:pPr>
              <a:spcBef>
                <a:spcPct val="0"/>
              </a:spcBef>
            </a:pPr>
            <a:r>
              <a:rPr lang="cs-CZ" altLang="cs-CZ" sz="1600" dirty="0">
                <a:solidFill>
                  <a:schemeClr val="tx1"/>
                </a:solidFill>
              </a:rPr>
              <a:t>vegetativní větev odstupující z MN do sympatických ganglií</a:t>
            </a:r>
          </a:p>
          <a:p>
            <a:pPr>
              <a:spcBef>
                <a:spcPct val="0"/>
              </a:spcBef>
            </a:pPr>
            <a:endParaRPr lang="cs-CZ" altLang="cs-CZ" sz="1600" dirty="0">
              <a:solidFill>
                <a:schemeClr val="tx1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cs-CZ" altLang="cs-CZ" sz="1600" b="1" dirty="0">
                <a:solidFill>
                  <a:schemeClr val="tx1"/>
                </a:solidFill>
              </a:rPr>
              <a:t>Šedá spojující větev </a:t>
            </a:r>
            <a:r>
              <a:rPr lang="cs-CZ" altLang="cs-CZ" sz="1600" dirty="0">
                <a:solidFill>
                  <a:schemeClr val="tx1"/>
                </a:solidFill>
              </a:rPr>
              <a:t>(</a:t>
            </a:r>
            <a:r>
              <a:rPr lang="cs-CZ" altLang="cs-CZ" sz="1600" dirty="0" err="1">
                <a:solidFill>
                  <a:schemeClr val="tx1"/>
                </a:solidFill>
              </a:rPr>
              <a:t>ramus</a:t>
            </a:r>
            <a:r>
              <a:rPr lang="cs-CZ" altLang="cs-CZ" sz="1600" dirty="0">
                <a:solidFill>
                  <a:schemeClr val="tx1"/>
                </a:solidFill>
              </a:rPr>
              <a:t> </a:t>
            </a:r>
            <a:r>
              <a:rPr lang="cs-CZ" altLang="cs-CZ" sz="1600" dirty="0" err="1">
                <a:solidFill>
                  <a:schemeClr val="tx1"/>
                </a:solidFill>
              </a:rPr>
              <a:t>communicans</a:t>
            </a:r>
            <a:r>
              <a:rPr lang="cs-CZ" altLang="cs-CZ" sz="1600" dirty="0">
                <a:solidFill>
                  <a:schemeClr val="tx1"/>
                </a:solidFill>
              </a:rPr>
              <a:t> </a:t>
            </a:r>
            <a:r>
              <a:rPr lang="cs-CZ" altLang="cs-CZ" sz="1600" dirty="0" err="1">
                <a:solidFill>
                  <a:schemeClr val="tx1"/>
                </a:solidFill>
              </a:rPr>
              <a:t>griseus</a:t>
            </a:r>
            <a:r>
              <a:rPr lang="cs-CZ" altLang="cs-CZ" sz="1600" dirty="0">
                <a:solidFill>
                  <a:schemeClr val="tx1"/>
                </a:solidFill>
              </a:rPr>
              <a:t>):</a:t>
            </a:r>
          </a:p>
          <a:p>
            <a:pPr>
              <a:spcBef>
                <a:spcPct val="0"/>
              </a:spcBef>
            </a:pPr>
            <a:r>
              <a:rPr lang="cs-CZ" altLang="cs-CZ" sz="1600" dirty="0">
                <a:solidFill>
                  <a:schemeClr val="tx1"/>
                </a:solidFill>
              </a:rPr>
              <a:t>vegetativní větev vracející se do MN ze sympatických ganglií</a:t>
            </a:r>
          </a:p>
          <a:p>
            <a:pPr marL="457200" lvl="1" indent="0">
              <a:spcBef>
                <a:spcPct val="0"/>
              </a:spcBef>
              <a:buNone/>
            </a:pPr>
            <a:endParaRPr lang="cs-CZ" altLang="cs-CZ" sz="1200" dirty="0">
              <a:solidFill>
                <a:schemeClr val="tx1"/>
              </a:solidFill>
            </a:endParaRPr>
          </a:p>
          <a:p>
            <a:pPr marL="457200" lvl="1" indent="0">
              <a:spcBef>
                <a:spcPct val="0"/>
              </a:spcBef>
              <a:buNone/>
            </a:pPr>
            <a:endParaRPr lang="cs-CZ" sz="1200" dirty="0">
              <a:solidFill>
                <a:schemeClr val="tx1"/>
              </a:solidFill>
            </a:endParaRPr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438662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2554" y="151002"/>
            <a:ext cx="7976473" cy="6598590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cs-CZ" sz="6500" b="1" dirty="0">
                <a:solidFill>
                  <a:srgbClr val="92D050"/>
                </a:solidFill>
              </a:rPr>
              <a:t>Přehled nervových pletení</a:t>
            </a:r>
          </a:p>
          <a:p>
            <a:pPr marL="0" indent="0">
              <a:buNone/>
            </a:pPr>
            <a:endParaRPr lang="cs-CZ" sz="2800" b="1" dirty="0"/>
          </a:p>
          <a:p>
            <a:pPr marL="0" indent="0">
              <a:buNone/>
            </a:pPr>
            <a:r>
              <a:rPr lang="cs-CZ" sz="2900" b="1" dirty="0">
                <a:highlight>
                  <a:srgbClr val="FFFF00"/>
                </a:highlight>
              </a:rPr>
              <a:t>1) Plexus </a:t>
            </a:r>
            <a:r>
              <a:rPr lang="cs-CZ" sz="2900" b="1" dirty="0" err="1">
                <a:highlight>
                  <a:srgbClr val="FFFF00"/>
                </a:highlight>
              </a:rPr>
              <a:t>cervicalis</a:t>
            </a:r>
            <a:r>
              <a:rPr lang="cs-CZ" sz="2900" b="1" dirty="0">
                <a:highlight>
                  <a:srgbClr val="FFFF00"/>
                </a:highlight>
              </a:rPr>
              <a:t> (krční pleteň) </a:t>
            </a:r>
            <a:r>
              <a:rPr lang="cs-CZ" sz="2900" b="1" dirty="0"/>
              <a:t>- </a:t>
            </a:r>
            <a:r>
              <a:rPr lang="cs-CZ" sz="2900" dirty="0"/>
              <a:t>obsahuje vlákna z </a:t>
            </a:r>
            <a:r>
              <a:rPr lang="cs-CZ" sz="2900" dirty="0" err="1"/>
              <a:t>rr</a:t>
            </a:r>
            <a:r>
              <a:rPr lang="cs-CZ" sz="2900" dirty="0"/>
              <a:t>. </a:t>
            </a:r>
            <a:r>
              <a:rPr lang="cs-CZ" sz="2900" dirty="0" err="1"/>
              <a:t>ventrales</a:t>
            </a:r>
            <a:r>
              <a:rPr lang="cs-CZ" sz="2900" dirty="0"/>
              <a:t> </a:t>
            </a:r>
            <a:r>
              <a:rPr lang="cs-CZ" sz="2900" dirty="0">
                <a:solidFill>
                  <a:srgbClr val="0070C0"/>
                </a:solidFill>
              </a:rPr>
              <a:t>C1-4</a:t>
            </a:r>
          </a:p>
          <a:p>
            <a:pPr lvl="1"/>
            <a:r>
              <a:rPr lang="cs-CZ" sz="2900" u="sng" dirty="0"/>
              <a:t>senzitivně</a:t>
            </a:r>
            <a:r>
              <a:rPr lang="cs-CZ" sz="2900" dirty="0"/>
              <a:t> inervuje část kůže hlavy a krku, </a:t>
            </a:r>
            <a:r>
              <a:rPr lang="cs-CZ" sz="2900" u="sng" dirty="0"/>
              <a:t>motoricky</a:t>
            </a:r>
            <a:r>
              <a:rPr lang="cs-CZ" sz="2900" dirty="0"/>
              <a:t> inervuje svaly krku</a:t>
            </a:r>
          </a:p>
          <a:p>
            <a:pPr lvl="1"/>
            <a:r>
              <a:rPr lang="cs-CZ" sz="2900" dirty="0"/>
              <a:t>z této pleteně odstupuje např. </a:t>
            </a:r>
            <a:r>
              <a:rPr lang="cs-CZ" sz="2900" dirty="0" err="1">
                <a:highlight>
                  <a:srgbClr val="00FF00"/>
                </a:highlight>
              </a:rPr>
              <a:t>nervus</a:t>
            </a:r>
            <a:r>
              <a:rPr lang="cs-CZ" sz="2900" dirty="0">
                <a:highlight>
                  <a:srgbClr val="00FF00"/>
                </a:highlight>
              </a:rPr>
              <a:t> </a:t>
            </a:r>
            <a:r>
              <a:rPr lang="cs-CZ" sz="2900" dirty="0" err="1">
                <a:highlight>
                  <a:srgbClr val="00FF00"/>
                </a:highlight>
              </a:rPr>
              <a:t>phrenicus</a:t>
            </a:r>
            <a:r>
              <a:rPr lang="cs-CZ" sz="2900" dirty="0">
                <a:highlight>
                  <a:srgbClr val="00FF00"/>
                </a:highlight>
              </a:rPr>
              <a:t> </a:t>
            </a:r>
            <a:r>
              <a:rPr lang="cs-CZ" sz="2900" dirty="0"/>
              <a:t>(brániční nerv)</a:t>
            </a:r>
          </a:p>
          <a:p>
            <a:pPr lvl="1"/>
            <a:endParaRPr lang="cs-CZ" sz="2900" dirty="0"/>
          </a:p>
          <a:p>
            <a:pPr marL="0" indent="0">
              <a:buNone/>
            </a:pPr>
            <a:r>
              <a:rPr lang="cs-CZ" sz="2900" b="1" dirty="0">
                <a:highlight>
                  <a:srgbClr val="FFFF00"/>
                </a:highlight>
              </a:rPr>
              <a:t>2) Plexus </a:t>
            </a:r>
            <a:r>
              <a:rPr lang="cs-CZ" sz="2900" b="1" dirty="0" err="1">
                <a:highlight>
                  <a:srgbClr val="FFFF00"/>
                </a:highlight>
              </a:rPr>
              <a:t>brachialis</a:t>
            </a:r>
            <a:r>
              <a:rPr lang="cs-CZ" sz="2900" b="1" dirty="0">
                <a:highlight>
                  <a:srgbClr val="FFFF00"/>
                </a:highlight>
              </a:rPr>
              <a:t> (pažní pleteň) </a:t>
            </a:r>
            <a:r>
              <a:rPr lang="cs-CZ" sz="2900" b="1" dirty="0"/>
              <a:t>- </a:t>
            </a:r>
            <a:r>
              <a:rPr lang="cs-CZ" sz="2900" dirty="0">
                <a:solidFill>
                  <a:srgbClr val="0070C0"/>
                </a:solidFill>
              </a:rPr>
              <a:t>C5 - Th1 </a:t>
            </a:r>
          </a:p>
          <a:p>
            <a:pPr lvl="1"/>
            <a:r>
              <a:rPr lang="cs-CZ" sz="2900" dirty="0">
                <a:solidFill>
                  <a:schemeClr val="tx1"/>
                </a:solidFill>
              </a:rPr>
              <a:t>inervují HK</a:t>
            </a:r>
            <a:endParaRPr lang="cs-CZ" sz="2900" dirty="0"/>
          </a:p>
          <a:p>
            <a:pPr lvl="1"/>
            <a:r>
              <a:rPr lang="cs-CZ" sz="2900" dirty="0"/>
              <a:t>např. </a:t>
            </a:r>
            <a:r>
              <a:rPr lang="cs-CZ" sz="2900" dirty="0" err="1">
                <a:highlight>
                  <a:srgbClr val="00FF00"/>
                </a:highlight>
              </a:rPr>
              <a:t>nervus</a:t>
            </a:r>
            <a:r>
              <a:rPr lang="cs-CZ" sz="2900" dirty="0">
                <a:highlight>
                  <a:srgbClr val="00FF00"/>
                </a:highlight>
              </a:rPr>
              <a:t> </a:t>
            </a:r>
            <a:r>
              <a:rPr lang="cs-CZ" sz="2900" dirty="0" err="1">
                <a:highlight>
                  <a:srgbClr val="00FF00"/>
                </a:highlight>
              </a:rPr>
              <a:t>radialis</a:t>
            </a:r>
            <a:r>
              <a:rPr lang="cs-CZ" sz="2900" dirty="0">
                <a:highlight>
                  <a:srgbClr val="00FF00"/>
                </a:highlight>
              </a:rPr>
              <a:t>, </a:t>
            </a:r>
            <a:r>
              <a:rPr lang="cs-CZ" sz="2900" dirty="0" err="1">
                <a:highlight>
                  <a:srgbClr val="00FF00"/>
                </a:highlight>
              </a:rPr>
              <a:t>nervus</a:t>
            </a:r>
            <a:r>
              <a:rPr lang="cs-CZ" sz="2900" dirty="0">
                <a:highlight>
                  <a:srgbClr val="00FF00"/>
                </a:highlight>
              </a:rPr>
              <a:t> </a:t>
            </a:r>
            <a:r>
              <a:rPr lang="cs-CZ" sz="2900" dirty="0" err="1">
                <a:highlight>
                  <a:srgbClr val="00FF00"/>
                </a:highlight>
              </a:rPr>
              <a:t>ulnaris</a:t>
            </a:r>
            <a:endParaRPr lang="cs-CZ" sz="2900" dirty="0">
              <a:highlight>
                <a:srgbClr val="00FF00"/>
              </a:highlight>
            </a:endParaRPr>
          </a:p>
          <a:p>
            <a:pPr lvl="1"/>
            <a:endParaRPr lang="cs-CZ" sz="2900" dirty="0"/>
          </a:p>
          <a:p>
            <a:pPr marL="0" indent="0">
              <a:buNone/>
            </a:pPr>
            <a:r>
              <a:rPr lang="cs-CZ" sz="2900" b="1" dirty="0">
                <a:highlight>
                  <a:srgbClr val="FFFF00"/>
                </a:highlight>
              </a:rPr>
              <a:t>3) Plexus </a:t>
            </a:r>
            <a:r>
              <a:rPr lang="cs-CZ" sz="2900" b="1" dirty="0" err="1">
                <a:highlight>
                  <a:srgbClr val="FFFF00"/>
                </a:highlight>
              </a:rPr>
              <a:t>lumbosacralis</a:t>
            </a:r>
            <a:r>
              <a:rPr lang="cs-CZ" sz="2900" b="1" dirty="0">
                <a:highlight>
                  <a:srgbClr val="FFFF00"/>
                </a:highlight>
              </a:rPr>
              <a:t> (bederně-křížová pleteň) </a:t>
            </a:r>
            <a:r>
              <a:rPr lang="cs-CZ" sz="2900" b="1" dirty="0"/>
              <a:t>- </a:t>
            </a:r>
            <a:r>
              <a:rPr lang="cs-CZ" sz="2900" dirty="0">
                <a:solidFill>
                  <a:srgbClr val="0070C0"/>
                </a:solidFill>
              </a:rPr>
              <a:t>Th12 – Co</a:t>
            </a:r>
            <a:r>
              <a:rPr lang="cs-CZ" sz="2900" dirty="0"/>
              <a:t>, má 2 části:</a:t>
            </a:r>
            <a:endParaRPr lang="cs-CZ" sz="2900" b="1" dirty="0"/>
          </a:p>
          <a:p>
            <a:pPr lvl="1"/>
            <a:r>
              <a:rPr lang="cs-CZ" sz="2900" b="1" dirty="0">
                <a:highlight>
                  <a:srgbClr val="FFFF00"/>
                </a:highlight>
              </a:rPr>
              <a:t>A) Plexus </a:t>
            </a:r>
            <a:r>
              <a:rPr lang="cs-CZ" sz="2900" b="1" dirty="0" err="1">
                <a:highlight>
                  <a:srgbClr val="FFFF00"/>
                </a:highlight>
              </a:rPr>
              <a:t>lumbalis</a:t>
            </a:r>
            <a:r>
              <a:rPr lang="cs-CZ" sz="2900" b="1" dirty="0">
                <a:highlight>
                  <a:srgbClr val="FFFF00"/>
                </a:highlight>
              </a:rPr>
              <a:t> (bederní pleteň)</a:t>
            </a:r>
            <a:r>
              <a:rPr lang="cs-CZ" sz="2900" dirty="0">
                <a:highlight>
                  <a:srgbClr val="FFFF00"/>
                </a:highlight>
              </a:rPr>
              <a:t> </a:t>
            </a:r>
            <a:r>
              <a:rPr lang="cs-CZ" sz="2900" dirty="0"/>
              <a:t>- </a:t>
            </a:r>
            <a:r>
              <a:rPr lang="cs-CZ" sz="2900" dirty="0">
                <a:solidFill>
                  <a:srgbClr val="0070C0"/>
                </a:solidFill>
              </a:rPr>
              <a:t>Th12-L4</a:t>
            </a:r>
          </a:p>
          <a:p>
            <a:pPr lvl="2"/>
            <a:r>
              <a:rPr lang="cs-CZ" sz="2900" dirty="0"/>
              <a:t>inervuje kůži a svaly břicha, stehna a pánve</a:t>
            </a:r>
          </a:p>
          <a:p>
            <a:pPr lvl="2"/>
            <a:r>
              <a:rPr lang="cs-CZ" sz="2900" dirty="0"/>
              <a:t>nejsilnější nerv z této pleteně je </a:t>
            </a:r>
            <a:r>
              <a:rPr lang="cs-CZ" sz="2900" dirty="0" err="1">
                <a:highlight>
                  <a:srgbClr val="00FF00"/>
                </a:highlight>
              </a:rPr>
              <a:t>nervus</a:t>
            </a:r>
            <a:r>
              <a:rPr lang="cs-CZ" sz="2900" dirty="0">
                <a:highlight>
                  <a:srgbClr val="00FF00"/>
                </a:highlight>
              </a:rPr>
              <a:t> </a:t>
            </a:r>
            <a:r>
              <a:rPr lang="cs-CZ" sz="2900" dirty="0" err="1">
                <a:highlight>
                  <a:srgbClr val="00FF00"/>
                </a:highlight>
              </a:rPr>
              <a:t>femoralis</a:t>
            </a:r>
            <a:endParaRPr lang="cs-CZ" sz="2900" dirty="0">
              <a:highlight>
                <a:srgbClr val="00FF00"/>
              </a:highlight>
            </a:endParaRPr>
          </a:p>
          <a:p>
            <a:pPr lvl="1"/>
            <a:r>
              <a:rPr lang="cs-CZ" sz="2900" b="1" dirty="0">
                <a:highlight>
                  <a:srgbClr val="FFFF00"/>
                </a:highlight>
              </a:rPr>
              <a:t>B) Plexus </a:t>
            </a:r>
            <a:r>
              <a:rPr lang="cs-CZ" sz="2900" b="1" dirty="0" err="1">
                <a:highlight>
                  <a:srgbClr val="FFFF00"/>
                </a:highlight>
              </a:rPr>
              <a:t>sacralis</a:t>
            </a:r>
            <a:r>
              <a:rPr lang="cs-CZ" sz="2900" b="1" dirty="0">
                <a:highlight>
                  <a:srgbClr val="FFFF00"/>
                </a:highlight>
              </a:rPr>
              <a:t> (křížová pleteň)</a:t>
            </a:r>
            <a:r>
              <a:rPr lang="cs-CZ" sz="2900" dirty="0">
                <a:highlight>
                  <a:srgbClr val="FFFF00"/>
                </a:highlight>
              </a:rPr>
              <a:t> </a:t>
            </a:r>
            <a:r>
              <a:rPr lang="cs-CZ" sz="2900" dirty="0"/>
              <a:t>- </a:t>
            </a:r>
            <a:r>
              <a:rPr lang="cs-CZ" sz="2900" dirty="0">
                <a:solidFill>
                  <a:srgbClr val="0070C0"/>
                </a:solidFill>
              </a:rPr>
              <a:t>L4-Co</a:t>
            </a:r>
          </a:p>
          <a:p>
            <a:pPr lvl="2"/>
            <a:r>
              <a:rPr lang="cs-CZ" sz="2900" dirty="0"/>
              <a:t>největší, patří sem nejsilnější nerv v lidském těle </a:t>
            </a:r>
            <a:r>
              <a:rPr lang="cs-CZ" sz="2900" dirty="0" err="1">
                <a:highlight>
                  <a:srgbClr val="00FF00"/>
                </a:highlight>
              </a:rPr>
              <a:t>nervus</a:t>
            </a:r>
            <a:r>
              <a:rPr lang="cs-CZ" sz="2900" dirty="0">
                <a:highlight>
                  <a:srgbClr val="00FF00"/>
                </a:highlight>
              </a:rPr>
              <a:t> </a:t>
            </a:r>
            <a:r>
              <a:rPr lang="cs-CZ" sz="2900" dirty="0" err="1">
                <a:highlight>
                  <a:srgbClr val="00FF00"/>
                </a:highlight>
              </a:rPr>
              <a:t>ischiadicus</a:t>
            </a:r>
            <a:endParaRPr lang="cs-CZ" sz="2900" dirty="0">
              <a:highlight>
                <a:srgbClr val="00FF00"/>
              </a:highlight>
            </a:endParaRPr>
          </a:p>
          <a:p>
            <a:pPr lvl="2"/>
            <a:r>
              <a:rPr lang="cs-CZ" sz="2900" dirty="0"/>
              <a:t>inervuje zadní stranu stehna, hýždě, bérec, nohu</a:t>
            </a:r>
          </a:p>
          <a:p>
            <a:pPr marL="0" indent="0">
              <a:buNone/>
            </a:pPr>
            <a:endParaRPr lang="cs-CZ" sz="2900" b="1" dirty="0"/>
          </a:p>
          <a:p>
            <a:pPr marL="0" indent="0">
              <a:buNone/>
            </a:pPr>
            <a:r>
              <a:rPr lang="cs-CZ" sz="2900" b="1" dirty="0">
                <a:highlight>
                  <a:srgbClr val="FFFF00"/>
                </a:highlight>
              </a:rPr>
              <a:t>+ Mezižeberní nervy</a:t>
            </a:r>
          </a:p>
          <a:p>
            <a:pPr lvl="1"/>
            <a:r>
              <a:rPr lang="cs-CZ" sz="2900" dirty="0"/>
              <a:t>nacházejí se v mezižeberních prostorech, inervují stěnu hrudníku</a:t>
            </a:r>
          </a:p>
          <a:p>
            <a:pPr lvl="1"/>
            <a:r>
              <a:rPr lang="cs-CZ" sz="2900" dirty="0"/>
              <a:t>nevytvářejí pleteně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BC07E34-BE09-498A-9537-C1E0158D9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2136" y="57273"/>
            <a:ext cx="3960735" cy="67434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32208" y="62006"/>
            <a:ext cx="7842935" cy="651452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sz="2600" b="1" dirty="0">
                <a:solidFill>
                  <a:srgbClr val="92D050"/>
                </a:solidFill>
              </a:rPr>
              <a:t>1) Plexus </a:t>
            </a:r>
            <a:r>
              <a:rPr lang="cs-CZ" sz="2600" b="1" dirty="0" err="1">
                <a:solidFill>
                  <a:srgbClr val="92D050"/>
                </a:solidFill>
              </a:rPr>
              <a:t>cervicalis</a:t>
            </a:r>
            <a:r>
              <a:rPr lang="cs-CZ" sz="2600" b="1" dirty="0">
                <a:solidFill>
                  <a:srgbClr val="92D050"/>
                </a:solidFill>
              </a:rPr>
              <a:t> (krční pleteň) </a:t>
            </a:r>
          </a:p>
          <a:p>
            <a:pPr>
              <a:lnSpc>
                <a:spcPct val="120000"/>
              </a:lnSpc>
            </a:pPr>
            <a:r>
              <a:rPr lang="cs-CZ" sz="1500" dirty="0"/>
              <a:t>Tvořena </a:t>
            </a:r>
            <a:r>
              <a:rPr lang="cs-CZ" sz="1500" b="1" dirty="0"/>
              <a:t>předními větvemi MN C1-4 </a:t>
            </a:r>
            <a:r>
              <a:rPr lang="cs-CZ" sz="1500" dirty="0"/>
              <a:t>a jejich spojkami</a:t>
            </a:r>
          </a:p>
          <a:p>
            <a:pPr lvl="1">
              <a:lnSpc>
                <a:spcPct val="120000"/>
              </a:lnSpc>
              <a:defRPr/>
            </a:pPr>
            <a:r>
              <a:rPr lang="cs-CZ" sz="1500" u="sng" dirty="0">
                <a:solidFill>
                  <a:schemeClr val="tx1"/>
                </a:solidFill>
              </a:rPr>
              <a:t>Krátké senzitivní + motorické větve</a:t>
            </a:r>
          </a:p>
          <a:p>
            <a:pPr lvl="2">
              <a:lnSpc>
                <a:spcPct val="120000"/>
              </a:lnSpc>
              <a:defRPr/>
            </a:pPr>
            <a:r>
              <a:rPr lang="cs-CZ" sz="1500" dirty="0">
                <a:solidFill>
                  <a:schemeClr val="tx1"/>
                </a:solidFill>
              </a:rPr>
              <a:t>Senzitivní větve inervují část kůže hlavy a krku</a:t>
            </a:r>
          </a:p>
          <a:p>
            <a:pPr lvl="2">
              <a:lnSpc>
                <a:spcPct val="120000"/>
              </a:lnSpc>
              <a:defRPr/>
            </a:pPr>
            <a:r>
              <a:rPr lang="cs-CZ" sz="1500" dirty="0">
                <a:solidFill>
                  <a:schemeClr val="tx1"/>
                </a:solidFill>
              </a:rPr>
              <a:t>Motorické větve inervují svaly trapézového systému</a:t>
            </a:r>
          </a:p>
          <a:p>
            <a:pPr lvl="1">
              <a:lnSpc>
                <a:spcPct val="120000"/>
              </a:lnSpc>
              <a:defRPr/>
            </a:pPr>
            <a:r>
              <a:rPr lang="cs-CZ" sz="1500" u="sng" dirty="0">
                <a:solidFill>
                  <a:schemeClr val="tx1"/>
                </a:solidFill>
              </a:rPr>
              <a:t>Dlouhá motorická větev </a:t>
            </a:r>
            <a:r>
              <a:rPr lang="cs-CZ" sz="1500" dirty="0">
                <a:solidFill>
                  <a:schemeClr val="tx1"/>
                </a:solidFill>
              </a:rPr>
              <a:t>– brániční nerv, n. </a:t>
            </a:r>
            <a:r>
              <a:rPr lang="cs-CZ" sz="1500" dirty="0" err="1">
                <a:solidFill>
                  <a:schemeClr val="tx1"/>
                </a:solidFill>
              </a:rPr>
              <a:t>phrenicus</a:t>
            </a:r>
            <a:r>
              <a:rPr lang="cs-CZ" sz="1500" dirty="0">
                <a:solidFill>
                  <a:schemeClr val="tx1"/>
                </a:solidFill>
              </a:rPr>
              <a:t> </a:t>
            </a:r>
            <a:r>
              <a:rPr lang="cs-CZ" sz="1500" dirty="0">
                <a:solidFill>
                  <a:schemeClr val="bg1"/>
                </a:solidFill>
              </a:rPr>
              <a:t>inervuje bránici</a:t>
            </a:r>
          </a:p>
          <a:p>
            <a:endParaRPr lang="cs-CZ" sz="1500" dirty="0"/>
          </a:p>
          <a:p>
            <a:pPr>
              <a:buNone/>
            </a:pPr>
            <a:r>
              <a:rPr lang="cs-CZ" sz="1500" u="sng" dirty="0"/>
              <a:t>Krátké senzitivní nervy</a:t>
            </a:r>
          </a:p>
          <a:p>
            <a:r>
              <a:rPr lang="cs-CZ" sz="1500" b="1" dirty="0"/>
              <a:t>N. </a:t>
            </a:r>
            <a:r>
              <a:rPr lang="cs-CZ" sz="1500" b="1" dirty="0" err="1"/>
              <a:t>occipitalis</a:t>
            </a:r>
            <a:r>
              <a:rPr lang="cs-CZ" sz="1500" b="1" dirty="0"/>
              <a:t> minor </a:t>
            </a:r>
            <a:r>
              <a:rPr lang="cs-CZ" sz="1500" dirty="0"/>
              <a:t>– inervuje kůži laterální části týlní krajiny </a:t>
            </a:r>
          </a:p>
          <a:p>
            <a:pPr lvl="1"/>
            <a:r>
              <a:rPr lang="cs-CZ" sz="1500" dirty="0"/>
              <a:t>Stoupá podél zadního okraje m. </a:t>
            </a:r>
            <a:r>
              <a:rPr lang="cs-CZ" sz="1500" dirty="0" err="1"/>
              <a:t>sternocleidomastoideus</a:t>
            </a:r>
            <a:r>
              <a:rPr lang="cs-CZ" sz="1500" dirty="0"/>
              <a:t> do laterální části týlní krajiny </a:t>
            </a:r>
          </a:p>
          <a:p>
            <a:r>
              <a:rPr lang="cs-CZ" sz="1500" b="1" dirty="0"/>
              <a:t>N. </a:t>
            </a:r>
            <a:r>
              <a:rPr lang="cs-CZ" sz="1500" b="1" dirty="0" err="1"/>
              <a:t>auricularis</a:t>
            </a:r>
            <a:r>
              <a:rPr lang="cs-CZ" sz="1500" b="1" dirty="0"/>
              <a:t> </a:t>
            </a:r>
            <a:r>
              <a:rPr lang="cs-CZ" sz="1500" b="1" dirty="0" err="1"/>
              <a:t>magnus</a:t>
            </a:r>
            <a:r>
              <a:rPr lang="cs-CZ" sz="1500" b="1" dirty="0"/>
              <a:t> - </a:t>
            </a:r>
            <a:r>
              <a:rPr lang="cs-CZ" sz="1500" dirty="0"/>
              <a:t>kůže přední strany boltce (kromě částí inervovaných </a:t>
            </a:r>
            <a:r>
              <a:rPr lang="cs-CZ" sz="1500" dirty="0" err="1"/>
              <a:t>nn</a:t>
            </a:r>
            <a:r>
              <a:rPr lang="cs-CZ" sz="1500" dirty="0"/>
              <a:t>. IX. a X.), kůže </a:t>
            </a:r>
            <a:r>
              <a:rPr lang="cs-CZ" sz="1500" dirty="0" err="1"/>
              <a:t>regio</a:t>
            </a:r>
            <a:r>
              <a:rPr lang="cs-CZ" sz="1500" dirty="0"/>
              <a:t> </a:t>
            </a:r>
            <a:r>
              <a:rPr lang="cs-CZ" sz="1500" dirty="0" err="1"/>
              <a:t>parotideomasseterica</a:t>
            </a:r>
            <a:r>
              <a:rPr lang="cs-CZ" sz="1500" dirty="0"/>
              <a:t>, kůže zadní strany boltce, kůže </a:t>
            </a:r>
            <a:r>
              <a:rPr lang="cs-CZ" sz="1500" dirty="0" err="1"/>
              <a:t>regio</a:t>
            </a:r>
            <a:r>
              <a:rPr lang="cs-CZ" sz="1500" dirty="0"/>
              <a:t> </a:t>
            </a:r>
            <a:r>
              <a:rPr lang="cs-CZ" sz="1500" dirty="0" err="1"/>
              <a:t>mastoidea</a:t>
            </a:r>
            <a:endParaRPr lang="cs-CZ" sz="1500" dirty="0"/>
          </a:p>
          <a:p>
            <a:pPr lvl="1"/>
            <a:r>
              <a:rPr lang="cs-CZ" sz="1500" dirty="0"/>
              <a:t>Běží po povrchu m. </a:t>
            </a:r>
            <a:r>
              <a:rPr lang="cs-CZ" sz="1500" dirty="0" err="1"/>
              <a:t>sternocleidomastoideus</a:t>
            </a:r>
            <a:r>
              <a:rPr lang="cs-CZ" sz="1500" dirty="0"/>
              <a:t> vzhůru pod boltec, 2 větve</a:t>
            </a:r>
          </a:p>
          <a:p>
            <a:r>
              <a:rPr lang="cs-CZ" sz="1500" b="1" dirty="0"/>
              <a:t>N. </a:t>
            </a:r>
            <a:r>
              <a:rPr lang="cs-CZ" sz="1500" b="1" dirty="0" err="1"/>
              <a:t>transversus</a:t>
            </a:r>
            <a:r>
              <a:rPr lang="cs-CZ" sz="1500" b="1" dirty="0"/>
              <a:t> </a:t>
            </a:r>
            <a:r>
              <a:rPr lang="cs-CZ" sz="1500" b="1" dirty="0" err="1"/>
              <a:t>colli</a:t>
            </a:r>
            <a:r>
              <a:rPr lang="cs-CZ" sz="1500" b="1" dirty="0"/>
              <a:t> - </a:t>
            </a:r>
            <a:r>
              <a:rPr lang="cs-CZ" sz="1500" dirty="0"/>
              <a:t>kůže v </a:t>
            </a:r>
            <a:r>
              <a:rPr lang="cs-CZ" sz="1500" dirty="0" err="1"/>
              <a:t>regio</a:t>
            </a:r>
            <a:r>
              <a:rPr lang="cs-CZ" sz="1500" dirty="0"/>
              <a:t> </a:t>
            </a:r>
            <a:r>
              <a:rPr lang="cs-CZ" sz="1500" dirty="0" err="1"/>
              <a:t>suprahyoidea</a:t>
            </a:r>
            <a:r>
              <a:rPr lang="cs-CZ" sz="1500" dirty="0"/>
              <a:t> a </a:t>
            </a:r>
            <a:r>
              <a:rPr lang="cs-CZ" sz="1500" dirty="0" err="1"/>
              <a:t>regio</a:t>
            </a:r>
            <a:r>
              <a:rPr lang="cs-CZ" sz="1500" dirty="0"/>
              <a:t> </a:t>
            </a:r>
            <a:r>
              <a:rPr lang="cs-CZ" sz="1500" dirty="0" err="1"/>
              <a:t>infrahyoidea</a:t>
            </a:r>
            <a:endParaRPr lang="cs-CZ" sz="1500" dirty="0"/>
          </a:p>
          <a:p>
            <a:pPr lvl="1"/>
            <a:r>
              <a:rPr lang="cs-CZ" sz="1500" dirty="0"/>
              <a:t>Jde mediálně dopředu přes m. </a:t>
            </a:r>
            <a:r>
              <a:rPr lang="cs-CZ" sz="1500" dirty="0" err="1"/>
              <a:t>sternocleidomastoideus</a:t>
            </a:r>
            <a:r>
              <a:rPr lang="cs-CZ" sz="1500" dirty="0"/>
              <a:t> pod m. </a:t>
            </a:r>
            <a:r>
              <a:rPr lang="cs-CZ" sz="1500" dirty="0" err="1"/>
              <a:t>platysma</a:t>
            </a:r>
            <a:r>
              <a:rPr lang="cs-CZ" sz="1500" dirty="0"/>
              <a:t>, dělí se na 2 větve</a:t>
            </a:r>
          </a:p>
          <a:p>
            <a:r>
              <a:rPr lang="cs-CZ" sz="1500" b="1" dirty="0" err="1"/>
              <a:t>Nn</a:t>
            </a:r>
            <a:r>
              <a:rPr lang="cs-CZ" sz="1500" b="1" dirty="0"/>
              <a:t>. </a:t>
            </a:r>
            <a:r>
              <a:rPr lang="cs-CZ" sz="1500" b="1" dirty="0" err="1"/>
              <a:t>supraclaviculares</a:t>
            </a:r>
            <a:endParaRPr lang="cs-CZ" sz="1500" b="1" dirty="0"/>
          </a:p>
          <a:p>
            <a:pPr lvl="1"/>
            <a:r>
              <a:rPr lang="cs-CZ" sz="1500" dirty="0"/>
              <a:t>Variabilní počet tenkých nervů, po výstupu z </a:t>
            </a:r>
            <a:r>
              <a:rPr lang="cs-CZ" sz="1500" b="1" dirty="0" err="1"/>
              <a:t>punctum</a:t>
            </a:r>
            <a:r>
              <a:rPr lang="cs-CZ" sz="1500" b="1" dirty="0"/>
              <a:t> </a:t>
            </a:r>
            <a:r>
              <a:rPr lang="cs-CZ" sz="1500" b="1" dirty="0" err="1"/>
              <a:t>nervosum</a:t>
            </a:r>
            <a:r>
              <a:rPr lang="cs-CZ" sz="1500" b="1" dirty="0"/>
              <a:t> </a:t>
            </a:r>
            <a:r>
              <a:rPr lang="cs-CZ" sz="1500" dirty="0"/>
              <a:t>vějířovitě sestupují přes klavikulu</a:t>
            </a:r>
          </a:p>
          <a:p>
            <a:pPr lvl="1"/>
            <a:r>
              <a:rPr lang="cs-CZ" sz="1500" dirty="0"/>
              <a:t>Vytváří 3 skupiny: inervují kůži ve </a:t>
            </a:r>
            <a:r>
              <a:rPr lang="cs-CZ" sz="1500" dirty="0" err="1"/>
              <a:t>fossa</a:t>
            </a:r>
            <a:r>
              <a:rPr lang="cs-CZ" sz="1500" dirty="0"/>
              <a:t> </a:t>
            </a:r>
            <a:r>
              <a:rPr lang="cs-CZ" sz="1500" dirty="0" err="1"/>
              <a:t>jugularis</a:t>
            </a:r>
            <a:r>
              <a:rPr lang="cs-CZ" sz="1500" dirty="0"/>
              <a:t> a nad </a:t>
            </a:r>
            <a:r>
              <a:rPr lang="cs-CZ" sz="1500" dirty="0" err="1"/>
              <a:t>manubrium</a:t>
            </a:r>
            <a:r>
              <a:rPr lang="cs-CZ" sz="1500" dirty="0"/>
              <a:t> </a:t>
            </a:r>
            <a:r>
              <a:rPr lang="cs-CZ" sz="1500" dirty="0" err="1"/>
              <a:t>sterni</a:t>
            </a:r>
            <a:r>
              <a:rPr lang="cs-CZ" sz="1500" dirty="0"/>
              <a:t>, kůži v dolní části krku a v klavikulární a </a:t>
            </a:r>
            <a:r>
              <a:rPr lang="cs-CZ" sz="1500" dirty="0" err="1"/>
              <a:t>infraklavikulární</a:t>
            </a:r>
            <a:r>
              <a:rPr lang="cs-CZ" sz="1500" dirty="0"/>
              <a:t> krajině, kůži akromiální krajiny</a:t>
            </a:r>
          </a:p>
          <a:p>
            <a:pPr>
              <a:buNone/>
            </a:pPr>
            <a:endParaRPr lang="cs-CZ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B3B40D3-DCA2-443F-A91C-93407D532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1133" y="253202"/>
            <a:ext cx="3370867" cy="257537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47BC7CB-7E14-4BFB-8102-28D1666C6E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577" y="3893141"/>
            <a:ext cx="3356423" cy="290285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BE0408D-9FE0-4E59-9B49-465F612FDD9E}"/>
              </a:ext>
            </a:extLst>
          </p:cNvPr>
          <p:cNvSpPr/>
          <p:nvPr/>
        </p:nvSpPr>
        <p:spPr>
          <a:xfrm>
            <a:off x="8835577" y="3059668"/>
            <a:ext cx="3356423" cy="6924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cs-CZ" altLang="cs-CZ" sz="1300" b="1" dirty="0" err="1">
                <a:solidFill>
                  <a:srgbClr val="0070C0"/>
                </a:solidFill>
              </a:rPr>
              <a:t>Punctum</a:t>
            </a:r>
            <a:r>
              <a:rPr lang="cs-CZ" altLang="cs-CZ" sz="1300" b="1" dirty="0">
                <a:solidFill>
                  <a:srgbClr val="0070C0"/>
                </a:solidFill>
              </a:rPr>
              <a:t> </a:t>
            </a:r>
            <a:r>
              <a:rPr lang="cs-CZ" altLang="cs-CZ" sz="1300" b="1" dirty="0" err="1">
                <a:solidFill>
                  <a:srgbClr val="0070C0"/>
                </a:solidFill>
              </a:rPr>
              <a:t>nervosum</a:t>
            </a:r>
            <a:r>
              <a:rPr lang="cs-CZ" altLang="cs-CZ" sz="1300" b="1" dirty="0">
                <a:solidFill>
                  <a:srgbClr val="0070C0"/>
                </a:solidFill>
              </a:rPr>
              <a:t> </a:t>
            </a:r>
            <a:r>
              <a:rPr lang="cs-CZ" altLang="cs-CZ" sz="1300" dirty="0"/>
              <a:t>- společný výstup senzitivních větví krční pleteně v ½ délky zadního okraje m. </a:t>
            </a:r>
            <a:r>
              <a:rPr lang="cs-CZ" altLang="cs-CZ" sz="1300" dirty="0" err="1"/>
              <a:t>sternocleidomastoideus</a:t>
            </a:r>
            <a:endParaRPr lang="cs-CZ" altLang="cs-CZ" sz="13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D574227-2CBA-4CD8-BF0C-71FD58DFD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841" y="62006"/>
            <a:ext cx="3367882" cy="21964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2083" y="239483"/>
            <a:ext cx="11697092" cy="346525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cs-CZ" sz="1400" u="sng" dirty="0"/>
              <a:t>Krátké motorické nervy</a:t>
            </a:r>
          </a:p>
          <a:p>
            <a:r>
              <a:rPr lang="cs-CZ" sz="1400" b="1" dirty="0" err="1"/>
              <a:t>Rr</a:t>
            </a:r>
            <a:r>
              <a:rPr lang="cs-CZ" sz="1400" b="1" dirty="0"/>
              <a:t>. </a:t>
            </a:r>
            <a:r>
              <a:rPr lang="cs-CZ" sz="1400" b="1" dirty="0" err="1"/>
              <a:t>musculares</a:t>
            </a:r>
            <a:endParaRPr lang="cs-CZ" sz="1400" b="1" dirty="0"/>
          </a:p>
          <a:p>
            <a:pPr lvl="1"/>
            <a:r>
              <a:rPr lang="cs-CZ" sz="1400" dirty="0"/>
              <a:t>Odstupují ze všech </a:t>
            </a:r>
            <a:r>
              <a:rPr lang="cs-CZ" sz="1400" dirty="0" err="1"/>
              <a:t>rr</a:t>
            </a:r>
            <a:r>
              <a:rPr lang="cs-CZ" sz="1400" dirty="0"/>
              <a:t>. </a:t>
            </a:r>
            <a:r>
              <a:rPr lang="cs-CZ" sz="1400" dirty="0" err="1"/>
              <a:t>ventrales</a:t>
            </a:r>
            <a:r>
              <a:rPr lang="cs-CZ" sz="1400" dirty="0"/>
              <a:t> krční pleteně </a:t>
            </a:r>
          </a:p>
          <a:p>
            <a:pPr lvl="1"/>
            <a:r>
              <a:rPr lang="cs-CZ" sz="1400" b="1" dirty="0"/>
              <a:t>Inervace:</a:t>
            </a:r>
            <a:r>
              <a:rPr lang="cs-CZ" sz="1400" dirty="0"/>
              <a:t> svaly trapézového systému (m. </a:t>
            </a:r>
            <a:r>
              <a:rPr lang="cs-CZ" sz="1400" dirty="0" err="1"/>
              <a:t>sternocleidomastoideus</a:t>
            </a:r>
            <a:r>
              <a:rPr lang="cs-CZ" sz="1400" dirty="0"/>
              <a:t> a m. </a:t>
            </a:r>
            <a:r>
              <a:rPr lang="cs-CZ" sz="1400" dirty="0" err="1"/>
              <a:t>trapezius</a:t>
            </a:r>
            <a:r>
              <a:rPr lang="cs-CZ" sz="1400" dirty="0"/>
              <a:t>)</a:t>
            </a:r>
          </a:p>
          <a:p>
            <a:pPr>
              <a:buNone/>
            </a:pPr>
            <a:endParaRPr lang="cs-CZ" sz="1400" u="sng" dirty="0"/>
          </a:p>
          <a:p>
            <a:pPr>
              <a:buNone/>
            </a:pPr>
            <a:r>
              <a:rPr lang="cs-CZ" sz="1400" u="sng" dirty="0"/>
              <a:t>Dlouhé motorické nervy</a:t>
            </a:r>
          </a:p>
          <a:p>
            <a:r>
              <a:rPr lang="cs-CZ" sz="1400" b="1" dirty="0"/>
              <a:t>N. </a:t>
            </a:r>
            <a:r>
              <a:rPr lang="cs-CZ" sz="1400" b="1" dirty="0" err="1"/>
              <a:t>phrenicus</a:t>
            </a:r>
            <a:r>
              <a:rPr lang="cs-CZ" sz="1400" b="1" dirty="0"/>
              <a:t> </a:t>
            </a:r>
            <a:r>
              <a:rPr lang="cs-CZ" sz="1400" dirty="0"/>
              <a:t>(vlákna především ze segmentu C4)</a:t>
            </a:r>
          </a:p>
          <a:p>
            <a:pPr lvl="1"/>
            <a:r>
              <a:rPr lang="cs-CZ" sz="1400" dirty="0"/>
              <a:t>Smíšený nerv s převahou motorických vláken </a:t>
            </a:r>
          </a:p>
          <a:p>
            <a:pPr lvl="1"/>
            <a:r>
              <a:rPr lang="cs-CZ" sz="1400" dirty="0"/>
              <a:t>Na krku probíhá na m. </a:t>
            </a:r>
            <a:r>
              <a:rPr lang="cs-CZ" sz="1400" dirty="0" err="1"/>
              <a:t>scalenus</a:t>
            </a:r>
            <a:r>
              <a:rPr lang="cs-CZ" sz="1400" dirty="0"/>
              <a:t> ant., vstupuje do hrudníku, probíhá předním mediastinem k bránici, kterou inervuje, </a:t>
            </a:r>
            <a:br>
              <a:rPr lang="cs-CZ" sz="1400" dirty="0"/>
            </a:br>
            <a:r>
              <a:rPr lang="cs-CZ" sz="1400" u="sng" dirty="0"/>
              <a:t>senzitivní vlákna </a:t>
            </a:r>
            <a:r>
              <a:rPr lang="cs-CZ" sz="1400" dirty="0"/>
              <a:t>má k perikardu a pleuře</a:t>
            </a:r>
          </a:p>
          <a:p>
            <a:pPr lvl="1"/>
            <a:r>
              <a:rPr lang="cs-CZ" sz="1400" dirty="0"/>
              <a:t>Poškození n. </a:t>
            </a:r>
            <a:r>
              <a:rPr lang="cs-CZ" sz="1400" dirty="0" err="1"/>
              <a:t>phrenicus</a:t>
            </a:r>
            <a:r>
              <a:rPr lang="cs-CZ" sz="1400" dirty="0"/>
              <a:t> </a:t>
            </a:r>
            <a:r>
              <a:rPr lang="cs-CZ" sz="1400" dirty="0" err="1"/>
              <a:t>dx</a:t>
            </a:r>
            <a:r>
              <a:rPr lang="cs-CZ" sz="1400" dirty="0"/>
              <a:t>. nebo sin. způsobuje obrnu příslušné části bránice </a:t>
            </a:r>
          </a:p>
          <a:p>
            <a:endParaRPr lang="cs-CZ" sz="1400" dirty="0"/>
          </a:p>
          <a:p>
            <a:endParaRPr lang="cs-CZ" sz="14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8DA4179-8B65-4962-B38F-A2C36E0A2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949" y="3704734"/>
            <a:ext cx="4858614" cy="302291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6540" y="1041662"/>
            <a:ext cx="7316611" cy="5194168"/>
          </a:xfrm>
        </p:spPr>
        <p:txBody>
          <a:bodyPr>
            <a:normAutofit/>
          </a:bodyPr>
          <a:lstStyle/>
          <a:p>
            <a:r>
              <a:rPr lang="cs-CZ" sz="1400" dirty="0"/>
              <a:t>Ventrální větve </a:t>
            </a:r>
            <a:r>
              <a:rPr lang="cs-CZ" sz="1400" b="1" dirty="0"/>
              <a:t>C5–Th1</a:t>
            </a:r>
            <a:r>
              <a:rPr lang="cs-CZ" sz="1400" dirty="0"/>
              <a:t>, stavebně nejsložitější, inervuje motoricky i senzitivně HK</a:t>
            </a:r>
          </a:p>
          <a:p>
            <a:r>
              <a:rPr lang="cs-CZ" sz="1400" u="sng" dirty="0"/>
              <a:t>Stavba:</a:t>
            </a:r>
            <a:r>
              <a:rPr lang="cs-CZ" sz="1400" dirty="0"/>
              <a:t> primární a sekundární svazky:</a:t>
            </a:r>
          </a:p>
          <a:p>
            <a:pPr lvl="1"/>
            <a:r>
              <a:rPr lang="cs-CZ" sz="1400" b="1" dirty="0">
                <a:highlight>
                  <a:srgbClr val="FFFF00"/>
                </a:highlight>
              </a:rPr>
              <a:t>Primární</a:t>
            </a:r>
            <a:r>
              <a:rPr lang="cs-CZ" sz="1400" dirty="0"/>
              <a:t> (</a:t>
            </a:r>
            <a:r>
              <a:rPr lang="cs-CZ" sz="1400" u="sng" dirty="0"/>
              <a:t>v oblasti krku</a:t>
            </a:r>
            <a:r>
              <a:rPr lang="cs-CZ" sz="1400" dirty="0"/>
              <a:t>) - přední větve se spojují ve </a:t>
            </a:r>
            <a:r>
              <a:rPr lang="cs-CZ" sz="1400" b="1" dirty="0">
                <a:solidFill>
                  <a:srgbClr val="0070C0"/>
                </a:solidFill>
              </a:rPr>
              <a:t>3 </a:t>
            </a:r>
            <a:r>
              <a:rPr lang="cs-CZ" sz="1400" b="1" dirty="0" err="1">
                <a:solidFill>
                  <a:srgbClr val="0070C0"/>
                </a:solidFill>
              </a:rPr>
              <a:t>trunci</a:t>
            </a:r>
            <a:r>
              <a:rPr lang="cs-CZ" sz="1400" b="1" dirty="0"/>
              <a:t>: </a:t>
            </a:r>
            <a:r>
              <a:rPr lang="cs-CZ" sz="1400" b="1" dirty="0" err="1"/>
              <a:t>truncus</a:t>
            </a:r>
            <a:r>
              <a:rPr lang="cs-CZ" sz="1400" b="1" dirty="0"/>
              <a:t> superior</a:t>
            </a:r>
            <a:r>
              <a:rPr lang="cs-CZ" sz="1400" dirty="0"/>
              <a:t> (vlákna z C5 a C6), </a:t>
            </a:r>
            <a:r>
              <a:rPr lang="cs-CZ" sz="1400" b="1" dirty="0" err="1"/>
              <a:t>medius</a:t>
            </a:r>
            <a:r>
              <a:rPr lang="cs-CZ" sz="1400" dirty="0"/>
              <a:t> (C7), </a:t>
            </a:r>
            <a:r>
              <a:rPr lang="cs-CZ" sz="1400" b="1" dirty="0" err="1"/>
              <a:t>inferior</a:t>
            </a:r>
            <a:r>
              <a:rPr lang="cs-CZ" sz="1400" dirty="0"/>
              <a:t> (C8 a Th1)</a:t>
            </a:r>
          </a:p>
          <a:p>
            <a:pPr lvl="2"/>
            <a:r>
              <a:rPr lang="cs-CZ" dirty="0"/>
              <a:t>Uloženy nad sebou, každý svazek se rozdělí na přední a zadní větev, které se mezi sebou znovu spojují a vytvoří: </a:t>
            </a:r>
          </a:p>
          <a:p>
            <a:pPr lvl="1"/>
            <a:r>
              <a:rPr lang="cs-CZ" sz="1400" b="1" dirty="0">
                <a:highlight>
                  <a:srgbClr val="FFFF00"/>
                </a:highlight>
              </a:rPr>
              <a:t>Sekundární</a:t>
            </a:r>
            <a:r>
              <a:rPr lang="cs-CZ" sz="1400" dirty="0"/>
              <a:t> (</a:t>
            </a:r>
            <a:r>
              <a:rPr lang="cs-CZ" sz="1400" u="sng" dirty="0"/>
              <a:t>v axile</a:t>
            </a:r>
            <a:r>
              <a:rPr lang="cs-CZ" sz="1400" dirty="0"/>
              <a:t>) - </a:t>
            </a:r>
            <a:r>
              <a:rPr lang="cs-CZ" sz="1400" b="1" dirty="0">
                <a:solidFill>
                  <a:srgbClr val="0070C0"/>
                </a:solidFill>
              </a:rPr>
              <a:t>3 </a:t>
            </a:r>
            <a:r>
              <a:rPr lang="cs-CZ" sz="1400" b="1" dirty="0" err="1">
                <a:solidFill>
                  <a:srgbClr val="0070C0"/>
                </a:solidFill>
              </a:rPr>
              <a:t>fasciculi</a:t>
            </a:r>
            <a:r>
              <a:rPr lang="cs-CZ" sz="1400" dirty="0"/>
              <a:t>, vznikají v horní části axily, podle vztahu k a. </a:t>
            </a:r>
            <a:r>
              <a:rPr lang="cs-CZ" sz="1400" dirty="0" err="1"/>
              <a:t>axillaris</a:t>
            </a:r>
            <a:r>
              <a:rPr lang="cs-CZ" sz="1400" dirty="0"/>
              <a:t> se dělí na: </a:t>
            </a:r>
          </a:p>
          <a:p>
            <a:pPr lvl="2"/>
            <a:r>
              <a:rPr lang="cs-CZ" b="1" dirty="0" err="1"/>
              <a:t>Fasciculus</a:t>
            </a:r>
            <a:r>
              <a:rPr lang="cs-CZ" b="1" dirty="0"/>
              <a:t> </a:t>
            </a:r>
            <a:r>
              <a:rPr lang="cs-CZ" b="1" dirty="0" err="1"/>
              <a:t>lateralis</a:t>
            </a:r>
            <a:r>
              <a:rPr lang="cs-CZ" b="1" dirty="0"/>
              <a:t> (</a:t>
            </a:r>
            <a:r>
              <a:rPr lang="cs-CZ" dirty="0"/>
              <a:t>laterálně od a. </a:t>
            </a:r>
            <a:r>
              <a:rPr lang="cs-CZ" dirty="0" err="1"/>
              <a:t>axillaris</a:t>
            </a:r>
            <a:r>
              <a:rPr lang="cs-CZ" dirty="0"/>
              <a:t>), </a:t>
            </a:r>
            <a:r>
              <a:rPr lang="cs-CZ" b="1" dirty="0" err="1"/>
              <a:t>medialis</a:t>
            </a:r>
            <a:r>
              <a:rPr lang="cs-CZ" b="1" dirty="0"/>
              <a:t> a dorsalis</a:t>
            </a:r>
            <a:endParaRPr lang="cs-CZ" dirty="0"/>
          </a:p>
          <a:p>
            <a:pPr lvl="1"/>
            <a:r>
              <a:rPr lang="cs-CZ" sz="1400" dirty="0"/>
              <a:t>Podle vztahu ke klavikule se větve dělí na </a:t>
            </a:r>
            <a:r>
              <a:rPr lang="cs-CZ" sz="1400" b="1" dirty="0" err="1"/>
              <a:t>pars</a:t>
            </a:r>
            <a:r>
              <a:rPr lang="cs-CZ" sz="1400" b="1" dirty="0"/>
              <a:t> </a:t>
            </a:r>
            <a:r>
              <a:rPr lang="cs-CZ" sz="1400" b="1" dirty="0" err="1"/>
              <a:t>supraclavicularis</a:t>
            </a:r>
            <a:r>
              <a:rPr lang="cs-CZ" sz="1400" b="1" dirty="0"/>
              <a:t> </a:t>
            </a:r>
            <a:r>
              <a:rPr lang="cs-CZ" sz="1400" dirty="0"/>
              <a:t>(</a:t>
            </a:r>
            <a:r>
              <a:rPr lang="cs-CZ" sz="1400" u="sng" dirty="0"/>
              <a:t>v oblasti krku</a:t>
            </a:r>
            <a:r>
              <a:rPr lang="cs-CZ" sz="1400" b="1" dirty="0"/>
              <a:t>), </a:t>
            </a:r>
            <a:r>
              <a:rPr lang="cs-CZ" sz="1400" b="1" dirty="0" err="1"/>
              <a:t>pars</a:t>
            </a:r>
            <a:r>
              <a:rPr lang="cs-CZ" sz="1400" b="1" dirty="0"/>
              <a:t> </a:t>
            </a:r>
            <a:r>
              <a:rPr lang="cs-CZ" sz="1400" b="1" dirty="0" err="1"/>
              <a:t>infraclavicularis</a:t>
            </a:r>
            <a:r>
              <a:rPr lang="cs-CZ" sz="1400" b="1" dirty="0"/>
              <a:t> </a:t>
            </a:r>
            <a:r>
              <a:rPr lang="cs-CZ" sz="1400" dirty="0"/>
              <a:t>(</a:t>
            </a:r>
            <a:r>
              <a:rPr lang="cs-CZ" sz="1400" u="sng" dirty="0"/>
              <a:t>v axile</a:t>
            </a:r>
            <a:r>
              <a:rPr lang="cs-CZ" sz="1400" dirty="0"/>
              <a:t>)</a:t>
            </a:r>
          </a:p>
          <a:p>
            <a:pPr>
              <a:buNone/>
            </a:pPr>
            <a:endParaRPr lang="cs-CZ" sz="1400" b="1" dirty="0"/>
          </a:p>
          <a:p>
            <a:pPr lvl="1"/>
            <a:endParaRPr lang="cs-CZ" dirty="0"/>
          </a:p>
          <a:p>
            <a:pPr>
              <a:buNone/>
            </a:pPr>
            <a:endParaRPr lang="cs-CZ" sz="14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517B61A-E820-4999-8536-04281ECEA2EB}"/>
              </a:ext>
            </a:extLst>
          </p:cNvPr>
          <p:cNvSpPr/>
          <p:nvPr/>
        </p:nvSpPr>
        <p:spPr>
          <a:xfrm>
            <a:off x="368077" y="202677"/>
            <a:ext cx="7446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3200" b="1" dirty="0">
                <a:solidFill>
                  <a:srgbClr val="92D050"/>
                </a:solidFill>
              </a:rPr>
              <a:t>2) Plexus </a:t>
            </a:r>
            <a:r>
              <a:rPr lang="cs-CZ" sz="3200" b="1" dirty="0" err="1">
                <a:solidFill>
                  <a:srgbClr val="92D050"/>
                </a:solidFill>
              </a:rPr>
              <a:t>brachialis</a:t>
            </a:r>
            <a:r>
              <a:rPr lang="cs-CZ" sz="3200" b="1" dirty="0">
                <a:solidFill>
                  <a:srgbClr val="92D050"/>
                </a:solidFill>
              </a:rPr>
              <a:t> (pažní pleteň)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647B7E8-E14B-42EB-BD7A-1587723C1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76450" y="304350"/>
            <a:ext cx="3415550" cy="23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C046B3B-9E95-4E21-B839-F7026B3B1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143" y="3076675"/>
            <a:ext cx="4985857" cy="373728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5126" y="338175"/>
            <a:ext cx="11548062" cy="4290385"/>
          </a:xfrm>
        </p:spPr>
        <p:txBody>
          <a:bodyPr>
            <a:normAutofit/>
          </a:bodyPr>
          <a:lstStyle/>
          <a:p>
            <a:endParaRPr lang="cs-CZ" sz="1400" dirty="0"/>
          </a:p>
          <a:p>
            <a:endParaRPr lang="cs-CZ" sz="1400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FD6B5898-3322-4F08-9464-91F9AC92C908}"/>
              </a:ext>
            </a:extLst>
          </p:cNvPr>
          <p:cNvSpPr/>
          <p:nvPr/>
        </p:nvSpPr>
        <p:spPr>
          <a:xfrm>
            <a:off x="163383" y="76547"/>
            <a:ext cx="6883440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b="1" dirty="0"/>
              <a:t>Větve plexus </a:t>
            </a:r>
            <a:r>
              <a:rPr lang="cs-CZ" b="1" dirty="0" err="1"/>
              <a:t>brachialis</a:t>
            </a:r>
            <a:endParaRPr lang="cs-CZ" b="1" dirty="0"/>
          </a:p>
          <a:p>
            <a:pPr>
              <a:buNone/>
            </a:pPr>
            <a:endParaRPr lang="cs-CZ" sz="1400" b="1" dirty="0"/>
          </a:p>
          <a:p>
            <a:pPr marL="342900" indent="-342900">
              <a:buAutoNum type="arabicPeriod"/>
            </a:pPr>
            <a:r>
              <a:rPr lang="cs-CZ" sz="1300" b="1" dirty="0" err="1">
                <a:solidFill>
                  <a:srgbClr val="00B050"/>
                </a:solidFill>
              </a:rPr>
              <a:t>Pars</a:t>
            </a:r>
            <a:r>
              <a:rPr lang="cs-CZ" sz="1300" b="1" dirty="0">
                <a:solidFill>
                  <a:srgbClr val="00B050"/>
                </a:solidFill>
              </a:rPr>
              <a:t> </a:t>
            </a:r>
            <a:r>
              <a:rPr lang="cs-CZ" sz="1300" b="1" dirty="0" err="1">
                <a:solidFill>
                  <a:srgbClr val="00B050"/>
                </a:solidFill>
              </a:rPr>
              <a:t>supraclavicularis</a:t>
            </a:r>
            <a:endParaRPr lang="cs-CZ" sz="1300" b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0070C0"/>
                </a:solidFill>
              </a:rPr>
              <a:t>Krátké motorické větve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00" dirty="0"/>
              <a:t>Inervují </a:t>
            </a:r>
            <a:r>
              <a:rPr lang="cs-CZ" sz="1300" dirty="0">
                <a:solidFill>
                  <a:srgbClr val="0070C0"/>
                </a:solidFill>
              </a:rPr>
              <a:t>hrudní </a:t>
            </a:r>
            <a:r>
              <a:rPr lang="cs-CZ" sz="1300" dirty="0" err="1">
                <a:solidFill>
                  <a:srgbClr val="0070C0"/>
                </a:solidFill>
              </a:rPr>
              <a:t>thorakohumerální</a:t>
            </a:r>
            <a:r>
              <a:rPr lang="cs-CZ" sz="1300" dirty="0">
                <a:solidFill>
                  <a:srgbClr val="0070C0"/>
                </a:solidFill>
              </a:rPr>
              <a:t> svaly a svaly pletence HK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00" dirty="0"/>
              <a:t>Významný: </a:t>
            </a:r>
            <a:r>
              <a:rPr lang="cs-CZ" sz="1300" u="sng" dirty="0"/>
              <a:t>n. </a:t>
            </a:r>
            <a:r>
              <a:rPr lang="cs-CZ" sz="1300" u="sng" dirty="0" err="1"/>
              <a:t>thoracicus</a:t>
            </a:r>
            <a:r>
              <a:rPr lang="cs-CZ" sz="1300" u="sng" dirty="0"/>
              <a:t> </a:t>
            </a:r>
            <a:r>
              <a:rPr lang="cs-CZ" sz="1300" u="sng" dirty="0" err="1"/>
              <a:t>longus</a:t>
            </a:r>
            <a:r>
              <a:rPr lang="cs-CZ" sz="1300" u="sng" dirty="0"/>
              <a:t> </a:t>
            </a:r>
            <a:r>
              <a:rPr lang="cs-CZ" sz="1300" dirty="0"/>
              <a:t>- probíhá po laterální stěně hrudníku v linii střední axilární čáry, inervuje m. </a:t>
            </a:r>
            <a:r>
              <a:rPr lang="cs-CZ" sz="1300" dirty="0" err="1"/>
              <a:t>serratus</a:t>
            </a:r>
            <a:r>
              <a:rPr lang="cs-CZ" sz="1300" dirty="0"/>
              <a:t> </a:t>
            </a:r>
            <a:r>
              <a:rPr lang="cs-CZ" sz="1300" dirty="0" err="1"/>
              <a:t>anterior</a:t>
            </a:r>
            <a:r>
              <a:rPr lang="cs-CZ" sz="1300" dirty="0"/>
              <a:t> </a:t>
            </a:r>
          </a:p>
          <a:p>
            <a:endParaRPr lang="cs-CZ" sz="1300" u="sng" dirty="0"/>
          </a:p>
          <a:p>
            <a:r>
              <a:rPr lang="cs-CZ" sz="1300" u="sng" dirty="0"/>
              <a:t>Přehled větví: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300" b="1" dirty="0" err="1"/>
              <a:t>Nervus</a:t>
            </a:r>
            <a:r>
              <a:rPr lang="cs-CZ" sz="1300" b="1" dirty="0"/>
              <a:t> dorsalis </a:t>
            </a:r>
            <a:r>
              <a:rPr lang="cs-CZ" sz="1300" b="1" dirty="0" err="1"/>
              <a:t>scapulae</a:t>
            </a:r>
            <a:r>
              <a:rPr lang="cs-CZ" sz="1300" dirty="0"/>
              <a:t> – inervuje: mm. </a:t>
            </a:r>
            <a:r>
              <a:rPr lang="cs-CZ" sz="1300" dirty="0" err="1"/>
              <a:t>rhomboidei</a:t>
            </a:r>
            <a:r>
              <a:rPr lang="cs-CZ" sz="1300" dirty="0"/>
              <a:t>, m. levator </a:t>
            </a:r>
            <a:r>
              <a:rPr lang="cs-CZ" sz="1300" dirty="0" err="1"/>
              <a:t>scapulae</a:t>
            </a:r>
            <a:endParaRPr lang="cs-CZ" sz="13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300" b="1" dirty="0" err="1"/>
              <a:t>Nervus</a:t>
            </a:r>
            <a:r>
              <a:rPr lang="cs-CZ" sz="1300" b="1" dirty="0"/>
              <a:t> </a:t>
            </a:r>
            <a:r>
              <a:rPr lang="cs-CZ" sz="1300" b="1" dirty="0" err="1"/>
              <a:t>thoracicus</a:t>
            </a:r>
            <a:r>
              <a:rPr lang="cs-CZ" sz="1300" b="1" dirty="0"/>
              <a:t> </a:t>
            </a:r>
            <a:r>
              <a:rPr lang="cs-CZ" sz="1300" b="1" dirty="0" err="1"/>
              <a:t>longus</a:t>
            </a:r>
            <a:r>
              <a:rPr lang="cs-CZ" sz="1300" dirty="0"/>
              <a:t> – běží ve střední axilární čáře, po m. </a:t>
            </a:r>
            <a:r>
              <a:rPr lang="cs-CZ" sz="1300" dirty="0" err="1"/>
              <a:t>serratus</a:t>
            </a:r>
            <a:r>
              <a:rPr lang="cs-CZ" sz="1300" dirty="0"/>
              <a:t> </a:t>
            </a:r>
            <a:r>
              <a:rPr lang="cs-CZ" sz="1300" dirty="0" err="1"/>
              <a:t>anterior</a:t>
            </a:r>
            <a:endParaRPr lang="cs-CZ" sz="13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300" b="1" dirty="0" err="1"/>
              <a:t>Nervus</a:t>
            </a:r>
            <a:r>
              <a:rPr lang="cs-CZ" sz="1300" b="1" dirty="0"/>
              <a:t> </a:t>
            </a:r>
            <a:r>
              <a:rPr lang="cs-CZ" sz="1300" b="1" dirty="0" err="1"/>
              <a:t>subclavius</a:t>
            </a:r>
            <a:r>
              <a:rPr lang="cs-CZ" sz="1300" dirty="0"/>
              <a:t> – inervuje: m. </a:t>
            </a:r>
            <a:r>
              <a:rPr lang="cs-CZ" sz="1300" dirty="0" err="1"/>
              <a:t>subclavius</a:t>
            </a:r>
            <a:endParaRPr lang="cs-CZ" sz="13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300" b="1" dirty="0" err="1"/>
              <a:t>Nervus</a:t>
            </a:r>
            <a:r>
              <a:rPr lang="cs-CZ" sz="1300" b="1" dirty="0"/>
              <a:t> </a:t>
            </a:r>
            <a:r>
              <a:rPr lang="cs-CZ" sz="1300" b="1" dirty="0" err="1"/>
              <a:t>suprascapularis</a:t>
            </a:r>
            <a:r>
              <a:rPr lang="cs-CZ" sz="1300" dirty="0"/>
              <a:t> - inervuje: m. </a:t>
            </a:r>
            <a:r>
              <a:rPr lang="cs-CZ" sz="1300" dirty="0" err="1"/>
              <a:t>supraspinatus</a:t>
            </a:r>
            <a:r>
              <a:rPr lang="cs-CZ" sz="1300" dirty="0"/>
              <a:t>, m. </a:t>
            </a:r>
            <a:r>
              <a:rPr lang="cs-CZ" sz="1300" dirty="0" err="1"/>
              <a:t>infraspinatus</a:t>
            </a:r>
            <a:r>
              <a:rPr lang="cs-CZ" sz="1300" dirty="0"/>
              <a:t>, pouzdro ramenního kloubu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300" b="1" dirty="0" err="1"/>
              <a:t>Nervus</a:t>
            </a:r>
            <a:r>
              <a:rPr lang="cs-CZ" sz="1300" b="1" dirty="0"/>
              <a:t> </a:t>
            </a:r>
            <a:r>
              <a:rPr lang="cs-CZ" sz="1300" b="1" dirty="0" err="1"/>
              <a:t>pectoralis</a:t>
            </a:r>
            <a:r>
              <a:rPr lang="cs-CZ" sz="1300" b="1" dirty="0"/>
              <a:t> </a:t>
            </a:r>
            <a:r>
              <a:rPr lang="cs-CZ" sz="1300" b="1" dirty="0" err="1"/>
              <a:t>medialis</a:t>
            </a:r>
            <a:r>
              <a:rPr lang="cs-CZ" sz="1300" b="1" dirty="0"/>
              <a:t> a </a:t>
            </a:r>
            <a:r>
              <a:rPr lang="cs-CZ" sz="1300" b="1" dirty="0" err="1"/>
              <a:t>lateralis</a:t>
            </a:r>
            <a:r>
              <a:rPr lang="cs-CZ" sz="1300" dirty="0"/>
              <a:t> – směřují pod klavikulu mezi oba prsní svaly (inervují je)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300" b="1" dirty="0" err="1"/>
              <a:t>Nervus</a:t>
            </a:r>
            <a:r>
              <a:rPr lang="cs-CZ" sz="1300" b="1" dirty="0"/>
              <a:t> </a:t>
            </a:r>
            <a:r>
              <a:rPr lang="cs-CZ" sz="1300" b="1" dirty="0" err="1"/>
              <a:t>subscapularis</a:t>
            </a:r>
            <a:r>
              <a:rPr lang="cs-CZ" sz="1300" dirty="0"/>
              <a:t> - inervují: m. </a:t>
            </a:r>
            <a:r>
              <a:rPr lang="cs-CZ" sz="1300" dirty="0" err="1"/>
              <a:t>subscapularis</a:t>
            </a:r>
            <a:r>
              <a:rPr lang="cs-CZ" sz="1300" dirty="0"/>
              <a:t> a m. </a:t>
            </a:r>
            <a:r>
              <a:rPr lang="cs-CZ" sz="1300" dirty="0" err="1"/>
              <a:t>teres</a:t>
            </a:r>
            <a:r>
              <a:rPr lang="cs-CZ" sz="1300" dirty="0"/>
              <a:t> major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300" b="1" dirty="0" err="1"/>
              <a:t>Nervus</a:t>
            </a:r>
            <a:r>
              <a:rPr lang="cs-CZ" sz="1300" b="1" dirty="0"/>
              <a:t> </a:t>
            </a:r>
            <a:r>
              <a:rPr lang="cs-CZ" sz="1300" b="1" dirty="0" err="1"/>
              <a:t>thoracodorsalis</a:t>
            </a:r>
            <a:r>
              <a:rPr lang="cs-CZ" sz="1300" dirty="0"/>
              <a:t> – inervuje: m. </a:t>
            </a:r>
            <a:r>
              <a:rPr lang="cs-CZ" sz="1300" dirty="0" err="1"/>
              <a:t>latissimus</a:t>
            </a:r>
            <a:r>
              <a:rPr lang="cs-CZ" sz="1300" dirty="0"/>
              <a:t> </a:t>
            </a:r>
            <a:r>
              <a:rPr lang="cs-CZ" sz="1300" dirty="0" err="1"/>
              <a:t>dorsi</a:t>
            </a:r>
            <a:endParaRPr lang="cs-CZ" sz="13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cs-CZ" sz="1300" b="1" dirty="0"/>
              <a:t>Rami </a:t>
            </a:r>
            <a:r>
              <a:rPr lang="cs-CZ" sz="1300" b="1" dirty="0" err="1"/>
              <a:t>musculares</a:t>
            </a:r>
            <a:r>
              <a:rPr lang="cs-CZ" sz="1300" dirty="0"/>
              <a:t> – krátké větvičky, inervace: mm. </a:t>
            </a:r>
            <a:r>
              <a:rPr lang="cs-CZ" sz="1300" dirty="0" err="1"/>
              <a:t>scaleni</a:t>
            </a:r>
            <a:r>
              <a:rPr lang="cs-CZ" sz="1300" dirty="0"/>
              <a:t>, m. </a:t>
            </a:r>
            <a:r>
              <a:rPr lang="cs-CZ" sz="1300" dirty="0" err="1"/>
              <a:t>longus</a:t>
            </a:r>
            <a:r>
              <a:rPr lang="cs-CZ" sz="1300" dirty="0"/>
              <a:t> </a:t>
            </a:r>
            <a:r>
              <a:rPr lang="cs-CZ" sz="1300" dirty="0" err="1"/>
              <a:t>colli</a:t>
            </a:r>
            <a:endParaRPr lang="cs-CZ" sz="13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cs-CZ" sz="13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F3AFAF76-67AB-4BFA-8D1E-DE45399713DC}"/>
              </a:ext>
            </a:extLst>
          </p:cNvPr>
          <p:cNvSpPr/>
          <p:nvPr/>
        </p:nvSpPr>
        <p:spPr>
          <a:xfrm>
            <a:off x="238812" y="4465463"/>
            <a:ext cx="811333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 startAt="2"/>
            </a:pPr>
            <a:r>
              <a:rPr lang="cs-CZ" sz="1300" b="1" dirty="0" err="1">
                <a:solidFill>
                  <a:srgbClr val="00B050"/>
                </a:solidFill>
              </a:rPr>
              <a:t>Pars</a:t>
            </a:r>
            <a:r>
              <a:rPr lang="cs-CZ" sz="1300" b="1" dirty="0">
                <a:solidFill>
                  <a:srgbClr val="00B050"/>
                </a:solidFill>
              </a:rPr>
              <a:t> </a:t>
            </a:r>
            <a:r>
              <a:rPr lang="cs-CZ" sz="1300" b="1" dirty="0" err="1">
                <a:solidFill>
                  <a:srgbClr val="00B050"/>
                </a:solidFill>
              </a:rPr>
              <a:t>infraclavicularis</a:t>
            </a:r>
            <a:endParaRPr lang="cs-CZ" sz="1300" b="1" dirty="0">
              <a:solidFill>
                <a:srgbClr val="00B050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300" dirty="0">
                <a:solidFill>
                  <a:srgbClr val="0070C0"/>
                </a:solidFill>
              </a:rPr>
              <a:t>Dlouhé větve</a:t>
            </a:r>
            <a:r>
              <a:rPr lang="cs-CZ" sz="1300" dirty="0"/>
              <a:t>, odstupují ze všech 3 fascikulů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300" dirty="0"/>
              <a:t>Inervují </a:t>
            </a:r>
            <a:r>
              <a:rPr lang="cs-CZ" sz="1300" dirty="0">
                <a:solidFill>
                  <a:srgbClr val="0070C0"/>
                </a:solidFill>
              </a:rPr>
              <a:t>svaly a kůži volné HK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cs-CZ" sz="1300" dirty="0"/>
              <a:t>Smíšené nervy, výjimka: 2 senzitivní (kožní) větve</a:t>
            </a:r>
          </a:p>
          <a:p>
            <a:endParaRPr lang="cs-CZ" sz="1300" u="sng" dirty="0"/>
          </a:p>
          <a:p>
            <a:r>
              <a:rPr lang="cs-CZ" sz="1300" u="sng" dirty="0"/>
              <a:t>Přehled větví: </a:t>
            </a:r>
          </a:p>
          <a:p>
            <a:endParaRPr lang="cs-CZ" sz="1300" u="sng" dirty="0"/>
          </a:p>
          <a:p>
            <a:r>
              <a:rPr lang="cs-CZ" sz="1300" dirty="0"/>
              <a:t>1) Senzitivní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00" b="1" dirty="0"/>
              <a:t>N. </a:t>
            </a:r>
            <a:r>
              <a:rPr lang="cs-CZ" sz="1300" b="1" dirty="0" err="1"/>
              <a:t>cutaneus</a:t>
            </a:r>
            <a:r>
              <a:rPr lang="cs-CZ" sz="1300" b="1" dirty="0"/>
              <a:t> </a:t>
            </a:r>
            <a:r>
              <a:rPr lang="cs-CZ" sz="1300" b="1" dirty="0" err="1"/>
              <a:t>brachii</a:t>
            </a:r>
            <a:r>
              <a:rPr lang="cs-CZ" sz="1300" b="1" dirty="0"/>
              <a:t> </a:t>
            </a:r>
            <a:r>
              <a:rPr lang="cs-CZ" sz="1300" b="1" dirty="0" err="1"/>
              <a:t>medialis</a:t>
            </a:r>
            <a:r>
              <a:rPr lang="cs-CZ" sz="1300" b="1" dirty="0"/>
              <a:t> -</a:t>
            </a:r>
            <a:r>
              <a:rPr lang="cs-CZ" sz="1300" dirty="0"/>
              <a:t> inervuje kůži </a:t>
            </a:r>
            <a:r>
              <a:rPr lang="cs-CZ" sz="1300" b="1" dirty="0"/>
              <a:t>paže</a:t>
            </a:r>
            <a:r>
              <a:rPr lang="cs-CZ" sz="1300" dirty="0"/>
              <a:t> mediálně vepředu i vzadu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300" b="1" dirty="0"/>
              <a:t>N. </a:t>
            </a:r>
            <a:r>
              <a:rPr lang="cs-CZ" sz="1300" b="1" dirty="0" err="1"/>
              <a:t>cutaneus</a:t>
            </a:r>
            <a:r>
              <a:rPr lang="cs-CZ" sz="1300" b="1" dirty="0"/>
              <a:t> </a:t>
            </a:r>
            <a:r>
              <a:rPr lang="cs-CZ" sz="1300" b="1" dirty="0" err="1"/>
              <a:t>antebrachii</a:t>
            </a:r>
            <a:r>
              <a:rPr lang="cs-CZ" sz="1300" b="1" dirty="0"/>
              <a:t> </a:t>
            </a:r>
            <a:r>
              <a:rPr lang="cs-CZ" sz="1300" b="1" dirty="0" err="1"/>
              <a:t>medialis</a:t>
            </a:r>
            <a:r>
              <a:rPr lang="cs-CZ" sz="1300" dirty="0"/>
              <a:t> - inervuje kůži </a:t>
            </a:r>
            <a:r>
              <a:rPr lang="cs-CZ" sz="1300" b="1" dirty="0"/>
              <a:t>předloktí </a:t>
            </a:r>
            <a:r>
              <a:rPr lang="cs-CZ" sz="1300" dirty="0"/>
              <a:t>mediálně vepředu i vzadu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CA8F9BA-BE25-43B0-A7D2-24B3F103A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143" y="193249"/>
            <a:ext cx="4985857" cy="373728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6918" y="179109"/>
            <a:ext cx="8473449" cy="649506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sz="5200" dirty="0"/>
              <a:t>2) Smíšené:</a:t>
            </a:r>
          </a:p>
          <a:p>
            <a:r>
              <a:rPr lang="cs-CZ" sz="5200" b="1" dirty="0"/>
              <a:t>N. </a:t>
            </a:r>
            <a:r>
              <a:rPr lang="cs-CZ" sz="5200" b="1" dirty="0" err="1"/>
              <a:t>musculocutaneus</a:t>
            </a:r>
            <a:r>
              <a:rPr lang="cs-CZ" sz="5200" b="1" dirty="0"/>
              <a:t> </a:t>
            </a:r>
            <a:r>
              <a:rPr lang="cs-CZ" sz="5200" dirty="0"/>
              <a:t>– větev </a:t>
            </a:r>
            <a:r>
              <a:rPr lang="cs-CZ" sz="5200" dirty="0" err="1"/>
              <a:t>fasciculus</a:t>
            </a:r>
            <a:r>
              <a:rPr lang="cs-CZ" sz="5200" dirty="0"/>
              <a:t> </a:t>
            </a:r>
            <a:r>
              <a:rPr lang="cs-CZ" sz="5200" dirty="0" err="1"/>
              <a:t>lateralis</a:t>
            </a:r>
            <a:endParaRPr lang="cs-CZ" sz="5200" dirty="0"/>
          </a:p>
          <a:p>
            <a:pPr lvl="1"/>
            <a:r>
              <a:rPr lang="cs-CZ" sz="5200" dirty="0"/>
              <a:t>Axila - bicipitální mediální žlábek (zde končí, na předloktí pokračuje jen dlouhá senzitivní větev)</a:t>
            </a:r>
          </a:p>
          <a:p>
            <a:pPr lvl="1"/>
            <a:r>
              <a:rPr lang="cs-CZ" sz="5200" dirty="0"/>
              <a:t>Motoricky: flexory paže (m. biceps </a:t>
            </a:r>
            <a:r>
              <a:rPr lang="cs-CZ" sz="5200" dirty="0" err="1"/>
              <a:t>brachii</a:t>
            </a:r>
            <a:r>
              <a:rPr lang="cs-CZ" sz="5200" dirty="0"/>
              <a:t>, m. </a:t>
            </a:r>
            <a:r>
              <a:rPr lang="cs-CZ" sz="5200" dirty="0" err="1"/>
              <a:t>coracobrachialis</a:t>
            </a:r>
            <a:r>
              <a:rPr lang="cs-CZ" sz="5200" dirty="0"/>
              <a:t>, m. </a:t>
            </a:r>
            <a:r>
              <a:rPr lang="cs-CZ" sz="5200" dirty="0" err="1"/>
              <a:t>brachialis</a:t>
            </a:r>
            <a:r>
              <a:rPr lang="cs-CZ" sz="5200" dirty="0"/>
              <a:t>)</a:t>
            </a:r>
          </a:p>
          <a:p>
            <a:pPr lvl="1"/>
            <a:r>
              <a:rPr lang="cs-CZ" sz="5200" dirty="0"/>
              <a:t>Senzitivně: kůži na předloktí laterálně (dlouhou senzitivní větví) </a:t>
            </a:r>
          </a:p>
          <a:p>
            <a:r>
              <a:rPr lang="cs-CZ" sz="5200" b="1" dirty="0"/>
              <a:t>N. </a:t>
            </a:r>
            <a:r>
              <a:rPr lang="cs-CZ" sz="5200" b="1" dirty="0" err="1"/>
              <a:t>medianus</a:t>
            </a:r>
            <a:r>
              <a:rPr lang="cs-CZ" sz="5200" b="1" dirty="0"/>
              <a:t> </a:t>
            </a:r>
            <a:r>
              <a:rPr lang="cs-CZ" sz="5200" dirty="0"/>
              <a:t>- větev fascikulu mediálního i laterálního, dosahuje až na ruku</a:t>
            </a:r>
          </a:p>
          <a:p>
            <a:pPr lvl="1"/>
            <a:r>
              <a:rPr lang="cs-CZ" sz="5200" dirty="0"/>
              <a:t>Axila - bicipitální mediální žlábek - jáma loketní - volární strana předloktí (probíhá ve středové čáře) - do dlaně ruky vstupuje skrze karpální kanál  </a:t>
            </a:r>
          </a:p>
          <a:p>
            <a:pPr lvl="1"/>
            <a:r>
              <a:rPr lang="cs-CZ" sz="5200" dirty="0"/>
              <a:t>Motoricky: většinu flexorů předloktí, menší část svalů ruky</a:t>
            </a:r>
          </a:p>
          <a:p>
            <a:pPr lvl="1"/>
            <a:r>
              <a:rPr lang="cs-CZ" sz="5200" dirty="0"/>
              <a:t>Senzitivně: kůži dlaně radiálně, po čáru vedenou ½ 4. prstu </a:t>
            </a:r>
          </a:p>
          <a:p>
            <a:r>
              <a:rPr lang="cs-CZ" sz="5200" b="1" dirty="0"/>
              <a:t>N. </a:t>
            </a:r>
            <a:r>
              <a:rPr lang="cs-CZ" sz="5200" b="1" dirty="0" err="1"/>
              <a:t>ulnaris</a:t>
            </a:r>
            <a:r>
              <a:rPr lang="cs-CZ" sz="5200" b="1" dirty="0"/>
              <a:t> (</a:t>
            </a:r>
            <a:r>
              <a:rPr lang="cs-CZ" sz="5200" dirty="0"/>
              <a:t>„nerv ruky“) </a:t>
            </a:r>
            <a:r>
              <a:rPr lang="cs-CZ" sz="5200" b="1" dirty="0"/>
              <a:t>- </a:t>
            </a:r>
            <a:r>
              <a:rPr lang="cs-CZ" sz="5200" dirty="0"/>
              <a:t>větev </a:t>
            </a:r>
            <a:r>
              <a:rPr lang="cs-CZ" sz="5200" dirty="0" err="1"/>
              <a:t>fasciculus</a:t>
            </a:r>
            <a:r>
              <a:rPr lang="cs-CZ" sz="5200" dirty="0"/>
              <a:t> </a:t>
            </a:r>
            <a:r>
              <a:rPr lang="cs-CZ" sz="5200" dirty="0" err="1"/>
              <a:t>medialis</a:t>
            </a:r>
            <a:r>
              <a:rPr lang="cs-CZ" sz="5200" dirty="0"/>
              <a:t>, motoricky a senzitivně inervuje především ruku</a:t>
            </a:r>
          </a:p>
          <a:p>
            <a:pPr lvl="1"/>
            <a:r>
              <a:rPr lang="cs-CZ" sz="5200" dirty="0"/>
              <a:t>Axila - bicipitální mediální žlábek – za mediálním </a:t>
            </a:r>
            <a:r>
              <a:rPr lang="cs-CZ" sz="5200" dirty="0" err="1"/>
              <a:t>epikndylem</a:t>
            </a:r>
            <a:r>
              <a:rPr lang="cs-CZ" sz="5200" dirty="0"/>
              <a:t> humeru a </a:t>
            </a:r>
            <a:r>
              <a:rPr lang="cs-CZ" sz="5200" dirty="0" err="1"/>
              <a:t>olecranon</a:t>
            </a:r>
            <a:r>
              <a:rPr lang="cs-CZ" sz="5200" dirty="0"/>
              <a:t> </a:t>
            </a:r>
            <a:r>
              <a:rPr lang="cs-CZ" sz="5200" dirty="0" err="1"/>
              <a:t>ulnae</a:t>
            </a:r>
            <a:r>
              <a:rPr lang="cs-CZ" sz="5200" dirty="0"/>
              <a:t> - volární strana předloktí - na ruku vstupuje mimo karpální kanál </a:t>
            </a:r>
          </a:p>
          <a:p>
            <a:pPr lvl="1"/>
            <a:r>
              <a:rPr lang="cs-CZ" sz="5200" dirty="0"/>
              <a:t>Motoricky: malou část flexorů předloktí, většinu svalů ruky</a:t>
            </a:r>
          </a:p>
          <a:p>
            <a:pPr lvl="1"/>
            <a:r>
              <a:rPr lang="cs-CZ" sz="5200" dirty="0"/>
              <a:t>Senzitivně: část kůže předloktí (mediální strana), kůži dlaně i hřbetu ruky ulnárně (po ½ 4. prstu)</a:t>
            </a:r>
          </a:p>
          <a:p>
            <a:r>
              <a:rPr lang="cs-CZ" sz="5200" b="1" dirty="0"/>
              <a:t>N. </a:t>
            </a:r>
            <a:r>
              <a:rPr lang="cs-CZ" sz="5200" b="1" dirty="0" err="1"/>
              <a:t>axillaris</a:t>
            </a:r>
            <a:r>
              <a:rPr lang="cs-CZ" sz="5200" b="1" dirty="0"/>
              <a:t> </a:t>
            </a:r>
            <a:r>
              <a:rPr lang="cs-CZ" sz="5200" dirty="0"/>
              <a:t>– zadní </a:t>
            </a:r>
            <a:r>
              <a:rPr lang="cs-CZ" sz="5200" dirty="0" err="1"/>
              <a:t>fasciculus</a:t>
            </a:r>
            <a:endParaRPr lang="cs-CZ" sz="5200" dirty="0"/>
          </a:p>
          <a:p>
            <a:pPr lvl="1"/>
            <a:r>
              <a:rPr lang="cs-CZ" sz="5200" dirty="0"/>
              <a:t>Axila - obtáčí chirurgický krček humeru - deltová krajina (pod spodní plochou deltového svalu)</a:t>
            </a:r>
          </a:p>
          <a:p>
            <a:pPr lvl="1"/>
            <a:r>
              <a:rPr lang="cs-CZ" sz="5200" dirty="0"/>
              <a:t>Motoricky: m. </a:t>
            </a:r>
            <a:r>
              <a:rPr lang="cs-CZ" sz="5200" dirty="0" err="1"/>
              <a:t>deltoideus</a:t>
            </a:r>
            <a:endParaRPr lang="cs-CZ" sz="5200" dirty="0"/>
          </a:p>
          <a:p>
            <a:pPr lvl="1"/>
            <a:r>
              <a:rPr lang="cs-CZ" sz="5200" dirty="0"/>
              <a:t>Senzitivně: kůži v deltové krajině</a:t>
            </a:r>
          </a:p>
          <a:p>
            <a:r>
              <a:rPr lang="cs-CZ" sz="5200" b="1" dirty="0"/>
              <a:t>N. </a:t>
            </a:r>
            <a:r>
              <a:rPr lang="cs-CZ" sz="5200" b="1" dirty="0" err="1"/>
              <a:t>radialis</a:t>
            </a:r>
            <a:r>
              <a:rPr lang="cs-CZ" sz="5200" b="1" dirty="0"/>
              <a:t> </a:t>
            </a:r>
            <a:r>
              <a:rPr lang="cs-CZ" sz="5200" dirty="0"/>
              <a:t>(„extenzorový nerv“) – zadní </a:t>
            </a:r>
            <a:r>
              <a:rPr lang="cs-CZ" sz="5200" dirty="0" err="1"/>
              <a:t>fasciculus</a:t>
            </a:r>
            <a:r>
              <a:rPr lang="cs-CZ" sz="5200" dirty="0"/>
              <a:t>, nejdelší nerv plexus </a:t>
            </a:r>
            <a:r>
              <a:rPr lang="cs-CZ" sz="5200" dirty="0" err="1"/>
              <a:t>brachialis</a:t>
            </a:r>
            <a:r>
              <a:rPr lang="cs-CZ" sz="5200" dirty="0"/>
              <a:t> </a:t>
            </a:r>
          </a:p>
          <a:p>
            <a:pPr lvl="1"/>
            <a:r>
              <a:rPr lang="cs-CZ" sz="5200" dirty="0"/>
              <a:t>Axila - zadní strana paže (v </a:t>
            </a:r>
            <a:r>
              <a:rPr lang="cs-CZ" sz="5200" dirty="0" err="1"/>
              <a:t>sulcus</a:t>
            </a:r>
            <a:r>
              <a:rPr lang="cs-CZ" sz="5200" dirty="0"/>
              <a:t> n. </a:t>
            </a:r>
            <a:r>
              <a:rPr lang="cs-CZ" sz="5200" dirty="0" err="1"/>
              <a:t>radialis</a:t>
            </a:r>
            <a:r>
              <a:rPr lang="cs-CZ" sz="5200" dirty="0"/>
              <a:t>) - zadní strana předloktí - hřbet ruky </a:t>
            </a:r>
          </a:p>
          <a:p>
            <a:pPr lvl="1"/>
            <a:r>
              <a:rPr lang="cs-CZ" sz="5200" dirty="0"/>
              <a:t>Motoricky: všechny extenzory horní končetiny na paži i předloktí</a:t>
            </a:r>
          </a:p>
          <a:p>
            <a:pPr lvl="1"/>
            <a:r>
              <a:rPr lang="cs-CZ" sz="5200" dirty="0"/>
              <a:t>Senzitivně: kůži na zadní ploše paže a předloktí, </a:t>
            </a:r>
            <a:r>
              <a:rPr lang="cs-CZ" sz="5200" dirty="0">
                <a:solidFill>
                  <a:schemeClr val="tx1"/>
                </a:solidFill>
              </a:rPr>
              <a:t>kůži hřbetu ruky na laterální straně po </a:t>
            </a:r>
            <a:r>
              <a:rPr lang="cs-CZ" sz="5200" dirty="0"/>
              <a:t>½</a:t>
            </a:r>
            <a:r>
              <a:rPr lang="cs-CZ" sz="5200" dirty="0">
                <a:solidFill>
                  <a:schemeClr val="tx1"/>
                </a:solidFill>
              </a:rPr>
              <a:t> 4. prstu</a:t>
            </a:r>
          </a:p>
          <a:p>
            <a:pPr lvl="1">
              <a:buNone/>
            </a:pPr>
            <a:endParaRPr lang="cs-CZ" sz="12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524C1AD6-47D5-4027-A874-13F1621C5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0367" y="89554"/>
            <a:ext cx="3472116" cy="667417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07451A-4F21-4447-B67C-47D984203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89089"/>
            <a:ext cx="9333932" cy="719579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Mezižeberní nervy , </a:t>
            </a:r>
            <a:r>
              <a:rPr lang="cs-CZ" b="1" dirty="0" err="1"/>
              <a:t>nn</a:t>
            </a:r>
            <a:r>
              <a:rPr lang="cs-CZ" b="1" dirty="0"/>
              <a:t>. </a:t>
            </a:r>
            <a:r>
              <a:rPr lang="cs-CZ" b="1" dirty="0" err="1"/>
              <a:t>intercostales</a:t>
            </a:r>
            <a:r>
              <a:rPr lang="cs-CZ" b="1" dirty="0"/>
              <a:t> (1.-11.)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77673E-0831-4277-A15F-BF98E1DF3A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529" y="1170774"/>
            <a:ext cx="5763793" cy="5522257"/>
          </a:xfrm>
        </p:spPr>
        <p:txBody>
          <a:bodyPr>
            <a:normAutofit/>
          </a:bodyPr>
          <a:lstStyle/>
          <a:p>
            <a:r>
              <a:rPr lang="cs-CZ" sz="1400" dirty="0"/>
              <a:t>Přední větve hrudních míšních nervů, nevytvářejí pleteně</a:t>
            </a:r>
          </a:p>
          <a:p>
            <a:r>
              <a:rPr lang="cs-CZ" sz="1400" dirty="0"/>
              <a:t>Probíhají pásovitě v jednotlivých mezižebřích, inervují stěnu hrudníku</a:t>
            </a:r>
          </a:p>
          <a:p>
            <a:r>
              <a:rPr lang="cs-CZ" sz="1400" dirty="0"/>
              <a:t>Doprovázejí v mezižebří mezižeberní tepnu a žílu = </a:t>
            </a:r>
            <a:br>
              <a:rPr lang="cs-CZ" sz="1400" dirty="0"/>
            </a:br>
            <a:r>
              <a:rPr lang="cs-CZ" sz="1400" b="1" dirty="0"/>
              <a:t>nervově-cévní mezižeberní svazek</a:t>
            </a:r>
            <a:r>
              <a:rPr lang="cs-CZ" sz="1400" dirty="0"/>
              <a:t> (v horní části každého mezižeberního prostoru)</a:t>
            </a:r>
          </a:p>
          <a:p>
            <a:r>
              <a:rPr lang="cs-CZ" sz="1400" u="sng" dirty="0"/>
              <a:t>Inervují: </a:t>
            </a:r>
          </a:p>
          <a:p>
            <a:pPr lvl="1"/>
            <a:r>
              <a:rPr lang="cs-CZ" sz="1400" u="sng" dirty="0"/>
              <a:t>motoricky:</a:t>
            </a:r>
            <a:r>
              <a:rPr lang="cs-CZ" sz="1400" dirty="0"/>
              <a:t> mezižeberní svaly + horní části svalů břišních </a:t>
            </a:r>
          </a:p>
          <a:p>
            <a:pPr lvl="1"/>
            <a:r>
              <a:rPr lang="cs-CZ" sz="1400" u="sng" dirty="0"/>
              <a:t>senzitivně:</a:t>
            </a:r>
            <a:r>
              <a:rPr lang="cs-CZ" sz="1400" dirty="0"/>
              <a:t> kůži hrudníku v jednotlivých mezižebřích, kůži břicha, nástěnnou pleuru a nástěnné peritoneum přední břišní stěny</a:t>
            </a:r>
          </a:p>
          <a:p>
            <a:r>
              <a:rPr lang="cs-CZ" sz="1400" dirty="0"/>
              <a:t>Nerv probíhající pod posledním žebrem = </a:t>
            </a:r>
            <a:r>
              <a:rPr lang="cs-CZ" sz="1400" b="1" dirty="0"/>
              <a:t>nerv podžeberní</a:t>
            </a:r>
            <a:r>
              <a:rPr lang="cs-CZ" sz="1400" dirty="0"/>
              <a:t>, </a:t>
            </a:r>
            <a:br>
              <a:rPr lang="cs-CZ" sz="1400" dirty="0"/>
            </a:br>
            <a:r>
              <a:rPr lang="cs-CZ" sz="1400" b="1" dirty="0"/>
              <a:t>n. </a:t>
            </a:r>
            <a:r>
              <a:rPr lang="cs-CZ" sz="1400" b="1" dirty="0" err="1"/>
              <a:t>subcostalis</a:t>
            </a:r>
            <a:endParaRPr lang="cs-CZ" sz="1400" dirty="0"/>
          </a:p>
          <a:p>
            <a:pPr lvl="1"/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9778F49-D3FD-4B8A-A57E-4E907A668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208" y="1851441"/>
            <a:ext cx="5763792" cy="364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88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FD0A6B6-5EBE-4F91-B4C5-98537D477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849" y="74467"/>
            <a:ext cx="9101050" cy="67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46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C0B350-387A-4C2C-B951-5898DA08A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47" y="223707"/>
            <a:ext cx="6913081" cy="673916"/>
          </a:xfrm>
        </p:spPr>
        <p:txBody>
          <a:bodyPr>
            <a:normAutofit/>
          </a:bodyPr>
          <a:lstStyle/>
          <a:p>
            <a:r>
              <a:rPr lang="cs-CZ" b="1" dirty="0"/>
              <a:t>Periferní nervový systém (PNS)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5B746A-0529-42DB-9DA3-C9031E4DD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251" y="1020724"/>
            <a:ext cx="7358009" cy="5733452"/>
          </a:xfrm>
        </p:spPr>
        <p:txBody>
          <a:bodyPr>
            <a:noAutofit/>
          </a:bodyPr>
          <a:lstStyle/>
          <a:p>
            <a:r>
              <a:rPr lang="cs-CZ" sz="2000" dirty="0"/>
              <a:t>Spojuje oběma směry CNS s orgány a tkáněmi celého těla</a:t>
            </a:r>
          </a:p>
          <a:p>
            <a:r>
              <a:rPr lang="cs-CZ" sz="2000" dirty="0"/>
              <a:t>Dělí se na: </a:t>
            </a:r>
          </a:p>
          <a:p>
            <a:pPr lvl="1"/>
            <a:r>
              <a:rPr lang="cs-CZ" sz="2000" b="1" dirty="0"/>
              <a:t>Nervy mozkomíšní </a:t>
            </a:r>
            <a:r>
              <a:rPr lang="cs-CZ" sz="2000" dirty="0"/>
              <a:t>(cerebrospinální)</a:t>
            </a:r>
          </a:p>
          <a:p>
            <a:pPr lvl="2"/>
            <a:r>
              <a:rPr lang="cs-CZ" sz="2000" dirty="0"/>
              <a:t>Hlavové nervy – 12 párů</a:t>
            </a:r>
          </a:p>
          <a:p>
            <a:pPr lvl="2"/>
            <a:r>
              <a:rPr lang="cs-CZ" sz="2000" dirty="0"/>
              <a:t>Míšní nervy – 31 párů </a:t>
            </a:r>
          </a:p>
          <a:p>
            <a:pPr lvl="1"/>
            <a:r>
              <a:rPr lang="cs-CZ" sz="2000" b="1" dirty="0"/>
              <a:t>Nervy vegetativní (autonomní)</a:t>
            </a:r>
          </a:p>
          <a:p>
            <a:endParaRPr lang="cs-CZ" sz="2000" u="sng" dirty="0"/>
          </a:p>
          <a:p>
            <a:pPr lvl="1"/>
            <a:endParaRPr lang="cs-CZ" sz="2000" dirty="0"/>
          </a:p>
          <a:p>
            <a:endParaRPr lang="cs-CZ" sz="20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F3B60D4-9322-442B-A590-E151772E7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03229"/>
            <a:ext cx="5797848" cy="513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41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9795362-3613-4EC4-81BE-6167828E6E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15" y="0"/>
            <a:ext cx="5602309" cy="68580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BA9D118-F7BC-4935-B7A2-123D7123ED9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621" y="0"/>
            <a:ext cx="5366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359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" y="0"/>
            <a:ext cx="7748832" cy="685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3200" b="1" dirty="0">
                <a:solidFill>
                  <a:srgbClr val="92D050"/>
                </a:solidFill>
              </a:rPr>
              <a:t>3A) Plexus </a:t>
            </a:r>
            <a:r>
              <a:rPr lang="cs-CZ" sz="3200" b="1" dirty="0" err="1">
                <a:solidFill>
                  <a:srgbClr val="92D050"/>
                </a:solidFill>
              </a:rPr>
              <a:t>lumbalis</a:t>
            </a:r>
            <a:r>
              <a:rPr lang="cs-CZ" sz="3200" b="1" dirty="0">
                <a:solidFill>
                  <a:srgbClr val="92D050"/>
                </a:solidFill>
              </a:rPr>
              <a:t> (pleteň bederní) </a:t>
            </a:r>
          </a:p>
          <a:p>
            <a:endParaRPr lang="cs-CZ" sz="1400" dirty="0"/>
          </a:p>
          <a:p>
            <a:pPr marL="0" indent="0">
              <a:buNone/>
            </a:pPr>
            <a:r>
              <a:rPr lang="cs-CZ" sz="1400" dirty="0"/>
              <a:t>Silné přední větvě L1–L3 + slabá spojka z Th12 + silná spojka z L4</a:t>
            </a:r>
          </a:p>
          <a:p>
            <a:r>
              <a:rPr lang="cs-CZ" sz="1400" dirty="0"/>
              <a:t>Uložen je v </a:t>
            </a:r>
            <a:r>
              <a:rPr lang="cs-CZ" sz="1400" dirty="0" err="1"/>
              <a:t>retroperitoneu</a:t>
            </a:r>
            <a:r>
              <a:rPr lang="cs-CZ" sz="1400" dirty="0"/>
              <a:t> břišní dutiny, po stranách bederní páteře v m. </a:t>
            </a:r>
            <a:r>
              <a:rPr lang="cs-CZ" sz="1400" dirty="0" err="1"/>
              <a:t>psoas</a:t>
            </a:r>
            <a:r>
              <a:rPr lang="cs-CZ" sz="1400" dirty="0"/>
              <a:t> major, odstupují z něj: </a:t>
            </a:r>
          </a:p>
          <a:p>
            <a:pPr lvl="1"/>
            <a:r>
              <a:rPr lang="cs-CZ" sz="1400" u="sng" dirty="0"/>
              <a:t>krátké motorické větve</a:t>
            </a:r>
            <a:r>
              <a:rPr lang="cs-CZ" sz="1400" dirty="0"/>
              <a:t> pro okolní svaly (m. </a:t>
            </a:r>
            <a:r>
              <a:rPr lang="cs-CZ" sz="1400" dirty="0" err="1"/>
              <a:t>psoas</a:t>
            </a:r>
            <a:r>
              <a:rPr lang="cs-CZ" sz="1400" dirty="0"/>
              <a:t> major et minor, m. </a:t>
            </a:r>
            <a:r>
              <a:rPr lang="cs-CZ" sz="1400" dirty="0" err="1"/>
              <a:t>quadratus</a:t>
            </a:r>
            <a:r>
              <a:rPr lang="cs-CZ" sz="1400" dirty="0"/>
              <a:t> </a:t>
            </a:r>
            <a:r>
              <a:rPr lang="cs-CZ" sz="1400" dirty="0" err="1"/>
              <a:t>lumborum</a:t>
            </a:r>
            <a:r>
              <a:rPr lang="cs-CZ" sz="1400" dirty="0"/>
              <a:t> a pro mm. </a:t>
            </a:r>
            <a:r>
              <a:rPr lang="cs-CZ" sz="1400" dirty="0" err="1"/>
              <a:t>intertransversarii</a:t>
            </a:r>
            <a:r>
              <a:rPr lang="cs-CZ" sz="1400" dirty="0"/>
              <a:t> </a:t>
            </a:r>
          </a:p>
          <a:p>
            <a:pPr lvl="1"/>
            <a:r>
              <a:rPr lang="cs-CZ" sz="1400" u="sng" dirty="0"/>
              <a:t>dlouhé větve </a:t>
            </a:r>
            <a:r>
              <a:rPr lang="cs-CZ" sz="1400" dirty="0"/>
              <a:t>- převážně smíšené nervy: motoricky a senzitivně inervují hlavně DK, uloženy v m. </a:t>
            </a:r>
            <a:r>
              <a:rPr lang="cs-CZ" sz="1400" dirty="0" err="1"/>
              <a:t>psoas</a:t>
            </a:r>
            <a:r>
              <a:rPr lang="cs-CZ" sz="1400" dirty="0"/>
              <a:t> major: ze svalu vystupují při jeho laterálním či mediálním okraji, nebo skrze sval prorážejí </a:t>
            </a:r>
          </a:p>
          <a:p>
            <a:endParaRPr lang="cs-CZ" sz="1400" dirty="0"/>
          </a:p>
          <a:p>
            <a:pPr lvl="0"/>
            <a:r>
              <a:rPr lang="cs-CZ" sz="1400" b="1" dirty="0"/>
              <a:t>N. </a:t>
            </a:r>
            <a:r>
              <a:rPr lang="cs-CZ" sz="1400" b="1" dirty="0" err="1"/>
              <a:t>iliohypogastricus</a:t>
            </a:r>
            <a:r>
              <a:rPr lang="cs-CZ" sz="1400" b="1" dirty="0"/>
              <a:t>, n. </a:t>
            </a:r>
            <a:r>
              <a:rPr lang="cs-CZ" sz="1400" b="1" dirty="0" err="1"/>
              <a:t>iIlioinguinalis</a:t>
            </a:r>
            <a:r>
              <a:rPr lang="cs-CZ" sz="1400" b="1" dirty="0"/>
              <a:t>, n. </a:t>
            </a:r>
            <a:r>
              <a:rPr lang="cs-CZ" sz="1400" b="1" dirty="0" err="1"/>
              <a:t>genitofemoralis</a:t>
            </a:r>
            <a:r>
              <a:rPr lang="cs-CZ" sz="1400" b="1" dirty="0"/>
              <a:t> </a:t>
            </a:r>
          </a:p>
          <a:p>
            <a:pPr lvl="1"/>
            <a:r>
              <a:rPr lang="cs-CZ" sz="1400" dirty="0"/>
              <a:t>Smíšené, probíhají obloukovitě po vnitřní svalové stěně břišní, z ní vystupují nad, v nebo pod vazem tříselným </a:t>
            </a:r>
          </a:p>
          <a:p>
            <a:pPr lvl="1"/>
            <a:r>
              <a:rPr lang="cs-CZ" sz="1400" dirty="0"/>
              <a:t>Motoricky: dolní část postranních svalů břicha a m. </a:t>
            </a:r>
            <a:r>
              <a:rPr lang="cs-CZ" sz="1400" dirty="0" err="1"/>
              <a:t>cremaster</a:t>
            </a:r>
            <a:r>
              <a:rPr lang="cs-CZ" sz="1400" dirty="0"/>
              <a:t> (x DK)</a:t>
            </a:r>
          </a:p>
          <a:p>
            <a:pPr lvl="1"/>
            <a:r>
              <a:rPr lang="cs-CZ" sz="1400" dirty="0"/>
              <a:t>Senzitivně: kůži břicha v hypogastriu a část krajiny hrázové, včetně struktur zevního genitálu, na DK úzký pruh kůže na stehně pod tříselným vazem</a:t>
            </a:r>
          </a:p>
          <a:p>
            <a:pPr lvl="0"/>
            <a:endParaRPr lang="cs-CZ" sz="1400" dirty="0"/>
          </a:p>
          <a:p>
            <a:r>
              <a:rPr lang="cs-CZ" sz="1400" b="1" dirty="0"/>
              <a:t>N. </a:t>
            </a:r>
            <a:r>
              <a:rPr lang="cs-CZ" sz="1400" b="1" dirty="0" err="1"/>
              <a:t>cutaneus</a:t>
            </a:r>
            <a:r>
              <a:rPr lang="cs-CZ" sz="1400" b="1" dirty="0"/>
              <a:t> </a:t>
            </a:r>
            <a:r>
              <a:rPr lang="cs-CZ" sz="1400" b="1" dirty="0" err="1"/>
              <a:t>femoris</a:t>
            </a:r>
            <a:r>
              <a:rPr lang="cs-CZ" sz="1400" b="1" dirty="0"/>
              <a:t> </a:t>
            </a:r>
            <a:r>
              <a:rPr lang="cs-CZ" sz="1400" b="1" dirty="0" err="1"/>
              <a:t>lateralis</a:t>
            </a:r>
            <a:r>
              <a:rPr lang="cs-CZ" sz="1400" b="1" dirty="0"/>
              <a:t> </a:t>
            </a:r>
          </a:p>
          <a:p>
            <a:pPr lvl="1"/>
            <a:r>
              <a:rPr lang="cs-CZ" sz="1400" dirty="0"/>
              <a:t>Senzitivně inervuje kůži na laterální ploše stehna až po oblast kolenního kloubu</a:t>
            </a:r>
          </a:p>
          <a:p>
            <a:endParaRPr lang="cs-CZ" sz="1600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022EDF-7081-40DD-A8E7-8782545C2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187" y="1277332"/>
            <a:ext cx="4037195" cy="461913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65197" y="248911"/>
            <a:ext cx="6258151" cy="6462974"/>
          </a:xfrm>
        </p:spPr>
        <p:txBody>
          <a:bodyPr>
            <a:normAutofit/>
          </a:bodyPr>
          <a:lstStyle/>
          <a:p>
            <a:pPr lvl="0"/>
            <a:r>
              <a:rPr lang="cs-CZ" sz="1400" b="1" dirty="0"/>
              <a:t>N. </a:t>
            </a:r>
            <a:r>
              <a:rPr lang="cs-CZ" sz="1400" b="1" dirty="0" err="1"/>
              <a:t>femoralis</a:t>
            </a:r>
            <a:r>
              <a:rPr lang="cs-CZ" sz="1400" b="1" dirty="0"/>
              <a:t> </a:t>
            </a:r>
          </a:p>
          <a:p>
            <a:pPr lvl="1"/>
            <a:r>
              <a:rPr lang="cs-CZ" sz="1400" dirty="0"/>
              <a:t>Smíšený, nejmohutnější a nejdelší větev lumbální pleteně</a:t>
            </a:r>
          </a:p>
          <a:p>
            <a:pPr lvl="1"/>
            <a:r>
              <a:rPr lang="cs-CZ" sz="1400" dirty="0"/>
              <a:t>Na přední plochu stehna vstupuje pod vazem tříselným (přes </a:t>
            </a:r>
            <a:r>
              <a:rPr lang="cs-CZ" sz="1400" dirty="0" err="1"/>
              <a:t>lacuna</a:t>
            </a:r>
            <a:r>
              <a:rPr lang="cs-CZ" sz="1400" dirty="0"/>
              <a:t> </a:t>
            </a:r>
            <a:r>
              <a:rPr lang="cs-CZ" sz="1400" dirty="0" err="1"/>
              <a:t>musculorum</a:t>
            </a:r>
            <a:r>
              <a:rPr lang="cs-CZ" sz="1400" dirty="0"/>
              <a:t>) </a:t>
            </a:r>
          </a:p>
          <a:p>
            <a:pPr lvl="1"/>
            <a:r>
              <a:rPr lang="cs-CZ" sz="1400" dirty="0"/>
              <a:t>V pánvi - větev pro m. </a:t>
            </a:r>
            <a:r>
              <a:rPr lang="cs-CZ" sz="1400" dirty="0" err="1"/>
              <a:t>iliopsoas</a:t>
            </a:r>
            <a:r>
              <a:rPr lang="cs-CZ" sz="1400" dirty="0"/>
              <a:t>, na stehně - krátké větve motorické a senzitivní a 1 dlouhou senzitivní větev (n. </a:t>
            </a:r>
            <a:r>
              <a:rPr lang="cs-CZ" sz="1400" dirty="0" err="1"/>
              <a:t>saphenus</a:t>
            </a:r>
            <a:r>
              <a:rPr lang="cs-CZ" sz="1400" dirty="0"/>
              <a:t>) - pokračuje na přední stranu bérce </a:t>
            </a:r>
          </a:p>
          <a:p>
            <a:pPr lvl="1"/>
            <a:r>
              <a:rPr lang="cs-CZ" sz="1400" dirty="0"/>
              <a:t>Motoricky: m. </a:t>
            </a:r>
            <a:r>
              <a:rPr lang="cs-CZ" sz="1400" dirty="0" err="1"/>
              <a:t>iliopsoas</a:t>
            </a:r>
            <a:r>
              <a:rPr lang="cs-CZ" sz="1400" dirty="0"/>
              <a:t> a přední skupinu svalů stehenních </a:t>
            </a:r>
          </a:p>
          <a:p>
            <a:pPr lvl="1"/>
            <a:r>
              <a:rPr lang="cs-CZ" sz="1400" dirty="0"/>
              <a:t>Senzitivně: kůži v přední krajině stehenní + kůži na </a:t>
            </a:r>
            <a:r>
              <a:rPr lang="cs-CZ" sz="1400" dirty="0" err="1"/>
              <a:t>ventromediální</a:t>
            </a:r>
            <a:r>
              <a:rPr lang="cs-CZ" sz="1400" dirty="0"/>
              <a:t> ploše bérce (n. </a:t>
            </a:r>
            <a:r>
              <a:rPr lang="cs-CZ" sz="1400" dirty="0" err="1"/>
              <a:t>saphenus</a:t>
            </a:r>
            <a:r>
              <a:rPr lang="cs-CZ" sz="1400" dirty="0"/>
              <a:t>) </a:t>
            </a:r>
          </a:p>
          <a:p>
            <a:pPr lvl="0"/>
            <a:endParaRPr lang="cs-CZ" sz="1400" dirty="0"/>
          </a:p>
          <a:p>
            <a:pPr lvl="0"/>
            <a:r>
              <a:rPr lang="cs-CZ" sz="1400" b="1" dirty="0"/>
              <a:t>N. </a:t>
            </a:r>
            <a:r>
              <a:rPr lang="cs-CZ" sz="1400" b="1" dirty="0" err="1"/>
              <a:t>obturatorius</a:t>
            </a:r>
            <a:r>
              <a:rPr lang="cs-CZ" sz="1400" b="1" dirty="0"/>
              <a:t> </a:t>
            </a:r>
            <a:endParaRPr lang="cs-CZ" sz="1400" dirty="0"/>
          </a:p>
          <a:p>
            <a:pPr lvl="1"/>
            <a:r>
              <a:rPr lang="cs-CZ" sz="1400" dirty="0"/>
              <a:t>Smíšený, z pánve vstupuje přes </a:t>
            </a:r>
            <a:r>
              <a:rPr lang="cs-CZ" sz="1400" dirty="0" err="1"/>
              <a:t>canalis</a:t>
            </a:r>
            <a:r>
              <a:rPr lang="cs-CZ" sz="1400" dirty="0"/>
              <a:t> </a:t>
            </a:r>
            <a:r>
              <a:rPr lang="cs-CZ" sz="1400" dirty="0" err="1"/>
              <a:t>obturatorius</a:t>
            </a:r>
            <a:r>
              <a:rPr lang="cs-CZ" sz="1400" dirty="0"/>
              <a:t> na mediální stranu stehna </a:t>
            </a:r>
          </a:p>
          <a:p>
            <a:pPr lvl="1"/>
            <a:r>
              <a:rPr lang="cs-CZ" sz="1400" dirty="0"/>
              <a:t>Motoricky: adduktory stehna</a:t>
            </a:r>
          </a:p>
          <a:p>
            <a:pPr lvl="1"/>
            <a:r>
              <a:rPr lang="cs-CZ" sz="1400" dirty="0"/>
              <a:t>Senzitivně: kůži na vnitřní straně stehna nad adduktory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E8801E7-524F-4583-872B-6927EC709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828" y="1"/>
            <a:ext cx="2435172" cy="536385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C1F6D1D-6214-44A7-AC7C-6054FA5B4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9458" y="2893247"/>
            <a:ext cx="3116889" cy="365085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7368" y="94268"/>
            <a:ext cx="9467655" cy="6763731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cs-CZ" sz="3200" b="1" dirty="0">
                <a:solidFill>
                  <a:srgbClr val="92D050"/>
                </a:solidFill>
              </a:rPr>
              <a:t>3B) Plexus </a:t>
            </a:r>
            <a:r>
              <a:rPr lang="cs-CZ" sz="3200" b="1" dirty="0" err="1">
                <a:solidFill>
                  <a:srgbClr val="92D050"/>
                </a:solidFill>
              </a:rPr>
              <a:t>sacralis</a:t>
            </a:r>
            <a:r>
              <a:rPr lang="cs-CZ" sz="3200" b="1" dirty="0">
                <a:solidFill>
                  <a:srgbClr val="92D050"/>
                </a:solidFill>
              </a:rPr>
              <a:t> (křížová pleteň) </a:t>
            </a:r>
          </a:p>
          <a:p>
            <a:r>
              <a:rPr lang="cs-CZ" sz="1400" dirty="0">
                <a:solidFill>
                  <a:srgbClr val="0070C0"/>
                </a:solidFill>
              </a:rPr>
              <a:t>L4-Co</a:t>
            </a:r>
            <a:r>
              <a:rPr lang="cs-CZ" sz="1400" dirty="0">
                <a:solidFill>
                  <a:schemeClr val="tx1"/>
                </a:solidFill>
              </a:rPr>
              <a:t>, největší </a:t>
            </a:r>
            <a:r>
              <a:rPr lang="cs-CZ" sz="1400" dirty="0"/>
              <a:t>nervová pleteň, leží v malé pánvi - na přední ploše kosti křížové a laterálně od ní </a:t>
            </a:r>
          </a:p>
          <a:p>
            <a:r>
              <a:rPr lang="cs-CZ" sz="1400" dirty="0"/>
              <a:t>Inervuje motoricky i senzitivně převážnou část DK</a:t>
            </a:r>
          </a:p>
          <a:p>
            <a:r>
              <a:rPr lang="cs-CZ" sz="1400" dirty="0"/>
              <a:t>Pleteň obsahuje v nervech S2–S4 také vlákna parasympatická − </a:t>
            </a:r>
            <a:r>
              <a:rPr lang="cs-CZ" sz="1400" b="1" dirty="0"/>
              <a:t>sakrální parasympatikus</a:t>
            </a:r>
          </a:p>
          <a:p>
            <a:r>
              <a:rPr lang="cs-CZ" sz="1400" u="sng" dirty="0"/>
              <a:t>Motorické větve</a:t>
            </a:r>
            <a:r>
              <a:rPr lang="cs-CZ" sz="1400" dirty="0"/>
              <a:t>: krátké větve pro </a:t>
            </a:r>
            <a:r>
              <a:rPr lang="cs-CZ" sz="1400" dirty="0" err="1"/>
              <a:t>pelvitrochanterické</a:t>
            </a:r>
            <a:r>
              <a:rPr lang="cs-CZ" sz="1400" dirty="0"/>
              <a:t> svaly (m. </a:t>
            </a:r>
            <a:r>
              <a:rPr lang="cs-CZ" sz="1400" dirty="0" err="1"/>
              <a:t>piriformis</a:t>
            </a:r>
            <a:r>
              <a:rPr lang="cs-CZ" sz="1400" dirty="0"/>
              <a:t>, m. </a:t>
            </a:r>
            <a:r>
              <a:rPr lang="cs-CZ" sz="1400" dirty="0" err="1"/>
              <a:t>gemellus</a:t>
            </a:r>
            <a:r>
              <a:rPr lang="cs-CZ" sz="1400" dirty="0"/>
              <a:t> superior et </a:t>
            </a:r>
            <a:r>
              <a:rPr lang="cs-CZ" sz="1400" dirty="0" err="1"/>
              <a:t>inferior</a:t>
            </a:r>
            <a:r>
              <a:rPr lang="cs-CZ" sz="1400" dirty="0"/>
              <a:t>, m. </a:t>
            </a:r>
            <a:r>
              <a:rPr lang="cs-CZ" sz="1400" dirty="0" err="1"/>
              <a:t>obturatorius</a:t>
            </a:r>
            <a:r>
              <a:rPr lang="cs-CZ" sz="1400" dirty="0"/>
              <a:t> </a:t>
            </a:r>
            <a:r>
              <a:rPr lang="cs-CZ" sz="1400" dirty="0" err="1"/>
              <a:t>internus</a:t>
            </a:r>
            <a:r>
              <a:rPr lang="cs-CZ" sz="1400" dirty="0"/>
              <a:t> a m. </a:t>
            </a:r>
            <a:r>
              <a:rPr lang="cs-CZ" sz="1400" dirty="0" err="1"/>
              <a:t>quadratus</a:t>
            </a:r>
            <a:r>
              <a:rPr lang="cs-CZ" sz="1400" dirty="0"/>
              <a:t> </a:t>
            </a:r>
            <a:r>
              <a:rPr lang="cs-CZ" sz="1400" dirty="0" err="1"/>
              <a:t>femoris</a:t>
            </a:r>
            <a:r>
              <a:rPr lang="cs-CZ" sz="1400" dirty="0"/>
              <a:t>) a </a:t>
            </a:r>
            <a:r>
              <a:rPr lang="cs-CZ" sz="1400" b="1" dirty="0" err="1"/>
              <a:t>nn</a:t>
            </a:r>
            <a:r>
              <a:rPr lang="cs-CZ" sz="1400" b="1" dirty="0"/>
              <a:t>. </a:t>
            </a:r>
            <a:r>
              <a:rPr lang="cs-CZ" sz="1400" b="1" dirty="0" err="1"/>
              <a:t>glutei</a:t>
            </a:r>
            <a:r>
              <a:rPr lang="cs-CZ" sz="1400" b="1" dirty="0"/>
              <a:t> </a:t>
            </a:r>
            <a:r>
              <a:rPr lang="cs-CZ" sz="1400" dirty="0"/>
              <a:t>pro hýžďové svaly</a:t>
            </a:r>
          </a:p>
          <a:p>
            <a:pPr lvl="0"/>
            <a:endParaRPr lang="cs-CZ" sz="1400" u="sng" dirty="0"/>
          </a:p>
          <a:p>
            <a:pPr lvl="0"/>
            <a:r>
              <a:rPr lang="cs-CZ" sz="1400" u="sng" dirty="0"/>
              <a:t>Senzitivní větev</a:t>
            </a:r>
            <a:r>
              <a:rPr lang="cs-CZ" sz="1400" dirty="0"/>
              <a:t>: </a:t>
            </a:r>
            <a:r>
              <a:rPr lang="cs-CZ" sz="1400" b="1" dirty="0"/>
              <a:t>n. </a:t>
            </a:r>
            <a:r>
              <a:rPr lang="cs-CZ" sz="1400" b="1" dirty="0" err="1"/>
              <a:t>cutaneus</a:t>
            </a:r>
            <a:r>
              <a:rPr lang="cs-CZ" sz="1400" b="1" dirty="0"/>
              <a:t> </a:t>
            </a:r>
            <a:r>
              <a:rPr lang="cs-CZ" sz="1400" b="1" dirty="0" err="1"/>
              <a:t>femoris</a:t>
            </a:r>
            <a:r>
              <a:rPr lang="cs-CZ" sz="1400" b="1" dirty="0"/>
              <a:t> </a:t>
            </a:r>
            <a:r>
              <a:rPr lang="cs-CZ" sz="1400" b="1" dirty="0" err="1"/>
              <a:t>posterior</a:t>
            </a:r>
            <a:r>
              <a:rPr lang="cs-CZ" sz="1400" b="1" dirty="0"/>
              <a:t> </a:t>
            </a:r>
            <a:r>
              <a:rPr lang="cs-CZ" sz="1400" dirty="0"/>
              <a:t>- inervuje kůži stehna na zadní straně </a:t>
            </a:r>
          </a:p>
          <a:p>
            <a:pPr lvl="0"/>
            <a:endParaRPr lang="cs-CZ" sz="1400" u="sng" dirty="0"/>
          </a:p>
          <a:p>
            <a:pPr lvl="0"/>
            <a:r>
              <a:rPr lang="cs-CZ" sz="1400" u="sng" dirty="0"/>
              <a:t>Smíšené větve</a:t>
            </a:r>
            <a:r>
              <a:rPr lang="cs-CZ" sz="1400" dirty="0"/>
              <a:t>: inervace svalů a kůže zadní strany stehna, svalů a kůže bérce a nohy</a:t>
            </a:r>
          </a:p>
          <a:p>
            <a:pPr lvl="1"/>
            <a:r>
              <a:rPr lang="cs-CZ" sz="1400" b="1" dirty="0"/>
              <a:t>N. </a:t>
            </a:r>
            <a:r>
              <a:rPr lang="cs-CZ" sz="1400" b="1" dirty="0" err="1"/>
              <a:t>ischiadicus</a:t>
            </a:r>
            <a:r>
              <a:rPr lang="cs-CZ" sz="1400" b="1" dirty="0"/>
              <a:t> </a:t>
            </a:r>
            <a:r>
              <a:rPr lang="cs-CZ" sz="1400" dirty="0"/>
              <a:t>- nejmohutnější periferní nerv </a:t>
            </a:r>
          </a:p>
          <a:p>
            <a:pPr lvl="2"/>
            <a:r>
              <a:rPr lang="cs-CZ" dirty="0"/>
              <a:t>motoricky: flexory stehna (m. biceps </a:t>
            </a:r>
            <a:r>
              <a:rPr lang="cs-CZ" dirty="0" err="1"/>
              <a:t>femoris</a:t>
            </a:r>
            <a:r>
              <a:rPr lang="cs-CZ" dirty="0"/>
              <a:t>, m. </a:t>
            </a:r>
            <a:r>
              <a:rPr lang="cs-CZ" dirty="0" err="1"/>
              <a:t>semitendinosus</a:t>
            </a:r>
            <a:r>
              <a:rPr lang="cs-CZ" dirty="0"/>
              <a:t>, m. </a:t>
            </a:r>
            <a:r>
              <a:rPr lang="cs-CZ" dirty="0" err="1"/>
              <a:t>semimembranosus</a:t>
            </a:r>
            <a:r>
              <a:rPr lang="cs-CZ" dirty="0"/>
              <a:t>)</a:t>
            </a:r>
          </a:p>
          <a:p>
            <a:pPr lvl="2"/>
            <a:r>
              <a:rPr lang="cs-CZ" dirty="0"/>
              <a:t>Ve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poplitea</a:t>
            </a:r>
            <a:r>
              <a:rPr lang="cs-CZ" dirty="0"/>
              <a:t> vydává 2 koncové větve: </a:t>
            </a:r>
          </a:p>
          <a:p>
            <a:pPr lvl="2"/>
            <a:r>
              <a:rPr lang="cs-CZ" b="1" dirty="0"/>
              <a:t>N. </a:t>
            </a:r>
            <a:r>
              <a:rPr lang="cs-CZ" b="1" dirty="0" err="1"/>
              <a:t>tibialis</a:t>
            </a:r>
            <a:r>
              <a:rPr lang="cs-CZ" b="1" dirty="0"/>
              <a:t> </a:t>
            </a:r>
            <a:r>
              <a:rPr lang="cs-CZ" dirty="0"/>
              <a:t>– motoricky: svaly lýtkové a </a:t>
            </a:r>
            <a:r>
              <a:rPr lang="cs-CZ" dirty="0" err="1"/>
              <a:t>plosky</a:t>
            </a:r>
            <a:r>
              <a:rPr lang="cs-CZ" dirty="0"/>
              <a:t> nohy, senzitivně: kůži lýtka (spolu s n. </a:t>
            </a:r>
            <a:r>
              <a:rPr lang="cs-CZ" dirty="0" err="1"/>
              <a:t>fibularis</a:t>
            </a:r>
            <a:r>
              <a:rPr lang="cs-CZ" dirty="0"/>
              <a:t> </a:t>
            </a:r>
            <a:r>
              <a:rPr lang="cs-CZ" dirty="0" err="1"/>
              <a:t>communis</a:t>
            </a:r>
            <a:r>
              <a:rPr lang="cs-CZ" dirty="0"/>
              <a:t>, společná větev obou nervů pro kůži lýtka - </a:t>
            </a:r>
            <a:r>
              <a:rPr lang="cs-CZ" b="1" dirty="0"/>
              <a:t>n. </a:t>
            </a:r>
            <a:r>
              <a:rPr lang="cs-CZ" b="1" dirty="0" err="1"/>
              <a:t>suralis</a:t>
            </a:r>
            <a:r>
              <a:rPr lang="cs-CZ" dirty="0"/>
              <a:t>) a kůži </a:t>
            </a:r>
            <a:r>
              <a:rPr lang="cs-CZ" dirty="0" err="1"/>
              <a:t>plosky</a:t>
            </a:r>
            <a:r>
              <a:rPr lang="cs-CZ" dirty="0"/>
              <a:t> nohy </a:t>
            </a:r>
          </a:p>
          <a:p>
            <a:pPr lvl="2"/>
            <a:r>
              <a:rPr lang="cs-CZ" b="1" dirty="0"/>
              <a:t>N. </a:t>
            </a:r>
            <a:r>
              <a:rPr lang="cs-CZ" b="1" dirty="0" err="1"/>
              <a:t>fibularis</a:t>
            </a:r>
            <a:r>
              <a:rPr lang="cs-CZ" b="1" dirty="0"/>
              <a:t> (</a:t>
            </a:r>
            <a:r>
              <a:rPr lang="cs-CZ" b="1" dirty="0" err="1"/>
              <a:t>peroneus</a:t>
            </a:r>
            <a:r>
              <a:rPr lang="cs-CZ" b="1" dirty="0"/>
              <a:t>) </a:t>
            </a:r>
            <a:r>
              <a:rPr lang="cs-CZ" b="1" dirty="0" err="1"/>
              <a:t>communis</a:t>
            </a:r>
            <a:r>
              <a:rPr lang="cs-CZ" b="1" dirty="0"/>
              <a:t> </a:t>
            </a:r>
            <a:r>
              <a:rPr lang="cs-CZ" dirty="0"/>
              <a:t>- spirálovitě obtáčí hlavičku fibuly, dělí se ve své 2 konečné větve: n. </a:t>
            </a:r>
            <a:r>
              <a:rPr lang="cs-CZ" dirty="0" err="1"/>
              <a:t>fibularis</a:t>
            </a:r>
            <a:r>
              <a:rPr lang="cs-CZ" dirty="0"/>
              <a:t> (</a:t>
            </a:r>
            <a:r>
              <a:rPr lang="cs-CZ" dirty="0" err="1"/>
              <a:t>peroneus</a:t>
            </a:r>
            <a:r>
              <a:rPr lang="cs-CZ" dirty="0"/>
              <a:t>) </a:t>
            </a:r>
            <a:r>
              <a:rPr lang="cs-CZ" dirty="0" err="1"/>
              <a:t>profundus</a:t>
            </a:r>
            <a:r>
              <a:rPr lang="cs-CZ" dirty="0"/>
              <a:t> et </a:t>
            </a:r>
            <a:r>
              <a:rPr lang="cs-CZ" dirty="0" err="1"/>
              <a:t>superficialis</a:t>
            </a:r>
            <a:r>
              <a:rPr lang="cs-CZ" dirty="0"/>
              <a:t>, senzitivně inervuje kůži lýtka </a:t>
            </a:r>
          </a:p>
          <a:p>
            <a:pPr lvl="1"/>
            <a:r>
              <a:rPr lang="cs-CZ" sz="1400" b="1" dirty="0"/>
              <a:t>N. </a:t>
            </a:r>
            <a:r>
              <a:rPr lang="cs-CZ" sz="1400" b="1" dirty="0" err="1"/>
              <a:t>pudendus</a:t>
            </a:r>
            <a:r>
              <a:rPr lang="cs-CZ" sz="1400" b="1" dirty="0"/>
              <a:t> </a:t>
            </a:r>
            <a:r>
              <a:rPr lang="cs-CZ" sz="1400" dirty="0"/>
              <a:t>- </a:t>
            </a:r>
            <a:r>
              <a:rPr lang="cs-CZ" sz="1400" u="sng" dirty="0"/>
              <a:t>motoricky</a:t>
            </a:r>
            <a:r>
              <a:rPr lang="cs-CZ" sz="1400" dirty="0"/>
              <a:t> inervuje svaly hrázové, </a:t>
            </a:r>
            <a:r>
              <a:rPr lang="cs-CZ" sz="1400" u="sng" dirty="0"/>
              <a:t>senzitivně</a:t>
            </a:r>
            <a:r>
              <a:rPr lang="cs-CZ" sz="1400" dirty="0"/>
              <a:t> část krajiny hrázové včetně zevního genitálu </a:t>
            </a:r>
          </a:p>
          <a:p>
            <a:pPr lvl="1"/>
            <a:r>
              <a:rPr lang="cs-CZ" sz="1400" b="1" dirty="0"/>
              <a:t>N. </a:t>
            </a:r>
            <a:r>
              <a:rPr lang="cs-CZ" sz="1400" b="1" dirty="0" err="1"/>
              <a:t>coccygeus</a:t>
            </a:r>
            <a:r>
              <a:rPr lang="cs-CZ" sz="1400" b="1" dirty="0"/>
              <a:t> </a:t>
            </a:r>
            <a:r>
              <a:rPr lang="cs-CZ" sz="1400" dirty="0"/>
              <a:t>- vlákna nervu vytvářejí </a:t>
            </a:r>
            <a:r>
              <a:rPr lang="cs-CZ" sz="1400" u="sng" dirty="0"/>
              <a:t>na kostrči malou pleteň</a:t>
            </a:r>
            <a:r>
              <a:rPr lang="cs-CZ" sz="1400" dirty="0"/>
              <a:t>, motoricky se podílí na inervaci svalů dna pánevního, senzitivně inervuje kůži nad kostrčí a kolem řitního otvoru</a:t>
            </a:r>
          </a:p>
          <a:p>
            <a:pPr lvl="1"/>
            <a:endParaRPr lang="cs-CZ" sz="1400" dirty="0"/>
          </a:p>
          <a:p>
            <a:endParaRPr lang="cs-CZ" sz="14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0F8518A-897C-4DD5-A0BA-FAABF9B1C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231" y="0"/>
            <a:ext cx="2275769" cy="666475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A8133F-E2B2-44A8-9762-765CA709F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2" y="72692"/>
            <a:ext cx="7506788" cy="766221"/>
          </a:xfrm>
        </p:spPr>
        <p:txBody>
          <a:bodyPr>
            <a:noAutofit/>
          </a:bodyPr>
          <a:lstStyle/>
          <a:p>
            <a:r>
              <a:rPr lang="cs-CZ" sz="4000" b="1" dirty="0"/>
              <a:t>Vegetativní (autonomní) nervy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689F8E-951E-4C63-A4CF-F30AA71DF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12" y="911677"/>
            <a:ext cx="10649832" cy="4441910"/>
          </a:xfrm>
          <a:noFill/>
        </p:spPr>
        <p:txBody>
          <a:bodyPr>
            <a:noAutofit/>
          </a:bodyPr>
          <a:lstStyle/>
          <a:p>
            <a:r>
              <a:rPr lang="cs-CZ" sz="1600" dirty="0"/>
              <a:t>Vývojově starý systém, nepodléhá vůli</a:t>
            </a:r>
          </a:p>
          <a:p>
            <a:r>
              <a:rPr lang="cs-CZ" sz="1600" dirty="0"/>
              <a:t>Ovládají </a:t>
            </a:r>
            <a:r>
              <a:rPr lang="cs-CZ" sz="1600" b="1" dirty="0"/>
              <a:t>hladké svaly </a:t>
            </a:r>
            <a:r>
              <a:rPr lang="cs-CZ" sz="1600" dirty="0"/>
              <a:t>včetně </a:t>
            </a:r>
            <a:r>
              <a:rPr lang="cs-CZ" sz="1600" b="1" dirty="0"/>
              <a:t>svaloviny stěny cév a žláz</a:t>
            </a:r>
            <a:r>
              <a:rPr lang="cs-CZ" sz="1600" dirty="0"/>
              <a:t>, </a:t>
            </a:r>
            <a:r>
              <a:rPr lang="cs-CZ" sz="1600" b="1" dirty="0"/>
              <a:t>příčně pruhovanou svalovinu srdeční</a:t>
            </a:r>
          </a:p>
          <a:p>
            <a:r>
              <a:rPr lang="cs-CZ" sz="1600" dirty="0"/>
              <a:t>Jejich prostřednictvím jsou </a:t>
            </a:r>
            <a:r>
              <a:rPr lang="cs-CZ" sz="1600" b="1" dirty="0"/>
              <a:t>řízeny autonomní tělesné pochody </a:t>
            </a:r>
            <a:r>
              <a:rPr lang="cs-CZ" sz="1600" dirty="0"/>
              <a:t>- kardiovaskulární systém, trávicí systém, potní žlázy, vyplavování hormonů, přenáší na tělo emoční stimuly z limbického systému</a:t>
            </a:r>
          </a:p>
          <a:p>
            <a:r>
              <a:rPr lang="cs-CZ" sz="1600" u="sng" dirty="0"/>
              <a:t>Využívá 2 protichůdných modalit:</a:t>
            </a:r>
          </a:p>
          <a:p>
            <a:pPr lvl="1"/>
            <a:r>
              <a:rPr lang="cs-CZ" b="1" dirty="0">
                <a:highlight>
                  <a:srgbClr val="FFFF00"/>
                </a:highlight>
              </a:rPr>
              <a:t>Sympatikus:</a:t>
            </a:r>
            <a:r>
              <a:rPr lang="cs-CZ" dirty="0">
                <a:highlight>
                  <a:srgbClr val="FFFF00"/>
                </a:highlight>
              </a:rPr>
              <a:t> </a:t>
            </a:r>
            <a:r>
              <a:rPr lang="cs-CZ" dirty="0"/>
              <a:t>orientován na </a:t>
            </a:r>
            <a:r>
              <a:rPr lang="cs-CZ" u="sng" dirty="0"/>
              <a:t>mobilizaci organismu při zátěži </a:t>
            </a:r>
            <a:r>
              <a:rPr lang="cs-CZ" dirty="0"/>
              <a:t>(výdej energie) – </a:t>
            </a:r>
            <a:r>
              <a:rPr lang="cs-CZ" dirty="0">
                <a:solidFill>
                  <a:srgbClr val="0070C0"/>
                </a:solidFill>
              </a:rPr>
              <a:t>„</a:t>
            </a:r>
            <a:r>
              <a:rPr lang="cs-CZ" dirty="0" err="1">
                <a:solidFill>
                  <a:srgbClr val="0070C0"/>
                </a:solidFill>
              </a:rPr>
              <a:t>fight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or</a:t>
            </a:r>
            <a:r>
              <a:rPr lang="cs-CZ" dirty="0">
                <a:solidFill>
                  <a:srgbClr val="0070C0"/>
                </a:solidFill>
              </a:rPr>
              <a:t> </a:t>
            </a:r>
            <a:r>
              <a:rPr lang="cs-CZ" dirty="0" err="1">
                <a:solidFill>
                  <a:srgbClr val="0070C0"/>
                </a:solidFill>
              </a:rPr>
              <a:t>flight</a:t>
            </a:r>
            <a:r>
              <a:rPr lang="cs-CZ" dirty="0">
                <a:solidFill>
                  <a:srgbClr val="0070C0"/>
                </a:solidFill>
              </a:rPr>
              <a:t>“</a:t>
            </a:r>
          </a:p>
          <a:p>
            <a:pPr lvl="1"/>
            <a:r>
              <a:rPr lang="cs-CZ" b="1" dirty="0">
                <a:highlight>
                  <a:srgbClr val="FFFF00"/>
                </a:highlight>
              </a:rPr>
              <a:t>Parasympatikus: </a:t>
            </a:r>
            <a:r>
              <a:rPr lang="cs-CZ" dirty="0"/>
              <a:t>orientován na </a:t>
            </a:r>
            <a:r>
              <a:rPr lang="cs-CZ" u="sng" dirty="0"/>
              <a:t>přežití organismu</a:t>
            </a:r>
            <a:r>
              <a:rPr lang="cs-CZ" dirty="0"/>
              <a:t> (získání a uložení energie) – </a:t>
            </a:r>
            <a:r>
              <a:rPr lang="cs-CZ" dirty="0">
                <a:solidFill>
                  <a:srgbClr val="0070C0"/>
                </a:solidFill>
              </a:rPr>
              <a:t>„rest </a:t>
            </a:r>
            <a:r>
              <a:rPr lang="cs-CZ" dirty="0" err="1">
                <a:solidFill>
                  <a:srgbClr val="0070C0"/>
                </a:solidFill>
              </a:rPr>
              <a:t>or</a:t>
            </a:r>
            <a:r>
              <a:rPr lang="cs-CZ" dirty="0">
                <a:solidFill>
                  <a:srgbClr val="0070C0"/>
                </a:solidFill>
              </a:rPr>
              <a:t> digest“</a:t>
            </a:r>
          </a:p>
          <a:p>
            <a:r>
              <a:rPr lang="cs-CZ" sz="1600" dirty="0"/>
              <a:t>Do většiny orgánů přichází vlákna obou systémů - činnost orgánů se udržuje v rovnováze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0B2409B-139E-48B7-A63E-BEE5206A4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t="4740" b="8866"/>
          <a:stretch/>
        </p:blipFill>
        <p:spPr bwMode="auto">
          <a:xfrm>
            <a:off x="1625564" y="3929897"/>
            <a:ext cx="7625127" cy="2592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35334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>
            <a:extLst>
              <a:ext uri="{FF2B5EF4-FFF2-40B4-BE49-F238E27FC236}">
                <a16:creationId xmlns:a16="http://schemas.microsoft.com/office/drawing/2014/main" id="{524CAF85-33EA-4ED2-A5A2-589C9F6E9002}"/>
              </a:ext>
            </a:extLst>
          </p:cNvPr>
          <p:cNvSpPr/>
          <p:nvPr/>
        </p:nvSpPr>
        <p:spPr>
          <a:xfrm>
            <a:off x="6233549" y="5676175"/>
            <a:ext cx="5591768" cy="110799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cs-CZ" sz="1200" u="sng" dirty="0"/>
              <a:t>Videa:</a:t>
            </a:r>
          </a:p>
          <a:p>
            <a:pPr>
              <a:buNone/>
            </a:pPr>
            <a:r>
              <a:rPr lang="cs-CZ" sz="1200" dirty="0">
                <a:hlinkClick r:id="rId2"/>
              </a:rPr>
              <a:t>https://www.youtube.com/watch?v=D96mSg2_h0c</a:t>
            </a:r>
            <a:r>
              <a:rPr lang="cs-CZ" sz="1200" dirty="0"/>
              <a:t> – anglicky, bez CZ titulků</a:t>
            </a:r>
          </a:p>
          <a:p>
            <a:pPr>
              <a:buNone/>
            </a:pPr>
            <a:r>
              <a:rPr lang="cs-CZ" sz="1200" dirty="0">
                <a:hlinkClick r:id="rId3"/>
              </a:rPr>
              <a:t>https://khanovaskola.cz/video/16/135/1801-autonomni-a-somaticky-nervovy-system</a:t>
            </a:r>
            <a:r>
              <a:rPr lang="cs-CZ" sz="1200" dirty="0"/>
              <a:t> - anglicky, s CZ titulky</a:t>
            </a:r>
          </a:p>
          <a:p>
            <a:pPr>
              <a:buNone/>
            </a:pP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B14B67F-3E94-426B-BCD9-CE43924EA493}"/>
              </a:ext>
            </a:extLst>
          </p:cNvPr>
          <p:cNvSpPr/>
          <p:nvPr/>
        </p:nvSpPr>
        <p:spPr>
          <a:xfrm>
            <a:off x="524403" y="256709"/>
            <a:ext cx="5110043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highlight>
                  <a:srgbClr val="FFFF00"/>
                </a:highlight>
              </a:rPr>
              <a:t>Účinky sympatiku: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b="1" dirty="0"/>
              <a:t>  </a:t>
            </a:r>
            <a:r>
              <a:rPr lang="cs-CZ" sz="1600" dirty="0"/>
              <a:t>tlumivě působí na peristaltiku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podporuje stažení svěračů hladké svaloviny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zrychluje srdeční akci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zmenšuje průsvit cév (vazokonstrikce)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rozšiřuje oční zornice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podporuje kontrakci žlučníku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podporuje zvýšenou sekreci žluči a moči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tlumí erekci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zvyšuje tělesnou teplotu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podmiňuje katabolické reakce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zahušťuje sliny a pot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139FB1E0-B0EF-46A9-AC27-F55C4825431E}"/>
              </a:ext>
            </a:extLst>
          </p:cNvPr>
          <p:cNvSpPr/>
          <p:nvPr/>
        </p:nvSpPr>
        <p:spPr>
          <a:xfrm>
            <a:off x="524403" y="3429000"/>
            <a:ext cx="5040375" cy="31085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highlight>
                  <a:srgbClr val="FFFF00"/>
                </a:highlight>
              </a:rPr>
              <a:t>Účinky parasympatiku: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600" b="1" dirty="0"/>
              <a:t>  </a:t>
            </a:r>
            <a:r>
              <a:rPr lang="cs-CZ" sz="1600" dirty="0"/>
              <a:t>povzbudivě působí na peristaltiku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rozšiřuje (dilatuje) svěrače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zpomaluje srdeční akci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rozšiřuje průsvit cév (vazodilatace)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zužuje oční zornice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uvolňuje žlučník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tlumí sekreci žluči a moči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podporuje erekci – rozšiřuje topořivá tělesa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snižuje tělesnou teplotu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podmiňuje anabolické reakce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ředí pot a sliny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B9E70C6-8146-4DA0-A193-4B4ABC6EB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240" y="73829"/>
            <a:ext cx="6095077" cy="5450979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A8133F-E2B2-44A8-9762-765CA709F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553" y="72692"/>
            <a:ext cx="6202503" cy="502343"/>
          </a:xfrm>
        </p:spPr>
        <p:txBody>
          <a:bodyPr>
            <a:normAutofit fontScale="90000"/>
          </a:bodyPr>
          <a:lstStyle/>
          <a:p>
            <a:r>
              <a:rPr lang="cs-CZ" sz="3200" b="1" dirty="0"/>
              <a:t>Vegetativní (autonomní) nervy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689F8E-951E-4C63-A4CF-F30AA71DF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678730"/>
            <a:ext cx="7628824" cy="617927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600" dirty="0"/>
              <a:t>Mají složku </a:t>
            </a:r>
            <a:r>
              <a:rPr lang="cs-CZ" sz="1600" dirty="0" err="1"/>
              <a:t>visceromotorickou</a:t>
            </a:r>
            <a:r>
              <a:rPr lang="cs-CZ" sz="1600" dirty="0"/>
              <a:t> a </a:t>
            </a:r>
            <a:r>
              <a:rPr lang="cs-CZ" sz="1600" dirty="0" err="1"/>
              <a:t>viscerosenzitivní</a:t>
            </a:r>
            <a:r>
              <a:rPr lang="cs-CZ" sz="1600" dirty="0"/>
              <a:t>:</a:t>
            </a:r>
          </a:p>
          <a:p>
            <a:r>
              <a:rPr lang="cs-CZ" sz="1600" b="1" dirty="0" err="1">
                <a:highlight>
                  <a:srgbClr val="FFFF00"/>
                </a:highlight>
              </a:rPr>
              <a:t>Visceromotorická</a:t>
            </a:r>
            <a:r>
              <a:rPr lang="cs-CZ" sz="1600" dirty="0">
                <a:highlight>
                  <a:srgbClr val="FFFF00"/>
                </a:highlight>
              </a:rPr>
              <a:t> (eferentní):</a:t>
            </a:r>
            <a:r>
              <a:rPr lang="cs-CZ" sz="1600" dirty="0"/>
              <a:t> spojuje CNS s efektory cestou </a:t>
            </a:r>
            <a:r>
              <a:rPr lang="cs-CZ" sz="1600" b="1" dirty="0" err="1"/>
              <a:t>pregangliového</a:t>
            </a:r>
            <a:r>
              <a:rPr lang="cs-CZ" sz="1600" b="1" dirty="0"/>
              <a:t> a </a:t>
            </a:r>
            <a:r>
              <a:rPr lang="cs-CZ" sz="1600" b="1" dirty="0" err="1"/>
              <a:t>postgangliového</a:t>
            </a:r>
            <a:r>
              <a:rPr lang="cs-CZ" sz="1600" b="1" dirty="0"/>
              <a:t> neuronu</a:t>
            </a:r>
            <a:r>
              <a:rPr lang="cs-CZ" sz="1600" dirty="0"/>
              <a:t>, přepojení probíhá ve </a:t>
            </a:r>
            <a:r>
              <a:rPr lang="cs-CZ" sz="1600" b="1" dirty="0"/>
              <a:t>vegetativních gangliích</a:t>
            </a:r>
            <a:endParaRPr lang="cs-CZ" sz="1600" dirty="0"/>
          </a:p>
          <a:p>
            <a:pPr lvl="1"/>
            <a:r>
              <a:rPr lang="cs-CZ" u="sng" dirty="0"/>
              <a:t>Těla</a:t>
            </a:r>
            <a:r>
              <a:rPr lang="cs-CZ" dirty="0"/>
              <a:t> </a:t>
            </a:r>
            <a:r>
              <a:rPr lang="cs-CZ" dirty="0" err="1">
                <a:solidFill>
                  <a:srgbClr val="0070C0"/>
                </a:solidFill>
              </a:rPr>
              <a:t>pregangliových</a:t>
            </a:r>
            <a:r>
              <a:rPr lang="cs-CZ" dirty="0"/>
              <a:t> neuronů: v CNS (parasympatická jádra hlavových nervů + </a:t>
            </a:r>
            <a:r>
              <a:rPr lang="cs-CZ" dirty="0" err="1"/>
              <a:t>ncl</a:t>
            </a:r>
            <a:r>
              <a:rPr lang="cs-CZ" dirty="0"/>
              <a:t>. </a:t>
            </a:r>
            <a:r>
              <a:rPr lang="cs-CZ" dirty="0" err="1"/>
              <a:t>intermediolateralis</a:t>
            </a:r>
            <a:r>
              <a:rPr lang="cs-CZ" dirty="0"/>
              <a:t> postranních rohů míšních), </a:t>
            </a:r>
            <a:r>
              <a:rPr lang="cs-CZ" u="sng" dirty="0"/>
              <a:t>axony</a:t>
            </a:r>
            <a:r>
              <a:rPr lang="cs-CZ" dirty="0"/>
              <a:t> vybíhají z CNS cestou hlavových nervů + předních míšních kořenů</a:t>
            </a:r>
          </a:p>
          <a:p>
            <a:pPr lvl="1"/>
            <a:r>
              <a:rPr lang="cs-CZ" u="sng" dirty="0"/>
              <a:t>Těla</a:t>
            </a:r>
            <a:r>
              <a:rPr lang="cs-CZ" dirty="0"/>
              <a:t> </a:t>
            </a:r>
            <a:r>
              <a:rPr lang="cs-CZ" dirty="0" err="1">
                <a:solidFill>
                  <a:srgbClr val="0070C0"/>
                </a:solidFill>
              </a:rPr>
              <a:t>postgangliových</a:t>
            </a:r>
            <a:r>
              <a:rPr lang="cs-CZ" dirty="0"/>
              <a:t> neuronů - ve </a:t>
            </a:r>
            <a:r>
              <a:rPr lang="cs-CZ" b="1" dirty="0"/>
              <a:t>vegetativních</a:t>
            </a:r>
            <a:r>
              <a:rPr lang="cs-CZ" dirty="0"/>
              <a:t> (sympatických a parasympatických) </a:t>
            </a:r>
            <a:r>
              <a:rPr lang="cs-CZ" b="1" dirty="0"/>
              <a:t>gangliích</a:t>
            </a:r>
            <a:r>
              <a:rPr lang="cs-CZ" dirty="0"/>
              <a:t>, </a:t>
            </a:r>
            <a:r>
              <a:rPr lang="cs-CZ" u="sng" dirty="0"/>
              <a:t>axony</a:t>
            </a:r>
            <a:r>
              <a:rPr lang="cs-CZ" dirty="0"/>
              <a:t> směřují k efektorům</a:t>
            </a:r>
          </a:p>
          <a:p>
            <a:r>
              <a:rPr lang="cs-CZ" sz="1600" b="1" dirty="0" err="1">
                <a:highlight>
                  <a:srgbClr val="FFFF00"/>
                </a:highlight>
              </a:rPr>
              <a:t>Viscerosenzitivní</a:t>
            </a:r>
            <a:r>
              <a:rPr lang="cs-CZ" sz="1600" b="1" dirty="0">
                <a:highlight>
                  <a:srgbClr val="FFFF00"/>
                </a:highlight>
              </a:rPr>
              <a:t> </a:t>
            </a:r>
            <a:r>
              <a:rPr lang="cs-CZ" sz="1600" dirty="0">
                <a:highlight>
                  <a:srgbClr val="FFFF00"/>
                </a:highlight>
              </a:rPr>
              <a:t>(aferentní):</a:t>
            </a:r>
            <a:r>
              <a:rPr lang="cs-CZ" sz="1600" dirty="0"/>
              <a:t> přivádí čití z efektorů</a:t>
            </a:r>
          </a:p>
          <a:p>
            <a:pPr lvl="1"/>
            <a:r>
              <a:rPr lang="cs-CZ" dirty="0"/>
              <a:t>Čití vedeno cestou 1 neuronu: těla neuronů jsou </a:t>
            </a:r>
            <a:r>
              <a:rPr lang="cs-CZ" dirty="0" err="1"/>
              <a:t>pseudounipolární</a:t>
            </a:r>
            <a:r>
              <a:rPr lang="cs-CZ" dirty="0"/>
              <a:t> buňky míšních ganglií a ganglion </a:t>
            </a:r>
            <a:r>
              <a:rPr lang="cs-CZ" dirty="0" err="1"/>
              <a:t>superius</a:t>
            </a:r>
            <a:r>
              <a:rPr lang="cs-CZ" dirty="0"/>
              <a:t> et </a:t>
            </a:r>
            <a:r>
              <a:rPr lang="cs-CZ" dirty="0" err="1"/>
              <a:t>inferius</a:t>
            </a:r>
            <a:r>
              <a:rPr lang="cs-CZ" dirty="0"/>
              <a:t> n. X.</a:t>
            </a:r>
          </a:p>
          <a:p>
            <a:pPr lvl="1"/>
            <a:r>
              <a:rPr lang="cs-CZ" dirty="0"/>
              <a:t>Dlouhé dendrity probíhají společně s periferními složkami </a:t>
            </a:r>
            <a:r>
              <a:rPr lang="cs-CZ" dirty="0" err="1"/>
              <a:t>visceromotorického</a:t>
            </a:r>
            <a:r>
              <a:rPr lang="cs-CZ" dirty="0"/>
              <a:t> nervstva</a:t>
            </a:r>
          </a:p>
          <a:p>
            <a:pPr lvl="1"/>
            <a:r>
              <a:rPr lang="cs-CZ" dirty="0"/>
              <a:t>Axony vstupují cestou zadních kořenů míšních do CNS (do </a:t>
            </a:r>
            <a:r>
              <a:rPr lang="cs-CZ" dirty="0" err="1"/>
              <a:t>ncl</a:t>
            </a:r>
            <a:r>
              <a:rPr lang="cs-CZ" dirty="0"/>
              <a:t>. </a:t>
            </a:r>
            <a:r>
              <a:rPr lang="cs-CZ" dirty="0" err="1"/>
              <a:t>intermediomedialis</a:t>
            </a:r>
            <a:r>
              <a:rPr lang="cs-CZ" dirty="0"/>
              <a:t> postranních rohů míšních a do dolní části </a:t>
            </a:r>
            <a:r>
              <a:rPr lang="cs-CZ" dirty="0" err="1"/>
              <a:t>ncl</a:t>
            </a:r>
            <a:r>
              <a:rPr lang="cs-CZ" dirty="0"/>
              <a:t>. </a:t>
            </a:r>
            <a:r>
              <a:rPr lang="cs-CZ" dirty="0" err="1"/>
              <a:t>solitarius</a:t>
            </a:r>
            <a:r>
              <a:rPr lang="cs-CZ" dirty="0"/>
              <a:t>) </a:t>
            </a:r>
          </a:p>
          <a:p>
            <a:pPr lvl="1"/>
            <a:endParaRPr lang="cs-CZ" dirty="0"/>
          </a:p>
          <a:p>
            <a:pPr marL="0" indent="0">
              <a:buNone/>
            </a:pPr>
            <a:r>
              <a:rPr lang="cs-CZ" sz="1600" b="1" u="sng" dirty="0">
                <a:highlight>
                  <a:srgbClr val="00FF00"/>
                </a:highlight>
              </a:rPr>
              <a:t>Mediátory: </a:t>
            </a:r>
          </a:p>
          <a:p>
            <a:r>
              <a:rPr lang="cs-CZ" sz="1600" b="1" dirty="0" err="1"/>
              <a:t>Pregangliové</a:t>
            </a:r>
            <a:r>
              <a:rPr lang="cs-CZ" sz="1600" b="1" dirty="0"/>
              <a:t> neurony: 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sympatiku i parasympatiku </a:t>
            </a:r>
            <a:r>
              <a:rPr lang="cs-CZ" dirty="0"/>
              <a:t>– </a:t>
            </a:r>
            <a:r>
              <a:rPr lang="cs-CZ" u="sng" dirty="0" err="1">
                <a:highlight>
                  <a:srgbClr val="FFFF00"/>
                </a:highlight>
              </a:rPr>
              <a:t>cholinergní</a:t>
            </a:r>
            <a:r>
              <a:rPr lang="cs-CZ" dirty="0"/>
              <a:t> (mediátorem acetylcholin)</a:t>
            </a:r>
          </a:p>
          <a:p>
            <a:r>
              <a:rPr lang="cs-CZ" sz="1600" b="1" dirty="0" err="1"/>
              <a:t>Postgangliové</a:t>
            </a:r>
            <a:r>
              <a:rPr lang="cs-CZ" sz="1600" b="1" dirty="0"/>
              <a:t> neurony: 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sympatiku</a:t>
            </a:r>
            <a:r>
              <a:rPr lang="cs-CZ" dirty="0"/>
              <a:t> – </a:t>
            </a:r>
            <a:r>
              <a:rPr lang="cs-CZ" u="sng" dirty="0">
                <a:highlight>
                  <a:srgbClr val="FFFF00"/>
                </a:highlight>
              </a:rPr>
              <a:t>adrenergní</a:t>
            </a:r>
            <a:r>
              <a:rPr lang="cs-CZ" dirty="0"/>
              <a:t> (adrenalin)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parasympatiku</a:t>
            </a:r>
            <a:r>
              <a:rPr lang="cs-CZ" dirty="0"/>
              <a:t> – </a:t>
            </a:r>
            <a:r>
              <a:rPr lang="cs-CZ" u="sng" dirty="0" err="1">
                <a:highlight>
                  <a:srgbClr val="FFFF00"/>
                </a:highlight>
              </a:rPr>
              <a:t>cholinergní</a:t>
            </a:r>
            <a:r>
              <a:rPr lang="cs-CZ" dirty="0"/>
              <a:t> (acetylcholin)</a:t>
            </a:r>
          </a:p>
          <a:p>
            <a:pPr lvl="1"/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DCFE30B-EDD7-442C-91E6-84DA1D1F8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392" y="711087"/>
            <a:ext cx="4318608" cy="324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678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3955DC-EFC2-4719-B8F2-328749DBD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22" y="111690"/>
            <a:ext cx="9549658" cy="663461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b="1" dirty="0">
                <a:solidFill>
                  <a:srgbClr val="92D050"/>
                </a:solidFill>
              </a:rPr>
              <a:t>Sympatikus</a:t>
            </a:r>
          </a:p>
          <a:p>
            <a:pPr>
              <a:buFont typeface="+mj-lt"/>
              <a:buAutoNum type="arabicPeriod"/>
            </a:pPr>
            <a:r>
              <a:rPr lang="cs-CZ" sz="1600" b="1" dirty="0" err="1">
                <a:highlight>
                  <a:srgbClr val="FFFF00"/>
                </a:highlight>
              </a:rPr>
              <a:t>Pregangliové</a:t>
            </a:r>
            <a:r>
              <a:rPr lang="cs-CZ" sz="1600" b="1" dirty="0">
                <a:highlight>
                  <a:srgbClr val="FFFF00"/>
                </a:highlight>
              </a:rPr>
              <a:t> neurony </a:t>
            </a:r>
            <a:r>
              <a:rPr lang="cs-CZ" sz="1600" dirty="0" err="1"/>
              <a:t>leži</a:t>
            </a:r>
            <a:r>
              <a:rPr lang="cs-CZ" sz="1600" dirty="0"/>
              <a:t> v </a:t>
            </a:r>
            <a:r>
              <a:rPr lang="cs-CZ" sz="1600" dirty="0" err="1"/>
              <a:t>ncl</a:t>
            </a:r>
            <a:r>
              <a:rPr lang="cs-CZ" sz="1600" dirty="0"/>
              <a:t>. </a:t>
            </a:r>
            <a:r>
              <a:rPr lang="cs-CZ" sz="1600" dirty="0" err="1"/>
              <a:t>intermediolateralis</a:t>
            </a:r>
            <a:r>
              <a:rPr lang="cs-CZ" sz="1600" dirty="0"/>
              <a:t> postranních rohů míšních C8-L3 = </a:t>
            </a:r>
            <a:r>
              <a:rPr lang="cs-CZ" sz="1600" b="1" dirty="0">
                <a:solidFill>
                  <a:srgbClr val="0070C0"/>
                </a:solidFill>
                <a:highlight>
                  <a:srgbClr val="00FFFF"/>
                </a:highlight>
              </a:rPr>
              <a:t>systém </a:t>
            </a:r>
            <a:r>
              <a:rPr lang="cs-CZ" sz="1600" b="1" dirty="0" err="1">
                <a:solidFill>
                  <a:srgbClr val="0070C0"/>
                </a:solidFill>
                <a:highlight>
                  <a:srgbClr val="00FFFF"/>
                </a:highlight>
              </a:rPr>
              <a:t>thorako</a:t>
            </a:r>
            <a:r>
              <a:rPr lang="cs-CZ" sz="1600" b="1" dirty="0">
                <a:solidFill>
                  <a:srgbClr val="0070C0"/>
                </a:solidFill>
                <a:highlight>
                  <a:srgbClr val="00FFFF"/>
                </a:highlight>
              </a:rPr>
              <a:t>-lumbální</a:t>
            </a:r>
            <a:r>
              <a:rPr lang="cs-CZ" sz="1600" dirty="0"/>
              <a:t>, axony vystupují předními míšními kořeny</a:t>
            </a:r>
          </a:p>
          <a:p>
            <a:pPr>
              <a:buFont typeface="+mj-lt"/>
              <a:buAutoNum type="arabicPeriod"/>
            </a:pPr>
            <a:r>
              <a:rPr lang="cs-CZ" sz="1600" b="1" dirty="0" err="1">
                <a:highlight>
                  <a:srgbClr val="FFFF00"/>
                </a:highlight>
              </a:rPr>
              <a:t>Postgangliové</a:t>
            </a:r>
            <a:r>
              <a:rPr lang="cs-CZ" sz="1600" b="1" dirty="0">
                <a:highlight>
                  <a:srgbClr val="FFFF00"/>
                </a:highlight>
              </a:rPr>
              <a:t> neurony </a:t>
            </a:r>
            <a:r>
              <a:rPr lang="cs-CZ" sz="1600" dirty="0"/>
              <a:t>leží v </a:t>
            </a:r>
            <a:r>
              <a:rPr lang="cs-CZ" sz="1600" dirty="0" err="1"/>
              <a:t>paravertebrálních</a:t>
            </a:r>
            <a:r>
              <a:rPr lang="cs-CZ" sz="1600" dirty="0"/>
              <a:t> a </a:t>
            </a:r>
            <a:r>
              <a:rPr lang="cs-CZ" sz="1600" dirty="0" err="1"/>
              <a:t>prevertebrálních</a:t>
            </a:r>
            <a:r>
              <a:rPr lang="cs-CZ" sz="1600" dirty="0"/>
              <a:t> gangliích (leží většinou v blízkosti CNS = </a:t>
            </a:r>
            <a:r>
              <a:rPr lang="cs-CZ" sz="1600" dirty="0" err="1"/>
              <a:t>pregangliová</a:t>
            </a:r>
            <a:r>
              <a:rPr lang="cs-CZ" sz="1600" dirty="0"/>
              <a:t> vlákna - krátká, </a:t>
            </a:r>
            <a:r>
              <a:rPr lang="cs-CZ" sz="1600" dirty="0" err="1"/>
              <a:t>postgangliová</a:t>
            </a:r>
            <a:r>
              <a:rPr lang="cs-CZ" sz="1600" dirty="0"/>
              <a:t> – dlouhá, viz. dolní obrázek): </a:t>
            </a:r>
          </a:p>
          <a:p>
            <a:pPr marL="800100" lvl="1" indent="-342900">
              <a:buFont typeface="+mj-lt"/>
              <a:buAutoNum type="alphaUcPeriod"/>
            </a:pPr>
            <a:r>
              <a:rPr lang="cs-CZ" u="sng" dirty="0" err="1">
                <a:highlight>
                  <a:srgbClr val="00FF00"/>
                </a:highlight>
              </a:rPr>
              <a:t>Paravertebrální</a:t>
            </a:r>
            <a:r>
              <a:rPr lang="cs-CZ" dirty="0">
                <a:highlight>
                  <a:srgbClr val="00FF00"/>
                </a:highlight>
              </a:rPr>
              <a:t> ganglia</a:t>
            </a:r>
            <a:r>
              <a:rPr lang="cs-CZ" dirty="0"/>
              <a:t> – 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po obou stranách páteře v oblasti krku, hrudníku, dutině břišní a malé pánvi</a:t>
            </a:r>
            <a:r>
              <a:rPr lang="cs-CZ" dirty="0"/>
              <a:t>, stejnostranná ganglia jsou propojena do souvislého řetězce – </a:t>
            </a:r>
            <a:r>
              <a:rPr lang="cs-CZ" b="1" dirty="0" err="1"/>
              <a:t>truncus</a:t>
            </a:r>
            <a:r>
              <a:rPr lang="cs-CZ" b="1" dirty="0"/>
              <a:t> </a:t>
            </a:r>
            <a:r>
              <a:rPr lang="cs-CZ" b="1" dirty="0" err="1"/>
              <a:t>sympaticus</a:t>
            </a:r>
            <a:r>
              <a:rPr lang="cs-CZ" b="1" dirty="0"/>
              <a:t> </a:t>
            </a:r>
            <a:r>
              <a:rPr lang="cs-CZ" b="1" dirty="0" err="1"/>
              <a:t>dexter</a:t>
            </a:r>
            <a:r>
              <a:rPr lang="cs-CZ" b="1" dirty="0"/>
              <a:t> et </a:t>
            </a:r>
            <a:r>
              <a:rPr lang="cs-CZ" b="1" dirty="0" err="1"/>
              <a:t>sinister</a:t>
            </a:r>
            <a:r>
              <a:rPr lang="cs-CZ" dirty="0"/>
              <a:t>, 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přepojuje se v nich většina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pregangliových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neuronů sympatiku</a:t>
            </a:r>
            <a:r>
              <a:rPr lang="cs-CZ" dirty="0"/>
              <a:t> </a:t>
            </a:r>
          </a:p>
          <a:p>
            <a:pPr lvl="2"/>
            <a:r>
              <a:rPr lang="cs-CZ" sz="1600" dirty="0">
                <a:cs typeface="Times New Roman" panose="02020603050405020304" pitchFamily="18" charset="0"/>
              </a:rPr>
              <a:t>Podle uložení </a:t>
            </a:r>
            <a:r>
              <a:rPr lang="cs-CZ" sz="1600" dirty="0" err="1">
                <a:cs typeface="Times New Roman" panose="02020603050405020304" pitchFamily="18" charset="0"/>
              </a:rPr>
              <a:t>paravertebrálních</a:t>
            </a:r>
            <a:r>
              <a:rPr lang="cs-CZ" sz="1600" dirty="0">
                <a:cs typeface="Times New Roman" panose="02020603050405020304" pitchFamily="18" charset="0"/>
              </a:rPr>
              <a:t> sympatických ganglií se sympatikus dělí na: </a:t>
            </a:r>
          </a:p>
          <a:p>
            <a:pPr marL="1200150" lvl="2" indent="-342900">
              <a:buFont typeface="+mj-lt"/>
              <a:buAutoNum type="arabicParenR"/>
            </a:pPr>
            <a:r>
              <a:rPr lang="cs-CZ" sz="1600" dirty="0">
                <a:cs typeface="Times New Roman" panose="02020603050405020304" pitchFamily="18" charset="0"/>
              </a:rPr>
              <a:t>krční </a:t>
            </a:r>
          </a:p>
          <a:p>
            <a:pPr marL="1200150" lvl="2" indent="-342900">
              <a:buFont typeface="+mj-lt"/>
              <a:buAutoNum type="arabicParenR"/>
            </a:pPr>
            <a:r>
              <a:rPr lang="cs-CZ" sz="1600" dirty="0">
                <a:cs typeface="Times New Roman" panose="02020603050405020304" pitchFamily="18" charset="0"/>
              </a:rPr>
              <a:t>hrudní</a:t>
            </a:r>
          </a:p>
          <a:p>
            <a:pPr marL="1200150" lvl="2" indent="-342900">
              <a:buFont typeface="+mj-lt"/>
              <a:buAutoNum type="arabicParenR"/>
            </a:pPr>
            <a:r>
              <a:rPr lang="cs-CZ" sz="1600" dirty="0">
                <a:cs typeface="Times New Roman" panose="02020603050405020304" pitchFamily="18" charset="0"/>
              </a:rPr>
              <a:t>břišní a pánevní</a:t>
            </a:r>
          </a:p>
          <a:p>
            <a:pPr marL="800100" lvl="1" indent="-342900">
              <a:buFont typeface="+mj-lt"/>
              <a:buAutoNum type="alphaUcPeriod"/>
            </a:pPr>
            <a:r>
              <a:rPr lang="cs-CZ" u="sng" dirty="0" err="1">
                <a:highlight>
                  <a:srgbClr val="00FF00"/>
                </a:highlight>
              </a:rPr>
              <a:t>Prevertebrální</a:t>
            </a:r>
            <a:r>
              <a:rPr lang="cs-CZ" u="sng" dirty="0">
                <a:highlight>
                  <a:srgbClr val="00FF00"/>
                </a:highlight>
              </a:rPr>
              <a:t> </a:t>
            </a:r>
            <a:r>
              <a:rPr lang="cs-CZ" dirty="0">
                <a:highlight>
                  <a:srgbClr val="00FF00"/>
                </a:highlight>
              </a:rPr>
              <a:t> ganglia</a:t>
            </a:r>
            <a:r>
              <a:rPr lang="cs-CZ" dirty="0"/>
              <a:t> – l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eží při odstupu orgánových </a:t>
            </a:r>
            <a:b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větví břišní aorty před bederní páteří v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retroperitoneu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přepojuje se v nich menší část </a:t>
            </a:r>
            <a:r>
              <a:rPr lang="cs-CZ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pregangliových</a:t>
            </a: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dirty="0">
                <a:ea typeface="Times New Roman" panose="02020603050405020304" pitchFamily="18" charset="0"/>
                <a:cs typeface="Times New Roman" panose="02020603050405020304" pitchFamily="18" charset="0"/>
              </a:rPr>
              <a:t>sympatických neuronů</a:t>
            </a:r>
          </a:p>
          <a:p>
            <a:pPr>
              <a:buNone/>
            </a:pPr>
            <a:endParaRPr lang="cs-CZ" sz="1600" dirty="0"/>
          </a:p>
          <a:p>
            <a:pPr>
              <a:buNone/>
            </a:pPr>
            <a:endParaRPr lang="cs-CZ" sz="1600" b="1" dirty="0">
              <a:solidFill>
                <a:srgbClr val="0070C0"/>
              </a:solidFill>
            </a:endParaRPr>
          </a:p>
          <a:p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8718745-4721-4251-9952-5DDC1DC14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681" y="321856"/>
            <a:ext cx="2105319" cy="462027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8D1D02E-F315-4EC7-A09A-D198D244D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057" y="3567497"/>
            <a:ext cx="4181692" cy="3139801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7F0F8CDD-DAB1-4AFB-B46E-7569F9BB3D25}"/>
              </a:ext>
            </a:extLst>
          </p:cNvPr>
          <p:cNvSpPr/>
          <p:nvPr/>
        </p:nvSpPr>
        <p:spPr>
          <a:xfrm>
            <a:off x="10574249" y="4998899"/>
            <a:ext cx="161775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200" b="1" dirty="0" err="1"/>
              <a:t>truncus</a:t>
            </a:r>
            <a:r>
              <a:rPr lang="cs-CZ" sz="1200" b="1" dirty="0"/>
              <a:t> </a:t>
            </a:r>
            <a:r>
              <a:rPr lang="cs-CZ" sz="1200" b="1" dirty="0" err="1"/>
              <a:t>sympaticus</a:t>
            </a:r>
            <a:r>
              <a:rPr lang="cs-CZ" sz="1200" b="1" dirty="0"/>
              <a:t> </a:t>
            </a:r>
            <a:endParaRPr lang="cs-CZ" sz="1200" dirty="0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704A8598-2EEA-4057-8539-A7894D9B87EB}"/>
              </a:ext>
            </a:extLst>
          </p:cNvPr>
          <p:cNvCxnSpPr>
            <a:cxnSpLocks/>
          </p:cNvCxnSpPr>
          <p:nvPr/>
        </p:nvCxnSpPr>
        <p:spPr>
          <a:xfrm>
            <a:off x="8763505" y="2379442"/>
            <a:ext cx="1991581" cy="6337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5959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3955DC-EFC2-4719-B8F2-328749DBD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11690"/>
            <a:ext cx="12192000" cy="5008950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cs-CZ" sz="2800" b="1" dirty="0" err="1">
                <a:solidFill>
                  <a:srgbClr val="92D050"/>
                </a:solidFill>
              </a:rPr>
              <a:t>Parasympaticus</a:t>
            </a:r>
            <a:endParaRPr lang="cs-CZ" sz="2800" b="1" dirty="0">
              <a:solidFill>
                <a:srgbClr val="92D050"/>
              </a:solidFill>
            </a:endParaRPr>
          </a:p>
          <a:p>
            <a:r>
              <a:rPr lang="cs-CZ" sz="1600" b="1" dirty="0" err="1"/>
              <a:t>Pregangliové</a:t>
            </a:r>
            <a:r>
              <a:rPr lang="cs-CZ" sz="1600" b="1" dirty="0"/>
              <a:t> neurony:</a:t>
            </a:r>
            <a:r>
              <a:rPr lang="cs-CZ" sz="1600" dirty="0"/>
              <a:t> v parasympatických jádrech </a:t>
            </a:r>
            <a:r>
              <a:rPr lang="cs-CZ" sz="1600" b="1" dirty="0"/>
              <a:t>hlavových nervů </a:t>
            </a:r>
            <a:r>
              <a:rPr lang="cs-CZ" sz="1600" dirty="0"/>
              <a:t>a </a:t>
            </a:r>
            <a:r>
              <a:rPr lang="cs-CZ" sz="1600" dirty="0" err="1"/>
              <a:t>ncl</a:t>
            </a:r>
            <a:r>
              <a:rPr lang="cs-CZ" sz="1600" dirty="0"/>
              <a:t>. </a:t>
            </a:r>
            <a:r>
              <a:rPr lang="cs-CZ" sz="1600" dirty="0" err="1"/>
              <a:t>intermediolateralis</a:t>
            </a:r>
            <a:r>
              <a:rPr lang="cs-CZ" sz="1600" dirty="0"/>
              <a:t> postranních rohů sakrální míchy (</a:t>
            </a:r>
            <a:r>
              <a:rPr lang="cs-CZ" sz="1600" b="1" dirty="0"/>
              <a:t>S2-S5</a:t>
            </a:r>
            <a:r>
              <a:rPr lang="cs-CZ" sz="1600" dirty="0"/>
              <a:t>) = </a:t>
            </a:r>
            <a:r>
              <a:rPr lang="cs-CZ" sz="1600" b="1" dirty="0">
                <a:solidFill>
                  <a:srgbClr val="0070C0"/>
                </a:solidFill>
                <a:highlight>
                  <a:srgbClr val="00FFFF"/>
                </a:highlight>
              </a:rPr>
              <a:t>systém </a:t>
            </a:r>
            <a:r>
              <a:rPr lang="cs-CZ" sz="1600" b="1" dirty="0" err="1">
                <a:solidFill>
                  <a:srgbClr val="0070C0"/>
                </a:solidFill>
                <a:highlight>
                  <a:srgbClr val="00FFFF"/>
                </a:highlight>
              </a:rPr>
              <a:t>kranio</a:t>
            </a:r>
            <a:r>
              <a:rPr lang="cs-CZ" sz="1600" b="1" dirty="0">
                <a:solidFill>
                  <a:srgbClr val="0070C0"/>
                </a:solidFill>
                <a:highlight>
                  <a:srgbClr val="00FFFF"/>
                </a:highlight>
              </a:rPr>
              <a:t>-sakrální </a:t>
            </a:r>
          </a:p>
          <a:p>
            <a:r>
              <a:rPr lang="cs-CZ" sz="1600" u="sng" dirty="0"/>
              <a:t>Parasympatická ganglia</a:t>
            </a:r>
            <a:r>
              <a:rPr lang="cs-CZ" sz="1600" dirty="0"/>
              <a:t> leží daleko od CNS, v</a:t>
            </a:r>
            <a:r>
              <a:rPr lang="cs-CZ" sz="1600" b="1" dirty="0"/>
              <a:t> </a:t>
            </a:r>
            <a:r>
              <a:rPr lang="cs-CZ" sz="1600" dirty="0"/>
              <a:t>blízkosti cílového orgánu = </a:t>
            </a:r>
            <a:r>
              <a:rPr lang="cs-CZ" sz="1600" dirty="0" err="1"/>
              <a:t>pregangliová</a:t>
            </a:r>
            <a:r>
              <a:rPr lang="cs-CZ" sz="1600" dirty="0"/>
              <a:t> vlákna - dlouhá, </a:t>
            </a:r>
            <a:r>
              <a:rPr lang="cs-CZ" sz="1600" dirty="0" err="1"/>
              <a:t>postgangliová</a:t>
            </a:r>
            <a:r>
              <a:rPr lang="cs-CZ" sz="1600" dirty="0"/>
              <a:t> – krátká</a:t>
            </a:r>
          </a:p>
          <a:p>
            <a:pPr marL="457200" lvl="1" indent="0">
              <a:buNone/>
            </a:pPr>
            <a:endParaRPr lang="cs-CZ" b="1" dirty="0">
              <a:highlight>
                <a:srgbClr val="FFFF00"/>
              </a:highlight>
            </a:endParaRPr>
          </a:p>
          <a:p>
            <a:pPr marL="57150" indent="0">
              <a:buNone/>
            </a:pPr>
            <a:r>
              <a:rPr lang="cs-CZ" sz="1600" b="1" dirty="0">
                <a:highlight>
                  <a:srgbClr val="FFFF00"/>
                </a:highlight>
              </a:rPr>
              <a:t>Hlavový </a:t>
            </a:r>
            <a:r>
              <a:rPr lang="cs-CZ" sz="1600" b="1" dirty="0" err="1">
                <a:highlight>
                  <a:srgbClr val="FFFF00"/>
                </a:highlight>
              </a:rPr>
              <a:t>parasympaticus</a:t>
            </a:r>
            <a:r>
              <a:rPr lang="cs-CZ" sz="1600" b="1" dirty="0">
                <a:highlight>
                  <a:srgbClr val="FFFF00"/>
                </a:highlight>
              </a:rPr>
              <a:t>:</a:t>
            </a:r>
            <a:r>
              <a:rPr lang="cs-CZ" sz="1600" dirty="0"/>
              <a:t> i</a:t>
            </a:r>
            <a:r>
              <a:rPr lang="cs-CZ" sz="1600" dirty="0">
                <a:cs typeface="Times New Roman" panose="02020603050405020304" pitchFamily="18" charset="0"/>
              </a:rPr>
              <a:t>nervuje hladkou svalovinu, cévy a žlázy </a:t>
            </a:r>
            <a:r>
              <a:rPr lang="cs-CZ" sz="1600" b="1" dirty="0">
                <a:cs typeface="Times New Roman" panose="02020603050405020304" pitchFamily="18" charset="0"/>
              </a:rPr>
              <a:t>v oblasti hlavy a krku</a:t>
            </a:r>
            <a:r>
              <a:rPr lang="cs-CZ" sz="1600" dirty="0">
                <a:cs typeface="Times New Roman" panose="02020603050405020304" pitchFamily="18" charset="0"/>
              </a:rPr>
              <a:t>, dlouhá vlákna n. X inervují </a:t>
            </a:r>
            <a:r>
              <a:rPr lang="cs-CZ" sz="1600" b="1" dirty="0">
                <a:cs typeface="Times New Roman" panose="02020603050405020304" pitchFamily="18" charset="0"/>
              </a:rPr>
              <a:t>hrudní a břišní orgány</a:t>
            </a:r>
            <a:r>
              <a:rPr lang="cs-CZ" sz="1600" dirty="0">
                <a:cs typeface="Times New Roman" panose="02020603050405020304" pitchFamily="18" charset="0"/>
              </a:rPr>
              <a:t>, u muže také </a:t>
            </a:r>
            <a:r>
              <a:rPr lang="cs-CZ" sz="1600" b="1" dirty="0">
                <a:cs typeface="Times New Roman" panose="02020603050405020304" pitchFamily="18" charset="0"/>
              </a:rPr>
              <a:t>varlata</a:t>
            </a:r>
          </a:p>
          <a:p>
            <a:pPr lvl="1"/>
            <a:r>
              <a:rPr lang="cs-CZ" b="1" dirty="0"/>
              <a:t>Ganglia hlavového parasympatiku: </a:t>
            </a:r>
            <a:r>
              <a:rPr lang="cs-CZ" dirty="0"/>
              <a:t>vsazena do průběhu 4 hlavových nervů: n. III, VII, IX, X (v oblasti hlavy, X - v blízkosti orgánů hrudních a břišních) </a:t>
            </a:r>
          </a:p>
          <a:p>
            <a:pPr marL="457200" lvl="1" indent="0">
              <a:buNone/>
            </a:pPr>
            <a:endParaRPr lang="cs-CZ" b="1" dirty="0">
              <a:highlight>
                <a:srgbClr val="FFFF00"/>
              </a:highlight>
            </a:endParaRPr>
          </a:p>
          <a:p>
            <a:pPr marL="57150" indent="0">
              <a:buNone/>
            </a:pPr>
            <a:r>
              <a:rPr lang="cs-CZ" sz="1600" b="1" dirty="0">
                <a:highlight>
                  <a:srgbClr val="FFFF00"/>
                </a:highlight>
              </a:rPr>
              <a:t>Sakrální </a:t>
            </a:r>
            <a:r>
              <a:rPr lang="cs-CZ" sz="1600" b="1" dirty="0" err="1">
                <a:highlight>
                  <a:srgbClr val="FFFF00"/>
                </a:highlight>
              </a:rPr>
              <a:t>parasympaticus</a:t>
            </a:r>
            <a:r>
              <a:rPr lang="cs-CZ" sz="1600" b="1" dirty="0">
                <a:highlight>
                  <a:srgbClr val="FFFF00"/>
                </a:highlight>
              </a:rPr>
              <a:t> :</a:t>
            </a:r>
            <a:r>
              <a:rPr lang="cs-CZ" sz="1600" dirty="0">
                <a:highlight>
                  <a:srgbClr val="FFFF00"/>
                </a:highlight>
              </a:rPr>
              <a:t> </a:t>
            </a:r>
            <a:r>
              <a:rPr lang="cs-CZ" sz="1600" dirty="0">
                <a:cs typeface="Times New Roman" panose="02020603050405020304" pitchFamily="18" charset="0"/>
              </a:rPr>
              <a:t>krátká </a:t>
            </a:r>
            <a:r>
              <a:rPr lang="cs-CZ" sz="1600" dirty="0" err="1">
                <a:cs typeface="Times New Roman" panose="02020603050405020304" pitchFamily="18" charset="0"/>
              </a:rPr>
              <a:t>postgangliová</a:t>
            </a:r>
            <a:r>
              <a:rPr lang="cs-CZ" sz="1600" dirty="0">
                <a:cs typeface="Times New Roman" panose="02020603050405020304" pitchFamily="18" charset="0"/>
              </a:rPr>
              <a:t> vlákna inervují </a:t>
            </a:r>
            <a:r>
              <a:rPr lang="cs-CZ" sz="1600" b="1" dirty="0">
                <a:cs typeface="Times New Roman" panose="02020603050405020304" pitchFamily="18" charset="0"/>
              </a:rPr>
              <a:t>orgány zažívací trubice kaudálně od levého tračníkového ohbí a orgány malé pánve</a:t>
            </a:r>
          </a:p>
          <a:p>
            <a:pPr lvl="1"/>
            <a:r>
              <a:rPr lang="cs-CZ" b="1" dirty="0"/>
              <a:t>Ganglia sakrálního parasympatiku: </a:t>
            </a:r>
            <a:r>
              <a:rPr lang="cs-CZ" dirty="0"/>
              <a:t>ve stěně zažívací trubice kaudálně od levého </a:t>
            </a:r>
            <a:br>
              <a:rPr lang="cs-CZ" dirty="0"/>
            </a:br>
            <a:r>
              <a:rPr lang="cs-CZ" dirty="0"/>
              <a:t>tračníkového ohbí a v blízkosti orgánů malé pánve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8D1D02E-F315-4EC7-A09A-D198D244D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1817" y="4124788"/>
            <a:ext cx="3640183" cy="273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983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6952" y="147655"/>
            <a:ext cx="7794199" cy="656269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cs-CZ" sz="3500" b="1" dirty="0">
                <a:solidFill>
                  <a:srgbClr val="92D050"/>
                </a:solidFill>
              </a:rPr>
              <a:t>Zrakové ústrojí </a:t>
            </a:r>
          </a:p>
          <a:p>
            <a:pPr>
              <a:buNone/>
            </a:pPr>
            <a:r>
              <a:rPr lang="cs-CZ" sz="1500" dirty="0">
                <a:solidFill>
                  <a:schemeClr val="tx1"/>
                </a:solidFill>
              </a:rPr>
              <a:t>Skládá se z oční koule a přídatných orgánů očních</a:t>
            </a:r>
          </a:p>
          <a:p>
            <a:pPr>
              <a:buNone/>
            </a:pPr>
            <a:endParaRPr lang="cs-CZ" sz="15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cs-CZ" sz="1500" b="1" dirty="0"/>
              <a:t>Oční koule (bulbus </a:t>
            </a:r>
            <a:r>
              <a:rPr lang="cs-CZ" sz="1500" b="1" dirty="0" err="1"/>
              <a:t>oculi</a:t>
            </a:r>
            <a:r>
              <a:rPr lang="cs-CZ" sz="1500" b="1" dirty="0"/>
              <a:t>)</a:t>
            </a:r>
          </a:p>
          <a:p>
            <a:pPr>
              <a:buNone/>
            </a:pPr>
            <a:r>
              <a:rPr lang="cs-CZ" sz="1500" b="1" dirty="0"/>
              <a:t>Vrstvy oční koule, </a:t>
            </a:r>
            <a:r>
              <a:rPr lang="cs-CZ" sz="1500" dirty="0"/>
              <a:t>3 hlavní vrstvy: </a:t>
            </a:r>
          </a:p>
          <a:p>
            <a:pPr lvl="1"/>
            <a:r>
              <a:rPr lang="cs-CZ" sz="1500" b="1" dirty="0"/>
              <a:t>povrchová</a:t>
            </a:r>
            <a:r>
              <a:rPr lang="cs-CZ" sz="1500" dirty="0"/>
              <a:t> - vazivová, tunica </a:t>
            </a:r>
            <a:r>
              <a:rPr lang="cs-CZ" sz="1500" dirty="0" err="1"/>
              <a:t>fibrosa</a:t>
            </a:r>
            <a:r>
              <a:rPr lang="cs-CZ" sz="1500" dirty="0"/>
              <a:t> </a:t>
            </a:r>
            <a:r>
              <a:rPr lang="cs-CZ" sz="1500" dirty="0" err="1"/>
              <a:t>bulbi</a:t>
            </a:r>
            <a:r>
              <a:rPr lang="cs-CZ" sz="1500" dirty="0"/>
              <a:t>, součásti: rohovka, bělima</a:t>
            </a:r>
          </a:p>
          <a:p>
            <a:pPr lvl="1"/>
            <a:r>
              <a:rPr lang="cs-CZ" sz="1500" b="1" dirty="0"/>
              <a:t>střední</a:t>
            </a:r>
            <a:r>
              <a:rPr lang="cs-CZ" sz="1500" dirty="0"/>
              <a:t> - cévnatá, tunica </a:t>
            </a:r>
            <a:r>
              <a:rPr lang="cs-CZ" sz="1500" dirty="0" err="1"/>
              <a:t>vasculosa</a:t>
            </a:r>
            <a:r>
              <a:rPr lang="cs-CZ" sz="1500" dirty="0"/>
              <a:t> </a:t>
            </a:r>
            <a:r>
              <a:rPr lang="cs-CZ" sz="1500" dirty="0" err="1"/>
              <a:t>bulbi</a:t>
            </a:r>
            <a:r>
              <a:rPr lang="cs-CZ" sz="1500" dirty="0"/>
              <a:t>, součásti: duhovka, řasnaté těleso, cévnatka</a:t>
            </a:r>
          </a:p>
          <a:p>
            <a:pPr lvl="1"/>
            <a:r>
              <a:rPr lang="cs-CZ" sz="1500" b="1" dirty="0"/>
              <a:t>vnitřní</a:t>
            </a:r>
            <a:r>
              <a:rPr lang="cs-CZ" sz="1500" dirty="0"/>
              <a:t> - nervová, tunica interna </a:t>
            </a:r>
            <a:r>
              <a:rPr lang="cs-CZ" sz="1500" dirty="0" err="1"/>
              <a:t>bulbi</a:t>
            </a:r>
            <a:r>
              <a:rPr lang="cs-CZ" sz="1500" dirty="0"/>
              <a:t>, sítnice (retina), má 2 části: slepou a optickou </a:t>
            </a:r>
          </a:p>
          <a:p>
            <a:r>
              <a:rPr lang="cs-CZ" sz="1500" dirty="0"/>
              <a:t>rozlišujeme: </a:t>
            </a:r>
          </a:p>
          <a:p>
            <a:pPr lvl="1"/>
            <a:r>
              <a:rPr lang="cs-CZ" sz="1500" u="sng" dirty="0"/>
              <a:t>přední úsek</a:t>
            </a:r>
            <a:r>
              <a:rPr lang="cs-CZ" sz="1500" dirty="0"/>
              <a:t> </a:t>
            </a:r>
          </a:p>
          <a:p>
            <a:pPr lvl="2"/>
            <a:r>
              <a:rPr lang="cs-CZ" sz="1500" b="1" dirty="0"/>
              <a:t>rohovka</a:t>
            </a:r>
            <a:r>
              <a:rPr lang="cs-CZ" sz="1500" dirty="0"/>
              <a:t> (</a:t>
            </a:r>
            <a:r>
              <a:rPr lang="cs-CZ" sz="1500" dirty="0" err="1"/>
              <a:t>cornea</a:t>
            </a:r>
            <a:r>
              <a:rPr lang="cs-CZ" sz="1500" dirty="0"/>
              <a:t>)</a:t>
            </a:r>
          </a:p>
          <a:p>
            <a:pPr lvl="2"/>
            <a:r>
              <a:rPr lang="cs-CZ" sz="1500" b="1" dirty="0"/>
              <a:t>řasnaté těleso</a:t>
            </a:r>
            <a:r>
              <a:rPr lang="cs-CZ" sz="1500" dirty="0"/>
              <a:t> (corpus </a:t>
            </a:r>
            <a:r>
              <a:rPr lang="cs-CZ" sz="1500" dirty="0" err="1"/>
              <a:t>ciliare</a:t>
            </a:r>
            <a:r>
              <a:rPr lang="cs-CZ" sz="1500" dirty="0"/>
              <a:t>)</a:t>
            </a:r>
          </a:p>
          <a:p>
            <a:pPr lvl="2"/>
            <a:r>
              <a:rPr lang="cs-CZ" sz="1500" b="1" dirty="0"/>
              <a:t>duhovka</a:t>
            </a:r>
            <a:r>
              <a:rPr lang="cs-CZ" sz="1500" dirty="0"/>
              <a:t> (iris)</a:t>
            </a:r>
          </a:p>
          <a:p>
            <a:pPr lvl="2"/>
            <a:r>
              <a:rPr lang="cs-CZ" sz="1500" b="1" dirty="0"/>
              <a:t>duhovková část sítnice</a:t>
            </a:r>
            <a:r>
              <a:rPr lang="cs-CZ" sz="1500" dirty="0"/>
              <a:t> (</a:t>
            </a:r>
            <a:r>
              <a:rPr lang="cs-CZ" sz="1500" dirty="0" err="1"/>
              <a:t>pars</a:t>
            </a:r>
            <a:r>
              <a:rPr lang="cs-CZ" sz="1500" dirty="0"/>
              <a:t> </a:t>
            </a:r>
            <a:r>
              <a:rPr lang="cs-CZ" sz="1500" dirty="0" err="1"/>
              <a:t>iridiaca</a:t>
            </a:r>
            <a:r>
              <a:rPr lang="cs-CZ" sz="1500" dirty="0"/>
              <a:t> </a:t>
            </a:r>
            <a:r>
              <a:rPr lang="cs-CZ" sz="1500" dirty="0" err="1"/>
              <a:t>retinae</a:t>
            </a:r>
            <a:r>
              <a:rPr lang="cs-CZ" sz="1500" dirty="0"/>
              <a:t>) - slepá</a:t>
            </a:r>
          </a:p>
          <a:p>
            <a:pPr lvl="1"/>
            <a:r>
              <a:rPr lang="cs-CZ" sz="1500" u="sng" dirty="0"/>
              <a:t>zadní úsek</a:t>
            </a:r>
            <a:r>
              <a:rPr lang="cs-CZ" sz="1500" dirty="0"/>
              <a:t> </a:t>
            </a:r>
          </a:p>
          <a:p>
            <a:pPr lvl="2"/>
            <a:r>
              <a:rPr lang="cs-CZ" sz="1500" b="1" dirty="0"/>
              <a:t>bělima</a:t>
            </a:r>
            <a:r>
              <a:rPr lang="cs-CZ" sz="1500" dirty="0"/>
              <a:t> (</a:t>
            </a:r>
            <a:r>
              <a:rPr lang="cs-CZ" sz="1500" dirty="0" err="1"/>
              <a:t>sclera</a:t>
            </a:r>
            <a:r>
              <a:rPr lang="cs-CZ" sz="1500" dirty="0"/>
              <a:t>)</a:t>
            </a:r>
          </a:p>
          <a:p>
            <a:pPr lvl="2"/>
            <a:r>
              <a:rPr lang="cs-CZ" sz="1500" b="1" dirty="0"/>
              <a:t>cévnatka</a:t>
            </a:r>
            <a:r>
              <a:rPr lang="cs-CZ" sz="1500" dirty="0"/>
              <a:t> (</a:t>
            </a:r>
            <a:r>
              <a:rPr lang="cs-CZ" sz="1500" dirty="0" err="1"/>
              <a:t>choroidea</a:t>
            </a:r>
            <a:r>
              <a:rPr lang="cs-CZ" sz="1500" dirty="0"/>
              <a:t>)</a:t>
            </a:r>
          </a:p>
          <a:p>
            <a:pPr lvl="2"/>
            <a:r>
              <a:rPr lang="cs-CZ" sz="1500" b="1" dirty="0"/>
              <a:t>optická část sítnice </a:t>
            </a:r>
            <a:r>
              <a:rPr lang="cs-CZ" sz="1500" dirty="0"/>
              <a:t>(</a:t>
            </a:r>
            <a:r>
              <a:rPr lang="cs-CZ" sz="1500" dirty="0" err="1"/>
              <a:t>pars</a:t>
            </a:r>
            <a:r>
              <a:rPr lang="cs-CZ" sz="1500" dirty="0"/>
              <a:t> </a:t>
            </a:r>
            <a:r>
              <a:rPr lang="cs-CZ" sz="1500" dirty="0" err="1"/>
              <a:t>optica</a:t>
            </a:r>
            <a:r>
              <a:rPr lang="cs-CZ" sz="1500" dirty="0"/>
              <a:t> </a:t>
            </a:r>
            <a:r>
              <a:rPr lang="cs-CZ" sz="1500" dirty="0" err="1"/>
              <a:t>retinae</a:t>
            </a:r>
            <a:r>
              <a:rPr lang="cs-CZ" sz="1500" dirty="0"/>
              <a:t>)</a:t>
            </a:r>
          </a:p>
          <a:p>
            <a:endParaRPr 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D612C5F-B8C5-44DB-BFA3-9CAF11760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19246" y="268448"/>
            <a:ext cx="3872754" cy="270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98DF1DA6-47D9-4EDF-9F1C-4E939CE3C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152" y="3429000"/>
            <a:ext cx="4286848" cy="28864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13080CE-0F7E-4D3B-AFD4-31D6CC7F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390" y="377072"/>
            <a:ext cx="5699172" cy="62572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u="sng" dirty="0">
                <a:solidFill>
                  <a:schemeClr val="accent1"/>
                </a:solidFill>
              </a:rPr>
              <a:t>Rozlišujeme 5 hlavní typů vláken:</a:t>
            </a:r>
          </a:p>
          <a:p>
            <a:r>
              <a:rPr lang="cs-CZ" b="1" dirty="0" err="1"/>
              <a:t>Somatosenzitivní</a:t>
            </a:r>
            <a:r>
              <a:rPr lang="cs-CZ" b="1" dirty="0"/>
              <a:t> </a:t>
            </a:r>
            <a:r>
              <a:rPr lang="cs-CZ" dirty="0">
                <a:solidFill>
                  <a:srgbClr val="0070C0"/>
                </a:solidFill>
              </a:rPr>
              <a:t>(senzitivní) </a:t>
            </a:r>
            <a:r>
              <a:rPr lang="cs-CZ" dirty="0"/>
              <a:t>– těla neuronů umístěna v senzitivních spinálních gangliích/senzitivních gangliích hlavových nervů (hlavně ganglion </a:t>
            </a:r>
            <a:r>
              <a:rPr lang="cs-CZ" dirty="0" err="1"/>
              <a:t>trigeminale</a:t>
            </a:r>
            <a:r>
              <a:rPr lang="cs-CZ" dirty="0"/>
              <a:t>)</a:t>
            </a:r>
            <a:br>
              <a:rPr lang="cs-CZ" dirty="0"/>
            </a:br>
            <a:r>
              <a:rPr lang="cs-CZ" dirty="0"/>
              <a:t>- </a:t>
            </a:r>
            <a:r>
              <a:rPr lang="cs-CZ" u="sng" dirty="0"/>
              <a:t>přivádějí čití z receptorů</a:t>
            </a:r>
          </a:p>
          <a:p>
            <a:r>
              <a:rPr lang="cs-CZ" b="1" dirty="0" err="1"/>
              <a:t>Somatomotorická</a:t>
            </a: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(motorická) </a:t>
            </a:r>
            <a:r>
              <a:rPr lang="cs-CZ" dirty="0"/>
              <a:t>– těla neuronů uložena v předních míšních rozích/motorických jádrech hlavových nervů</a:t>
            </a:r>
            <a:br>
              <a:rPr lang="cs-CZ" dirty="0"/>
            </a:br>
            <a:r>
              <a:rPr lang="cs-CZ" dirty="0"/>
              <a:t>- </a:t>
            </a:r>
            <a:r>
              <a:rPr lang="cs-CZ" u="sng" dirty="0"/>
              <a:t>regulují pohyb a napětí kosterních svalů</a:t>
            </a:r>
          </a:p>
          <a:p>
            <a:r>
              <a:rPr lang="cs-CZ" b="1" dirty="0" err="1"/>
              <a:t>Viscerosenzitivní</a:t>
            </a:r>
            <a:r>
              <a:rPr lang="cs-CZ" b="1" dirty="0"/>
              <a:t> </a:t>
            </a:r>
            <a:r>
              <a:rPr lang="cs-CZ" dirty="0"/>
              <a:t>– vedou vjemy/čití z receptorů ve vnitřních orgánech (baroreceptory, chemoreceptory atp.)</a:t>
            </a:r>
          </a:p>
          <a:p>
            <a:r>
              <a:rPr lang="cs-CZ" b="1" dirty="0" err="1"/>
              <a:t>Visceromotorická</a:t>
            </a:r>
            <a:r>
              <a:rPr lang="cs-CZ" dirty="0"/>
              <a:t> – regulují pohyb a napětí hladkých svalů a srdeční svaloviny</a:t>
            </a:r>
            <a:br>
              <a:rPr lang="cs-CZ" dirty="0"/>
            </a:br>
            <a:r>
              <a:rPr lang="cs-CZ" dirty="0"/>
              <a:t>- </a:t>
            </a:r>
            <a:r>
              <a:rPr lang="cs-CZ" u="sng" dirty="0"/>
              <a:t>sympatikus/</a:t>
            </a:r>
            <a:r>
              <a:rPr lang="cs-CZ" u="sng" dirty="0" err="1"/>
              <a:t>parasympaticus</a:t>
            </a:r>
            <a:endParaRPr lang="cs-CZ" u="sng" dirty="0"/>
          </a:p>
          <a:p>
            <a:r>
              <a:rPr lang="cs-CZ" b="1" dirty="0"/>
              <a:t>Senzorická</a:t>
            </a:r>
            <a:r>
              <a:rPr lang="cs-CZ" dirty="0"/>
              <a:t> </a:t>
            </a:r>
            <a:r>
              <a:rPr lang="cs-CZ" dirty="0">
                <a:solidFill>
                  <a:srgbClr val="0070C0"/>
                </a:solidFill>
              </a:rPr>
              <a:t>(smyslová) </a:t>
            </a:r>
            <a:r>
              <a:rPr lang="cs-CZ" dirty="0"/>
              <a:t>– přivádějí informace ze smyslů (zrak, sluch, čich, chuť)</a:t>
            </a:r>
          </a:p>
          <a:p>
            <a:endParaRPr lang="cs-CZ" sz="2000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5FE1007-771C-426A-A592-3F8AA4D2C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561" y="679835"/>
            <a:ext cx="6285439" cy="456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578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000176-5D2C-495B-9640-DE3C4BEB1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60808"/>
            <a:ext cx="8596668" cy="804421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VAZIVOVÁ VRSTVA, TUNICA FIBROSA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307558-3987-4B46-A6DD-83095AD33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065229"/>
            <a:ext cx="11117588" cy="54562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Bělima, </a:t>
            </a:r>
            <a:r>
              <a:rPr lang="cs-CZ" b="1" dirty="0" err="1"/>
              <a:t>sclera</a:t>
            </a:r>
            <a:r>
              <a:rPr lang="cs-CZ" b="1" dirty="0"/>
              <a:t> </a:t>
            </a:r>
            <a:endParaRPr lang="cs-CZ" dirty="0"/>
          </a:p>
          <a:p>
            <a:r>
              <a:rPr lang="cs-CZ" dirty="0"/>
              <a:t>jedna z nejpevnějších vazivových struktur těla, bělavá barva </a:t>
            </a:r>
          </a:p>
          <a:p>
            <a:r>
              <a:rPr lang="cs-CZ" dirty="0"/>
              <a:t>tvoří zadních 5/6 povrchu koule oční</a:t>
            </a:r>
          </a:p>
          <a:p>
            <a:r>
              <a:rPr lang="cs-CZ" dirty="0"/>
              <a:t>přední část je kryta </a:t>
            </a:r>
            <a:r>
              <a:rPr lang="cs-CZ" u="sng" dirty="0"/>
              <a:t>spojivkou</a:t>
            </a:r>
            <a:r>
              <a:rPr lang="cs-CZ" dirty="0"/>
              <a:t>, vepředu je do ní vsazena </a:t>
            </a:r>
            <a:r>
              <a:rPr lang="cs-CZ" u="sng" dirty="0"/>
              <a:t>rohovka</a:t>
            </a:r>
          </a:p>
          <a:p>
            <a:r>
              <a:rPr lang="cs-CZ" dirty="0"/>
              <a:t>nemá cévy a nervy, jsou zde pro ně otvory (k hlubším strukturám stěny bulbu)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b="1" dirty="0"/>
              <a:t>Rohovka, </a:t>
            </a:r>
            <a:r>
              <a:rPr lang="cs-CZ" b="1" dirty="0" err="1"/>
              <a:t>cornea</a:t>
            </a:r>
            <a:endParaRPr lang="cs-CZ" b="1" dirty="0"/>
          </a:p>
          <a:p>
            <a:r>
              <a:rPr lang="cs-CZ" dirty="0"/>
              <a:t>tvoří přední 1/6 povrchu bulbu, zepředu vsazena do bělimy (ta přesahuje přes lem rohovky a fixuje ji)</a:t>
            </a:r>
          </a:p>
          <a:p>
            <a:r>
              <a:rPr lang="cs-CZ" dirty="0"/>
              <a:t>bezcévná, průhledná </a:t>
            </a:r>
            <a:endParaRPr lang="cs-CZ" b="1" dirty="0"/>
          </a:p>
          <a:p>
            <a:r>
              <a:rPr lang="cs-CZ" dirty="0"/>
              <a:t>2 vrstvy: na povrchu - epitel s regenerační schopností, pod ním - vazivové stroma rohovky, bez regenerační schopnosti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91559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47FF563-B0AB-4616-B84D-68E0ADB3A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220" y="160645"/>
            <a:ext cx="8596668" cy="74943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CÉVNATÁ VRSTVA, TUNICA VASCULOSA 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AB6E95B-3E03-49A1-A51F-246D0AB29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110" y="817796"/>
            <a:ext cx="8067136" cy="5879559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b="1" dirty="0"/>
              <a:t>Cévnatka, </a:t>
            </a:r>
            <a:r>
              <a:rPr lang="cs-CZ" b="1" dirty="0" err="1"/>
              <a:t>choroidea</a:t>
            </a:r>
            <a:endParaRPr lang="cs-CZ" b="1" dirty="0"/>
          </a:p>
          <a:p>
            <a:r>
              <a:rPr lang="cs-CZ" dirty="0"/>
              <a:t>Tvoří zadní 2/3 cévnaté vrstvy, vepředu na ni navazuje řasnaté těleso</a:t>
            </a:r>
          </a:p>
          <a:p>
            <a:r>
              <a:rPr lang="cs-CZ" dirty="0"/>
              <a:t>Naléhá na optickou část sítnice (vyživuje tyčinky a čípky), tvoří černou komoru pro světločivný aparát</a:t>
            </a:r>
          </a:p>
          <a:p>
            <a:r>
              <a:rPr lang="cs-CZ" dirty="0"/>
              <a:t>Obsahuje vazivo, cévy, nervy, pigment - hnědočervená barva (obsah cév, pigment)</a:t>
            </a:r>
          </a:p>
          <a:p>
            <a:endParaRPr lang="cs-CZ" b="1" dirty="0"/>
          </a:p>
          <a:p>
            <a:pPr marL="0" indent="0">
              <a:buNone/>
            </a:pPr>
            <a:r>
              <a:rPr lang="cs-CZ" b="1" dirty="0"/>
              <a:t>Řasnaté těleso, corpus </a:t>
            </a:r>
            <a:r>
              <a:rPr lang="cs-CZ" b="1" dirty="0" err="1"/>
              <a:t>ciliare</a:t>
            </a:r>
            <a:endParaRPr lang="cs-CZ" b="1" dirty="0"/>
          </a:p>
          <a:p>
            <a:r>
              <a:rPr lang="cs-CZ" dirty="0"/>
              <a:t>Tvar věnečku, na svém vnitřním povrchu je řasnatě zprohýbáno </a:t>
            </a:r>
          </a:p>
          <a:p>
            <a:r>
              <a:rPr lang="cs-CZ" dirty="0"/>
              <a:t>Obsahuje cévy a nervy, produkuje komorovou vodu</a:t>
            </a:r>
          </a:p>
          <a:p>
            <a:r>
              <a:rPr lang="cs-CZ" dirty="0"/>
              <a:t>Naléhá na slepou část sítnice</a:t>
            </a:r>
          </a:p>
          <a:p>
            <a:r>
              <a:rPr lang="cs-CZ" dirty="0"/>
              <a:t>Obsahuje </a:t>
            </a:r>
            <a:r>
              <a:rPr lang="cs-CZ" b="1" dirty="0"/>
              <a:t>řasnatý sval,</a:t>
            </a:r>
            <a:r>
              <a:rPr lang="cs-CZ" dirty="0"/>
              <a:t> </a:t>
            </a:r>
            <a:r>
              <a:rPr lang="cs-CZ" b="1" dirty="0"/>
              <a:t>m. </a:t>
            </a:r>
            <a:r>
              <a:rPr lang="cs-CZ" b="1" dirty="0" err="1"/>
              <a:t>ciliaris</a:t>
            </a:r>
            <a:r>
              <a:rPr lang="cs-CZ" b="1" dirty="0"/>
              <a:t> (</a:t>
            </a:r>
            <a:r>
              <a:rPr lang="cs-CZ" dirty="0"/>
              <a:t>n. III., kontrakce svalu akomoduje oko k vidění do blízka)</a:t>
            </a:r>
          </a:p>
          <a:p>
            <a:pPr marL="0" indent="0">
              <a:buNone/>
            </a:pPr>
            <a:r>
              <a:rPr lang="cs-CZ" b="1" dirty="0"/>
              <a:t> </a:t>
            </a:r>
          </a:p>
          <a:p>
            <a:pPr marL="0" indent="0">
              <a:buNone/>
            </a:pPr>
            <a:r>
              <a:rPr lang="cs-CZ" b="1" dirty="0"/>
              <a:t>Duhovka, iris</a:t>
            </a:r>
          </a:p>
          <a:p>
            <a:r>
              <a:rPr lang="cs-CZ" dirty="0"/>
              <a:t>Tvar mezikruží, vnitřní obvod ohraničuje otvor - </a:t>
            </a:r>
            <a:r>
              <a:rPr lang="cs-CZ" b="1" dirty="0"/>
              <a:t>zornice (</a:t>
            </a:r>
            <a:r>
              <a:rPr lang="cs-CZ" b="1" dirty="0" err="1"/>
              <a:t>pupilla</a:t>
            </a:r>
            <a:r>
              <a:rPr lang="cs-CZ" b="1" dirty="0"/>
              <a:t>)</a:t>
            </a:r>
            <a:r>
              <a:rPr lang="cs-CZ" dirty="0"/>
              <a:t>, zevní obvod - hranice mezi duhovkou a řasnatým tělesem </a:t>
            </a:r>
          </a:p>
          <a:p>
            <a:r>
              <a:rPr lang="cs-CZ" dirty="0"/>
              <a:t>Vyčnívá do prostoru mezi rohovkou a čočkou - dělí ho na </a:t>
            </a:r>
            <a:r>
              <a:rPr lang="cs-CZ" b="1" dirty="0"/>
              <a:t>přední a zadní komoru oční, </a:t>
            </a:r>
            <a:r>
              <a:rPr lang="cs-CZ" b="1" dirty="0" err="1"/>
              <a:t>camera</a:t>
            </a:r>
            <a:r>
              <a:rPr lang="cs-CZ" b="1" dirty="0"/>
              <a:t> </a:t>
            </a:r>
            <a:r>
              <a:rPr lang="cs-CZ" b="1" dirty="0" err="1"/>
              <a:t>bulbi</a:t>
            </a:r>
            <a:r>
              <a:rPr lang="cs-CZ" b="1" dirty="0"/>
              <a:t> </a:t>
            </a:r>
            <a:r>
              <a:rPr lang="cs-CZ" b="1" dirty="0" err="1"/>
              <a:t>anterior</a:t>
            </a:r>
            <a:r>
              <a:rPr lang="cs-CZ" b="1" dirty="0"/>
              <a:t> et </a:t>
            </a:r>
            <a:r>
              <a:rPr lang="cs-CZ" b="1" dirty="0" err="1"/>
              <a:t>posterior</a:t>
            </a:r>
            <a:endParaRPr lang="cs-CZ" b="1" dirty="0"/>
          </a:p>
          <a:p>
            <a:r>
              <a:rPr lang="cs-CZ" dirty="0"/>
              <a:t>Komorový mok protéká přes pupilu ze zadní do přední komory oční</a:t>
            </a:r>
          </a:p>
          <a:p>
            <a:r>
              <a:rPr lang="cs-CZ" dirty="0"/>
              <a:t>Řídké kolagenní vazivo duhovky obsahuje pigmentové buňky (množství určuje barvu)</a:t>
            </a:r>
          </a:p>
          <a:p>
            <a:r>
              <a:rPr lang="cs-CZ" dirty="0"/>
              <a:t>Obsahuje krevní cévy a 2 hladké svaly: </a:t>
            </a:r>
            <a:r>
              <a:rPr lang="cs-CZ" b="1" dirty="0"/>
              <a:t>m. </a:t>
            </a:r>
            <a:r>
              <a:rPr lang="cs-CZ" b="1" dirty="0" err="1"/>
              <a:t>sphincter</a:t>
            </a:r>
            <a:r>
              <a:rPr lang="cs-CZ" b="1" dirty="0"/>
              <a:t> </a:t>
            </a:r>
            <a:r>
              <a:rPr lang="cs-CZ" b="1" dirty="0" err="1"/>
              <a:t>pupillae</a:t>
            </a:r>
            <a:r>
              <a:rPr lang="cs-CZ" dirty="0"/>
              <a:t> (n. III, zúžení pupily) a </a:t>
            </a:r>
            <a:br>
              <a:rPr lang="cs-CZ" dirty="0"/>
            </a:br>
            <a:r>
              <a:rPr lang="cs-CZ" b="1" dirty="0"/>
              <a:t>m. </a:t>
            </a:r>
            <a:r>
              <a:rPr lang="cs-CZ" b="1" dirty="0" err="1"/>
              <a:t>dilatator</a:t>
            </a:r>
            <a:r>
              <a:rPr lang="cs-CZ" b="1" dirty="0"/>
              <a:t> </a:t>
            </a:r>
            <a:r>
              <a:rPr lang="cs-CZ" b="1" dirty="0" err="1"/>
              <a:t>pupillae</a:t>
            </a:r>
            <a:r>
              <a:rPr lang="cs-CZ" dirty="0"/>
              <a:t> (krční sympatikus, rozšíření pupily) </a:t>
            </a:r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1BC620B-FFE6-42AF-9C0D-79756EA0A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19246" y="268448"/>
            <a:ext cx="3872754" cy="270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081953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2B6635-2834-4570-A03F-154C47293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75" y="153741"/>
            <a:ext cx="8596668" cy="727103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NERVOVÁ VRSTVA, TUNICA NERVOSA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493FFBB-6752-40A7-B0A0-80B4A31A9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554" y="1082510"/>
            <a:ext cx="11803755" cy="5420413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1700" b="1" dirty="0"/>
              <a:t>Sítnice, retina</a:t>
            </a:r>
          </a:p>
          <a:p>
            <a:r>
              <a:rPr lang="cs-CZ" sz="1700" dirty="0"/>
              <a:t>Součást </a:t>
            </a:r>
            <a:r>
              <a:rPr lang="cs-CZ" sz="1700" b="1" dirty="0"/>
              <a:t>zrakového mozku </a:t>
            </a:r>
            <a:r>
              <a:rPr lang="cs-CZ" sz="1700" dirty="0"/>
              <a:t>(mezimozek)</a:t>
            </a:r>
          </a:p>
          <a:p>
            <a:r>
              <a:rPr lang="cs-CZ" sz="1700" u="sng" dirty="0"/>
              <a:t>Má 2 části:</a:t>
            </a:r>
            <a:r>
              <a:rPr lang="cs-CZ" sz="1700" b="1" u="sng" dirty="0"/>
              <a:t> </a:t>
            </a:r>
            <a:endParaRPr lang="cs-CZ" sz="1700" u="sng" dirty="0"/>
          </a:p>
          <a:p>
            <a:pPr lvl="1"/>
            <a:r>
              <a:rPr lang="cs-CZ" sz="1700" b="1" dirty="0"/>
              <a:t>Optická</a:t>
            </a:r>
            <a:r>
              <a:rPr lang="cs-CZ" sz="1700" dirty="0"/>
              <a:t>: zadní část, obsahuje světločivné elementy a nervové buňky, slouží k vidění</a:t>
            </a:r>
          </a:p>
          <a:p>
            <a:pPr lvl="1"/>
            <a:r>
              <a:rPr lang="cs-CZ" sz="1700" b="1" dirty="0"/>
              <a:t>Slepá </a:t>
            </a:r>
            <a:r>
              <a:rPr lang="cs-CZ" sz="1700" dirty="0"/>
              <a:t>(část řasnatá a duhovková): přední část, bez světločivných elementů, jen podpůrné buňky </a:t>
            </a:r>
          </a:p>
          <a:p>
            <a:r>
              <a:rPr lang="cs-CZ" sz="1700" u="sng" dirty="0"/>
              <a:t>2 vrstvy </a:t>
            </a:r>
            <a:r>
              <a:rPr lang="cs-CZ" sz="1700" dirty="0"/>
              <a:t>(histologicky): </a:t>
            </a:r>
          </a:p>
          <a:p>
            <a:pPr lvl="1"/>
            <a:r>
              <a:rPr lang="cs-CZ" sz="1700" b="1" dirty="0"/>
              <a:t>Pigmentová – </a:t>
            </a:r>
            <a:r>
              <a:rPr lang="cs-CZ" sz="1700" dirty="0"/>
              <a:t>zevní, v celém rozsahu, buňky obsahující pigment </a:t>
            </a:r>
          </a:p>
          <a:p>
            <a:pPr lvl="1"/>
            <a:r>
              <a:rPr lang="cs-CZ" sz="1700" b="1" dirty="0"/>
              <a:t>Nervová –</a:t>
            </a:r>
            <a:r>
              <a:rPr lang="cs-CZ" sz="1700" dirty="0"/>
              <a:t> vnitřní, vyvinuta v optické části, kde obsahuje 3 vrstvy nervových buněk = první 3 neurony zrakové dráhy</a:t>
            </a:r>
          </a:p>
          <a:p>
            <a:pPr lvl="2"/>
            <a:r>
              <a:rPr lang="cs-CZ" sz="1700" dirty="0"/>
              <a:t>1. vrstvu světločivných buněk - </a:t>
            </a:r>
            <a:r>
              <a:rPr lang="cs-CZ" sz="1700" b="1" dirty="0"/>
              <a:t>tyčinek a čípků </a:t>
            </a:r>
            <a:endParaRPr lang="cs-CZ" sz="1700" dirty="0"/>
          </a:p>
          <a:p>
            <a:pPr lvl="2"/>
            <a:r>
              <a:rPr lang="cs-CZ" sz="1700" dirty="0"/>
              <a:t>2. bipolárních neuronů - jejich soubor tvoří </a:t>
            </a:r>
            <a:r>
              <a:rPr lang="cs-CZ" sz="1700" b="1" dirty="0"/>
              <a:t>ganglion </a:t>
            </a:r>
            <a:r>
              <a:rPr lang="cs-CZ" sz="1700" b="1" dirty="0" err="1"/>
              <a:t>retinae</a:t>
            </a:r>
            <a:endParaRPr lang="cs-CZ" sz="1700" b="1" dirty="0"/>
          </a:p>
          <a:p>
            <a:pPr lvl="2"/>
            <a:r>
              <a:rPr lang="cs-CZ" sz="1700" dirty="0"/>
              <a:t>3. gangliových neuronů - jejich sobor tvoří </a:t>
            </a:r>
            <a:r>
              <a:rPr lang="cs-CZ" sz="1700" b="1" dirty="0"/>
              <a:t>ganglion optici </a:t>
            </a:r>
            <a:r>
              <a:rPr lang="cs-CZ" sz="1700" dirty="0"/>
              <a:t>– axony vystupují ze zadní části bulbu jako </a:t>
            </a:r>
            <a:r>
              <a:rPr lang="cs-CZ" sz="1700" b="1" dirty="0"/>
              <a:t>n. </a:t>
            </a:r>
            <a:r>
              <a:rPr lang="cs-CZ" sz="1700" b="1" dirty="0" err="1"/>
              <a:t>opticus</a:t>
            </a:r>
            <a:endParaRPr lang="cs-CZ" sz="1700" b="1" dirty="0"/>
          </a:p>
          <a:p>
            <a:pPr lvl="2"/>
            <a:endParaRPr lang="cs-CZ" sz="1700" b="1" dirty="0"/>
          </a:p>
          <a:p>
            <a:r>
              <a:rPr lang="cs-CZ" sz="1700" u="sng" dirty="0"/>
              <a:t>Čípky</a:t>
            </a:r>
            <a:r>
              <a:rPr lang="cs-CZ" sz="1700" dirty="0"/>
              <a:t> slouží k barevnému vidění, </a:t>
            </a:r>
            <a:r>
              <a:rPr lang="cs-CZ" sz="1700" u="sng" dirty="0"/>
              <a:t>tyčinky</a:t>
            </a:r>
            <a:r>
              <a:rPr lang="cs-CZ" sz="1700" dirty="0"/>
              <a:t> k černobílému vidění (vidění za šera)</a:t>
            </a:r>
          </a:p>
          <a:p>
            <a:r>
              <a:rPr lang="cs-CZ" sz="1700" dirty="0"/>
              <a:t>3 druhy čípků: rozlišení červené, zelené, modré</a:t>
            </a:r>
          </a:p>
          <a:p>
            <a:r>
              <a:rPr lang="cs-CZ" sz="1700" dirty="0"/>
              <a:t>Vrozené chybění čípků v sítnici: chybění všech = člověk vidí jen černobíle, úplná barvoslepost (daltonismus), vzácné</a:t>
            </a:r>
            <a:br>
              <a:rPr lang="cs-CZ" sz="1700" dirty="0"/>
            </a:br>
            <a:r>
              <a:rPr lang="cs-CZ" sz="1700" dirty="0"/>
              <a:t>Častější: chybění 1 druhu čípků pro 1 základní barvu (nejčastěji zelenou/červenou, vzácně modrou)</a:t>
            </a:r>
            <a:endParaRPr lang="cs-CZ" sz="1700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03138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64AECC1-42D7-4998-AB7B-D59937F2D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104" y="711572"/>
            <a:ext cx="5167309" cy="516093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9EA61CC-2C3F-4DC1-A5F8-C192B8C14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3382" y="1037427"/>
            <a:ext cx="3162513" cy="2254614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E780A0E-A2AD-4304-85C1-BA65355D6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382" y="3468331"/>
            <a:ext cx="3211549" cy="23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2413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D65C25-252A-4988-8FED-65C9FB8A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63" y="259237"/>
            <a:ext cx="5530650" cy="889261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OČNÍ POZADÍ </a:t>
            </a:r>
            <a:br>
              <a:rPr lang="cs-CZ" b="1" dirty="0"/>
            </a:b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156888-8795-48BB-8A92-173C71576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841" y="1324011"/>
            <a:ext cx="11891041" cy="527475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sz="1600" dirty="0"/>
              <a:t>= zadní část sítnice, vidět při </a:t>
            </a:r>
            <a:r>
              <a:rPr lang="cs-CZ" sz="1600" dirty="0" err="1"/>
              <a:t>oftalmoskopickém</a:t>
            </a:r>
            <a:r>
              <a:rPr lang="cs-CZ" sz="1600" dirty="0"/>
              <a:t> vyšetření</a:t>
            </a:r>
          </a:p>
          <a:p>
            <a:r>
              <a:rPr lang="cs-CZ" sz="1600" dirty="0"/>
              <a:t>Viditelné:  </a:t>
            </a:r>
          </a:p>
          <a:p>
            <a:pPr lvl="1"/>
            <a:r>
              <a:rPr lang="cs-CZ" b="1" dirty="0" err="1"/>
              <a:t>Diskus</a:t>
            </a:r>
            <a:r>
              <a:rPr lang="cs-CZ" b="1" dirty="0"/>
              <a:t> zrakového nervu, </a:t>
            </a:r>
            <a:r>
              <a:rPr lang="cs-CZ" b="1" dirty="0" err="1"/>
              <a:t>discus</a:t>
            </a:r>
            <a:r>
              <a:rPr lang="cs-CZ" b="1" dirty="0"/>
              <a:t> nervi optici: </a:t>
            </a:r>
          </a:p>
          <a:p>
            <a:pPr lvl="2"/>
            <a:r>
              <a:rPr lang="cs-CZ" sz="1600" dirty="0"/>
              <a:t>kruhový terčík (průměr cca 1,5 mm) mediálně na očním pozadí</a:t>
            </a:r>
          </a:p>
          <a:p>
            <a:pPr lvl="2"/>
            <a:r>
              <a:rPr lang="cs-CZ" sz="1600" dirty="0"/>
              <a:t>místo výstupu zrakového nervu z bulbu</a:t>
            </a:r>
          </a:p>
          <a:p>
            <a:pPr lvl="2"/>
            <a:r>
              <a:rPr lang="cs-CZ" sz="1600" dirty="0"/>
              <a:t>bělavá barva a uprostřed prohlubeň (</a:t>
            </a:r>
            <a:r>
              <a:rPr lang="cs-CZ" sz="1600" dirty="0" err="1"/>
              <a:t>excavatio</a:t>
            </a:r>
            <a:r>
              <a:rPr lang="cs-CZ" sz="1600" dirty="0"/>
              <a:t> </a:t>
            </a:r>
            <a:r>
              <a:rPr lang="cs-CZ" sz="1600" dirty="0" err="1"/>
              <a:t>disci</a:t>
            </a:r>
            <a:r>
              <a:rPr lang="cs-CZ" sz="1600" dirty="0"/>
              <a:t>)</a:t>
            </a:r>
          </a:p>
          <a:p>
            <a:pPr lvl="2"/>
            <a:r>
              <a:rPr lang="cs-CZ" sz="1600" dirty="0"/>
              <a:t>vybíhají z něj hvězdicovitě krevní cévy (větve a. </a:t>
            </a:r>
            <a:r>
              <a:rPr lang="cs-CZ" sz="1600" dirty="0" err="1"/>
              <a:t>centralis</a:t>
            </a:r>
            <a:r>
              <a:rPr lang="cs-CZ" sz="1600" dirty="0"/>
              <a:t> </a:t>
            </a:r>
            <a:r>
              <a:rPr lang="cs-CZ" sz="1600" dirty="0" err="1"/>
              <a:t>retinae</a:t>
            </a:r>
            <a:r>
              <a:rPr lang="cs-CZ" sz="1600" dirty="0"/>
              <a:t> et v. </a:t>
            </a:r>
            <a:r>
              <a:rPr lang="cs-CZ" sz="1600" dirty="0" err="1"/>
              <a:t>centralis</a:t>
            </a:r>
            <a:r>
              <a:rPr lang="cs-CZ" sz="1600" dirty="0"/>
              <a:t> </a:t>
            </a:r>
            <a:r>
              <a:rPr lang="cs-CZ" sz="1600" dirty="0" err="1"/>
              <a:t>retinae</a:t>
            </a:r>
            <a:r>
              <a:rPr lang="cs-CZ" sz="1600" dirty="0"/>
              <a:t>)</a:t>
            </a:r>
          </a:p>
          <a:p>
            <a:pPr lvl="1"/>
            <a:r>
              <a:rPr lang="cs-CZ" b="1" dirty="0"/>
              <a:t>Žlutá skvrna, </a:t>
            </a:r>
            <a:r>
              <a:rPr lang="cs-CZ" b="1" dirty="0" err="1"/>
              <a:t>macula</a:t>
            </a:r>
            <a:r>
              <a:rPr lang="cs-CZ" b="1" dirty="0"/>
              <a:t> lutea: </a:t>
            </a:r>
          </a:p>
          <a:p>
            <a:pPr lvl="2"/>
            <a:r>
              <a:rPr lang="cs-CZ" sz="1600" dirty="0"/>
              <a:t>Kruhovitý/oválný terčík (průměr asi 3 mm), asi 0,5 cm laterálně od disku zrakového nervu</a:t>
            </a:r>
          </a:p>
          <a:p>
            <a:pPr lvl="2"/>
            <a:r>
              <a:rPr lang="cs-CZ" sz="1600" dirty="0"/>
              <a:t>Červená barva (žlutá je jen na mrtvém)</a:t>
            </a:r>
          </a:p>
          <a:p>
            <a:pPr lvl="2"/>
            <a:r>
              <a:rPr lang="cs-CZ" sz="1600" dirty="0"/>
              <a:t>V okolí nejsou krevní cévy, uprostřed je prohloubená (fovea </a:t>
            </a:r>
            <a:r>
              <a:rPr lang="cs-CZ" sz="1600" dirty="0" err="1"/>
              <a:t>centralis</a:t>
            </a:r>
            <a:r>
              <a:rPr lang="cs-CZ" sz="1600" dirty="0"/>
              <a:t>) = vysoká koncentrace čípků, místo nejjasnějšího vidění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28B2EF-6411-48E2-A29D-BADD71F17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9742" y="620785"/>
            <a:ext cx="4737140" cy="239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8530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EE9EDD-31C1-499F-910E-DAD38903C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60808"/>
            <a:ext cx="8596668" cy="84212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OBSAH BULBU OČNÍHO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982BA4-BA30-46E8-BD18-29EFB77DC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968" y="989815"/>
            <a:ext cx="11709448" cy="5674936"/>
          </a:xfrm>
        </p:spPr>
        <p:txBody>
          <a:bodyPr>
            <a:normAutofit/>
          </a:bodyPr>
          <a:lstStyle/>
          <a:p>
            <a:r>
              <a:rPr lang="cs-CZ" sz="1600" b="1" dirty="0"/>
              <a:t>= čočka, komorová voda</a:t>
            </a:r>
            <a:r>
              <a:rPr lang="cs-CZ" sz="1600" dirty="0"/>
              <a:t> (v přední a zadní komoře oční) a </a:t>
            </a:r>
            <a:r>
              <a:rPr lang="cs-CZ" sz="1600" b="1" dirty="0"/>
              <a:t>sklivec</a:t>
            </a:r>
            <a:r>
              <a:rPr lang="cs-CZ" sz="1600" dirty="0"/>
              <a:t> (v komoře sklivcové)</a:t>
            </a:r>
          </a:p>
          <a:p>
            <a:r>
              <a:rPr lang="cs-CZ" sz="1600" dirty="0"/>
              <a:t>Jsou čiré, tvoří </a:t>
            </a:r>
            <a:r>
              <a:rPr lang="cs-CZ" sz="1600" b="1" dirty="0"/>
              <a:t>světlolomná prostředí oční </a:t>
            </a:r>
            <a:r>
              <a:rPr lang="cs-CZ" sz="1600" dirty="0"/>
              <a:t>(společně s rohovkou), </a:t>
            </a:r>
            <a:br>
              <a:rPr lang="cs-CZ" sz="1600" dirty="0"/>
            </a:br>
            <a:r>
              <a:rPr lang="cs-CZ" sz="1600" dirty="0"/>
              <a:t>prochází tudy světelný paprsek přes zornici k optické části sítnice </a:t>
            </a:r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endParaRPr lang="cs-CZ" sz="1600" b="1" dirty="0"/>
          </a:p>
          <a:p>
            <a:pPr marL="0" indent="0">
              <a:buNone/>
            </a:pPr>
            <a:r>
              <a:rPr lang="cs-CZ" sz="1600" b="1" dirty="0"/>
              <a:t>ČOČKA, LENS </a:t>
            </a:r>
          </a:p>
          <a:p>
            <a:r>
              <a:rPr lang="cs-CZ" sz="1600" dirty="0"/>
              <a:t>Za duhovkou, průhledná</a:t>
            </a:r>
          </a:p>
          <a:p>
            <a:r>
              <a:rPr lang="cs-CZ" sz="1600" dirty="0"/>
              <a:t>Zavěšena na řasnatém tělese pomocí </a:t>
            </a:r>
            <a:r>
              <a:rPr lang="cs-CZ" sz="1600" b="1" dirty="0"/>
              <a:t>závěsného aparátu, </a:t>
            </a:r>
            <a:r>
              <a:rPr lang="cs-CZ" sz="1600" b="1" dirty="0" err="1"/>
              <a:t>zonula</a:t>
            </a:r>
            <a:r>
              <a:rPr lang="cs-CZ" sz="1600" b="1" dirty="0"/>
              <a:t> </a:t>
            </a:r>
            <a:r>
              <a:rPr lang="cs-CZ" sz="1600" b="1" dirty="0" err="1"/>
              <a:t>ciliaris</a:t>
            </a:r>
            <a:r>
              <a:rPr lang="cs-CZ" sz="1600" b="1" dirty="0"/>
              <a:t> </a:t>
            </a:r>
            <a:r>
              <a:rPr lang="cs-CZ" sz="1600" dirty="0"/>
              <a:t>(vlákna z řasnatého tělesa)</a:t>
            </a:r>
          </a:p>
          <a:p>
            <a:r>
              <a:rPr lang="cs-CZ" sz="1600" dirty="0"/>
              <a:t>Čočka je fyzikálně spojkou - je pružná, mění svůj předozadní rozměr (vyklenuje se a oplošťuje)</a:t>
            </a:r>
          </a:p>
          <a:p>
            <a:r>
              <a:rPr lang="cs-CZ" sz="1600" dirty="0"/>
              <a:t>K tomu dochází při změnách napnutí vláken závěsného aparátu, reguluje to hladký</a:t>
            </a:r>
            <a:r>
              <a:rPr lang="cs-CZ" sz="1600" b="1" dirty="0"/>
              <a:t> řasnatý sval:</a:t>
            </a:r>
            <a:endParaRPr lang="cs-CZ" sz="1600" dirty="0"/>
          </a:p>
          <a:p>
            <a:pPr lvl="1"/>
            <a:r>
              <a:rPr lang="cs-CZ" dirty="0"/>
              <a:t>Stah posune řasnaté těleso dopředu a uvolní závěsný aparát čočky = </a:t>
            </a:r>
            <a:r>
              <a:rPr lang="cs-CZ" b="1" dirty="0"/>
              <a:t>vyklenutí čočky</a:t>
            </a:r>
            <a:r>
              <a:rPr lang="cs-CZ" dirty="0"/>
              <a:t>, zvětšení její optické mohutnosti = </a:t>
            </a:r>
            <a:r>
              <a:rPr lang="cs-CZ" b="1" dirty="0"/>
              <a:t>akomoduje se k vidění do blízka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Uvolnění vrátí řasnaté těleso do původní polohy (dozadu) a napne závěsný aparát čočky = </a:t>
            </a:r>
            <a:r>
              <a:rPr lang="cs-CZ" b="1" dirty="0"/>
              <a:t>oploštění čočky </a:t>
            </a:r>
            <a:r>
              <a:rPr lang="cs-CZ" dirty="0"/>
              <a:t>=  </a:t>
            </a:r>
            <a:r>
              <a:rPr lang="cs-CZ" b="1" dirty="0"/>
              <a:t>akomoduje k vidění do dálky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1349BA-0F4A-4408-A743-B9197D073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4199" y="1421862"/>
            <a:ext cx="4626723" cy="200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80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44D015-DB71-41F1-8A98-2E616EB57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29" y="230957"/>
            <a:ext cx="8596668" cy="66040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KOMORY OČNÍ, CAMERAE BULBI 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59AC1C-A99B-4337-838F-1A3BF43536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553" y="891357"/>
            <a:ext cx="10844471" cy="586178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Jsou 3: </a:t>
            </a:r>
            <a:r>
              <a:rPr lang="cs-CZ" b="1" dirty="0"/>
              <a:t>přední komora oční, zadní komora oční, sklivcová komora</a:t>
            </a:r>
          </a:p>
          <a:p>
            <a:pPr marL="0" indent="0">
              <a:buNone/>
            </a:pPr>
            <a:r>
              <a:rPr lang="cs-CZ" b="1" dirty="0"/>
              <a:t> </a:t>
            </a:r>
            <a:endParaRPr lang="cs-CZ" dirty="0"/>
          </a:p>
          <a:p>
            <a:pPr marL="0" indent="0">
              <a:buNone/>
            </a:pPr>
            <a:r>
              <a:rPr lang="cs-CZ" b="1" dirty="0"/>
              <a:t>Přední a zadní oční komora, </a:t>
            </a:r>
            <a:r>
              <a:rPr lang="cs-CZ" b="1" dirty="0" err="1"/>
              <a:t>camera</a:t>
            </a:r>
            <a:r>
              <a:rPr lang="cs-CZ" b="1" dirty="0"/>
              <a:t> </a:t>
            </a:r>
            <a:r>
              <a:rPr lang="cs-CZ" b="1" dirty="0" err="1"/>
              <a:t>bulbi</a:t>
            </a:r>
            <a:r>
              <a:rPr lang="cs-CZ" b="1" dirty="0"/>
              <a:t> </a:t>
            </a:r>
            <a:r>
              <a:rPr lang="cs-CZ" b="1" dirty="0" err="1"/>
              <a:t>anterior</a:t>
            </a:r>
            <a:r>
              <a:rPr lang="cs-CZ" b="1" dirty="0"/>
              <a:t> et </a:t>
            </a:r>
            <a:r>
              <a:rPr lang="cs-CZ" b="1" dirty="0" err="1"/>
              <a:t>posterior</a:t>
            </a:r>
            <a:endParaRPr lang="cs-CZ" dirty="0"/>
          </a:p>
          <a:p>
            <a:r>
              <a:rPr lang="cs-CZ" b="1" dirty="0"/>
              <a:t>Přední </a:t>
            </a:r>
            <a:r>
              <a:rPr lang="cs-CZ" dirty="0"/>
              <a:t>(prostornější) - prostor mezi zadní plochou rohovky a přední plochou duhovky</a:t>
            </a:r>
          </a:p>
          <a:p>
            <a:r>
              <a:rPr lang="cs-CZ" b="1" dirty="0"/>
              <a:t>Zadní </a:t>
            </a:r>
            <a:r>
              <a:rPr lang="cs-CZ" dirty="0"/>
              <a:t>(štěrbinovitá, tvar mezikruží) - prostor mezi zadní plochou duhovky a přední plochou čočky a jejím závěsným aparátem</a:t>
            </a:r>
          </a:p>
          <a:p>
            <a:r>
              <a:rPr lang="cs-CZ" dirty="0"/>
              <a:t>Komunikují spolu přes zornici</a:t>
            </a:r>
          </a:p>
          <a:p>
            <a:r>
              <a:rPr lang="cs-CZ" dirty="0"/>
              <a:t>Obsahem je </a:t>
            </a:r>
            <a:r>
              <a:rPr lang="cs-CZ" b="1" dirty="0"/>
              <a:t>komorová voda</a:t>
            </a:r>
            <a:r>
              <a:rPr lang="cs-CZ" dirty="0"/>
              <a:t>, </a:t>
            </a:r>
            <a:r>
              <a:rPr lang="cs-CZ" b="1" dirty="0"/>
              <a:t>humor </a:t>
            </a:r>
            <a:r>
              <a:rPr lang="cs-CZ" b="1" dirty="0" err="1"/>
              <a:t>aquosus</a:t>
            </a:r>
            <a:r>
              <a:rPr lang="cs-CZ" b="1" dirty="0"/>
              <a:t> = </a:t>
            </a:r>
            <a:r>
              <a:rPr lang="cs-CZ" dirty="0"/>
              <a:t>čirá tekutina, vzniká v </a:t>
            </a:r>
            <a:r>
              <a:rPr lang="cs-CZ" u="sng" dirty="0"/>
              <a:t>řasnatém tělese </a:t>
            </a:r>
          </a:p>
          <a:p>
            <a:r>
              <a:rPr lang="cs-CZ" dirty="0"/>
              <a:t>Odtéká do zadní komory oční - přes zornici do přední komory - do venózního splavu bělimy - do krve žil cévnatky a spojivky</a:t>
            </a:r>
            <a:r>
              <a:rPr lang="cs-CZ" b="1" dirty="0"/>
              <a:t> </a:t>
            </a:r>
            <a:endParaRPr lang="cs-CZ" dirty="0"/>
          </a:p>
          <a:p>
            <a:r>
              <a:rPr lang="cs-CZ" dirty="0"/>
              <a:t>Při poruše odtoku komorové vody - městnání uvnitř bulbu, zvýšení nitroočního tlaku = vývoj </a:t>
            </a:r>
            <a:r>
              <a:rPr lang="cs-CZ" b="1" dirty="0"/>
              <a:t>zeleného zákalu (glaukom)</a:t>
            </a:r>
          </a:p>
          <a:p>
            <a:r>
              <a:rPr lang="cs-CZ" dirty="0"/>
              <a:t>Při glaukomu způsobuje vysoký nitrooční tlak útlak zrakového nervu a tím postupnou ztrátu zraku  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Sklivcová komora, </a:t>
            </a:r>
            <a:r>
              <a:rPr lang="cs-CZ" b="1" dirty="0" err="1"/>
              <a:t>camera</a:t>
            </a:r>
            <a:r>
              <a:rPr lang="cs-CZ" b="1" dirty="0"/>
              <a:t> </a:t>
            </a:r>
            <a:r>
              <a:rPr lang="cs-CZ" b="1" dirty="0" err="1"/>
              <a:t>bulbi</a:t>
            </a:r>
            <a:r>
              <a:rPr lang="cs-CZ" b="1" dirty="0"/>
              <a:t> </a:t>
            </a:r>
            <a:r>
              <a:rPr lang="cs-CZ" b="1" dirty="0" err="1"/>
              <a:t>vitrea</a:t>
            </a:r>
            <a:r>
              <a:rPr lang="cs-CZ" b="1" dirty="0"/>
              <a:t> </a:t>
            </a:r>
            <a:endParaRPr lang="cs-CZ" dirty="0"/>
          </a:p>
          <a:p>
            <a:r>
              <a:rPr lang="cs-CZ" dirty="0"/>
              <a:t>Nejprostornější z očních komor, velký prostor v zadní části bulbu, za zadní plochou řasnatého tělesa a závěsným aparátem čočky</a:t>
            </a:r>
          </a:p>
          <a:p>
            <a:r>
              <a:rPr lang="cs-CZ" dirty="0"/>
              <a:t>Obsahuje </a:t>
            </a:r>
            <a:r>
              <a:rPr lang="cs-CZ" b="1" dirty="0"/>
              <a:t>sklivec</a:t>
            </a:r>
            <a:r>
              <a:rPr lang="cs-CZ" dirty="0"/>
              <a:t>, </a:t>
            </a:r>
            <a:r>
              <a:rPr lang="cs-CZ" b="1" dirty="0"/>
              <a:t>corpus </a:t>
            </a:r>
            <a:r>
              <a:rPr lang="cs-CZ" b="1" dirty="0" err="1"/>
              <a:t>vitreum</a:t>
            </a:r>
            <a:r>
              <a:rPr lang="cs-CZ" b="1" dirty="0"/>
              <a:t> -</a:t>
            </a:r>
            <a:r>
              <a:rPr lang="cs-CZ" dirty="0"/>
              <a:t> čirá huspeninovitou hmotu, jeho tonus udržuje kulovitý tvar koule oční</a:t>
            </a:r>
          </a:p>
          <a:p>
            <a:r>
              <a:rPr lang="cs-CZ" dirty="0"/>
              <a:t>Nemá regenerační schopnost (tvoří se jen v embryonální době)</a:t>
            </a:r>
          </a:p>
          <a:p>
            <a:r>
              <a:rPr lang="cs-CZ" dirty="0"/>
              <a:t>Při poranění je ztráta sklivce nahrazena komorovou vodou (vzniká celoživotně)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4566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53CD89-C671-4EAA-82C9-A33F0760D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07942"/>
            <a:ext cx="8596668" cy="615885"/>
          </a:xfrm>
        </p:spPr>
        <p:txBody>
          <a:bodyPr>
            <a:normAutofit fontScale="90000"/>
          </a:bodyPr>
          <a:lstStyle/>
          <a:p>
            <a:r>
              <a:rPr lang="cs-CZ" dirty="0"/>
              <a:t>CÉVY, NERVY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1E4169E-EE5C-4C62-8A02-D0980B5E4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027523"/>
            <a:ext cx="7694881" cy="544869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cs-CZ" u="sng" dirty="0"/>
              <a:t>Tepny</a:t>
            </a:r>
            <a:r>
              <a:rPr lang="cs-CZ" dirty="0"/>
              <a:t>: Sítnici, cévnatku, duhovku a řasnaté těleso zásobuje větvemi a. </a:t>
            </a:r>
            <a:r>
              <a:rPr lang="cs-CZ" dirty="0" err="1"/>
              <a:t>ophthalmica</a:t>
            </a:r>
            <a:r>
              <a:rPr lang="cs-CZ" dirty="0"/>
              <a:t> (konečná větev a. </a:t>
            </a:r>
            <a:r>
              <a:rPr lang="cs-CZ" dirty="0" err="1"/>
              <a:t>carotis</a:t>
            </a:r>
            <a:r>
              <a:rPr lang="cs-CZ" dirty="0"/>
              <a:t> interna)  </a:t>
            </a:r>
          </a:p>
          <a:p>
            <a:r>
              <a:rPr lang="cs-CZ" dirty="0"/>
              <a:t>Rohovka, bělima a čočka jsou bezcévné</a:t>
            </a:r>
          </a:p>
          <a:p>
            <a:endParaRPr lang="cs-CZ" u="sng" dirty="0"/>
          </a:p>
          <a:p>
            <a:r>
              <a:rPr lang="cs-CZ" u="sng" dirty="0"/>
              <a:t>Většina žil</a:t>
            </a:r>
            <a:r>
              <a:rPr lang="cs-CZ" dirty="0"/>
              <a:t> doprovázející tepny bulby a mají s nimi shodné názvosloví (výjimka: vírové žíly, </a:t>
            </a:r>
            <a:r>
              <a:rPr lang="cs-CZ" dirty="0" err="1"/>
              <a:t>vv</a:t>
            </a:r>
            <a:r>
              <a:rPr lang="cs-CZ" dirty="0"/>
              <a:t>. </a:t>
            </a:r>
            <a:r>
              <a:rPr lang="cs-CZ" dirty="0" err="1"/>
              <a:t>vorticosae</a:t>
            </a:r>
            <a:r>
              <a:rPr lang="cs-CZ" dirty="0"/>
              <a:t> - sbírají krev ze zadních kvadrantů bulbu a vystupují otvorem v bělimě)  </a:t>
            </a:r>
          </a:p>
          <a:p>
            <a:r>
              <a:rPr lang="cs-CZ" dirty="0"/>
              <a:t>Ze žil bulbu odtéká krev do horní a dolní oční žíly, v. </a:t>
            </a:r>
            <a:r>
              <a:rPr lang="cs-CZ" dirty="0" err="1"/>
              <a:t>opthalmica</a:t>
            </a:r>
            <a:r>
              <a:rPr lang="cs-CZ" dirty="0"/>
              <a:t> superior et </a:t>
            </a:r>
            <a:r>
              <a:rPr lang="cs-CZ" dirty="0" err="1"/>
              <a:t>inferior</a:t>
            </a:r>
            <a:endParaRPr lang="cs-CZ" dirty="0"/>
          </a:p>
          <a:p>
            <a:endParaRPr lang="cs-CZ" dirty="0"/>
          </a:p>
          <a:p>
            <a:r>
              <a:rPr lang="cs-CZ" u="sng" dirty="0"/>
              <a:t>Inervace:</a:t>
            </a:r>
            <a:r>
              <a:rPr lang="cs-CZ" dirty="0"/>
              <a:t> senzitivní inervaci bulbu obstarává n. V/1, senzitivně je inervována rohovka </a:t>
            </a:r>
          </a:p>
          <a:p>
            <a:r>
              <a:rPr lang="cs-CZ" dirty="0"/>
              <a:t>Vlákna vegetativní inervují hladké svaly a cévy bulbu: parasympatikus - svěrač zornice a řasnatý sval, sympatikus - rozvěrač zornice</a:t>
            </a:r>
          </a:p>
        </p:txBody>
      </p:sp>
    </p:spTree>
    <p:extLst>
      <p:ext uri="{BB962C8B-B14F-4D97-AF65-F5344CB8AC3E}">
        <p14:creationId xmlns:p14="http://schemas.microsoft.com/office/powerpoint/2010/main" val="19608084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7BC654-CB52-48F4-BA5F-FC3A598EF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886" y="278091"/>
            <a:ext cx="8596668" cy="823274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PŘÍDATNÉ ORGÁNY OČNÍ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74A50DF-9C08-41C8-9D09-37B622E211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700" y="1101365"/>
            <a:ext cx="11332414" cy="5147035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cs-CZ" dirty="0"/>
              <a:t>Víčka</a:t>
            </a:r>
          </a:p>
          <a:p>
            <a:pPr lvl="0"/>
            <a:r>
              <a:rPr lang="cs-CZ" dirty="0"/>
              <a:t>Spojivka</a:t>
            </a:r>
          </a:p>
          <a:p>
            <a:pPr lvl="0"/>
            <a:r>
              <a:rPr lang="cs-CZ" dirty="0"/>
              <a:t>Slzný aparát</a:t>
            </a:r>
          </a:p>
          <a:p>
            <a:pPr lvl="0"/>
            <a:r>
              <a:rPr lang="cs-CZ" dirty="0"/>
              <a:t>Očnicové svaly</a:t>
            </a:r>
          </a:p>
          <a:p>
            <a:pPr lvl="0"/>
            <a:r>
              <a:rPr lang="cs-CZ" dirty="0"/>
              <a:t>Vazivo očnice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VÍČKA, PALPEBRAE</a:t>
            </a:r>
            <a:r>
              <a:rPr lang="cs-CZ" dirty="0"/>
              <a:t> - víčko horní a dolní</a:t>
            </a:r>
          </a:p>
          <a:p>
            <a:r>
              <a:rPr lang="cs-CZ" dirty="0"/>
              <a:t>Zevně jsou kryta jemnou kůží, zevnitř spojivkou</a:t>
            </a:r>
          </a:p>
          <a:p>
            <a:r>
              <a:rPr lang="cs-CZ" dirty="0"/>
              <a:t>Vyztužena obloučkovitými vazivovými ploténkami (</a:t>
            </a:r>
            <a:r>
              <a:rPr lang="cs-CZ" b="1" dirty="0" err="1"/>
              <a:t>tarsus</a:t>
            </a:r>
            <a:r>
              <a:rPr lang="cs-CZ" b="1" dirty="0"/>
              <a:t> superior </a:t>
            </a:r>
            <a:r>
              <a:rPr lang="cs-CZ" dirty="0"/>
              <a:t>et</a:t>
            </a:r>
            <a:r>
              <a:rPr lang="cs-CZ" b="1" dirty="0"/>
              <a:t> </a:t>
            </a:r>
            <a:r>
              <a:rPr lang="cs-CZ" b="1" dirty="0" err="1"/>
              <a:t>inferior</a:t>
            </a:r>
            <a:r>
              <a:rPr lang="cs-CZ" b="1" dirty="0"/>
              <a:t>)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SPOJIVKA, CONJUNCTIVA</a:t>
            </a:r>
            <a:r>
              <a:rPr lang="cs-CZ" dirty="0"/>
              <a:t> </a:t>
            </a:r>
          </a:p>
          <a:p>
            <a:r>
              <a:rPr lang="cs-CZ" dirty="0"/>
              <a:t>Má 2 části: jedna část kryje zadní plochu víček, druhá přední plochy bulbu očního - bělimu až k rohovce</a:t>
            </a:r>
          </a:p>
          <a:p>
            <a:r>
              <a:rPr lang="cs-CZ" dirty="0"/>
              <a:t>Mezi nimi - </a:t>
            </a:r>
            <a:r>
              <a:rPr lang="cs-CZ" b="1" dirty="0"/>
              <a:t>spojivkový vak,</a:t>
            </a:r>
            <a:r>
              <a:rPr lang="cs-CZ" dirty="0"/>
              <a:t> </a:t>
            </a:r>
            <a:r>
              <a:rPr lang="cs-CZ" b="1" dirty="0" err="1"/>
              <a:t>fornix</a:t>
            </a:r>
            <a:r>
              <a:rPr lang="cs-CZ" b="1" dirty="0"/>
              <a:t> </a:t>
            </a:r>
            <a:r>
              <a:rPr lang="cs-CZ" b="1" dirty="0" err="1"/>
              <a:t>conjunctivae</a:t>
            </a:r>
            <a:endParaRPr lang="cs-CZ" b="1" dirty="0"/>
          </a:p>
          <a:p>
            <a:r>
              <a:rPr lang="cs-CZ" dirty="0"/>
              <a:t>Spojivku inervuje senzitivně n. V. (V/1 a V/2)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4172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AB7850-EC41-4F0A-96CD-ADB6BC63A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42" y="154845"/>
            <a:ext cx="5190122" cy="6548309"/>
          </a:xfrm>
          <a:solidFill>
            <a:schemeClr val="bg1"/>
          </a:solidFill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1600" b="1" dirty="0"/>
              <a:t>SLZNÝ APARÁT, APARATUS LACRIMALIS </a:t>
            </a:r>
            <a:endParaRPr lang="cs-CZ" sz="1600" dirty="0"/>
          </a:p>
          <a:p>
            <a:r>
              <a:rPr lang="cs-CZ" sz="1600" dirty="0"/>
              <a:t>Slzná žláza + odvodné cesty slzné</a:t>
            </a:r>
          </a:p>
          <a:p>
            <a:r>
              <a:rPr lang="cs-CZ" sz="1600" b="1" dirty="0"/>
              <a:t>Slzná žláza, </a:t>
            </a:r>
            <a:r>
              <a:rPr lang="cs-CZ" sz="1600" b="1" dirty="0" err="1"/>
              <a:t>glandula</a:t>
            </a:r>
            <a:r>
              <a:rPr lang="cs-CZ" sz="1600" b="1" dirty="0"/>
              <a:t> </a:t>
            </a:r>
            <a:r>
              <a:rPr lang="cs-CZ" sz="1600" b="1" dirty="0" err="1"/>
              <a:t>lacrimalis</a:t>
            </a:r>
            <a:r>
              <a:rPr lang="cs-CZ" sz="1600" b="1" dirty="0"/>
              <a:t> – </a:t>
            </a:r>
            <a:r>
              <a:rPr lang="cs-CZ" sz="1600" dirty="0"/>
              <a:t>tvoří slzy, několika krátkými vývody odváděny do </a:t>
            </a:r>
            <a:r>
              <a:rPr lang="cs-CZ" sz="1600" b="1" dirty="0"/>
              <a:t>spojivkového vaku </a:t>
            </a:r>
            <a:r>
              <a:rPr lang="cs-CZ" sz="1600" dirty="0"/>
              <a:t>(pohyby bulbu roztírány po jeho povrchu), uložena zevně pod stropem orbity, inervována je parasympaticky z n. VII, sympaticky z krčního sympatiku</a:t>
            </a:r>
          </a:p>
          <a:p>
            <a:r>
              <a:rPr lang="cs-CZ" sz="1600" b="1" dirty="0"/>
              <a:t>Odvodné cesty slzné - </a:t>
            </a:r>
            <a:r>
              <a:rPr lang="cs-CZ" sz="1600" dirty="0"/>
              <a:t>začínají ve vnitřním koutku oka, ústí do dolního průchodu nosního</a:t>
            </a:r>
            <a:br>
              <a:rPr lang="cs-CZ" sz="1600" dirty="0"/>
            </a:br>
            <a:r>
              <a:rPr lang="cs-CZ" sz="1600" dirty="0"/>
              <a:t>Odvádějí slzy ze spojivkového vaku do dutiny nosní: </a:t>
            </a:r>
          </a:p>
          <a:p>
            <a:pPr lvl="1"/>
            <a:r>
              <a:rPr lang="cs-CZ" b="1" dirty="0"/>
              <a:t>Slzné otvůrky, </a:t>
            </a:r>
            <a:r>
              <a:rPr lang="cs-CZ" b="1" dirty="0" err="1"/>
              <a:t>puncta</a:t>
            </a:r>
            <a:r>
              <a:rPr lang="cs-CZ" b="1" dirty="0"/>
              <a:t> </a:t>
            </a:r>
            <a:r>
              <a:rPr lang="cs-CZ" b="1" dirty="0" err="1"/>
              <a:t>lacrimalis</a:t>
            </a:r>
            <a:r>
              <a:rPr lang="cs-CZ" dirty="0"/>
              <a:t>: 2 drobné otvůrky na </a:t>
            </a:r>
            <a:r>
              <a:rPr lang="cs-CZ" b="1" dirty="0"/>
              <a:t>slzné papila</a:t>
            </a:r>
            <a:r>
              <a:rPr lang="cs-CZ" dirty="0"/>
              <a:t> (vyvýšenině spojivkového okraje horního a dolního víčka v mediálním koutku oka)</a:t>
            </a:r>
          </a:p>
          <a:p>
            <a:pPr lvl="1"/>
            <a:r>
              <a:rPr lang="cs-CZ" b="1" dirty="0"/>
              <a:t>Slzné kanálky (</a:t>
            </a:r>
            <a:r>
              <a:rPr lang="cs-CZ" b="1" dirty="0" err="1"/>
              <a:t>canalis</a:t>
            </a:r>
            <a:r>
              <a:rPr lang="cs-CZ" b="1" dirty="0"/>
              <a:t> </a:t>
            </a:r>
            <a:r>
              <a:rPr lang="cs-CZ" b="1" dirty="0" err="1"/>
              <a:t>lacrimalis</a:t>
            </a:r>
            <a:r>
              <a:rPr lang="cs-CZ" b="1" dirty="0"/>
              <a:t> superior </a:t>
            </a:r>
            <a:r>
              <a:rPr lang="cs-CZ" dirty="0"/>
              <a:t>et</a:t>
            </a:r>
            <a:r>
              <a:rPr lang="cs-CZ" b="1" dirty="0"/>
              <a:t> </a:t>
            </a:r>
            <a:r>
              <a:rPr lang="cs-CZ" b="1" dirty="0" err="1"/>
              <a:t>inferior</a:t>
            </a:r>
            <a:r>
              <a:rPr lang="cs-CZ" dirty="0"/>
              <a:t>): zahnuté kanálky, navazují na slzné otvůrky</a:t>
            </a:r>
          </a:p>
          <a:p>
            <a:pPr lvl="1"/>
            <a:r>
              <a:rPr lang="cs-CZ" b="1" dirty="0"/>
              <a:t>Slzný vak, </a:t>
            </a:r>
            <a:r>
              <a:rPr lang="cs-CZ" b="1" dirty="0" err="1"/>
              <a:t>saccus</a:t>
            </a:r>
            <a:r>
              <a:rPr lang="cs-CZ" b="1" dirty="0"/>
              <a:t> </a:t>
            </a:r>
            <a:r>
              <a:rPr lang="cs-CZ" b="1" dirty="0" err="1"/>
              <a:t>lacrimalis</a:t>
            </a:r>
            <a:r>
              <a:rPr lang="cs-CZ" dirty="0"/>
              <a:t>: rozšířená část odvodných slzných cest, do které ústí slzné kanálky, v kostní jamce na mediální stěně kostěné očnice</a:t>
            </a:r>
          </a:p>
          <a:p>
            <a:pPr lvl="1"/>
            <a:r>
              <a:rPr lang="cs-CZ" b="1" dirty="0"/>
              <a:t>Slzovod, </a:t>
            </a:r>
            <a:r>
              <a:rPr lang="cs-CZ" b="1" dirty="0" err="1"/>
              <a:t>ductus</a:t>
            </a:r>
            <a:r>
              <a:rPr lang="cs-CZ" b="1" dirty="0"/>
              <a:t> </a:t>
            </a:r>
            <a:r>
              <a:rPr lang="cs-CZ" b="1" dirty="0" err="1"/>
              <a:t>nasolacrimalis</a:t>
            </a:r>
            <a:r>
              <a:rPr lang="cs-CZ" b="1" dirty="0"/>
              <a:t> </a:t>
            </a:r>
            <a:r>
              <a:rPr lang="cs-CZ" dirty="0"/>
              <a:t>(dlouhý 2,5 cm) navazuje na slzný vak, ústí do dutiny nosní v dolním průchodu nosním, probíhá v kostěném kanálku 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08995BC-1C26-47C1-9F0A-148DCFE46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276" y="92279"/>
            <a:ext cx="4623628" cy="350450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187534F-35CF-4771-867C-BB2334375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3508" y="92279"/>
            <a:ext cx="2368492" cy="138031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87486AD-34B4-4203-92DF-813F6D0C8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845059"/>
            <a:ext cx="5321417" cy="175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95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4417" y="838986"/>
            <a:ext cx="11803612" cy="5876284"/>
          </a:xfrm>
          <a:solidFill>
            <a:schemeClr val="bg1"/>
          </a:solidFill>
        </p:spPr>
        <p:txBody>
          <a:bodyPr>
            <a:normAutofit fontScale="85000" lnSpcReduction="20000"/>
          </a:bodyPr>
          <a:lstStyle/>
          <a:p>
            <a:r>
              <a:rPr lang="cs-CZ" sz="1900" dirty="0"/>
              <a:t>12 párů, 10 párů vystupuje z mozkového kmene (mají zde jádra)</a:t>
            </a:r>
          </a:p>
          <a:p>
            <a:r>
              <a:rPr lang="cs-CZ" sz="1900" dirty="0"/>
              <a:t>Vedou motorické podněty pro svaly hlavy a krku, opačně (do CNS) přivádějí senzitivní vjemy</a:t>
            </a:r>
          </a:p>
          <a:p>
            <a:r>
              <a:rPr lang="cs-CZ" sz="1900" dirty="0"/>
              <a:t>n. X. (n. vagus) – jeho dlouhá parasympatická vlákna opouštějí oblast hlavy a krku, inervují orgány hrudní a část břišních</a:t>
            </a:r>
          </a:p>
          <a:p>
            <a:r>
              <a:rPr lang="cs-CZ" sz="1900" dirty="0"/>
              <a:t>n. I. (čichový) a n. II. (zrakový) nerv nemají jádra</a:t>
            </a:r>
          </a:p>
          <a:p>
            <a:endParaRPr lang="cs-CZ" sz="1700" dirty="0"/>
          </a:p>
          <a:p>
            <a:pPr>
              <a:buNone/>
            </a:pPr>
            <a:r>
              <a:rPr lang="cs-CZ" sz="1900" b="1" dirty="0">
                <a:solidFill>
                  <a:schemeClr val="accent1"/>
                </a:solidFill>
              </a:rPr>
              <a:t>I. - nerv čichový (</a:t>
            </a:r>
            <a:r>
              <a:rPr lang="cs-CZ" sz="1900" b="1" dirty="0" err="1">
                <a:solidFill>
                  <a:schemeClr val="accent1"/>
                </a:solidFill>
              </a:rPr>
              <a:t>nervus</a:t>
            </a:r>
            <a:r>
              <a:rPr lang="cs-CZ" sz="1900" b="1" dirty="0">
                <a:solidFill>
                  <a:schemeClr val="accent1"/>
                </a:solidFill>
              </a:rPr>
              <a:t> </a:t>
            </a:r>
            <a:r>
              <a:rPr lang="cs-CZ" sz="1900" b="1" dirty="0" err="1">
                <a:solidFill>
                  <a:schemeClr val="accent1"/>
                </a:solidFill>
              </a:rPr>
              <a:t>olfactorius</a:t>
            </a:r>
            <a:r>
              <a:rPr lang="cs-CZ" sz="1900" b="1" dirty="0">
                <a:solidFill>
                  <a:schemeClr val="accent1"/>
                </a:solidFill>
              </a:rPr>
              <a:t>) </a:t>
            </a:r>
          </a:p>
          <a:p>
            <a:r>
              <a:rPr lang="cs-CZ" sz="1900" dirty="0">
                <a:solidFill>
                  <a:srgbClr val="0070C0"/>
                </a:solidFill>
              </a:rPr>
              <a:t>senzorický</a:t>
            </a:r>
          </a:p>
          <a:p>
            <a:r>
              <a:rPr lang="cs-CZ" sz="1900" dirty="0"/>
              <a:t>vychází z čichové sliznice v dutině nosní, přes dírkovou ploténku čichové kosti a končí v čichovém mozku</a:t>
            </a:r>
          </a:p>
          <a:p>
            <a:pPr>
              <a:buNone/>
            </a:pPr>
            <a:endParaRPr lang="cs-CZ" sz="1700" dirty="0"/>
          </a:p>
          <a:p>
            <a:pPr>
              <a:buNone/>
            </a:pPr>
            <a:r>
              <a:rPr lang="cs-CZ" sz="1900" b="1" dirty="0">
                <a:solidFill>
                  <a:schemeClr val="accent1"/>
                </a:solidFill>
              </a:rPr>
              <a:t>II. - nerv zrakový (n. </a:t>
            </a:r>
            <a:r>
              <a:rPr lang="cs-CZ" sz="1900" b="1" dirty="0" err="1">
                <a:solidFill>
                  <a:schemeClr val="accent1"/>
                </a:solidFill>
              </a:rPr>
              <a:t>opticus</a:t>
            </a:r>
            <a:r>
              <a:rPr lang="cs-CZ" sz="1900" b="1" dirty="0">
                <a:solidFill>
                  <a:schemeClr val="accent1"/>
                </a:solidFill>
              </a:rPr>
              <a:t>)</a:t>
            </a:r>
          </a:p>
          <a:p>
            <a:r>
              <a:rPr lang="cs-CZ" sz="1900" dirty="0">
                <a:solidFill>
                  <a:srgbClr val="0070C0"/>
                </a:solidFill>
              </a:rPr>
              <a:t>senzorický</a:t>
            </a:r>
          </a:p>
          <a:p>
            <a:r>
              <a:rPr lang="cs-CZ" sz="1900" dirty="0"/>
              <a:t>vychází z receptorů v sítnici oka, přes </a:t>
            </a:r>
            <a:r>
              <a:rPr lang="cs-CZ" sz="1900" dirty="0" err="1"/>
              <a:t>canalis</a:t>
            </a:r>
            <a:r>
              <a:rPr lang="cs-CZ" sz="1900" dirty="0"/>
              <a:t> </a:t>
            </a:r>
            <a:r>
              <a:rPr lang="cs-CZ" sz="1900" dirty="0" err="1"/>
              <a:t>opticus</a:t>
            </a:r>
            <a:r>
              <a:rPr lang="cs-CZ" sz="1900" dirty="0"/>
              <a:t> vstupuje do dutiny lební, před stopkou hypofýzy se vyměňují vlákna s druhostranným n. II = zkřížení nervových drah (chiasma </a:t>
            </a:r>
            <a:r>
              <a:rPr lang="cs-CZ" sz="1900" dirty="0" err="1"/>
              <a:t>opticum</a:t>
            </a:r>
            <a:r>
              <a:rPr lang="cs-CZ" sz="1900" dirty="0"/>
              <a:t>), končí ve zrakové oblasti mozku</a:t>
            </a:r>
          </a:p>
          <a:p>
            <a:r>
              <a:rPr lang="cs-CZ" sz="1900" dirty="0"/>
              <a:t>při poškození nerv. drah dochází ke komplikovaným poruchám vidění</a:t>
            </a:r>
          </a:p>
          <a:p>
            <a:pPr>
              <a:buNone/>
            </a:pPr>
            <a:endParaRPr lang="cs-CZ" sz="1700" dirty="0"/>
          </a:p>
          <a:p>
            <a:pPr>
              <a:buNone/>
            </a:pPr>
            <a:r>
              <a:rPr lang="cs-CZ" sz="1900" b="1" dirty="0">
                <a:solidFill>
                  <a:schemeClr val="accent1"/>
                </a:solidFill>
              </a:rPr>
              <a:t>Okohybné nervy: III. - okohybný (n. </a:t>
            </a:r>
            <a:r>
              <a:rPr lang="cs-CZ" sz="1900" b="1" dirty="0" err="1">
                <a:solidFill>
                  <a:schemeClr val="accent1"/>
                </a:solidFill>
              </a:rPr>
              <a:t>oculomotorius</a:t>
            </a:r>
            <a:r>
              <a:rPr lang="cs-CZ" sz="1900" b="1" dirty="0">
                <a:solidFill>
                  <a:schemeClr val="accent1"/>
                </a:solidFill>
              </a:rPr>
              <a:t>), IV. - kladkový (n. </a:t>
            </a:r>
            <a:r>
              <a:rPr lang="cs-CZ" sz="1900" b="1" dirty="0" err="1">
                <a:solidFill>
                  <a:schemeClr val="accent1"/>
                </a:solidFill>
              </a:rPr>
              <a:t>trochlaeris</a:t>
            </a:r>
            <a:r>
              <a:rPr lang="cs-CZ" sz="1900" b="1" dirty="0">
                <a:solidFill>
                  <a:schemeClr val="accent1"/>
                </a:solidFill>
              </a:rPr>
              <a:t>), VI. - odtahující (n. </a:t>
            </a:r>
            <a:r>
              <a:rPr lang="cs-CZ" sz="1900" b="1" dirty="0" err="1">
                <a:solidFill>
                  <a:schemeClr val="accent1"/>
                </a:solidFill>
              </a:rPr>
              <a:t>abducens</a:t>
            </a:r>
            <a:r>
              <a:rPr lang="cs-CZ" sz="1900" b="1" dirty="0">
                <a:solidFill>
                  <a:schemeClr val="accent1"/>
                </a:solidFill>
              </a:rPr>
              <a:t>) </a:t>
            </a:r>
          </a:p>
          <a:p>
            <a:r>
              <a:rPr lang="cs-CZ" sz="1900" dirty="0">
                <a:solidFill>
                  <a:srgbClr val="0070C0"/>
                </a:solidFill>
              </a:rPr>
              <a:t>motorické </a:t>
            </a:r>
            <a:r>
              <a:rPr lang="cs-CZ" sz="1900" dirty="0"/>
              <a:t>- vstupují do očnice, vedou nervové vzruchy ke svalům, které zabezpečují pohyb oční koule</a:t>
            </a:r>
          </a:p>
          <a:p>
            <a:r>
              <a:rPr lang="cs-CZ" sz="1900" dirty="0"/>
              <a:t>n. III – má také vlákna </a:t>
            </a:r>
            <a:r>
              <a:rPr lang="cs-CZ" sz="1900" dirty="0">
                <a:solidFill>
                  <a:srgbClr val="0070C0"/>
                </a:solidFill>
              </a:rPr>
              <a:t>parasympatická</a:t>
            </a:r>
            <a:r>
              <a:rPr lang="cs-CZ" sz="1900" dirty="0"/>
              <a:t>, inervují 2 hladké svaly oka (svěrač zornice a sval řasnatý - akomodace oka pro vidění do blízka), při poškození – šilhání</a:t>
            </a:r>
          </a:p>
          <a:p>
            <a:pPr lvl="1"/>
            <a:endParaRPr lang="cs-CZ" sz="1400" dirty="0"/>
          </a:p>
          <a:p>
            <a:pPr lvl="1"/>
            <a:endParaRPr lang="cs-CZ" sz="1400" dirty="0"/>
          </a:p>
          <a:p>
            <a:pPr lvl="1"/>
            <a:endParaRPr lang="cs-CZ" sz="1400" dirty="0"/>
          </a:p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31812" y="14719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92D050"/>
                </a:solidFill>
              </a:rPr>
              <a:t>Hlavové nervy (</a:t>
            </a:r>
            <a:r>
              <a:rPr lang="cs-CZ" sz="3200" b="1" dirty="0" err="1">
                <a:solidFill>
                  <a:srgbClr val="92D050"/>
                </a:solidFill>
              </a:rPr>
              <a:t>nn</a:t>
            </a:r>
            <a:r>
              <a:rPr lang="cs-CZ" sz="3200" b="1" dirty="0">
                <a:solidFill>
                  <a:srgbClr val="92D050"/>
                </a:solidFill>
              </a:rPr>
              <a:t>. </a:t>
            </a:r>
            <a:r>
              <a:rPr lang="cs-CZ" sz="3200" b="1" dirty="0" err="1">
                <a:solidFill>
                  <a:srgbClr val="92D050"/>
                </a:solidFill>
              </a:rPr>
              <a:t>craniales</a:t>
            </a:r>
            <a:r>
              <a:rPr lang="cs-CZ" sz="3200" b="1" dirty="0">
                <a:solidFill>
                  <a:srgbClr val="92D050"/>
                </a:solidFill>
              </a:rPr>
              <a:t>)</a:t>
            </a:r>
            <a:endParaRPr lang="cs-CZ" sz="3200" dirty="0">
              <a:solidFill>
                <a:srgbClr val="92D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DC1D1D-B702-4366-8B88-C58B2239B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205" y="275065"/>
            <a:ext cx="7241441" cy="611614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1600" b="1" dirty="0"/>
              <a:t>OČNICOVÉ SVALY, MM. BULBI </a:t>
            </a:r>
            <a:endParaRPr lang="cs-CZ" sz="1600" dirty="0"/>
          </a:p>
          <a:p>
            <a:r>
              <a:rPr lang="cs-CZ" sz="1600" dirty="0"/>
              <a:t>7 příčně pruhovaných svalů, motoricky inervované okohybnými nervy (n. III, n. IV, n. VI)</a:t>
            </a:r>
          </a:p>
          <a:p>
            <a:r>
              <a:rPr lang="cs-CZ" sz="1600" dirty="0"/>
              <a:t>Svaly začínají ve hrotu orbity od </a:t>
            </a:r>
            <a:r>
              <a:rPr lang="cs-CZ" sz="1600" b="1" dirty="0" err="1"/>
              <a:t>anulus</a:t>
            </a:r>
            <a:r>
              <a:rPr lang="cs-CZ" sz="1600" b="1" dirty="0"/>
              <a:t> </a:t>
            </a:r>
            <a:r>
              <a:rPr lang="cs-CZ" sz="1600" b="1" dirty="0" err="1"/>
              <a:t>tendineus</a:t>
            </a:r>
            <a:r>
              <a:rPr lang="cs-CZ" sz="1600" dirty="0"/>
              <a:t> (kromě dolního šikmého svalu - začíná od dolní stěny orbity)</a:t>
            </a:r>
          </a:p>
          <a:p>
            <a:r>
              <a:rPr lang="cs-CZ" sz="1600" dirty="0"/>
              <a:t>Patří k nim: zvedač horního víčka a 6 okohybných svalů: 4 přímé, mm. </a:t>
            </a:r>
            <a:r>
              <a:rPr lang="cs-CZ" sz="1600" dirty="0" err="1"/>
              <a:t>recti</a:t>
            </a:r>
            <a:r>
              <a:rPr lang="cs-CZ" sz="1600" dirty="0"/>
              <a:t> + 2 svaly šikmé, mm. </a:t>
            </a:r>
            <a:r>
              <a:rPr lang="cs-CZ" sz="1600" dirty="0" err="1"/>
              <a:t>obliqui</a:t>
            </a:r>
            <a:r>
              <a:rPr lang="cs-CZ" sz="1600" dirty="0"/>
              <a:t>: </a:t>
            </a:r>
          </a:p>
          <a:p>
            <a:pPr lvl="1"/>
            <a:r>
              <a:rPr lang="cs-CZ" b="1" dirty="0"/>
              <a:t>M. levator </a:t>
            </a:r>
            <a:r>
              <a:rPr lang="cs-CZ" b="1" dirty="0" err="1"/>
              <a:t>palpebrae</a:t>
            </a:r>
            <a:r>
              <a:rPr lang="cs-CZ" b="1" dirty="0"/>
              <a:t> </a:t>
            </a:r>
            <a:r>
              <a:rPr lang="cs-CZ" b="1" dirty="0" err="1"/>
              <a:t>superioris</a:t>
            </a:r>
            <a:r>
              <a:rPr lang="cs-CZ" dirty="0"/>
              <a:t> (n. III) - zvedá horní víčko </a:t>
            </a:r>
          </a:p>
          <a:p>
            <a:pPr lvl="1"/>
            <a:r>
              <a:rPr lang="cs-CZ" b="1" dirty="0"/>
              <a:t>M. </a:t>
            </a:r>
            <a:r>
              <a:rPr lang="cs-CZ" b="1" dirty="0" err="1"/>
              <a:t>rectus</a:t>
            </a:r>
            <a:r>
              <a:rPr lang="cs-CZ" b="1" dirty="0"/>
              <a:t>  superior et </a:t>
            </a:r>
            <a:r>
              <a:rPr lang="cs-CZ" b="1" dirty="0" err="1"/>
              <a:t>inferior</a:t>
            </a:r>
            <a:r>
              <a:rPr lang="cs-CZ" b="1" dirty="0"/>
              <a:t> </a:t>
            </a:r>
            <a:r>
              <a:rPr lang="cs-CZ" dirty="0"/>
              <a:t>(n. III) - otáčí bulbem nahoru a dolů </a:t>
            </a:r>
          </a:p>
          <a:p>
            <a:pPr lvl="1"/>
            <a:r>
              <a:rPr lang="cs-CZ" b="1" dirty="0"/>
              <a:t>M. </a:t>
            </a:r>
            <a:r>
              <a:rPr lang="cs-CZ" b="1" dirty="0" err="1"/>
              <a:t>rectus</a:t>
            </a:r>
            <a:r>
              <a:rPr lang="cs-CZ" b="1" dirty="0"/>
              <a:t> </a:t>
            </a:r>
            <a:r>
              <a:rPr lang="cs-CZ" b="1" dirty="0" err="1"/>
              <a:t>medialis</a:t>
            </a:r>
            <a:r>
              <a:rPr lang="cs-CZ" dirty="0"/>
              <a:t> (n. III) - otáčí bulbem mediálně, </a:t>
            </a:r>
            <a:r>
              <a:rPr lang="cs-CZ" b="1" dirty="0"/>
              <a:t>m. </a:t>
            </a:r>
            <a:r>
              <a:rPr lang="cs-CZ" b="1" dirty="0" err="1"/>
              <a:t>rectus</a:t>
            </a:r>
            <a:r>
              <a:rPr lang="cs-CZ" b="1" dirty="0"/>
              <a:t> </a:t>
            </a:r>
            <a:r>
              <a:rPr lang="cs-CZ" b="1" dirty="0" err="1"/>
              <a:t>lateralis</a:t>
            </a:r>
            <a:r>
              <a:rPr lang="cs-CZ" b="1" dirty="0"/>
              <a:t> </a:t>
            </a:r>
            <a:r>
              <a:rPr lang="cs-CZ" dirty="0"/>
              <a:t>(n. VI) - otáčí laterálně</a:t>
            </a:r>
          </a:p>
          <a:p>
            <a:pPr lvl="1"/>
            <a:r>
              <a:rPr lang="cs-CZ" b="1" dirty="0"/>
              <a:t>M. </a:t>
            </a:r>
            <a:r>
              <a:rPr lang="cs-CZ" b="1" dirty="0" err="1"/>
              <a:t>obliquus</a:t>
            </a:r>
            <a:r>
              <a:rPr lang="cs-CZ" b="1" dirty="0"/>
              <a:t> superior</a:t>
            </a:r>
            <a:r>
              <a:rPr lang="cs-CZ" dirty="0"/>
              <a:t> (n. IV) - otáčí bulbem </a:t>
            </a:r>
            <a:r>
              <a:rPr lang="cs-CZ" dirty="0" err="1"/>
              <a:t>laterokaudálně</a:t>
            </a:r>
            <a:r>
              <a:rPr lang="cs-CZ" dirty="0"/>
              <a:t> (dolů zevně), </a:t>
            </a:r>
            <a:r>
              <a:rPr lang="cs-CZ" b="1" dirty="0"/>
              <a:t>m. </a:t>
            </a:r>
            <a:r>
              <a:rPr lang="cs-CZ" b="1" dirty="0" err="1"/>
              <a:t>obliquus</a:t>
            </a:r>
            <a:r>
              <a:rPr lang="cs-CZ" b="1" dirty="0"/>
              <a:t> </a:t>
            </a:r>
            <a:r>
              <a:rPr lang="cs-CZ" b="1" dirty="0" err="1"/>
              <a:t>inferior</a:t>
            </a:r>
            <a:r>
              <a:rPr lang="cs-CZ" dirty="0"/>
              <a:t> (n. III) - otáčí </a:t>
            </a:r>
            <a:r>
              <a:rPr lang="cs-CZ" dirty="0" err="1"/>
              <a:t>laterokraniálně</a:t>
            </a:r>
            <a:r>
              <a:rPr lang="cs-CZ" dirty="0"/>
              <a:t> (nahoru zevně) </a:t>
            </a:r>
          </a:p>
          <a:p>
            <a:pPr marL="0" indent="0">
              <a:buNone/>
            </a:pPr>
            <a:endParaRPr lang="cs-CZ" sz="1600" dirty="0"/>
          </a:p>
          <a:p>
            <a:pPr marL="0" indent="0">
              <a:buNone/>
            </a:pPr>
            <a:r>
              <a:rPr lang="cs-CZ" sz="1600" b="1" dirty="0"/>
              <a:t>VAZIVOVÝ APARÁT OČNICE</a:t>
            </a:r>
            <a:endParaRPr lang="cs-CZ" sz="1600" dirty="0"/>
          </a:p>
          <a:p>
            <a:pPr lvl="0"/>
            <a:r>
              <a:rPr lang="cs-CZ" sz="1600" b="1" dirty="0"/>
              <a:t>Tukové těleso očnice, corpus </a:t>
            </a:r>
            <a:r>
              <a:rPr lang="cs-CZ" sz="1600" b="1" dirty="0" err="1"/>
              <a:t>adiposum</a:t>
            </a:r>
            <a:r>
              <a:rPr lang="cs-CZ" sz="1600" b="1" dirty="0"/>
              <a:t> </a:t>
            </a:r>
            <a:r>
              <a:rPr lang="cs-CZ" sz="1600" b="1" dirty="0" err="1"/>
              <a:t>orbitae</a:t>
            </a:r>
            <a:r>
              <a:rPr lang="cs-CZ" sz="1600" dirty="0"/>
              <a:t>:</a:t>
            </a:r>
            <a:r>
              <a:rPr lang="cs-CZ" sz="1600" b="1" dirty="0"/>
              <a:t> </a:t>
            </a:r>
            <a:r>
              <a:rPr lang="cs-CZ" sz="1600" dirty="0"/>
              <a:t>vyplňuje v očnici prostory mezi svaly, cévami a nervy </a:t>
            </a:r>
          </a:p>
          <a:p>
            <a:pPr lvl="0"/>
            <a:r>
              <a:rPr lang="cs-CZ" sz="1600" b="1" dirty="0" err="1"/>
              <a:t>Periorbita</a:t>
            </a:r>
            <a:r>
              <a:rPr lang="cs-CZ" sz="1600" dirty="0"/>
              <a:t>: Zesílený periost orbity, nelne pevně ke kostem</a:t>
            </a:r>
          </a:p>
          <a:p>
            <a:pPr lvl="0"/>
            <a:r>
              <a:rPr lang="cs-CZ" sz="1600" b="1" dirty="0"/>
              <a:t>Pouzdro (pochva) bulbu, vagina </a:t>
            </a:r>
            <a:r>
              <a:rPr lang="cs-CZ" sz="1600" b="1" dirty="0" err="1"/>
              <a:t>bulbi</a:t>
            </a:r>
            <a:r>
              <a:rPr lang="cs-CZ" sz="1600" dirty="0"/>
              <a:t> </a:t>
            </a:r>
            <a:r>
              <a:rPr lang="cs-CZ" sz="1600" b="1" dirty="0"/>
              <a:t>(</a:t>
            </a:r>
            <a:r>
              <a:rPr lang="cs-CZ" sz="1600" b="1" dirty="0" err="1"/>
              <a:t>capsula</a:t>
            </a:r>
            <a:r>
              <a:rPr lang="cs-CZ" sz="1600" b="1" dirty="0"/>
              <a:t> </a:t>
            </a:r>
            <a:r>
              <a:rPr lang="cs-CZ" sz="1600" b="1" dirty="0" err="1"/>
              <a:t>Tenonis</a:t>
            </a:r>
            <a:r>
              <a:rPr lang="cs-CZ" sz="1600" dirty="0"/>
              <a:t>): má tvar a funkci kloubní jamky, v níž se bulbus pohybuje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78DECE-EC8E-4CB9-9AAF-84E2A6EC2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6918" y="3097074"/>
            <a:ext cx="4585082" cy="32941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35F331B-FDDE-4C48-ABFA-13C327C23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9725" y="6391210"/>
            <a:ext cx="8602275" cy="46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104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E66D685-0C9E-4207-BD01-BB4297E0A4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33237" y="1156633"/>
            <a:ext cx="3358763" cy="570136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093D8B5-A59F-4291-B5F3-3336CE807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008" y="4543721"/>
            <a:ext cx="4104230" cy="231428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BE49A5F-7A8E-4D04-AD9A-2D34FC7D5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6035"/>
            <a:ext cx="3968954" cy="410231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8F0CACA-5087-4C0C-83E9-F3611365C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379" y="206035"/>
            <a:ext cx="4698613" cy="156620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FB93F38-06B3-464E-B10B-29D2AB705F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2379" y="1973941"/>
            <a:ext cx="4741838" cy="1250026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CD59270C-514E-4F23-BC9F-4A9BE87BDBF2}"/>
              </a:ext>
            </a:extLst>
          </p:cNvPr>
          <p:cNvSpPr/>
          <p:nvPr/>
        </p:nvSpPr>
        <p:spPr>
          <a:xfrm>
            <a:off x="134873" y="4266722"/>
            <a:ext cx="388579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Konvergence = pohyb obou očí směrem k nosu</a:t>
            </a:r>
          </a:p>
        </p:txBody>
      </p:sp>
    </p:spTree>
    <p:extLst>
      <p:ext uri="{BB962C8B-B14F-4D97-AF65-F5344CB8AC3E}">
        <p14:creationId xmlns:p14="http://schemas.microsoft.com/office/powerpoint/2010/main" val="756924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9058" y="70895"/>
            <a:ext cx="6660858" cy="986118"/>
          </a:xfrm>
          <a:solidFill>
            <a:schemeClr val="bg1"/>
          </a:solidFill>
        </p:spPr>
        <p:txBody>
          <a:bodyPr>
            <a:noAutofit/>
          </a:bodyPr>
          <a:lstStyle/>
          <a:p>
            <a:pPr lvl="0" algn="l"/>
            <a:r>
              <a:rPr lang="cs-CZ" sz="3200" b="1" dirty="0"/>
              <a:t>Sluchové a rovnovážné ústrojí, </a:t>
            </a:r>
            <a:br>
              <a:rPr lang="cs-CZ" sz="3200" b="1" dirty="0"/>
            </a:br>
            <a:r>
              <a:rPr lang="cs-CZ" sz="3200" b="1" dirty="0"/>
              <a:t>organum </a:t>
            </a:r>
            <a:r>
              <a:rPr lang="cs-CZ" sz="3200" b="1" dirty="0" err="1"/>
              <a:t>vestibulo-cochleare</a:t>
            </a:r>
            <a:r>
              <a:rPr lang="cs-CZ" sz="3200" b="1" dirty="0"/>
              <a:t> </a:t>
            </a:r>
            <a:br>
              <a:rPr lang="cs-CZ" sz="1800" b="1" dirty="0"/>
            </a:br>
            <a:endParaRPr lang="cs-CZ" sz="1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1336" y="1258349"/>
            <a:ext cx="6568580" cy="5528755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cs-CZ" sz="1400" dirty="0"/>
              <a:t>Zevní, střední a vnitřní ucho</a:t>
            </a:r>
          </a:p>
          <a:p>
            <a:endParaRPr lang="cs-CZ" sz="1400" dirty="0"/>
          </a:p>
          <a:p>
            <a:pPr>
              <a:buNone/>
            </a:pPr>
            <a:r>
              <a:rPr lang="cs-CZ" sz="1400" b="1" dirty="0"/>
              <a:t>Zevní ucho</a:t>
            </a:r>
          </a:p>
          <a:p>
            <a:r>
              <a:rPr lang="cs-CZ" sz="1400" dirty="0"/>
              <a:t>Funkcí je zachytit zvukový signál a dovézt jej k bubínku</a:t>
            </a:r>
          </a:p>
          <a:p>
            <a:r>
              <a:rPr lang="cs-CZ" sz="1400" dirty="0"/>
              <a:t>Tvoří ho boltec, zevní zvukovod a bubínek </a:t>
            </a:r>
          </a:p>
          <a:p>
            <a:pPr marL="0" indent="0">
              <a:buNone/>
            </a:pPr>
            <a:endParaRPr lang="cs-CZ" sz="1400" b="1" dirty="0"/>
          </a:p>
          <a:p>
            <a:pPr marL="0" indent="0">
              <a:buNone/>
            </a:pPr>
            <a:r>
              <a:rPr lang="cs-CZ" sz="1400" b="1" dirty="0"/>
              <a:t>1) Boltec (</a:t>
            </a:r>
            <a:r>
              <a:rPr lang="cs-CZ" sz="1400" b="1" dirty="0" err="1"/>
              <a:t>auricula</a:t>
            </a:r>
            <a:r>
              <a:rPr lang="cs-CZ" sz="1400" b="1" dirty="0"/>
              <a:t>) </a:t>
            </a:r>
          </a:p>
          <a:p>
            <a:r>
              <a:rPr lang="cs-CZ" sz="1400" dirty="0"/>
              <a:t>Tvořen ploténkou elastické chrupavky, krytá kůží, dolní menší část – lalůček ušní (</a:t>
            </a:r>
            <a:r>
              <a:rPr lang="cs-CZ" sz="1400" dirty="0" err="1"/>
              <a:t>lobulus</a:t>
            </a:r>
            <a:r>
              <a:rPr lang="cs-CZ" sz="1400" dirty="0"/>
              <a:t> </a:t>
            </a:r>
            <a:r>
              <a:rPr lang="cs-CZ" sz="1400" dirty="0" err="1"/>
              <a:t>auriculae</a:t>
            </a:r>
            <a:r>
              <a:rPr lang="cs-CZ" sz="1400" dirty="0"/>
              <a:t>) nemá chrupavčitý podklad</a:t>
            </a:r>
          </a:p>
          <a:p>
            <a:endParaRPr lang="cs-CZ" sz="1400" b="1" dirty="0"/>
          </a:p>
          <a:p>
            <a:pPr marL="0" indent="0">
              <a:buNone/>
            </a:pPr>
            <a:r>
              <a:rPr lang="cs-CZ" sz="1400" b="1" dirty="0"/>
              <a:t>2) Zevní zvukovod (</a:t>
            </a:r>
            <a:r>
              <a:rPr lang="cs-CZ" sz="1400" b="1" dirty="0" err="1"/>
              <a:t>meatus</a:t>
            </a:r>
            <a:r>
              <a:rPr lang="cs-CZ" sz="1400" b="1" dirty="0"/>
              <a:t> </a:t>
            </a:r>
            <a:r>
              <a:rPr lang="cs-CZ" sz="1400" b="1" dirty="0" err="1"/>
              <a:t>acusticus</a:t>
            </a:r>
            <a:r>
              <a:rPr lang="cs-CZ" sz="1400" b="1" dirty="0"/>
              <a:t> </a:t>
            </a:r>
            <a:r>
              <a:rPr lang="cs-CZ" sz="1400" b="1" dirty="0" err="1"/>
              <a:t>externus</a:t>
            </a:r>
            <a:r>
              <a:rPr lang="cs-CZ" sz="1400" b="1" dirty="0"/>
              <a:t>)</a:t>
            </a:r>
            <a:r>
              <a:rPr lang="cs-CZ" sz="1400" dirty="0"/>
              <a:t> - zakřivený kanálek, propojuje zevní prostředí se spánkovou kostí, při vyšetření bubínku je nutno zakřivení vyrovnat tahem za boltec nahoru a dozadu</a:t>
            </a:r>
          </a:p>
          <a:p>
            <a:r>
              <a:rPr lang="cs-CZ" sz="1400" dirty="0"/>
              <a:t>Předěl mezi zevním zvukovodem a dutinou středoušní tvoří </a:t>
            </a:r>
            <a:r>
              <a:rPr lang="cs-CZ" sz="1400" b="1" dirty="0"/>
              <a:t>bubínek</a:t>
            </a:r>
          </a:p>
          <a:p>
            <a:r>
              <a:rPr lang="cs-CZ" sz="1400" dirty="0"/>
              <a:t>Podklad: v zevní části - chrupavka, ve vnitřní části - os </a:t>
            </a:r>
            <a:r>
              <a:rPr lang="cs-CZ" sz="1400" dirty="0" err="1"/>
              <a:t>tympanicum</a:t>
            </a:r>
            <a:r>
              <a:rPr lang="cs-CZ" sz="1400" dirty="0"/>
              <a:t> (vývoj ukončen postnatálně)</a:t>
            </a:r>
          </a:p>
          <a:p>
            <a:r>
              <a:rPr lang="cs-CZ" sz="1400" dirty="0"/>
              <a:t>při vchodu do zevního zvukovodu (</a:t>
            </a:r>
            <a:r>
              <a:rPr lang="cs-CZ" sz="1400" dirty="0" err="1"/>
              <a:t>porus</a:t>
            </a:r>
            <a:r>
              <a:rPr lang="cs-CZ" sz="1400" dirty="0"/>
              <a:t> </a:t>
            </a:r>
            <a:r>
              <a:rPr lang="cs-CZ" sz="1400" dirty="0" err="1"/>
              <a:t>acusticus</a:t>
            </a:r>
            <a:r>
              <a:rPr lang="cs-CZ" sz="1400" dirty="0"/>
              <a:t> </a:t>
            </a:r>
            <a:r>
              <a:rPr lang="cs-CZ" sz="1400" dirty="0" err="1"/>
              <a:t>externus</a:t>
            </a:r>
            <a:r>
              <a:rPr lang="cs-CZ" sz="1400" dirty="0"/>
              <a:t>) jsou u dospělých mužů chlupy (</a:t>
            </a:r>
            <a:r>
              <a:rPr lang="cs-CZ" sz="1400" dirty="0" err="1"/>
              <a:t>barbula</a:t>
            </a:r>
            <a:r>
              <a:rPr lang="cs-CZ" sz="1400" dirty="0"/>
              <a:t> </a:t>
            </a:r>
            <a:r>
              <a:rPr lang="cs-CZ" sz="1400" dirty="0" err="1"/>
              <a:t>tragi</a:t>
            </a:r>
            <a:r>
              <a:rPr lang="cs-CZ" sz="1400" dirty="0"/>
              <a:t>), v </a:t>
            </a:r>
            <a:r>
              <a:rPr lang="cs-CZ" sz="1400" dirty="0" err="1"/>
              <a:t>submukóze</a:t>
            </a:r>
            <a:r>
              <a:rPr lang="cs-CZ" sz="1400" dirty="0"/>
              <a:t> najdeme mazové a modifikované potní žlázy (</a:t>
            </a:r>
            <a:r>
              <a:rPr lang="cs-CZ" sz="1400" dirty="0" err="1"/>
              <a:t>glandulae</a:t>
            </a:r>
            <a:r>
              <a:rPr lang="cs-CZ" sz="1400" dirty="0"/>
              <a:t> </a:t>
            </a:r>
            <a:r>
              <a:rPr lang="cs-CZ" sz="1400" dirty="0" err="1"/>
              <a:t>ceruminosae</a:t>
            </a:r>
            <a:r>
              <a:rPr lang="cs-CZ" sz="1400" dirty="0"/>
              <a:t>) – tvoří ušní maz (</a:t>
            </a:r>
            <a:r>
              <a:rPr lang="cs-CZ" sz="1400" dirty="0" err="1"/>
              <a:t>cerumen</a:t>
            </a:r>
            <a:r>
              <a:rPr lang="cs-CZ" sz="1400" dirty="0"/>
              <a:t>)</a:t>
            </a:r>
          </a:p>
          <a:p>
            <a:endParaRPr lang="cs-CZ" sz="1400" b="1" dirty="0"/>
          </a:p>
          <a:p>
            <a:pPr marL="0" indent="0">
              <a:buNone/>
            </a:pPr>
            <a:r>
              <a:rPr lang="cs-CZ" sz="1400" b="1" dirty="0"/>
              <a:t>3) Bubínek (</a:t>
            </a:r>
            <a:r>
              <a:rPr lang="cs-CZ" sz="1400" b="1" dirty="0" err="1"/>
              <a:t>membrana</a:t>
            </a:r>
            <a:r>
              <a:rPr lang="cs-CZ" sz="1400" b="1" dirty="0"/>
              <a:t> </a:t>
            </a:r>
            <a:r>
              <a:rPr lang="cs-CZ" sz="1400" b="1" dirty="0" err="1"/>
              <a:t>tympani</a:t>
            </a:r>
            <a:r>
              <a:rPr lang="cs-CZ" sz="1400" b="1" dirty="0"/>
              <a:t>) </a:t>
            </a:r>
            <a:r>
              <a:rPr lang="cs-CZ" sz="1400" dirty="0"/>
              <a:t>– uložen šikmo, skloněn dopředu a dolů</a:t>
            </a:r>
          </a:p>
          <a:p>
            <a:r>
              <a:rPr lang="cs-CZ" sz="1400" dirty="0"/>
              <a:t>Zvenčí je kryt ztenčenou epidermis, zevnitř sliznicí středoušní dutiny, mezi těmito vrstvami - tuhé vazivo</a:t>
            </a:r>
          </a:p>
          <a:p>
            <a:r>
              <a:rPr lang="cs-CZ" sz="1400" dirty="0"/>
              <a:t>Má našedlou barvu, je poloprůhledný, má oválný tvar (cca 9 x 10 mm), tloušťku 0,1 mm </a:t>
            </a:r>
          </a:p>
          <a:p>
            <a:r>
              <a:rPr lang="cs-CZ" sz="1400" dirty="0"/>
              <a:t>Má tvar mělké nálevky – vrchol je vtažen do dutiny středoušní</a:t>
            </a:r>
          </a:p>
          <a:p>
            <a:r>
              <a:rPr lang="cs-CZ" sz="1400" dirty="0"/>
              <a:t>2 části: menší horní, málo napnutá, tenká - </a:t>
            </a:r>
            <a:r>
              <a:rPr lang="cs-CZ" sz="1400" dirty="0" err="1"/>
              <a:t>pars</a:t>
            </a:r>
            <a:r>
              <a:rPr lang="cs-CZ" sz="1400" dirty="0"/>
              <a:t> </a:t>
            </a:r>
            <a:r>
              <a:rPr lang="cs-CZ" sz="1400" dirty="0" err="1"/>
              <a:t>flaccida</a:t>
            </a:r>
            <a:r>
              <a:rPr lang="cs-CZ" sz="1400" dirty="0"/>
              <a:t> (</a:t>
            </a:r>
            <a:r>
              <a:rPr lang="cs-CZ" sz="1400" dirty="0" err="1"/>
              <a:t>Shrapnellova</a:t>
            </a:r>
            <a:r>
              <a:rPr lang="cs-CZ" sz="1400" dirty="0"/>
              <a:t> membrána) a větší dolní, napjatá, silnější - </a:t>
            </a:r>
            <a:r>
              <a:rPr lang="cs-CZ" sz="1400" dirty="0" err="1"/>
              <a:t>pars</a:t>
            </a:r>
            <a:r>
              <a:rPr lang="cs-CZ" sz="1400" dirty="0"/>
              <a:t> </a:t>
            </a:r>
            <a:r>
              <a:rPr lang="cs-CZ" sz="1400" dirty="0" err="1"/>
              <a:t>tensa</a:t>
            </a:r>
            <a:endParaRPr lang="cs-CZ" sz="1400" dirty="0"/>
          </a:p>
          <a:p>
            <a:endParaRPr lang="cs-CZ" sz="1300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E5E5B49D-8704-43DF-A815-2FECCD097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813" y="4504888"/>
            <a:ext cx="2185356" cy="181444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14DCDA1-F1E9-40A7-91D5-74AFD05F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1789" y="5679347"/>
            <a:ext cx="3390211" cy="117865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1DEF66A-A22E-467A-9ECF-E6E8322F9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241" y="48440"/>
            <a:ext cx="4802423" cy="326284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7D9AE60-D37E-42C0-B065-9FDE15DC1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7689" y="3429000"/>
            <a:ext cx="4197476" cy="107588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200C8A-EB2F-47CD-B601-AE24B2ED8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4" y="201337"/>
            <a:ext cx="6588835" cy="658535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cs-CZ" b="1" dirty="0"/>
              <a:t>Střední ucho</a:t>
            </a:r>
          </a:p>
          <a:p>
            <a:r>
              <a:rPr lang="cs-CZ" sz="1400" dirty="0"/>
              <a:t>Systém dutin, několik části:</a:t>
            </a:r>
          </a:p>
          <a:p>
            <a:pPr marL="0" indent="0">
              <a:buNone/>
            </a:pPr>
            <a:r>
              <a:rPr lang="cs-CZ" sz="1400" b="1" dirty="0"/>
              <a:t>1) </a:t>
            </a:r>
            <a:r>
              <a:rPr lang="cs-CZ" sz="1400" b="1" dirty="0" err="1"/>
              <a:t>Cavitas</a:t>
            </a:r>
            <a:r>
              <a:rPr lang="cs-CZ" sz="1400" b="1" dirty="0"/>
              <a:t> </a:t>
            </a:r>
            <a:r>
              <a:rPr lang="cs-CZ" sz="1400" b="1" dirty="0" err="1"/>
              <a:t>tympani</a:t>
            </a:r>
            <a:r>
              <a:rPr lang="cs-CZ" sz="1400" b="1" dirty="0"/>
              <a:t> </a:t>
            </a:r>
            <a:r>
              <a:rPr lang="cs-CZ" sz="1400" dirty="0"/>
              <a:t>(dutina středoušní/bubínková)</a:t>
            </a:r>
          </a:p>
          <a:p>
            <a:r>
              <a:rPr lang="cs-CZ" sz="1400" dirty="0"/>
              <a:t>Štěrbinovitá dutinka (6x4x2 mm) v pyramidě kosti spánkové za bubínkem, bikonkávní tvar, uprostřed zúžená (tvar přesýpacích hodin), vyplněna vzduchem a vystlána sliznicí (přechází na středoušní kůstky) </a:t>
            </a:r>
          </a:p>
          <a:p>
            <a:r>
              <a:rPr lang="cs-CZ" sz="1400" dirty="0"/>
              <a:t>Sousedí svými 6 stěnami s různými prostory: laterálně s </a:t>
            </a:r>
            <a:r>
              <a:rPr lang="cs-CZ" sz="1400" u="sng" dirty="0"/>
              <a:t>bubínkem</a:t>
            </a:r>
            <a:r>
              <a:rPr lang="cs-CZ" sz="1400" dirty="0"/>
              <a:t>, mediálně s </a:t>
            </a:r>
            <a:r>
              <a:rPr lang="cs-CZ" sz="1400" u="sng" dirty="0"/>
              <a:t>vnitřním uchem</a:t>
            </a:r>
            <a:r>
              <a:rPr lang="cs-CZ" sz="1400" dirty="0"/>
              <a:t>, dorsálně s </a:t>
            </a:r>
            <a:r>
              <a:rPr lang="cs-CZ" sz="1400" u="sng" dirty="0" err="1"/>
              <a:t>processus</a:t>
            </a:r>
            <a:r>
              <a:rPr lang="cs-CZ" sz="1400" u="sng" dirty="0"/>
              <a:t> </a:t>
            </a:r>
            <a:r>
              <a:rPr lang="cs-CZ" sz="1400" u="sng" dirty="0" err="1"/>
              <a:t>mastoideus</a:t>
            </a:r>
            <a:r>
              <a:rPr lang="cs-CZ" sz="1400" dirty="0"/>
              <a:t>, ventrálně s </a:t>
            </a:r>
            <a:r>
              <a:rPr lang="cs-CZ" sz="1400" u="sng" dirty="0" err="1"/>
              <a:t>canalis</a:t>
            </a:r>
            <a:r>
              <a:rPr lang="cs-CZ" sz="1400" u="sng" dirty="0"/>
              <a:t> </a:t>
            </a:r>
            <a:r>
              <a:rPr lang="cs-CZ" sz="1400" u="sng" dirty="0" err="1"/>
              <a:t>caroticus</a:t>
            </a:r>
            <a:r>
              <a:rPr lang="cs-CZ" sz="1400" dirty="0"/>
              <a:t> (probíhá zde a. </a:t>
            </a:r>
            <a:r>
              <a:rPr lang="cs-CZ" sz="1400" dirty="0" err="1"/>
              <a:t>carotis</a:t>
            </a:r>
            <a:r>
              <a:rPr lang="cs-CZ" sz="1400" dirty="0"/>
              <a:t> </a:t>
            </a:r>
            <a:r>
              <a:rPr lang="cs-CZ" sz="1400" dirty="0" err="1"/>
              <a:t>int</a:t>
            </a:r>
            <a:r>
              <a:rPr lang="cs-CZ" sz="1400" dirty="0"/>
              <a:t>.) a </a:t>
            </a:r>
            <a:r>
              <a:rPr lang="cs-CZ" sz="1400" u="sng" dirty="0"/>
              <a:t>Eustachovou trubicí</a:t>
            </a:r>
            <a:r>
              <a:rPr lang="cs-CZ" sz="1400" dirty="0"/>
              <a:t>, kraniálně se </a:t>
            </a:r>
            <a:r>
              <a:rPr lang="cs-CZ" sz="1400" u="sng" dirty="0"/>
              <a:t>střední jámou lební</a:t>
            </a:r>
            <a:r>
              <a:rPr lang="cs-CZ" sz="1400" dirty="0"/>
              <a:t> prostřednictvím </a:t>
            </a:r>
            <a:r>
              <a:rPr lang="cs-CZ" sz="1400" dirty="0" err="1"/>
              <a:t>tegmen</a:t>
            </a:r>
            <a:r>
              <a:rPr lang="cs-CZ" sz="1400" dirty="0"/>
              <a:t> </a:t>
            </a:r>
            <a:r>
              <a:rPr lang="cs-CZ" sz="1400" dirty="0" err="1"/>
              <a:t>tympani</a:t>
            </a:r>
            <a:r>
              <a:rPr lang="cs-CZ" sz="1400" dirty="0"/>
              <a:t>, kaudálně s </a:t>
            </a:r>
            <a:r>
              <a:rPr lang="cs-CZ" sz="1400" u="sng" dirty="0" err="1"/>
              <a:t>fossa</a:t>
            </a:r>
            <a:r>
              <a:rPr lang="cs-CZ" sz="1400" u="sng" dirty="0"/>
              <a:t> </a:t>
            </a:r>
            <a:r>
              <a:rPr lang="cs-CZ" sz="1400" u="sng" dirty="0" err="1"/>
              <a:t>jugularis</a:t>
            </a:r>
            <a:endParaRPr lang="cs-CZ" sz="1400" u="sng" dirty="0"/>
          </a:p>
          <a:p>
            <a:r>
              <a:rPr lang="cs-CZ" sz="1400" dirty="0"/>
              <a:t>Obsahuje </a:t>
            </a:r>
            <a:r>
              <a:rPr lang="cs-CZ" sz="1400" u="sng" dirty="0"/>
              <a:t>3 sluchové kůstky</a:t>
            </a:r>
            <a:r>
              <a:rPr lang="cs-CZ" sz="1400" dirty="0"/>
              <a:t>: </a:t>
            </a:r>
            <a:r>
              <a:rPr lang="cs-CZ" sz="1400" b="1" dirty="0"/>
              <a:t>kladívko</a:t>
            </a:r>
            <a:r>
              <a:rPr lang="cs-CZ" sz="1400" dirty="0"/>
              <a:t>, </a:t>
            </a:r>
            <a:r>
              <a:rPr lang="cs-CZ" sz="1400" b="1" dirty="0"/>
              <a:t>kovadlinku,</a:t>
            </a:r>
            <a:r>
              <a:rPr lang="cs-CZ" sz="1400" dirty="0"/>
              <a:t> </a:t>
            </a:r>
            <a:r>
              <a:rPr lang="cs-CZ" sz="1400" b="1" dirty="0"/>
              <a:t>třmínek </a:t>
            </a:r>
            <a:r>
              <a:rPr lang="cs-CZ" sz="1400" dirty="0"/>
              <a:t>(</a:t>
            </a:r>
            <a:r>
              <a:rPr lang="cs-CZ" sz="1400" dirty="0" err="1"/>
              <a:t>malleolus</a:t>
            </a:r>
            <a:r>
              <a:rPr lang="cs-CZ" sz="1400" dirty="0"/>
              <a:t>, </a:t>
            </a:r>
            <a:r>
              <a:rPr lang="cs-CZ" sz="1400" dirty="0" err="1"/>
              <a:t>incus</a:t>
            </a:r>
            <a:r>
              <a:rPr lang="cs-CZ" sz="1400" dirty="0"/>
              <a:t>, </a:t>
            </a:r>
            <a:r>
              <a:rPr lang="cs-CZ" sz="1400" dirty="0" err="1"/>
              <a:t>stapes</a:t>
            </a:r>
            <a:r>
              <a:rPr lang="cs-CZ" sz="1400" dirty="0"/>
              <a:t>)</a:t>
            </a:r>
            <a:r>
              <a:rPr lang="cs-CZ" sz="1400" b="1" dirty="0"/>
              <a:t> </a:t>
            </a:r>
            <a:r>
              <a:rPr lang="cs-CZ" sz="1400" dirty="0"/>
              <a:t>– vzájemně kloubně propojeny, kladívko přirostlé na bubínek, třmínek vsazen do oválného okénka</a:t>
            </a:r>
          </a:p>
          <a:p>
            <a:r>
              <a:rPr lang="cs-CZ" sz="1400" dirty="0"/>
              <a:t>Jsou zde </a:t>
            </a:r>
            <a:r>
              <a:rPr lang="cs-CZ" sz="1400" u="sng" dirty="0"/>
              <a:t>2 příčně pruhované svaly</a:t>
            </a:r>
            <a:r>
              <a:rPr lang="cs-CZ" sz="1400" dirty="0"/>
              <a:t>: m. </a:t>
            </a:r>
            <a:r>
              <a:rPr lang="cs-CZ" sz="1400" dirty="0" err="1"/>
              <a:t>stapedius</a:t>
            </a:r>
            <a:r>
              <a:rPr lang="cs-CZ" sz="1400" dirty="0"/>
              <a:t> a m. tensor </a:t>
            </a:r>
            <a:r>
              <a:rPr lang="cs-CZ" sz="1400" dirty="0" err="1"/>
              <a:t>tympani</a:t>
            </a:r>
            <a:r>
              <a:rPr lang="cs-CZ" sz="1400" dirty="0"/>
              <a:t>, umožňují správnou intenzitu převodu kmitů bubínku přes středoušní kůstky na tekutiny vnitřního ucha </a:t>
            </a:r>
          </a:p>
          <a:p>
            <a:pPr marL="0" indent="0">
              <a:buNone/>
            </a:pPr>
            <a:r>
              <a:rPr lang="cs-CZ" sz="1400" b="1" dirty="0"/>
              <a:t>2) Antrum </a:t>
            </a:r>
            <a:r>
              <a:rPr lang="cs-CZ" sz="1400" b="1" dirty="0" err="1"/>
              <a:t>mastoideum</a:t>
            </a:r>
            <a:r>
              <a:rPr lang="cs-CZ" sz="1400" b="1" dirty="0"/>
              <a:t> </a:t>
            </a:r>
            <a:r>
              <a:rPr lang="cs-CZ" sz="1400" dirty="0"/>
              <a:t>(bradavčitá předsíň) </a:t>
            </a:r>
          </a:p>
          <a:p>
            <a:r>
              <a:rPr lang="cs-CZ" sz="1400" dirty="0"/>
              <a:t>Dutina v pyramidě kosti spánkové, dorsálně od středoušní dutiny</a:t>
            </a:r>
          </a:p>
          <a:p>
            <a:r>
              <a:rPr lang="cs-CZ" sz="1400" dirty="0"/>
              <a:t>Vytvořena už u novorozence, vystlána sliznicí </a:t>
            </a:r>
          </a:p>
          <a:p>
            <a:pPr marL="0" indent="0">
              <a:buNone/>
            </a:pPr>
            <a:r>
              <a:rPr lang="cs-CZ" sz="1400" b="1" dirty="0"/>
              <a:t>3) </a:t>
            </a:r>
            <a:r>
              <a:rPr lang="cs-CZ" sz="1400" b="1" dirty="0" err="1"/>
              <a:t>Cellulae</a:t>
            </a:r>
            <a:r>
              <a:rPr lang="cs-CZ" sz="1400" b="1" dirty="0"/>
              <a:t> </a:t>
            </a:r>
            <a:r>
              <a:rPr lang="cs-CZ" sz="1400" b="1" dirty="0" err="1"/>
              <a:t>mastoideae</a:t>
            </a:r>
            <a:r>
              <a:rPr lang="cs-CZ" sz="1400" b="1" dirty="0"/>
              <a:t> </a:t>
            </a:r>
            <a:r>
              <a:rPr lang="cs-CZ" sz="1400" dirty="0"/>
              <a:t>(bradavčité sklípky)</a:t>
            </a:r>
          </a:p>
          <a:p>
            <a:r>
              <a:rPr lang="cs-CZ" sz="1400" dirty="0"/>
              <a:t>Soubor dutinek v </a:t>
            </a:r>
            <a:r>
              <a:rPr lang="cs-CZ" sz="1400" dirty="0" err="1"/>
              <a:t>processus</a:t>
            </a:r>
            <a:r>
              <a:rPr lang="cs-CZ" sz="1400" dirty="0"/>
              <a:t> </a:t>
            </a:r>
            <a:r>
              <a:rPr lang="cs-CZ" sz="1400" dirty="0" err="1"/>
              <a:t>mastoideus</a:t>
            </a:r>
            <a:r>
              <a:rPr lang="cs-CZ" sz="1400" dirty="0"/>
              <a:t>, vytvářejí se postnatálně (vrůstáním sliznice z antrum </a:t>
            </a:r>
            <a:r>
              <a:rPr lang="cs-CZ" sz="1400" dirty="0" err="1"/>
              <a:t>mastoideum</a:t>
            </a:r>
            <a:r>
              <a:rPr lang="cs-CZ" sz="1400" dirty="0"/>
              <a:t>) </a:t>
            </a:r>
          </a:p>
          <a:p>
            <a:pPr marL="0" indent="0">
              <a:buNone/>
            </a:pPr>
            <a:r>
              <a:rPr lang="cs-CZ" sz="1400" b="1" dirty="0"/>
              <a:t>4) Tuba </a:t>
            </a:r>
            <a:r>
              <a:rPr lang="cs-CZ" sz="1400" b="1" dirty="0" err="1"/>
              <a:t>auditiva</a:t>
            </a:r>
            <a:r>
              <a:rPr lang="cs-CZ" sz="1400" b="1" dirty="0"/>
              <a:t> </a:t>
            </a:r>
            <a:r>
              <a:rPr lang="cs-CZ" sz="1400" dirty="0"/>
              <a:t>(Eustachova trubice) </a:t>
            </a:r>
          </a:p>
          <a:p>
            <a:r>
              <a:rPr lang="cs-CZ" sz="1400" dirty="0"/>
              <a:t>Spojuje středoušní dutinu s nosohltanem</a:t>
            </a:r>
          </a:p>
          <a:p>
            <a:r>
              <a:rPr lang="cs-CZ" sz="1400" dirty="0"/>
              <a:t>Vystlaná sliznicí, podkladem je kost (část probíhající pyramidou) a chrupavka (mimo středouší) – místo přechodu: </a:t>
            </a:r>
            <a:r>
              <a:rPr lang="cs-CZ" sz="1400" dirty="0" err="1"/>
              <a:t>isthmus</a:t>
            </a:r>
            <a:r>
              <a:rPr lang="cs-CZ" sz="1400" dirty="0"/>
              <a:t> </a:t>
            </a:r>
            <a:r>
              <a:rPr lang="cs-CZ" sz="1400" dirty="0" err="1"/>
              <a:t>tubae</a:t>
            </a:r>
            <a:r>
              <a:rPr lang="cs-CZ" sz="1400" dirty="0"/>
              <a:t> </a:t>
            </a:r>
            <a:r>
              <a:rPr lang="cs-CZ" sz="1400" dirty="0" err="1"/>
              <a:t>auditivae</a:t>
            </a:r>
            <a:endParaRPr lang="cs-CZ" sz="1400" dirty="0"/>
          </a:p>
          <a:p>
            <a:r>
              <a:rPr lang="cs-CZ" sz="1400" dirty="0"/>
              <a:t>Vyrovnávání tlaku na obou stranách bubínku (ventilace středouší), při snížené průchodnosti (např. rýma) - pocit zalehlého ucha</a:t>
            </a:r>
          </a:p>
          <a:p>
            <a:endParaRPr lang="cs-CZ" sz="1400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989FCC2-08C1-4904-9F5C-7C9B6F4B8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059" y="348567"/>
            <a:ext cx="2204351" cy="245343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486742B6-6557-4170-B585-061A9E876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4575" y="2887582"/>
            <a:ext cx="2472372" cy="2015295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7925E2C-F7DE-478E-8A9E-FC0B0CB0E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9835" y="874541"/>
            <a:ext cx="2922165" cy="494520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7CAAEF2-E23B-4CD2-A578-1E6D1869F4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0876" y="5927668"/>
            <a:ext cx="1314633" cy="87642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9C121F9B-55E3-4A9D-9AE1-AD066AE6D4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4260" y="5927668"/>
            <a:ext cx="2257740" cy="5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862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51000" y="134224"/>
            <a:ext cx="6283356" cy="6459315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1600" b="1" dirty="0"/>
              <a:t>Vnitřní ucho</a:t>
            </a:r>
          </a:p>
          <a:p>
            <a:r>
              <a:rPr lang="cs-CZ" sz="1300" dirty="0"/>
              <a:t>V pyramidě kosti spánkové</a:t>
            </a:r>
          </a:p>
          <a:p>
            <a:r>
              <a:rPr lang="cs-CZ" sz="1300" dirty="0"/>
              <a:t>Skládá se z </a:t>
            </a:r>
            <a:r>
              <a:rPr lang="cs-CZ" sz="1300" b="1" dirty="0"/>
              <a:t>kostěného labyrintu</a:t>
            </a:r>
            <a:r>
              <a:rPr lang="cs-CZ" sz="1300" dirty="0"/>
              <a:t>, v něm je uložený </a:t>
            </a:r>
            <a:r>
              <a:rPr lang="cs-CZ" sz="1300" b="1" dirty="0" err="1"/>
              <a:t>membranózní</a:t>
            </a:r>
            <a:r>
              <a:rPr lang="cs-CZ" sz="1300" b="1" dirty="0"/>
              <a:t> </a:t>
            </a:r>
            <a:r>
              <a:rPr lang="cs-CZ" sz="1300" dirty="0"/>
              <a:t>(</a:t>
            </a:r>
            <a:r>
              <a:rPr lang="cs-CZ" sz="1300" b="1" dirty="0"/>
              <a:t>blanitý</a:t>
            </a:r>
            <a:r>
              <a:rPr lang="cs-CZ" sz="1300" dirty="0"/>
              <a:t>)</a:t>
            </a:r>
            <a:r>
              <a:rPr lang="cs-CZ" sz="1300" b="1" dirty="0"/>
              <a:t> labyrint</a:t>
            </a:r>
            <a:r>
              <a:rPr lang="cs-CZ" sz="1300" dirty="0"/>
              <a:t> a </a:t>
            </a:r>
            <a:r>
              <a:rPr lang="cs-CZ" sz="1300" b="1" dirty="0"/>
              <a:t>blanitý hlemýžď</a:t>
            </a:r>
          </a:p>
          <a:p>
            <a:r>
              <a:rPr lang="cs-CZ" sz="1300" dirty="0"/>
              <a:t>Mezi kostěným a </a:t>
            </a:r>
            <a:r>
              <a:rPr lang="cs-CZ" sz="1300" dirty="0" err="1"/>
              <a:t>membranózním</a:t>
            </a:r>
            <a:r>
              <a:rPr lang="cs-CZ" sz="1300" dirty="0"/>
              <a:t> labyrintem a hlemýžděm je </a:t>
            </a:r>
            <a:r>
              <a:rPr lang="cs-CZ" sz="1300" b="1" dirty="0"/>
              <a:t>perilymfa</a:t>
            </a:r>
            <a:r>
              <a:rPr lang="cs-CZ" sz="1300" dirty="0"/>
              <a:t>, uvnitř blanitého labyrintu a blanitého hlemýždě je </a:t>
            </a:r>
            <a:r>
              <a:rPr lang="cs-CZ" sz="1300" b="1" dirty="0"/>
              <a:t>endolymfa</a:t>
            </a:r>
            <a:endParaRPr lang="cs-CZ" sz="1300" dirty="0"/>
          </a:p>
          <a:p>
            <a:pPr marL="0" indent="0">
              <a:buNone/>
            </a:pPr>
            <a:r>
              <a:rPr lang="cs-CZ" sz="1300" b="1" dirty="0"/>
              <a:t>1) Kostěný labyrint, </a:t>
            </a:r>
            <a:r>
              <a:rPr lang="cs-CZ" sz="1300" dirty="0" err="1"/>
              <a:t>labyrinthus</a:t>
            </a:r>
            <a:r>
              <a:rPr lang="cs-CZ" sz="1300" dirty="0"/>
              <a:t> </a:t>
            </a:r>
            <a:r>
              <a:rPr lang="cs-CZ" sz="1300" dirty="0" err="1"/>
              <a:t>osseus</a:t>
            </a:r>
            <a:endParaRPr lang="cs-CZ" sz="1300" dirty="0"/>
          </a:p>
          <a:p>
            <a:r>
              <a:rPr lang="cs-CZ" sz="1300" dirty="0"/>
              <a:t>mezi středoušní dutinou a kostěným labyrintem jsou ve stěně 2 okénka: </a:t>
            </a:r>
            <a:r>
              <a:rPr lang="cs-CZ" sz="1300" u="sng" dirty="0"/>
              <a:t>předsíňové (</a:t>
            </a:r>
            <a:r>
              <a:rPr lang="cs-CZ" sz="1300" u="sng" dirty="0" err="1"/>
              <a:t>fenestra</a:t>
            </a:r>
            <a:r>
              <a:rPr lang="cs-CZ" sz="1300" u="sng" dirty="0"/>
              <a:t> </a:t>
            </a:r>
            <a:r>
              <a:rPr lang="cs-CZ" sz="1300" u="sng" dirty="0" err="1"/>
              <a:t>vestibuli</a:t>
            </a:r>
            <a:r>
              <a:rPr lang="cs-CZ" sz="1300" dirty="0"/>
              <a:t>, sem je vsazena báze třmínku) a </a:t>
            </a:r>
            <a:r>
              <a:rPr lang="cs-CZ" sz="1300" u="sng" dirty="0"/>
              <a:t>hlemýžďové (</a:t>
            </a:r>
            <a:r>
              <a:rPr lang="cs-CZ" sz="1300" u="sng" dirty="0" err="1"/>
              <a:t>fenestra</a:t>
            </a:r>
            <a:r>
              <a:rPr lang="cs-CZ" sz="1300" u="sng" dirty="0"/>
              <a:t> </a:t>
            </a:r>
            <a:r>
              <a:rPr lang="cs-CZ" sz="1300" u="sng" dirty="0" err="1"/>
              <a:t>cochlae</a:t>
            </a:r>
            <a:r>
              <a:rPr lang="cs-CZ" sz="1300" dirty="0"/>
              <a:t>, překryto vazivovou blankou) </a:t>
            </a:r>
          </a:p>
          <a:p>
            <a:r>
              <a:rPr lang="cs-CZ" sz="1300" dirty="0"/>
              <a:t>Části: kostěný hlemýžď (</a:t>
            </a:r>
            <a:r>
              <a:rPr lang="cs-CZ" sz="1300" dirty="0" err="1"/>
              <a:t>cochlea</a:t>
            </a:r>
            <a:r>
              <a:rPr lang="cs-CZ" sz="1300" dirty="0"/>
              <a:t>), centrální dutina (předsíň, vestibulum) a 3 polokruhovité kanálky (</a:t>
            </a:r>
            <a:r>
              <a:rPr lang="cs-CZ" sz="1300" dirty="0" err="1"/>
              <a:t>canales</a:t>
            </a:r>
            <a:r>
              <a:rPr lang="cs-CZ" sz="1300" dirty="0"/>
              <a:t> </a:t>
            </a:r>
            <a:r>
              <a:rPr lang="cs-CZ" sz="1300" dirty="0" err="1"/>
              <a:t>semicirculares</a:t>
            </a:r>
            <a:r>
              <a:rPr lang="cs-CZ" sz="1300" dirty="0"/>
              <a:t>), vyplněn </a:t>
            </a:r>
            <a:r>
              <a:rPr lang="cs-CZ" sz="1300" b="1" dirty="0"/>
              <a:t>perilymfou</a:t>
            </a:r>
            <a:r>
              <a:rPr lang="cs-CZ" sz="1300" dirty="0"/>
              <a:t> </a:t>
            </a:r>
          </a:p>
          <a:p>
            <a:pPr marL="0" indent="0">
              <a:buNone/>
            </a:pPr>
            <a:r>
              <a:rPr lang="cs-CZ" sz="1300" b="1" dirty="0"/>
              <a:t>2) Blanitý labyrint</a:t>
            </a:r>
            <a:r>
              <a:rPr lang="cs-CZ" sz="1300" dirty="0"/>
              <a:t>, </a:t>
            </a:r>
            <a:r>
              <a:rPr lang="cs-CZ" sz="1300" dirty="0" err="1"/>
              <a:t>labyrinthus</a:t>
            </a:r>
            <a:r>
              <a:rPr lang="cs-CZ" sz="1300" dirty="0"/>
              <a:t> </a:t>
            </a:r>
            <a:r>
              <a:rPr lang="cs-CZ" sz="1300" dirty="0" err="1"/>
              <a:t>membranaceus</a:t>
            </a:r>
            <a:r>
              <a:rPr lang="cs-CZ" sz="1300" dirty="0"/>
              <a:t> = rovnovážné ústrojí</a:t>
            </a:r>
          </a:p>
          <a:p>
            <a:r>
              <a:rPr lang="cs-CZ" sz="1300" dirty="0"/>
              <a:t>Uložen uvnitř kostěné předsíně a polokruhovitých kanálků, stěna vazivová, uvnitř </a:t>
            </a:r>
            <a:r>
              <a:rPr lang="cs-CZ" sz="1300" b="1" dirty="0"/>
              <a:t>endolymfa</a:t>
            </a:r>
            <a:r>
              <a:rPr lang="cs-CZ" sz="1300" dirty="0"/>
              <a:t>, obtékán perilymfou, části:</a:t>
            </a:r>
          </a:p>
          <a:p>
            <a:pPr lvl="1"/>
            <a:r>
              <a:rPr lang="cs-CZ" sz="1300" b="1" dirty="0" err="1"/>
              <a:t>Sacculus</a:t>
            </a:r>
            <a:r>
              <a:rPr lang="cs-CZ" sz="1300" b="1" dirty="0"/>
              <a:t> a </a:t>
            </a:r>
            <a:r>
              <a:rPr lang="cs-CZ" sz="1300" b="1" dirty="0" err="1"/>
              <a:t>utriculus</a:t>
            </a:r>
            <a:r>
              <a:rPr lang="cs-CZ" sz="1300" b="1" dirty="0"/>
              <a:t> – </a:t>
            </a:r>
            <a:r>
              <a:rPr lang="cs-CZ" sz="1300" dirty="0"/>
              <a:t>2 váčky z vazivového pouzdra, uloženy v </a:t>
            </a:r>
            <a:r>
              <a:rPr lang="cs-CZ" sz="1300" u="sng" dirty="0"/>
              <a:t>kostěné předsíni</a:t>
            </a:r>
            <a:r>
              <a:rPr lang="cs-CZ" sz="1300" dirty="0"/>
              <a:t>, jsou zde </a:t>
            </a:r>
            <a:r>
              <a:rPr lang="cs-CZ" sz="1300" u="sng" dirty="0"/>
              <a:t>ostrůvky smyslových buněk</a:t>
            </a:r>
            <a:r>
              <a:rPr lang="cs-CZ" sz="1300" dirty="0"/>
              <a:t>, které jsou inervovány vestibulárním nervem (část n. VIII)</a:t>
            </a:r>
          </a:p>
          <a:p>
            <a:pPr lvl="1"/>
            <a:r>
              <a:rPr lang="cs-CZ" sz="1300" b="1" dirty="0"/>
              <a:t>3 blanité polokruhovité kanálky </a:t>
            </a:r>
            <a:r>
              <a:rPr lang="cs-CZ" sz="1300" dirty="0"/>
              <a:t>– uložené uvnitř kostěných</a:t>
            </a:r>
          </a:p>
          <a:p>
            <a:pPr lvl="2"/>
            <a:endParaRPr lang="cs-CZ" sz="1300" dirty="0"/>
          </a:p>
          <a:p>
            <a:pPr marL="0" indent="0">
              <a:buNone/>
            </a:pPr>
            <a:r>
              <a:rPr lang="cs-CZ" sz="1300" b="1" dirty="0"/>
              <a:t>3) Blanitý hlemýžď</a:t>
            </a:r>
            <a:r>
              <a:rPr lang="cs-CZ" sz="1300" dirty="0"/>
              <a:t>, </a:t>
            </a:r>
            <a:r>
              <a:rPr lang="cs-CZ" sz="1300" dirty="0" err="1"/>
              <a:t>ductus</a:t>
            </a:r>
            <a:r>
              <a:rPr lang="cs-CZ" sz="1300" dirty="0"/>
              <a:t> </a:t>
            </a:r>
            <a:r>
              <a:rPr lang="cs-CZ" sz="1300" dirty="0" err="1"/>
              <a:t>cochlearis</a:t>
            </a:r>
            <a:endParaRPr lang="cs-CZ" sz="1300" dirty="0"/>
          </a:p>
          <a:p>
            <a:r>
              <a:rPr lang="cs-CZ" sz="1300" dirty="0"/>
              <a:t>Uložen v dutině kostěného hlemýždě</a:t>
            </a:r>
          </a:p>
          <a:p>
            <a:r>
              <a:rPr lang="cs-CZ" sz="1300" dirty="0"/>
              <a:t>Smyslové ústrojí blanitého hlemýždě = </a:t>
            </a:r>
            <a:r>
              <a:rPr lang="cs-CZ" sz="1300" b="1" dirty="0"/>
              <a:t>Cortiho orgán</a:t>
            </a:r>
            <a:r>
              <a:rPr lang="cs-CZ" sz="1300" dirty="0"/>
              <a:t>, obsahuje smyslové a podpůrné buňky</a:t>
            </a:r>
          </a:p>
          <a:p>
            <a:r>
              <a:rPr lang="cs-CZ" sz="1300" dirty="0"/>
              <a:t>Smyslové buňky mají na volném povrchu vlásky (</a:t>
            </a:r>
            <a:r>
              <a:rPr lang="cs-CZ" sz="1300" b="1" dirty="0" err="1"/>
              <a:t>stereocilie</a:t>
            </a:r>
            <a:r>
              <a:rPr lang="cs-CZ" sz="1300" dirty="0"/>
              <a:t>) – jejich podrážděním vzniká </a:t>
            </a:r>
            <a:r>
              <a:rPr lang="cs-CZ" sz="1300" u="sng" dirty="0"/>
              <a:t>nervový vzruch</a:t>
            </a:r>
            <a:r>
              <a:rPr lang="cs-CZ" sz="1300" dirty="0"/>
              <a:t>, jejich báze komunikují s dendrity bipolárních buněk sluchového ganglia – vzruch je veden do </a:t>
            </a:r>
            <a:r>
              <a:rPr lang="cs-CZ" sz="1300" u="sng" dirty="0"/>
              <a:t>primární sluchové mozkové kůry</a:t>
            </a:r>
            <a:endParaRPr lang="cs-CZ" sz="1300" dirty="0"/>
          </a:p>
          <a:p>
            <a:endParaRPr lang="cs-CZ" sz="13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E2BB68C-FB7E-4085-A19D-4A5149250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039" y="1946994"/>
            <a:ext cx="2723794" cy="228105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144EB481-8783-4F3C-AC37-462FC55F9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477" y="3509163"/>
            <a:ext cx="2849523" cy="218546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21D4EE7-42C2-417D-97E9-061133F58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995" y="0"/>
            <a:ext cx="3693954" cy="28101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8A78C18-2CD8-4A9C-BE30-AEBCE989A3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469" y="5796793"/>
            <a:ext cx="3905532" cy="1061207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B1A48662-BC08-4B27-B5FB-3C70B11E6E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6417" y="4228053"/>
            <a:ext cx="1901865" cy="74768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2E76960-20EF-490E-8FD4-300D3BBD66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6417" y="5049112"/>
            <a:ext cx="1837014" cy="52131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C6E576D-6E7B-4841-ABC5-DC33A4BF0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510" y="561478"/>
            <a:ext cx="6336692" cy="4740364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02897C9-6CEA-4989-8734-BF4FCE55D723}"/>
              </a:ext>
            </a:extLst>
          </p:cNvPr>
          <p:cNvSpPr/>
          <p:nvPr/>
        </p:nvSpPr>
        <p:spPr>
          <a:xfrm>
            <a:off x="430635" y="561478"/>
            <a:ext cx="4611148" cy="2549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cs-CZ" sz="1400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Vedení zvukové vlny: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Zevní zvukovod - bubínek – středoušní kůstky - bází třmínku přes </a:t>
            </a:r>
            <a:r>
              <a:rPr lang="cs-CZ" sz="1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fenestra</a:t>
            </a:r>
            <a:r>
              <a:rPr lang="cs-CZ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vestibuli</a:t>
            </a:r>
            <a:r>
              <a:rPr lang="cs-CZ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na perilymfu kostěného hlemýždě - přes vazivové stěny blanitého hlemýždě na jeho endolymfu - rozechvívá bazální membránu</a:t>
            </a:r>
            <a:r>
              <a:rPr lang="cs-CZ" sz="14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blanitého hlemýždě a Cortiho orgánu - rozpohybují se </a:t>
            </a:r>
            <a:r>
              <a:rPr lang="cs-CZ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vlásky</a:t>
            </a:r>
            <a:r>
              <a:rPr lang="cs-CZ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 smyslových buněk </a:t>
            </a:r>
            <a:r>
              <a:rPr lang="cs-CZ" sz="14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Cortiho ústrojí </a:t>
            </a:r>
            <a:r>
              <a:rPr lang="cs-CZ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cs-CZ" sz="1400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vzniká  nervový vzruch 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400" dirty="0">
                <a:ea typeface="Times New Roman" panose="02020603050405020304" pitchFamily="18" charset="0"/>
                <a:cs typeface="Times New Roman" panose="02020603050405020304" pitchFamily="18" charset="0"/>
              </a:rPr>
              <a:t>Veden neurony sluchové dráhy do primární  sluchové kůry mozkové</a:t>
            </a:r>
            <a:endParaRPr lang="cs-CZ" sz="14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2667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03FE275-A0C1-462B-BD97-3CF751D03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391" y="138842"/>
            <a:ext cx="5053855" cy="655557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D0496ED-9564-4BAD-85BF-F701BC783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517" y="2550068"/>
            <a:ext cx="5397882" cy="389063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C17ABF46-FA4B-47DB-AAB7-C167C2BB06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517" y="0"/>
            <a:ext cx="3286584" cy="229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0019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3095CC0-E1B2-4B99-9A56-30D69BEA13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6625" y="92315"/>
            <a:ext cx="5723368" cy="667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5655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DA045B-A62A-4196-B2CC-2D2EAAD51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74" y="211123"/>
            <a:ext cx="8596668" cy="749417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ÚSTROJÍ CHUŤOVÉ, ORGANUM GUSTUS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A4B673-E785-4204-84F5-95AD04A82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161" y="989902"/>
            <a:ext cx="8929658" cy="5494788"/>
          </a:xfrm>
        </p:spPr>
        <p:txBody>
          <a:bodyPr>
            <a:normAutofit/>
          </a:bodyPr>
          <a:lstStyle/>
          <a:p>
            <a:r>
              <a:rPr lang="cs-CZ" sz="1400" dirty="0"/>
              <a:t>Chuťové receptory = </a:t>
            </a:r>
            <a:r>
              <a:rPr lang="cs-CZ" sz="1400" b="1" dirty="0"/>
              <a:t>chuťové pohárky </a:t>
            </a:r>
            <a:r>
              <a:rPr lang="cs-CZ" sz="1400" dirty="0"/>
              <a:t>ve sliznici jazyka, měkkého patra, hltanu a na hrtanové příklopce</a:t>
            </a:r>
          </a:p>
          <a:p>
            <a:r>
              <a:rPr lang="cs-CZ" sz="1400" dirty="0"/>
              <a:t>Velká koncentrace - na rozhraní těla a kořene jazyka ve stěně hrazených papil</a:t>
            </a:r>
          </a:p>
          <a:p>
            <a:r>
              <a:rPr lang="cs-CZ" sz="1400" dirty="0"/>
              <a:t>Chuťový pohárek obsahuje několik smyslových chuťových buněk, každá vnímá všechny kvality chuti (slané, sladké, kyselé, hořké) a přeměňuje je v nervový vzruch</a:t>
            </a:r>
          </a:p>
          <a:p>
            <a:r>
              <a:rPr lang="cs-CZ" sz="1400" dirty="0"/>
              <a:t>Určitá místa sliznice jazyka jsou určena k lepšímu vnímání jedné z kvalit chuti</a:t>
            </a:r>
          </a:p>
          <a:p>
            <a:r>
              <a:rPr lang="cs-CZ" sz="1400" dirty="0"/>
              <a:t>Báze smyslových buněk jsou opleteny dendrity 1. neuronu dráhy chuťové </a:t>
            </a:r>
          </a:p>
          <a:p>
            <a:pPr marL="0" indent="0">
              <a:buNone/>
            </a:pPr>
            <a:endParaRPr lang="cs-CZ" sz="1400" dirty="0"/>
          </a:p>
          <a:p>
            <a:pPr marL="0" indent="0">
              <a:buNone/>
            </a:pPr>
            <a:r>
              <a:rPr lang="cs-CZ" sz="1400" b="1" dirty="0"/>
              <a:t>Chuťová dráha = </a:t>
            </a:r>
            <a:r>
              <a:rPr lang="cs-CZ" sz="1400" dirty="0"/>
              <a:t>3 neuronová chemická senzorická dráha </a:t>
            </a:r>
          </a:p>
          <a:p>
            <a:r>
              <a:rPr lang="cs-CZ" sz="1400" dirty="0"/>
              <a:t>1. n.: </a:t>
            </a:r>
            <a:r>
              <a:rPr lang="cs-CZ" sz="1400" dirty="0" err="1"/>
              <a:t>pseudounipolární</a:t>
            </a:r>
            <a:r>
              <a:rPr lang="cs-CZ" sz="1400" dirty="0"/>
              <a:t> buňky senzorických ganglií 3 hlavových nervů (n. VII, n, IX a n. X), dendrity těchto buněk přivádějí nervové vzruchy od smyslových buněk chuťových pohárků, neurity končí v chuťovém jádru ve kmeni mozkovém (</a:t>
            </a:r>
            <a:r>
              <a:rPr lang="cs-CZ" sz="1400" dirty="0" err="1"/>
              <a:t>ncl</a:t>
            </a:r>
            <a:r>
              <a:rPr lang="cs-CZ" sz="1400" dirty="0"/>
              <a:t>. </a:t>
            </a:r>
            <a:r>
              <a:rPr lang="cs-CZ" sz="1400" dirty="0" err="1"/>
              <a:t>tractus</a:t>
            </a:r>
            <a:r>
              <a:rPr lang="cs-CZ" sz="1400" dirty="0"/>
              <a:t> </a:t>
            </a:r>
            <a:r>
              <a:rPr lang="cs-CZ" sz="1400" dirty="0" err="1"/>
              <a:t>solitarii</a:t>
            </a:r>
            <a:r>
              <a:rPr lang="cs-CZ" sz="1400" dirty="0"/>
              <a:t>)</a:t>
            </a:r>
          </a:p>
          <a:p>
            <a:r>
              <a:rPr lang="cs-CZ" sz="1400" dirty="0"/>
              <a:t>2. n.: neurony chuťového jádra, kříží se a končí v jednom z jader specifického senzorického thalamu</a:t>
            </a:r>
          </a:p>
          <a:p>
            <a:r>
              <a:rPr lang="cs-CZ" sz="1400" dirty="0"/>
              <a:t>3. n.: neurony specifického senzorického thalamu, jejich neurity končí v primární čichové kůře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B72CA21-EEF8-4037-B911-AC88D6D9C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2542" y="156595"/>
            <a:ext cx="2379844" cy="261381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716CB0C-14E2-43E7-BAFE-87491DCFC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819" y="2943255"/>
            <a:ext cx="2983568" cy="375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19580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14AD31-EB23-4F20-8865-8B6C92A0D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108" y="248874"/>
            <a:ext cx="8596668" cy="682305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ÚSTROJÍ ČICHOVÉ, ORGANUM OLFACTUS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9CE769-50C0-4C35-B3BC-845859A65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07" y="994519"/>
            <a:ext cx="6767818" cy="5439837"/>
          </a:xfrm>
        </p:spPr>
        <p:txBody>
          <a:bodyPr>
            <a:normAutofit fontScale="92500"/>
          </a:bodyPr>
          <a:lstStyle/>
          <a:p>
            <a:r>
              <a:rPr lang="cs-CZ" sz="1500" b="1" dirty="0"/>
              <a:t>Čichové receptory</a:t>
            </a:r>
            <a:r>
              <a:rPr lang="cs-CZ" sz="1500" dirty="0"/>
              <a:t> = </a:t>
            </a:r>
            <a:r>
              <a:rPr lang="cs-CZ" sz="1500" b="1" dirty="0"/>
              <a:t>čichové buňky,</a:t>
            </a:r>
            <a:r>
              <a:rPr lang="cs-CZ" sz="1500" dirty="0"/>
              <a:t> uložené v čichové části sliznice dutiny nosní (kryje strop nosní dutiny, horní nosní skořepu a protilehlou část nosního septa)</a:t>
            </a:r>
          </a:p>
          <a:p>
            <a:r>
              <a:rPr lang="cs-CZ" sz="1500" dirty="0"/>
              <a:t>Čichové buňky jsou </a:t>
            </a:r>
            <a:r>
              <a:rPr lang="cs-CZ" sz="1500" b="1" dirty="0"/>
              <a:t>modifikované bipolární neurony, </a:t>
            </a:r>
            <a:r>
              <a:rPr lang="cs-CZ" sz="1500" dirty="0"/>
              <a:t>jejich modifikovaný dendrit je zanořený do hlenu nosní sliznice - čichané látky jsou proudem vdechovaného vzduchu přiváděny k čichové sliznici</a:t>
            </a:r>
          </a:p>
          <a:p>
            <a:r>
              <a:rPr lang="cs-CZ" sz="1500" dirty="0"/>
              <a:t>V čichových buňkách se chemický podnět mění v nervový vzruch - veden čichovou dráhou do čichové kůry</a:t>
            </a:r>
          </a:p>
          <a:p>
            <a:r>
              <a:rPr lang="cs-CZ" sz="1500" dirty="0"/>
              <a:t>Neurity čichových buněk se spojují v </a:t>
            </a:r>
            <a:r>
              <a:rPr lang="cs-CZ" sz="1500" b="1" dirty="0"/>
              <a:t>čichová vlákna</a:t>
            </a:r>
            <a:r>
              <a:rPr lang="cs-CZ" sz="1500" dirty="0"/>
              <a:t>, </a:t>
            </a:r>
            <a:r>
              <a:rPr lang="cs-CZ" sz="1500" b="1" dirty="0" err="1"/>
              <a:t>fila</a:t>
            </a:r>
            <a:r>
              <a:rPr lang="cs-CZ" sz="1500" b="1" dirty="0"/>
              <a:t> </a:t>
            </a:r>
            <a:r>
              <a:rPr lang="cs-CZ" sz="1500" b="1" dirty="0" err="1"/>
              <a:t>olfactoria</a:t>
            </a:r>
            <a:r>
              <a:rPr lang="cs-CZ" sz="1500" b="1" dirty="0"/>
              <a:t> - </a:t>
            </a:r>
            <a:r>
              <a:rPr lang="cs-CZ" sz="1500" dirty="0"/>
              <a:t>prostupují přes otvůrky v dírkované ploténce čichové kosti a zanořují se do čichového bulbu, bulbus </a:t>
            </a:r>
            <a:r>
              <a:rPr lang="cs-CZ" sz="1500" dirty="0" err="1"/>
              <a:t>olfactorius</a:t>
            </a:r>
            <a:r>
              <a:rPr lang="cs-CZ" sz="1500" dirty="0"/>
              <a:t>, který naléhá na čichovou ploténku</a:t>
            </a:r>
          </a:p>
          <a:p>
            <a:pPr marL="0" indent="0">
              <a:buNone/>
            </a:pPr>
            <a:endParaRPr lang="cs-CZ" sz="1500" dirty="0"/>
          </a:p>
          <a:p>
            <a:pPr marL="0" indent="0">
              <a:buNone/>
            </a:pPr>
            <a:r>
              <a:rPr lang="cs-CZ" sz="1500" b="1" dirty="0"/>
              <a:t>Čichová dráha = </a:t>
            </a:r>
            <a:r>
              <a:rPr lang="cs-CZ" sz="1500" dirty="0"/>
              <a:t>chemická 2 neuronová senzorická dráha, </a:t>
            </a:r>
            <a:r>
              <a:rPr lang="cs-CZ" sz="1500" dirty="0">
                <a:solidFill>
                  <a:srgbClr val="0070C0"/>
                </a:solidFill>
              </a:rPr>
              <a:t>neprochází thalamem</a:t>
            </a:r>
            <a:r>
              <a:rPr lang="cs-CZ" sz="1500" dirty="0"/>
              <a:t> (jako jediná ze senzorických drah)</a:t>
            </a:r>
          </a:p>
          <a:p>
            <a:pPr marL="0" indent="0">
              <a:buNone/>
            </a:pPr>
            <a:r>
              <a:rPr lang="cs-CZ" sz="1500" dirty="0"/>
              <a:t>Má spoje se strukturami limbického systému - emoční a vegetativní doprovod při čichání některých látek (např. </a:t>
            </a:r>
            <a:r>
              <a:rPr lang="cs-CZ" sz="1500" dirty="0" err="1"/>
              <a:t>nausea</a:t>
            </a:r>
            <a:r>
              <a:rPr lang="cs-CZ" sz="1500" dirty="0"/>
              <a:t> při čichání hnilobného zápachu) </a:t>
            </a:r>
          </a:p>
          <a:p>
            <a:r>
              <a:rPr lang="cs-CZ" sz="1500" dirty="0"/>
              <a:t>1. n.: </a:t>
            </a:r>
            <a:r>
              <a:rPr lang="cs-CZ" sz="1500" dirty="0" err="1"/>
              <a:t>neuroepitelové</a:t>
            </a:r>
            <a:r>
              <a:rPr lang="cs-CZ" sz="1500" dirty="0"/>
              <a:t> bipolární čichové buňky nosní čichové sliznice - neurity čichových buněk se zanořují do čichového bulbu a končí zde synapsí na dendritech mitrálních buněk</a:t>
            </a:r>
          </a:p>
          <a:p>
            <a:r>
              <a:rPr lang="cs-CZ" sz="1500" dirty="0"/>
              <a:t>2. n.: mitrální buňky, jejich neurity končí v primární čichové kůře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31389B4-88F4-44B4-9760-6B30308C87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6084" y="1106397"/>
            <a:ext cx="5143305" cy="280098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E7225719-01C7-4DE7-A7AF-2275E37E2BBF}"/>
              </a:ext>
            </a:extLst>
          </p:cNvPr>
          <p:cNvSpPr/>
          <p:nvPr/>
        </p:nvSpPr>
        <p:spPr>
          <a:xfrm>
            <a:off x="9370504" y="4019261"/>
            <a:ext cx="271888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200" dirty="0"/>
              <a:t>1: Bulbus </a:t>
            </a:r>
            <a:r>
              <a:rPr lang="cs-CZ" sz="1200" dirty="0" err="1"/>
              <a:t>olfactorius</a:t>
            </a:r>
            <a:endParaRPr lang="cs-CZ" sz="1200" dirty="0"/>
          </a:p>
          <a:p>
            <a:r>
              <a:rPr lang="cs-CZ" sz="1200" dirty="0"/>
              <a:t>2: Mitrální buňky</a:t>
            </a:r>
          </a:p>
          <a:p>
            <a:r>
              <a:rPr lang="cs-CZ" sz="1200" dirty="0"/>
              <a:t>3: Lamina </a:t>
            </a:r>
            <a:r>
              <a:rPr lang="cs-CZ" sz="1200" dirty="0" err="1"/>
              <a:t>cribrosa</a:t>
            </a:r>
            <a:r>
              <a:rPr lang="cs-CZ" sz="1200" dirty="0"/>
              <a:t> </a:t>
            </a:r>
            <a:r>
              <a:rPr lang="cs-CZ" sz="1200" dirty="0" err="1"/>
              <a:t>ossis</a:t>
            </a:r>
            <a:r>
              <a:rPr lang="cs-CZ" sz="1200" dirty="0"/>
              <a:t> </a:t>
            </a:r>
            <a:r>
              <a:rPr lang="cs-CZ" sz="1200" dirty="0" err="1"/>
              <a:t>ethmoidalis</a:t>
            </a:r>
            <a:endParaRPr lang="cs-CZ" sz="1200" dirty="0"/>
          </a:p>
          <a:p>
            <a:r>
              <a:rPr lang="cs-CZ" sz="1200" dirty="0"/>
              <a:t>4: Nosní čichová sliznice</a:t>
            </a:r>
          </a:p>
          <a:p>
            <a:r>
              <a:rPr lang="cs-CZ" sz="1200" dirty="0"/>
              <a:t>5: Glomerulus </a:t>
            </a:r>
          </a:p>
          <a:p>
            <a:r>
              <a:rPr lang="cs-CZ" sz="1200" dirty="0"/>
              <a:t>6: Čichové receptory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8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534" y="254524"/>
            <a:ext cx="8269188" cy="6507509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cs-CZ" sz="1500" b="1" dirty="0">
                <a:solidFill>
                  <a:schemeClr val="accent1"/>
                </a:solidFill>
              </a:rPr>
              <a:t>V. - nerv trojklanný (n. trigeminus) </a:t>
            </a:r>
            <a:r>
              <a:rPr lang="cs-CZ" sz="1500" dirty="0"/>
              <a:t>- </a:t>
            </a:r>
            <a:r>
              <a:rPr lang="cs-CZ" sz="1500" dirty="0">
                <a:solidFill>
                  <a:srgbClr val="0070C0"/>
                </a:solidFill>
              </a:rPr>
              <a:t>smíšený nerv</a:t>
            </a:r>
            <a:r>
              <a:rPr lang="cs-CZ" sz="1500" dirty="0"/>
              <a:t>, má 3 větve:</a:t>
            </a:r>
          </a:p>
          <a:p>
            <a:r>
              <a:rPr lang="cs-CZ" sz="1500" b="1" dirty="0"/>
              <a:t>1) n. </a:t>
            </a:r>
            <a:r>
              <a:rPr lang="cs-CZ" sz="1500" b="1" dirty="0" err="1"/>
              <a:t>ophtalmicus</a:t>
            </a:r>
            <a:r>
              <a:rPr lang="cs-CZ" sz="1500" b="1" dirty="0"/>
              <a:t> </a:t>
            </a:r>
            <a:r>
              <a:rPr lang="cs-CZ" sz="1500" dirty="0"/>
              <a:t>– senzitivní: od receptorů z kůže čela, horního víčka, nosního kořene</a:t>
            </a:r>
          </a:p>
          <a:p>
            <a:r>
              <a:rPr lang="cs-CZ" sz="1500" b="1" dirty="0"/>
              <a:t>2) n. </a:t>
            </a:r>
            <a:r>
              <a:rPr lang="cs-CZ" sz="1500" b="1" dirty="0" err="1"/>
              <a:t>maxillaris</a:t>
            </a:r>
            <a:r>
              <a:rPr lang="cs-CZ" sz="1500" b="1" dirty="0"/>
              <a:t> </a:t>
            </a:r>
            <a:r>
              <a:rPr lang="cs-CZ" sz="1500" dirty="0"/>
              <a:t>– senzitivní: z receptorů ve tváři, zevní nos, patro, zuby horní čelisti</a:t>
            </a:r>
          </a:p>
          <a:p>
            <a:r>
              <a:rPr lang="cs-CZ" sz="1500" b="1" dirty="0"/>
              <a:t>3) n. </a:t>
            </a:r>
            <a:r>
              <a:rPr lang="cs-CZ" sz="1500" b="1" dirty="0" err="1"/>
              <a:t>mandibularis</a:t>
            </a:r>
            <a:r>
              <a:rPr lang="cs-CZ" sz="1500" b="1" dirty="0"/>
              <a:t> </a:t>
            </a:r>
            <a:r>
              <a:rPr lang="cs-CZ" sz="1500" dirty="0"/>
              <a:t>– smíšená, </a:t>
            </a:r>
            <a:r>
              <a:rPr lang="cs-CZ" sz="1500" dirty="0">
                <a:solidFill>
                  <a:srgbClr val="0070C0"/>
                </a:solidFill>
              </a:rPr>
              <a:t>senzitivní</a:t>
            </a:r>
            <a:r>
              <a:rPr lang="cs-CZ" sz="1500" dirty="0"/>
              <a:t>: dolní čelist (včetně zubů), jazyk a krajina spánková, </a:t>
            </a:r>
            <a:r>
              <a:rPr lang="cs-CZ" sz="1500" dirty="0">
                <a:solidFill>
                  <a:srgbClr val="0070C0"/>
                </a:solidFill>
              </a:rPr>
              <a:t>motorická</a:t>
            </a:r>
            <a:r>
              <a:rPr lang="cs-CZ" sz="1500" dirty="0"/>
              <a:t>: pro svaly žvýkací</a:t>
            </a:r>
          </a:p>
          <a:p>
            <a:pPr marL="457200" lvl="1" indent="0">
              <a:buNone/>
            </a:pPr>
            <a:endParaRPr lang="cs-CZ" sz="1500" dirty="0"/>
          </a:p>
          <a:p>
            <a:pPr marL="0" indent="0">
              <a:buNone/>
            </a:pPr>
            <a:r>
              <a:rPr lang="cs-CZ" sz="1500" b="1" dirty="0">
                <a:solidFill>
                  <a:schemeClr val="accent1"/>
                </a:solidFill>
              </a:rPr>
              <a:t>VII. - nerv lícní (n. </a:t>
            </a:r>
            <a:r>
              <a:rPr lang="cs-CZ" sz="1500" b="1" dirty="0" err="1">
                <a:solidFill>
                  <a:schemeClr val="accent1"/>
                </a:solidFill>
              </a:rPr>
              <a:t>facialis</a:t>
            </a:r>
            <a:r>
              <a:rPr lang="cs-CZ" sz="1500" b="1" dirty="0">
                <a:solidFill>
                  <a:schemeClr val="accent1"/>
                </a:solidFill>
              </a:rPr>
              <a:t>) </a:t>
            </a:r>
            <a:r>
              <a:rPr lang="cs-CZ" sz="1500" dirty="0"/>
              <a:t>- </a:t>
            </a:r>
            <a:r>
              <a:rPr lang="cs-CZ" sz="1500" dirty="0">
                <a:solidFill>
                  <a:srgbClr val="0070C0"/>
                </a:solidFill>
              </a:rPr>
              <a:t>smíšený nerv</a:t>
            </a:r>
            <a:r>
              <a:rPr lang="cs-CZ" sz="1500" dirty="0"/>
              <a:t>, obsahuje všechna vlákna  </a:t>
            </a:r>
          </a:p>
          <a:p>
            <a:r>
              <a:rPr lang="cs-CZ" sz="1500" dirty="0">
                <a:solidFill>
                  <a:srgbClr val="0070C0"/>
                </a:solidFill>
              </a:rPr>
              <a:t>Motorická</a:t>
            </a:r>
            <a:r>
              <a:rPr lang="cs-CZ" sz="1500" dirty="0"/>
              <a:t>: svaly mimické, poškození - ztráta mimiky 1/2 obličeje</a:t>
            </a:r>
          </a:p>
          <a:p>
            <a:r>
              <a:rPr lang="cs-CZ" sz="1500" dirty="0">
                <a:solidFill>
                  <a:srgbClr val="0070C0"/>
                </a:solidFill>
              </a:rPr>
              <a:t>Parasympatická</a:t>
            </a:r>
            <a:r>
              <a:rPr lang="cs-CZ" sz="1500" dirty="0"/>
              <a:t>: slzná žláza + 2 velké slinné žlázy (podčelistní a podjazyková) </a:t>
            </a:r>
          </a:p>
          <a:p>
            <a:r>
              <a:rPr lang="cs-CZ" sz="1500" dirty="0">
                <a:solidFill>
                  <a:srgbClr val="0070C0"/>
                </a:solidFill>
              </a:rPr>
              <a:t>Senzorická</a:t>
            </a:r>
            <a:r>
              <a:rPr lang="cs-CZ" sz="1500" dirty="0"/>
              <a:t> (chuťová) - vedou chuť z předních 2/3 jazyka </a:t>
            </a:r>
          </a:p>
          <a:p>
            <a:r>
              <a:rPr lang="cs-CZ" sz="1500" dirty="0">
                <a:solidFill>
                  <a:srgbClr val="0070C0"/>
                </a:solidFill>
              </a:rPr>
              <a:t>Senzitivní </a:t>
            </a:r>
            <a:r>
              <a:rPr lang="cs-CZ" sz="1500" dirty="0"/>
              <a:t>- inervují kůži části boltce ušního</a:t>
            </a:r>
          </a:p>
          <a:p>
            <a:pPr lvl="1"/>
            <a:r>
              <a:rPr lang="cs-CZ" sz="1500" b="1" dirty="0"/>
              <a:t>N. </a:t>
            </a:r>
            <a:r>
              <a:rPr lang="cs-CZ" sz="1500" b="1" dirty="0" err="1"/>
              <a:t>intermedius</a:t>
            </a:r>
            <a:r>
              <a:rPr lang="cs-CZ" sz="1500" b="1" dirty="0"/>
              <a:t> </a:t>
            </a:r>
            <a:r>
              <a:rPr lang="cs-CZ" sz="1500" dirty="0"/>
              <a:t>= </a:t>
            </a:r>
            <a:r>
              <a:rPr lang="cs-CZ" sz="1500" dirty="0" err="1"/>
              <a:t>somatosensitivní</a:t>
            </a:r>
            <a:r>
              <a:rPr lang="cs-CZ" sz="1500" dirty="0"/>
              <a:t>, </a:t>
            </a:r>
            <a:r>
              <a:rPr lang="cs-CZ" sz="1500" dirty="0" err="1"/>
              <a:t>visceromotorická</a:t>
            </a:r>
            <a:r>
              <a:rPr lang="cs-CZ" sz="1500" dirty="0"/>
              <a:t> a </a:t>
            </a:r>
            <a:r>
              <a:rPr lang="cs-CZ" sz="1500" dirty="0" err="1"/>
              <a:t>viscerosensitivní</a:t>
            </a:r>
            <a:r>
              <a:rPr lang="cs-CZ" sz="1500" dirty="0"/>
              <a:t> vlákna</a:t>
            </a:r>
          </a:p>
          <a:p>
            <a:endParaRPr lang="cs-CZ" sz="1500" dirty="0"/>
          </a:p>
          <a:p>
            <a:pPr>
              <a:buNone/>
            </a:pPr>
            <a:r>
              <a:rPr lang="cs-CZ" sz="1500" b="1" dirty="0">
                <a:solidFill>
                  <a:schemeClr val="accent1"/>
                </a:solidFill>
              </a:rPr>
              <a:t>VIII. - nerv sluchově rovnovážný</a:t>
            </a:r>
            <a:r>
              <a:rPr lang="cs-CZ" sz="1500" dirty="0"/>
              <a:t> (n. </a:t>
            </a:r>
            <a:r>
              <a:rPr lang="cs-CZ" sz="1500" dirty="0" err="1"/>
              <a:t>vestibulocochlearis</a:t>
            </a:r>
            <a:r>
              <a:rPr lang="cs-CZ" sz="1500" dirty="0"/>
              <a:t>) - </a:t>
            </a:r>
            <a:r>
              <a:rPr lang="cs-CZ" sz="1500" dirty="0">
                <a:solidFill>
                  <a:srgbClr val="0070C0"/>
                </a:solidFill>
              </a:rPr>
              <a:t>senzorický nerv</a:t>
            </a:r>
            <a:r>
              <a:rPr lang="cs-CZ" sz="1500" dirty="0"/>
              <a:t>, má 2 složky: </a:t>
            </a:r>
          </a:p>
          <a:p>
            <a:r>
              <a:rPr lang="cs-CZ" sz="1500" b="1" dirty="0">
                <a:solidFill>
                  <a:schemeClr val="accent1"/>
                </a:solidFill>
              </a:rPr>
              <a:t>N. </a:t>
            </a:r>
            <a:r>
              <a:rPr lang="cs-CZ" sz="1500" b="1" dirty="0" err="1">
                <a:solidFill>
                  <a:schemeClr val="accent1"/>
                </a:solidFill>
              </a:rPr>
              <a:t>vestibularis</a:t>
            </a:r>
            <a:r>
              <a:rPr lang="cs-CZ" sz="1500" b="1" dirty="0">
                <a:solidFill>
                  <a:schemeClr val="accent1"/>
                </a:solidFill>
              </a:rPr>
              <a:t> </a:t>
            </a:r>
            <a:r>
              <a:rPr lang="cs-CZ" sz="1500" dirty="0"/>
              <a:t>- tvořen bipolárními neurony </a:t>
            </a:r>
            <a:r>
              <a:rPr lang="cs-CZ" sz="1500" b="1" dirty="0"/>
              <a:t>ganglion </a:t>
            </a:r>
            <a:r>
              <a:rPr lang="cs-CZ" sz="1500" b="1" dirty="0" err="1"/>
              <a:t>vestibulare</a:t>
            </a:r>
            <a:r>
              <a:rPr lang="cs-CZ" sz="1500" dirty="0"/>
              <a:t>, vede signály z vestibulárního ústrojí vnitřního ucha </a:t>
            </a:r>
            <a:r>
              <a:rPr lang="cs-CZ" sz="1500" u="sng" dirty="0"/>
              <a:t>do vestibulárních jader</a:t>
            </a:r>
            <a:r>
              <a:rPr lang="cs-CZ" sz="1500" dirty="0"/>
              <a:t> n. VIII ve kmeni mozkovém</a:t>
            </a:r>
          </a:p>
          <a:p>
            <a:r>
              <a:rPr lang="cs-CZ" sz="1500" b="1" dirty="0">
                <a:solidFill>
                  <a:schemeClr val="accent1"/>
                </a:solidFill>
              </a:rPr>
              <a:t>N. </a:t>
            </a:r>
            <a:r>
              <a:rPr lang="cs-CZ" sz="1500" b="1" dirty="0" err="1">
                <a:solidFill>
                  <a:schemeClr val="accent1"/>
                </a:solidFill>
              </a:rPr>
              <a:t>cochlearis</a:t>
            </a:r>
            <a:r>
              <a:rPr lang="cs-CZ" sz="1500" b="1" dirty="0">
                <a:solidFill>
                  <a:schemeClr val="accent1"/>
                </a:solidFill>
              </a:rPr>
              <a:t> </a:t>
            </a:r>
            <a:r>
              <a:rPr lang="cs-CZ" sz="1500" dirty="0"/>
              <a:t>- tvořen bipolárními neurony </a:t>
            </a:r>
            <a:r>
              <a:rPr lang="cs-CZ" sz="1500" b="1" dirty="0"/>
              <a:t>ganglion </a:t>
            </a:r>
            <a:r>
              <a:rPr lang="cs-CZ" sz="1500" b="1" dirty="0" err="1"/>
              <a:t>cochleare</a:t>
            </a:r>
            <a:r>
              <a:rPr lang="cs-CZ" sz="1500" dirty="0"/>
              <a:t>, vede signály z receptorů sluchového ústrojí (Cortiho orgánu) vnitřního ucha do </a:t>
            </a:r>
            <a:r>
              <a:rPr lang="cs-CZ" sz="1500" u="sng" dirty="0"/>
              <a:t>sluchových (kochleárních) jader</a:t>
            </a:r>
            <a:r>
              <a:rPr lang="cs-CZ" sz="1500" dirty="0"/>
              <a:t> n. VIII ve kmeni mozkovém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37E29D0-7799-41A0-A1A3-C25A196EC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30754" y="0"/>
            <a:ext cx="4061245" cy="2997724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806A229-9FAB-4CE3-B2F3-6458738D3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9415" y="3711926"/>
            <a:ext cx="2972586" cy="2411829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A6937CD-3C1E-4FC0-A411-F950EC0C95C4}"/>
              </a:ext>
            </a:extLst>
          </p:cNvPr>
          <p:cNvSpPr/>
          <p:nvPr/>
        </p:nvSpPr>
        <p:spPr>
          <a:xfrm>
            <a:off x="10972801" y="6123755"/>
            <a:ext cx="121920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dirty="0"/>
              <a:t>n. </a:t>
            </a:r>
            <a:r>
              <a:rPr lang="cs-CZ" sz="1600" dirty="0" err="1"/>
              <a:t>facialis</a:t>
            </a:r>
            <a:endParaRPr lang="cs-CZ" sz="16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717515B-2C04-4FC7-B707-C50CDCE0AC58}"/>
              </a:ext>
            </a:extLst>
          </p:cNvPr>
          <p:cNvSpPr/>
          <p:nvPr/>
        </p:nvSpPr>
        <p:spPr>
          <a:xfrm>
            <a:off x="11168963" y="2877633"/>
            <a:ext cx="1023037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100" dirty="0"/>
              <a:t>n. trigeminus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9088" y="54700"/>
            <a:ext cx="11664099" cy="716437"/>
          </a:xfrm>
        </p:spPr>
        <p:txBody>
          <a:bodyPr>
            <a:normAutofit/>
          </a:bodyPr>
          <a:lstStyle/>
          <a:p>
            <a:r>
              <a:rPr lang="cs-CZ" sz="3200" b="1" dirty="0"/>
              <a:t>KŮŽE A JEJÍ DERIVÁTY (</a:t>
            </a:r>
            <a:r>
              <a:rPr lang="cs-CZ" sz="3200" b="1" dirty="0" err="1"/>
              <a:t>intugmentum</a:t>
            </a:r>
            <a:r>
              <a:rPr lang="cs-CZ" sz="3200" b="1" dirty="0"/>
              <a:t> </a:t>
            </a:r>
            <a:r>
              <a:rPr lang="cs-CZ" sz="3200" b="1" dirty="0" err="1"/>
              <a:t>communae</a:t>
            </a:r>
            <a:r>
              <a:rPr lang="cs-CZ" sz="3200" b="1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89088" y="847288"/>
            <a:ext cx="10725657" cy="548622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cs-CZ" sz="1700" b="1" dirty="0"/>
              <a:t>Kůže </a:t>
            </a:r>
            <a:r>
              <a:rPr lang="cs-CZ" sz="1700" dirty="0"/>
              <a:t>(lat. </a:t>
            </a:r>
            <a:r>
              <a:rPr lang="cs-CZ" sz="17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cutis</a:t>
            </a:r>
            <a:r>
              <a:rPr lang="cs-CZ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7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řec</a:t>
            </a:r>
            <a:r>
              <a:rPr lang="cs-CZ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. derma) </a:t>
            </a:r>
            <a:endParaRPr lang="cs-CZ" sz="1700" dirty="0"/>
          </a:p>
          <a:p>
            <a:r>
              <a:rPr lang="cs-CZ" sz="1700" dirty="0"/>
              <a:t>největší orgán lidského těla s povrchem do 2 m</a:t>
            </a:r>
            <a:r>
              <a:rPr lang="cs-CZ" sz="1700" baseline="30000" dirty="0"/>
              <a:t>2</a:t>
            </a:r>
            <a:r>
              <a:rPr lang="cs-CZ" sz="1700" dirty="0"/>
              <a:t>, tvoří 5–9 % tělesné hmotnosti</a:t>
            </a:r>
          </a:p>
          <a:p>
            <a:r>
              <a:rPr lang="cs-CZ" sz="1700" dirty="0"/>
              <a:t>specifická funkce: tvorba keratinu, melaninu, mazu a potu, má schopnost resorpce (podávání mastí apod.) </a:t>
            </a:r>
          </a:p>
          <a:p>
            <a:r>
              <a:rPr lang="cs-CZ" sz="1700" dirty="0"/>
              <a:t>3 hlavní části: </a:t>
            </a:r>
            <a:r>
              <a:rPr lang="cs-CZ" sz="1700" b="1" dirty="0"/>
              <a:t>epidermis</a:t>
            </a:r>
            <a:r>
              <a:rPr lang="cs-CZ" sz="1700" dirty="0"/>
              <a:t> (pokožka), </a:t>
            </a:r>
            <a:r>
              <a:rPr lang="cs-CZ" sz="1700" b="1" dirty="0" err="1"/>
              <a:t>corium</a:t>
            </a:r>
            <a:r>
              <a:rPr lang="cs-CZ" sz="1700" dirty="0"/>
              <a:t> (škára) a </a:t>
            </a:r>
            <a:r>
              <a:rPr lang="cs-CZ" sz="1700" b="1" dirty="0" err="1"/>
              <a:t>tela</a:t>
            </a:r>
            <a:r>
              <a:rPr lang="cs-CZ" sz="1700" b="1" dirty="0"/>
              <a:t> </a:t>
            </a:r>
            <a:r>
              <a:rPr lang="cs-CZ" sz="1700" b="1" dirty="0" err="1"/>
              <a:t>subcutanea</a:t>
            </a:r>
            <a:r>
              <a:rPr lang="cs-CZ" sz="1700" b="1" dirty="0"/>
              <a:t> </a:t>
            </a:r>
            <a:r>
              <a:rPr lang="cs-CZ" sz="1700" dirty="0"/>
              <a:t>(</a:t>
            </a:r>
            <a:r>
              <a:rPr lang="cs-CZ" sz="1700" dirty="0" err="1"/>
              <a:t>subcutis</a:t>
            </a:r>
            <a:r>
              <a:rPr lang="cs-CZ" sz="1700" dirty="0"/>
              <a:t>) + deriváty (včetně mléčné žlázy)</a:t>
            </a:r>
          </a:p>
          <a:p>
            <a:pPr>
              <a:buNone/>
            </a:pPr>
            <a:endParaRPr lang="cs-CZ" sz="1700" b="1" dirty="0"/>
          </a:p>
          <a:p>
            <a:pPr>
              <a:buNone/>
            </a:pPr>
            <a:r>
              <a:rPr lang="cs-CZ" sz="1700" b="1" dirty="0"/>
              <a:t>Epidermis (pokožka)</a:t>
            </a:r>
          </a:p>
          <a:p>
            <a:r>
              <a:rPr lang="cs-CZ" sz="1700" dirty="0"/>
              <a:t>tvořena mnohovrstevným dlaždicovým rohovějícím epitelem, průměrná tloušťka: 0,3–1,5 mm</a:t>
            </a:r>
          </a:p>
          <a:p>
            <a:r>
              <a:rPr lang="cs-CZ" sz="1700" b="1" dirty="0"/>
              <a:t>cyklus keratinizace </a:t>
            </a:r>
            <a:r>
              <a:rPr lang="cs-CZ" sz="1700" dirty="0"/>
              <a:t>(buněčný cyklus) - trvá 3-4 týdny, buňky spodních vrstev (</a:t>
            </a:r>
            <a:r>
              <a:rPr lang="cs-CZ" sz="1700" dirty="0" err="1"/>
              <a:t>keratinocyty</a:t>
            </a:r>
            <a:r>
              <a:rPr lang="cs-CZ" sz="1700" dirty="0"/>
              <a:t>) se posunují k povrchu, ztrácejí schopnost dělení, mění se z vysokých cylindrických buněk v ploché, bezjaderné, keratin obsahující </a:t>
            </a:r>
            <a:r>
              <a:rPr lang="cs-CZ" sz="1700" dirty="0" err="1"/>
              <a:t>korneocyty</a:t>
            </a:r>
            <a:endParaRPr lang="cs-CZ" sz="1700" dirty="0"/>
          </a:p>
          <a:p>
            <a:r>
              <a:rPr lang="cs-CZ" sz="1700" dirty="0"/>
              <a:t>rozlišujeme 5 vrstev dle typu buněk:</a:t>
            </a:r>
          </a:p>
          <a:p>
            <a:pPr>
              <a:buNone/>
            </a:pPr>
            <a:r>
              <a:rPr lang="cs-CZ" sz="1700" dirty="0"/>
              <a:t>      </a:t>
            </a:r>
            <a:r>
              <a:rPr lang="cs-CZ" sz="1700" b="1" dirty="0"/>
              <a:t>  1) </a:t>
            </a:r>
            <a:r>
              <a:rPr lang="cs-CZ" sz="1700" b="1" dirty="0" err="1"/>
              <a:t>Stratum</a:t>
            </a:r>
            <a:r>
              <a:rPr lang="cs-CZ" sz="1700" b="1" dirty="0"/>
              <a:t> </a:t>
            </a:r>
            <a:r>
              <a:rPr lang="cs-CZ" sz="1700" b="1" dirty="0" err="1"/>
              <a:t>basale</a:t>
            </a:r>
            <a:r>
              <a:rPr lang="cs-CZ" sz="1700" dirty="0"/>
              <a:t> + 2)</a:t>
            </a:r>
            <a:r>
              <a:rPr lang="cs-CZ" sz="1700" b="1" dirty="0"/>
              <a:t> </a:t>
            </a:r>
            <a:r>
              <a:rPr lang="cs-CZ" sz="1700" b="1" dirty="0" err="1"/>
              <a:t>stratum</a:t>
            </a:r>
            <a:r>
              <a:rPr lang="cs-CZ" sz="1700" b="1" dirty="0"/>
              <a:t> </a:t>
            </a:r>
            <a:r>
              <a:rPr lang="cs-CZ" sz="1700" b="1" dirty="0" err="1"/>
              <a:t>spinosum</a:t>
            </a:r>
            <a:r>
              <a:rPr lang="cs-CZ" sz="1700" dirty="0"/>
              <a:t> = </a:t>
            </a:r>
            <a:r>
              <a:rPr lang="cs-CZ" sz="1700" b="1" dirty="0" err="1"/>
              <a:t>stratum</a:t>
            </a:r>
            <a:r>
              <a:rPr lang="cs-CZ" sz="1700" b="1" dirty="0"/>
              <a:t> </a:t>
            </a:r>
            <a:r>
              <a:rPr lang="cs-CZ" sz="1700" b="1" dirty="0" err="1"/>
              <a:t>germinativum</a:t>
            </a:r>
            <a:r>
              <a:rPr lang="cs-CZ" sz="1700" dirty="0"/>
              <a:t>, spodní vrstvy</a:t>
            </a:r>
            <a:br>
              <a:rPr lang="cs-CZ" sz="1700" dirty="0"/>
            </a:br>
            <a:r>
              <a:rPr lang="cs-CZ" sz="1700" dirty="0"/>
              <a:t>       </a:t>
            </a:r>
            <a:r>
              <a:rPr lang="cs-CZ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obsahují mitózy (dělení buněk) a jsou regeneračními vrstvami kůže</a:t>
            </a:r>
            <a:endParaRPr lang="cs-CZ" sz="1700" dirty="0"/>
          </a:p>
          <a:p>
            <a:pPr lvl="1">
              <a:buNone/>
            </a:pPr>
            <a:r>
              <a:rPr lang="cs-CZ" sz="1700" b="1" dirty="0"/>
              <a:t> 3) </a:t>
            </a:r>
            <a:r>
              <a:rPr lang="cs-CZ" sz="1700" b="1" dirty="0" err="1"/>
              <a:t>Stratum</a:t>
            </a:r>
            <a:r>
              <a:rPr lang="cs-CZ" sz="1700" b="1" dirty="0"/>
              <a:t> </a:t>
            </a:r>
            <a:r>
              <a:rPr lang="cs-CZ" sz="1700" b="1" dirty="0" err="1"/>
              <a:t>granulosum</a:t>
            </a:r>
            <a:r>
              <a:rPr lang="cs-CZ" sz="1700" dirty="0"/>
              <a:t> - 1 až více vrstev plochých buněk</a:t>
            </a:r>
          </a:p>
          <a:p>
            <a:pPr>
              <a:buNone/>
            </a:pPr>
            <a:r>
              <a:rPr lang="cs-CZ" sz="1700" b="1" dirty="0"/>
              <a:t>        4) </a:t>
            </a:r>
            <a:r>
              <a:rPr lang="cs-CZ" sz="1700" b="1" dirty="0" err="1"/>
              <a:t>Stratum</a:t>
            </a:r>
            <a:r>
              <a:rPr lang="cs-CZ" sz="1700" b="1" dirty="0"/>
              <a:t> </a:t>
            </a:r>
            <a:r>
              <a:rPr lang="cs-CZ" sz="1700" b="1" dirty="0" err="1"/>
              <a:t>lucidum</a:t>
            </a:r>
            <a:r>
              <a:rPr lang="cs-CZ" sz="1700" dirty="0"/>
              <a:t> - tenká, 2–3 vrstvy buněk, jádra ztratila barvitelnost, cytoplasma homogenní</a:t>
            </a:r>
          </a:p>
          <a:p>
            <a:pPr>
              <a:buNone/>
            </a:pPr>
            <a:r>
              <a:rPr lang="cs-CZ" sz="1700" b="1" dirty="0"/>
              <a:t>        5) </a:t>
            </a:r>
            <a:r>
              <a:rPr lang="cs-CZ" sz="1700" b="1" dirty="0" err="1"/>
              <a:t>Stratum</a:t>
            </a:r>
            <a:r>
              <a:rPr lang="cs-CZ" sz="1700" b="1" dirty="0"/>
              <a:t> </a:t>
            </a:r>
            <a:r>
              <a:rPr lang="cs-CZ" sz="1700" b="1" dirty="0" err="1"/>
              <a:t>corneum</a:t>
            </a:r>
            <a:r>
              <a:rPr lang="cs-CZ" sz="1700" dirty="0"/>
              <a:t> - několik vrstev bezjaderných, </a:t>
            </a:r>
            <a:r>
              <a:rPr lang="cs-CZ" sz="1700" dirty="0" err="1"/>
              <a:t>oploštělých</a:t>
            </a:r>
            <a:r>
              <a:rPr lang="cs-CZ" sz="1700" dirty="0"/>
              <a:t> buněk, </a:t>
            </a:r>
            <a:r>
              <a:rPr lang="cs-CZ" sz="1700" dirty="0">
                <a:ea typeface="Times New Roman" panose="02020603050405020304" pitchFamily="18" charset="0"/>
                <a:cs typeface="Times New Roman" panose="02020603050405020304" pitchFamily="18" charset="0"/>
              </a:rPr>
              <a:t>je zde keratin (mechanicky i chemicky odolná bílkovina</a:t>
            </a:r>
            <a:r>
              <a:rPr lang="cs-CZ" sz="17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cs-CZ" sz="1700" dirty="0"/>
          </a:p>
          <a:p>
            <a:pPr lvl="1"/>
            <a:endParaRPr lang="cs-CZ" sz="1800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34275" y="209239"/>
            <a:ext cx="4346114" cy="6436657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b="1" dirty="0" err="1"/>
              <a:t>Corium</a:t>
            </a:r>
            <a:r>
              <a:rPr lang="cs-CZ" b="1" dirty="0"/>
              <a:t> (škára, dermis)</a:t>
            </a:r>
          </a:p>
          <a:p>
            <a:r>
              <a:rPr lang="cs-CZ" sz="1400" dirty="0"/>
              <a:t>Je vazivovou vrstvou kůže, složena ze 2 vrstev: </a:t>
            </a:r>
          </a:p>
          <a:p>
            <a:pPr lvl="1"/>
            <a:r>
              <a:rPr lang="cs-CZ" sz="1400" b="1" dirty="0"/>
              <a:t>Papilární (</a:t>
            </a:r>
            <a:r>
              <a:rPr lang="cs-CZ" sz="1400" b="1" dirty="0" err="1"/>
              <a:t>stratum</a:t>
            </a:r>
            <a:r>
              <a:rPr lang="cs-CZ" sz="1400" b="1" dirty="0"/>
              <a:t> </a:t>
            </a:r>
            <a:r>
              <a:rPr lang="cs-CZ" sz="1400" b="1" dirty="0" err="1"/>
              <a:t>papillare</a:t>
            </a:r>
            <a:r>
              <a:rPr lang="cs-CZ" sz="1400" b="1" dirty="0"/>
              <a:t>) </a:t>
            </a:r>
            <a:r>
              <a:rPr lang="cs-CZ" sz="1400" dirty="0"/>
              <a:t>– </a:t>
            </a:r>
            <a:r>
              <a:rPr lang="cs-CZ" sz="1400" dirty="0" err="1"/>
              <a:t>povrchovější</a:t>
            </a:r>
            <a:r>
              <a:rPr lang="cs-CZ" sz="1400" dirty="0"/>
              <a:t>, volná sensitivní nervová zakončení, nervová tělíska − Meissnerova, Ruffiniho</a:t>
            </a:r>
          </a:p>
          <a:p>
            <a:pPr lvl="1"/>
            <a:r>
              <a:rPr lang="cs-CZ" sz="1400" b="1" dirty="0"/>
              <a:t>Retikulární (</a:t>
            </a:r>
            <a:r>
              <a:rPr lang="cs-CZ" sz="1400" b="1" dirty="0" err="1"/>
              <a:t>stratum</a:t>
            </a:r>
            <a:r>
              <a:rPr lang="cs-CZ" sz="1400" b="1" dirty="0"/>
              <a:t> </a:t>
            </a:r>
            <a:r>
              <a:rPr lang="cs-CZ" sz="1400" b="1" dirty="0" err="1"/>
              <a:t>reticulare</a:t>
            </a:r>
            <a:r>
              <a:rPr lang="cs-CZ" sz="1400" b="1" dirty="0"/>
              <a:t>) </a:t>
            </a:r>
            <a:r>
              <a:rPr lang="cs-CZ" sz="1400" dirty="0"/>
              <a:t>– hlubší, bohatá na kolagenní a elastická vlákna sdružená ve svazky – probíhají v okrscích kůže jedním převládajícím směrem (linie štěpnosti kůže), Vater-Paciniho tělíska</a:t>
            </a:r>
          </a:p>
          <a:p>
            <a:r>
              <a:rPr lang="cs-CZ" sz="1400" dirty="0"/>
              <a:t>Hladká svalovina ve škáře tvoří svazečky - </a:t>
            </a:r>
            <a:r>
              <a:rPr lang="cs-CZ" sz="1400" b="1" dirty="0"/>
              <a:t>vzpřimovače chlupů</a:t>
            </a:r>
            <a:r>
              <a:rPr lang="cs-CZ" sz="1400" dirty="0"/>
              <a:t>, někde i souvislejší vrstvu (např. ve skrotu, dvorci prsním)</a:t>
            </a:r>
          </a:p>
          <a:p>
            <a:r>
              <a:rPr lang="cs-CZ" sz="1400" dirty="0"/>
              <a:t>Hranice mezi pokožkou a škárou je zvlněná, škára vybíhá do pokožky výběžky,</a:t>
            </a:r>
            <a:r>
              <a:rPr lang="cs-CZ" sz="1400" b="1" dirty="0"/>
              <a:t> dermální papily</a:t>
            </a:r>
            <a:endParaRPr lang="cs-CZ" sz="1400" dirty="0"/>
          </a:p>
          <a:p>
            <a:endParaRPr lang="cs-CZ" dirty="0"/>
          </a:p>
          <a:p>
            <a:pPr>
              <a:buNone/>
            </a:pPr>
            <a:r>
              <a:rPr lang="cs-CZ" b="1" dirty="0" err="1"/>
              <a:t>Tela</a:t>
            </a:r>
            <a:r>
              <a:rPr lang="cs-CZ" b="1" dirty="0"/>
              <a:t> </a:t>
            </a:r>
            <a:r>
              <a:rPr lang="cs-CZ" b="1" dirty="0" err="1"/>
              <a:t>subcutanea</a:t>
            </a:r>
            <a:r>
              <a:rPr lang="cs-CZ" b="1" dirty="0"/>
              <a:t> (podkoží)</a:t>
            </a:r>
          </a:p>
          <a:p>
            <a:r>
              <a:rPr lang="cs-CZ" sz="1400" dirty="0"/>
              <a:t>Řídké vazivo, uložené mezi škárou a fascií či periostem</a:t>
            </a:r>
          </a:p>
          <a:p>
            <a:r>
              <a:rPr lang="cs-CZ" sz="1400" dirty="0"/>
              <a:t>Obsahuje pruhy kolagenního vaziva</a:t>
            </a:r>
          </a:p>
          <a:p>
            <a:r>
              <a:rPr lang="cs-CZ" sz="1400" dirty="0"/>
              <a:t>Na některých místech je v něm tukový polštář, </a:t>
            </a:r>
            <a:r>
              <a:rPr lang="cs-CZ" sz="1400" b="1" dirty="0" err="1"/>
              <a:t>panniculus</a:t>
            </a:r>
            <a:r>
              <a:rPr lang="cs-CZ" sz="1400" b="1" dirty="0"/>
              <a:t> </a:t>
            </a:r>
            <a:r>
              <a:rPr lang="cs-CZ" sz="1400" b="1" dirty="0" err="1"/>
              <a:t>adiposus</a:t>
            </a:r>
            <a:r>
              <a:rPr lang="cs-CZ" sz="1400" b="1" dirty="0"/>
              <a:t> - </a:t>
            </a:r>
            <a:r>
              <a:rPr lang="cs-CZ" sz="1400" dirty="0"/>
              <a:t>nejtenčí na očních víčkách, nejsilnější – hýždě, břicho, stehna</a:t>
            </a:r>
            <a:endParaRPr lang="cs-CZ" sz="1400" b="1" dirty="0"/>
          </a:p>
          <a:p>
            <a:r>
              <a:rPr lang="cs-CZ" sz="1400" dirty="0"/>
              <a:t>Obsahuje vazivo, cévy, nervy, nervová zakončení, žlázy potní</a:t>
            </a:r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7D99391-E82E-45A0-8D41-5AA220722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156" y="133825"/>
            <a:ext cx="4769354" cy="62143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71F68F9-0F78-4F4B-AA61-28AD3EADD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1446" y="133825"/>
            <a:ext cx="2150554" cy="155553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DEC4402-DE8C-4377-AE78-1C87047B4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1198" y="1760262"/>
            <a:ext cx="2090802" cy="160830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397929-680E-4622-B525-07894F02D2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395" y="246947"/>
            <a:ext cx="5877235" cy="64837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400" b="1" dirty="0"/>
              <a:t>CÉVY A NERVY</a:t>
            </a:r>
            <a:endParaRPr lang="cs-CZ" sz="1400" dirty="0"/>
          </a:p>
          <a:p>
            <a:r>
              <a:rPr lang="cs-CZ" sz="1400" dirty="0"/>
              <a:t>Pokožka - bezcévná, vyživována difuzí ze škáry</a:t>
            </a:r>
          </a:p>
          <a:p>
            <a:r>
              <a:rPr lang="cs-CZ" sz="1400" dirty="0"/>
              <a:t>Škára a podkožní vazivo - hojné </a:t>
            </a:r>
            <a:r>
              <a:rPr lang="cs-CZ" sz="1400" b="1" dirty="0"/>
              <a:t>krevní </a:t>
            </a:r>
            <a:r>
              <a:rPr lang="cs-CZ" sz="1400" dirty="0"/>
              <a:t>i </a:t>
            </a:r>
            <a:r>
              <a:rPr lang="cs-CZ" sz="1400" b="1" dirty="0"/>
              <a:t>lymfatické cévy, </a:t>
            </a:r>
            <a:r>
              <a:rPr lang="cs-CZ" sz="1400" dirty="0"/>
              <a:t>ve škáře akrálních částí (zevní nos, konce prstů), vystavovaných chladu - vytvořeny </a:t>
            </a:r>
            <a:r>
              <a:rPr lang="cs-CZ" sz="1400" b="1" dirty="0"/>
              <a:t>arteriovenózní anastomózy</a:t>
            </a:r>
            <a:r>
              <a:rPr lang="cs-CZ" sz="1400" dirty="0"/>
              <a:t> typu klubíček</a:t>
            </a:r>
          </a:p>
          <a:p>
            <a:r>
              <a:rPr lang="cs-CZ" sz="1400" dirty="0"/>
              <a:t>Kůže je</a:t>
            </a:r>
            <a:r>
              <a:rPr lang="cs-CZ" sz="1400" b="1" dirty="0"/>
              <a:t> </a:t>
            </a:r>
            <a:r>
              <a:rPr lang="cs-CZ" sz="1400" dirty="0"/>
              <a:t>inervována </a:t>
            </a:r>
            <a:r>
              <a:rPr lang="cs-CZ" sz="1400" b="1" dirty="0"/>
              <a:t>senzitivními</a:t>
            </a:r>
            <a:r>
              <a:rPr lang="cs-CZ" sz="1400" dirty="0"/>
              <a:t> a</a:t>
            </a:r>
            <a:r>
              <a:rPr lang="cs-CZ" sz="1400" b="1" dirty="0"/>
              <a:t> sympatickými nervy</a:t>
            </a:r>
            <a:r>
              <a:rPr lang="cs-CZ" sz="1400" dirty="0"/>
              <a:t>, obsahuje několik typů</a:t>
            </a:r>
            <a:r>
              <a:rPr lang="cs-CZ" sz="1400" b="1" dirty="0"/>
              <a:t> receptorů</a:t>
            </a:r>
          </a:p>
          <a:p>
            <a:endParaRPr lang="cs-CZ" sz="1400" b="1" dirty="0"/>
          </a:p>
          <a:p>
            <a:pPr marL="0" indent="0">
              <a:buNone/>
            </a:pPr>
            <a:r>
              <a:rPr lang="cs-CZ" sz="1400" b="1" dirty="0"/>
              <a:t>Kožní reliéf</a:t>
            </a:r>
            <a:endParaRPr lang="cs-CZ" sz="1400" dirty="0"/>
          </a:p>
          <a:p>
            <a:r>
              <a:rPr lang="cs-CZ" sz="1400" dirty="0"/>
              <a:t>tvořen rýhami a vyvýšeninami na povrchu epidermis, </a:t>
            </a:r>
            <a:r>
              <a:rPr lang="cs-CZ" sz="1400" b="1" dirty="0"/>
              <a:t>flekční rýhy, </a:t>
            </a:r>
            <a:r>
              <a:rPr lang="cs-CZ" sz="1400" b="1" dirty="0" err="1"/>
              <a:t>lineae</a:t>
            </a:r>
            <a:r>
              <a:rPr lang="cs-CZ" sz="1400" b="1" dirty="0"/>
              <a:t> </a:t>
            </a:r>
            <a:r>
              <a:rPr lang="cs-CZ" sz="1400" b="1" dirty="0" err="1"/>
              <a:t>flectiones</a:t>
            </a:r>
            <a:r>
              <a:rPr lang="cs-CZ" sz="1400" dirty="0"/>
              <a:t> - hlavně v oblasti kloubů, orientovány kolmo na směr pohybů, typickou úpravu mají flekční rýhy dlaně</a:t>
            </a:r>
          </a:p>
          <a:p>
            <a:r>
              <a:rPr lang="cs-CZ" sz="1400" b="1" dirty="0"/>
              <a:t>Hmatové lišty, </a:t>
            </a:r>
            <a:r>
              <a:rPr lang="cs-CZ" sz="1400" b="1" dirty="0" err="1"/>
              <a:t>cristae</a:t>
            </a:r>
            <a:r>
              <a:rPr lang="cs-CZ" sz="1400" b="1" dirty="0"/>
              <a:t> </a:t>
            </a:r>
            <a:r>
              <a:rPr lang="cs-CZ" sz="1400" b="1" dirty="0" err="1"/>
              <a:t>cutis</a:t>
            </a:r>
            <a:r>
              <a:rPr lang="cs-CZ" sz="1400" b="1" dirty="0"/>
              <a:t> - </a:t>
            </a:r>
            <a:r>
              <a:rPr lang="cs-CZ" sz="1400" dirty="0"/>
              <a:t>paralelní lineární vyvýšeniny na kůži dlaně a </a:t>
            </a:r>
            <a:r>
              <a:rPr lang="cs-CZ" sz="1400" dirty="0" err="1"/>
              <a:t>plosky</a:t>
            </a:r>
            <a:r>
              <a:rPr lang="cs-CZ" sz="1400" dirty="0"/>
              <a:t>, vyklenutí řad papil škáry, na bříšcích prstů ruky tvoří oblouky, smyčky či víry (</a:t>
            </a:r>
            <a:r>
              <a:rPr lang="cs-CZ" sz="1400" b="1" dirty="0"/>
              <a:t>dermatoglyfy)</a:t>
            </a:r>
            <a:br>
              <a:rPr lang="cs-CZ" sz="1400" b="1" dirty="0"/>
            </a:br>
            <a:r>
              <a:rPr lang="cs-CZ" sz="1400" dirty="0"/>
              <a:t>Jsou zde receptory hmatu, přeměňují hmatové vjemy na nervové vzruchy – vedeny do CNS</a:t>
            </a:r>
          </a:p>
          <a:p>
            <a:r>
              <a:rPr lang="cs-CZ" sz="1400" dirty="0"/>
              <a:t>Na několika místech dlaně i </a:t>
            </a:r>
            <a:r>
              <a:rPr lang="cs-CZ" sz="1400" dirty="0" err="1"/>
              <a:t>plosky</a:t>
            </a:r>
            <a:r>
              <a:rPr lang="cs-CZ" sz="1400" dirty="0"/>
              <a:t> - kůže podložena tukovým polštářem, vyzdvižena tak v </a:t>
            </a:r>
            <a:r>
              <a:rPr lang="cs-CZ" sz="1400" b="1" dirty="0"/>
              <a:t>hmatové polštářky, </a:t>
            </a:r>
            <a:r>
              <a:rPr lang="cs-CZ" sz="1400" b="1" dirty="0" err="1"/>
              <a:t>toruli</a:t>
            </a:r>
            <a:r>
              <a:rPr lang="cs-CZ" sz="1400" b="1" dirty="0"/>
              <a:t> </a:t>
            </a:r>
            <a:r>
              <a:rPr lang="cs-CZ" sz="1400" b="1" dirty="0" err="1"/>
              <a:t>tactiles</a:t>
            </a:r>
            <a:endParaRPr lang="cs-CZ" sz="1400" b="1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4D058CE-C4D9-4700-9B70-5D4F40250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218" y="394282"/>
            <a:ext cx="4026107" cy="455318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E6056AA-A5F4-41ED-866F-652CE3643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658" y="5150840"/>
            <a:ext cx="3240582" cy="170716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DE64AAB-B001-44B1-A43B-801B622AD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1240" y="5150840"/>
            <a:ext cx="2537460" cy="170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945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4545" y="152179"/>
            <a:ext cx="7448338" cy="655364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2400" b="1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KOŽNÍ ADNEXA (DERIVÁTY)</a:t>
            </a:r>
          </a:p>
          <a:p>
            <a:r>
              <a:rPr lang="cs-CZ" sz="1400" dirty="0"/>
              <a:t>deriváty rohové (chlupy a nehty) a kožní žlázy: mazové, potní a mléčné</a:t>
            </a:r>
          </a:p>
          <a:p>
            <a:pPr>
              <a:buNone/>
            </a:pPr>
            <a:endParaRPr lang="cs-CZ" sz="1400" b="1" u="sng" dirty="0"/>
          </a:p>
          <a:p>
            <a:pPr marL="0" indent="0">
              <a:buNone/>
            </a:pPr>
            <a:r>
              <a:rPr lang="cs-CZ" sz="1400" b="1" dirty="0"/>
              <a:t>CHLUP (VLAS), PILUS</a:t>
            </a:r>
            <a:endParaRPr lang="cs-CZ" sz="1400" dirty="0"/>
          </a:p>
          <a:p>
            <a:r>
              <a:rPr lang="cs-CZ" sz="1400" dirty="0"/>
              <a:t>2 části: </a:t>
            </a:r>
            <a:r>
              <a:rPr lang="cs-CZ" sz="1400" b="1" dirty="0"/>
              <a:t>stvol</a:t>
            </a:r>
            <a:r>
              <a:rPr lang="cs-CZ" sz="1400" dirty="0"/>
              <a:t>, </a:t>
            </a:r>
            <a:r>
              <a:rPr lang="cs-CZ" sz="1400" dirty="0" err="1"/>
              <a:t>scapus</a:t>
            </a:r>
            <a:r>
              <a:rPr lang="cs-CZ" sz="1400" dirty="0"/>
              <a:t> pili a </a:t>
            </a:r>
            <a:r>
              <a:rPr lang="cs-CZ" sz="1400" b="1" dirty="0"/>
              <a:t>kořen</a:t>
            </a:r>
            <a:r>
              <a:rPr lang="cs-CZ" sz="1400" dirty="0"/>
              <a:t>, radix pili, v kůži, dole se rozšiřuje ve vlasovou </a:t>
            </a:r>
            <a:r>
              <a:rPr lang="cs-CZ" sz="1400" b="1" dirty="0"/>
              <a:t>cibulku</a:t>
            </a:r>
            <a:r>
              <a:rPr lang="cs-CZ" sz="1400" dirty="0"/>
              <a:t>, bulbus pili</a:t>
            </a:r>
          </a:p>
          <a:p>
            <a:r>
              <a:rPr lang="cs-CZ" sz="1400" dirty="0"/>
              <a:t>Dělením buněk cibulky roste chlup (vlas) do délky, proti cibulce se zespodu vyklenuje cévnatý výběžek škáry - </a:t>
            </a:r>
            <a:r>
              <a:rPr lang="cs-CZ" sz="1400" b="1" dirty="0" err="1"/>
              <a:t>papilla</a:t>
            </a:r>
            <a:r>
              <a:rPr lang="cs-CZ" sz="1400" b="1" dirty="0"/>
              <a:t> pili</a:t>
            </a:r>
            <a:endParaRPr lang="cs-CZ" sz="1400" dirty="0"/>
          </a:p>
          <a:p>
            <a:r>
              <a:rPr lang="cs-CZ" sz="1400" dirty="0"/>
              <a:t>Obsahuje</a:t>
            </a:r>
            <a:r>
              <a:rPr lang="cs-CZ" sz="1400" b="1" dirty="0"/>
              <a:t> dřeň </a:t>
            </a:r>
            <a:r>
              <a:rPr lang="cs-CZ" sz="1400" dirty="0"/>
              <a:t>(v silných chlupech)</a:t>
            </a:r>
            <a:r>
              <a:rPr lang="cs-CZ" sz="1400" b="1" dirty="0"/>
              <a:t>, kůru</a:t>
            </a:r>
            <a:r>
              <a:rPr lang="cs-CZ" sz="1400" dirty="0"/>
              <a:t> a</a:t>
            </a:r>
            <a:r>
              <a:rPr lang="cs-CZ" sz="1400" b="1" dirty="0"/>
              <a:t> kutikulu </a:t>
            </a:r>
          </a:p>
          <a:p>
            <a:r>
              <a:rPr lang="cs-CZ" sz="1400" dirty="0"/>
              <a:t>Kořen je vsazen do kůže šikmo, uchycen ve </a:t>
            </a:r>
            <a:r>
              <a:rPr lang="cs-CZ" sz="1400" b="1" dirty="0"/>
              <a:t>vlasovém folikulu</a:t>
            </a:r>
            <a:r>
              <a:rPr lang="cs-CZ" sz="1400" dirty="0"/>
              <a:t>, </a:t>
            </a:r>
            <a:r>
              <a:rPr lang="cs-CZ" sz="1400" dirty="0" err="1"/>
              <a:t>folliculus</a:t>
            </a:r>
            <a:r>
              <a:rPr lang="cs-CZ" sz="1400" dirty="0"/>
              <a:t> pili, od něj odstupuje hladký sval - </a:t>
            </a:r>
            <a:r>
              <a:rPr lang="cs-CZ" sz="1400" b="1" dirty="0"/>
              <a:t>vzpřimovač chlupu</a:t>
            </a:r>
            <a:r>
              <a:rPr lang="cs-CZ" sz="1400" dirty="0"/>
              <a:t>, m. </a:t>
            </a:r>
            <a:r>
              <a:rPr lang="cs-CZ" sz="1400" dirty="0" err="1"/>
              <a:t>arrector</a:t>
            </a:r>
            <a:r>
              <a:rPr lang="cs-CZ" sz="1400" dirty="0"/>
              <a:t> pili (v papilární vrstvě škáry)</a:t>
            </a:r>
          </a:p>
          <a:p>
            <a:r>
              <a:rPr lang="cs-CZ" sz="1400" dirty="0"/>
              <a:t>Chlupy se obměňují, barva dána množstvím melaninu (tvořený melanocyty cibulky)</a:t>
            </a:r>
          </a:p>
          <a:p>
            <a:r>
              <a:rPr lang="cs-CZ" sz="1400" u="sng" dirty="0"/>
              <a:t>Stadia ochlupení: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400" b="1" dirty="0"/>
              <a:t>Primární</a:t>
            </a:r>
            <a:r>
              <a:rPr lang="cs-CZ" sz="1400" dirty="0"/>
              <a:t> – lanugo, opadává před porodem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400" b="1" dirty="0"/>
              <a:t>Sekundární </a:t>
            </a:r>
            <a:r>
              <a:rPr lang="cs-CZ" sz="1400" dirty="0"/>
              <a:t>– chloupky (pili), vlasy (</a:t>
            </a:r>
            <a:r>
              <a:rPr lang="cs-CZ" sz="1400" dirty="0" err="1"/>
              <a:t>capilli</a:t>
            </a:r>
            <a:r>
              <a:rPr lang="cs-CZ" sz="1400" dirty="0"/>
              <a:t>), řasy (</a:t>
            </a:r>
            <a:r>
              <a:rPr lang="cs-CZ" sz="1400" dirty="0" err="1"/>
              <a:t>cilia</a:t>
            </a:r>
            <a:r>
              <a:rPr lang="cs-CZ" sz="1400" dirty="0"/>
              <a:t>), obočí (</a:t>
            </a:r>
            <a:r>
              <a:rPr lang="cs-CZ" sz="1400" dirty="0" err="1"/>
              <a:t>supercilia</a:t>
            </a:r>
            <a:r>
              <a:rPr lang="cs-CZ" sz="1400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1400" b="1" dirty="0"/>
              <a:t>Terciální</a:t>
            </a:r>
            <a:r>
              <a:rPr lang="cs-CZ" sz="1400" dirty="0"/>
              <a:t>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u="sng" dirty="0"/>
              <a:t>celkové</a:t>
            </a:r>
            <a:r>
              <a:rPr lang="cs-CZ" dirty="0"/>
              <a:t> - víc vyvinuté u mužů – prsa, břicho, DK, zadní HK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u="sng" dirty="0"/>
              <a:t>lokální</a:t>
            </a:r>
            <a:r>
              <a:rPr lang="cs-CZ" dirty="0"/>
              <a:t> - chlupy axily (</a:t>
            </a:r>
            <a:r>
              <a:rPr lang="cs-CZ" dirty="0" err="1"/>
              <a:t>hirci</a:t>
            </a:r>
            <a:r>
              <a:rPr lang="cs-CZ" dirty="0"/>
              <a:t>), krajiny stydké (</a:t>
            </a:r>
            <a:r>
              <a:rPr lang="cs-CZ" dirty="0" err="1"/>
              <a:t>pubes</a:t>
            </a:r>
            <a:r>
              <a:rPr lang="cs-CZ" dirty="0"/>
              <a:t>), zevního zvukovodu (</a:t>
            </a:r>
            <a:r>
              <a:rPr lang="cs-CZ" dirty="0" err="1"/>
              <a:t>tragi</a:t>
            </a:r>
            <a:r>
              <a:rPr lang="cs-CZ" dirty="0"/>
              <a:t>), vousy (</a:t>
            </a:r>
            <a:r>
              <a:rPr lang="cs-CZ" dirty="0" err="1"/>
              <a:t>barba</a:t>
            </a:r>
            <a:r>
              <a:rPr lang="cs-CZ" dirty="0"/>
              <a:t>) atd.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BE584AE-1775-470B-A16F-CD3598D3B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9279" y="375351"/>
            <a:ext cx="4228176" cy="3221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32C75A5-FAE7-456C-B45B-A54C20E86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278" y="3921793"/>
            <a:ext cx="4228177" cy="2560856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9D68712-DF7D-40FF-9A99-5F1C0A3855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6236"/>
            <a:ext cx="7125540" cy="660023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cs-CZ" sz="2000" b="1" dirty="0"/>
              <a:t>NEHET, UNGUIS</a:t>
            </a:r>
            <a:r>
              <a:rPr lang="cs-CZ" sz="2000" dirty="0"/>
              <a:t> </a:t>
            </a:r>
          </a:p>
          <a:p>
            <a:r>
              <a:rPr lang="cs-CZ" sz="2000" dirty="0"/>
              <a:t>Na dorzální straně distálního článku prstů </a:t>
            </a:r>
          </a:p>
          <a:p>
            <a:r>
              <a:rPr lang="cs-CZ" sz="2000" dirty="0"/>
              <a:t>Části: </a:t>
            </a:r>
            <a:r>
              <a:rPr lang="cs-CZ" sz="2000" b="1" dirty="0"/>
              <a:t>nehtová</a:t>
            </a:r>
            <a:r>
              <a:rPr lang="cs-CZ" sz="2000" dirty="0"/>
              <a:t> </a:t>
            </a:r>
            <a:r>
              <a:rPr lang="cs-CZ" sz="2000" b="1" dirty="0"/>
              <a:t>ploténka </a:t>
            </a:r>
            <a:r>
              <a:rPr lang="cs-CZ" sz="2000" dirty="0"/>
              <a:t>(tvrdá) a </a:t>
            </a:r>
            <a:r>
              <a:rPr lang="cs-CZ" sz="2000" b="1" dirty="0"/>
              <a:t>zárodečná část (</a:t>
            </a:r>
            <a:r>
              <a:rPr lang="cs-CZ" sz="2000" b="1" dirty="0" err="1"/>
              <a:t>germinativní</a:t>
            </a:r>
            <a:r>
              <a:rPr lang="cs-CZ" sz="2000" b="1" dirty="0"/>
              <a:t>), </a:t>
            </a:r>
            <a:r>
              <a:rPr lang="cs-CZ" sz="2000" dirty="0"/>
              <a:t>měkká,</a:t>
            </a:r>
            <a:r>
              <a:rPr lang="cs-CZ" sz="2000" b="1" dirty="0"/>
              <a:t> </a:t>
            </a:r>
            <a:r>
              <a:rPr lang="cs-CZ" sz="2000" dirty="0"/>
              <a:t>pod ploténkou,</a:t>
            </a:r>
            <a:r>
              <a:rPr lang="cs-CZ" sz="2000" b="1" dirty="0"/>
              <a:t> </a:t>
            </a:r>
            <a:r>
              <a:rPr lang="cs-CZ" sz="2000" dirty="0"/>
              <a:t>z ní nehet roste, je spojena se škárou, tvoří s ní </a:t>
            </a:r>
            <a:r>
              <a:rPr lang="cs-CZ" sz="2000" b="1" dirty="0"/>
              <a:t>nehtové lůžko</a:t>
            </a:r>
          </a:p>
          <a:p>
            <a:r>
              <a:rPr lang="cs-CZ" sz="2000" dirty="0"/>
              <a:t>Část zárodečné části je vidět pod průsvitnou nehtovou ploténkou jako bílý </a:t>
            </a:r>
            <a:r>
              <a:rPr lang="cs-CZ" sz="2000" b="1" dirty="0"/>
              <a:t>srpek</a:t>
            </a:r>
            <a:r>
              <a:rPr lang="cs-CZ" sz="2000" dirty="0"/>
              <a:t>, </a:t>
            </a:r>
            <a:r>
              <a:rPr lang="cs-CZ" sz="2000" b="1" dirty="0"/>
              <a:t>lunula </a:t>
            </a:r>
            <a:r>
              <a:rPr lang="cs-CZ" sz="2000" b="1" dirty="0" err="1"/>
              <a:t>unguis</a:t>
            </a:r>
            <a:endParaRPr lang="cs-CZ" sz="2000" dirty="0"/>
          </a:p>
          <a:p>
            <a:r>
              <a:rPr lang="cs-CZ" sz="2000" dirty="0"/>
              <a:t>Nehtová ploténka: </a:t>
            </a:r>
            <a:r>
              <a:rPr lang="cs-CZ" sz="2000" b="1" dirty="0"/>
              <a:t>kořen </a:t>
            </a:r>
            <a:r>
              <a:rPr lang="cs-CZ" sz="2000" dirty="0"/>
              <a:t>(radix </a:t>
            </a:r>
            <a:r>
              <a:rPr lang="cs-CZ" sz="2000" dirty="0" err="1"/>
              <a:t>unguis</a:t>
            </a:r>
            <a:r>
              <a:rPr lang="cs-CZ" sz="2000" dirty="0"/>
              <a:t>, </a:t>
            </a:r>
            <a:r>
              <a:rPr lang="cs-CZ" sz="2000" dirty="0" err="1"/>
              <a:t>prox</a:t>
            </a:r>
            <a:r>
              <a:rPr lang="cs-CZ" sz="2000" dirty="0"/>
              <a:t>.) a </a:t>
            </a:r>
            <a:r>
              <a:rPr lang="cs-CZ" sz="2000" b="1" dirty="0"/>
              <a:t>tělo </a:t>
            </a:r>
            <a:r>
              <a:rPr lang="cs-CZ" sz="2000" dirty="0"/>
              <a:t>(corpus </a:t>
            </a:r>
            <a:r>
              <a:rPr lang="cs-CZ" sz="2000" dirty="0" err="1"/>
              <a:t>unguis</a:t>
            </a:r>
            <a:r>
              <a:rPr lang="cs-CZ" sz="2000" dirty="0"/>
              <a:t>, </a:t>
            </a:r>
            <a:r>
              <a:rPr lang="cs-CZ" sz="2000" dirty="0" err="1"/>
              <a:t>dist</a:t>
            </a:r>
            <a:r>
              <a:rPr lang="cs-CZ" sz="2000" dirty="0"/>
              <a:t>.)</a:t>
            </a:r>
          </a:p>
          <a:p>
            <a:r>
              <a:rPr lang="cs-CZ" sz="2000" dirty="0"/>
              <a:t>Distální okraj těla je volný, laterální okraje těla a kořen vsazeny do kožního záhybu</a:t>
            </a:r>
          </a:p>
          <a:p>
            <a:r>
              <a:rPr lang="cs-CZ" sz="2000" dirty="0"/>
              <a:t>Rohová vrstva epitelu kožního záhybu přechází na nehtovou ploténku jako </a:t>
            </a:r>
            <a:r>
              <a:rPr lang="cs-CZ" sz="2000" b="1" dirty="0" err="1"/>
              <a:t>nadnehtí</a:t>
            </a:r>
            <a:r>
              <a:rPr lang="cs-CZ" sz="2000" dirty="0"/>
              <a:t>, </a:t>
            </a:r>
            <a:r>
              <a:rPr lang="cs-CZ" sz="2000" b="1" dirty="0" err="1"/>
              <a:t>eponychium</a:t>
            </a:r>
            <a:endParaRPr lang="cs-CZ" sz="2000" b="1" dirty="0"/>
          </a:p>
          <a:p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ŽLÁZY MAZOVÉ, GLANDULAE SEBACEAE</a:t>
            </a:r>
            <a:endParaRPr lang="cs-CZ" sz="2000" dirty="0"/>
          </a:p>
          <a:p>
            <a:r>
              <a:rPr lang="cs-CZ" sz="2000" dirty="0"/>
              <a:t>Vázány na folikuly chlupu, produkují </a:t>
            </a:r>
            <a:r>
              <a:rPr lang="cs-CZ" sz="2000" b="1" dirty="0"/>
              <a:t>maz</a:t>
            </a:r>
            <a:r>
              <a:rPr lang="cs-CZ" sz="2000" dirty="0"/>
              <a:t>, </a:t>
            </a:r>
            <a:r>
              <a:rPr lang="cs-CZ" sz="2000" b="1" dirty="0" err="1"/>
              <a:t>sebum</a:t>
            </a:r>
            <a:r>
              <a:rPr lang="cs-CZ" sz="2000" b="1" dirty="0"/>
              <a:t> </a:t>
            </a:r>
            <a:r>
              <a:rPr lang="cs-CZ" sz="2000" dirty="0"/>
              <a:t>(vzniká rozpadem buňky)</a:t>
            </a:r>
          </a:p>
          <a:p>
            <a:r>
              <a:rPr lang="cs-CZ" sz="2000" dirty="0"/>
              <a:t>Hojné v kůži obličeje a vlasaté části hlavy, chybí na </a:t>
            </a:r>
            <a:r>
              <a:rPr lang="cs-CZ" sz="2000" dirty="0" err="1"/>
              <a:t>plosce</a:t>
            </a:r>
            <a:r>
              <a:rPr lang="cs-CZ" sz="2000" dirty="0"/>
              <a:t> a dlani</a:t>
            </a:r>
          </a:p>
          <a:p>
            <a:r>
              <a:rPr lang="cs-CZ" sz="2000" dirty="0"/>
              <a:t>Sekreční část je uložena v dermis, vývody ústí do horní části folikulu</a:t>
            </a:r>
          </a:p>
          <a:p>
            <a:pPr marL="0" indent="0">
              <a:buNone/>
            </a:pPr>
            <a:r>
              <a:rPr lang="cs-CZ" sz="2000" b="1" dirty="0"/>
              <a:t> </a:t>
            </a: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ŽLÁZY POTNÍ, GLANDULAE SUDORIFERAE</a:t>
            </a:r>
            <a:endParaRPr lang="cs-CZ" sz="2000" dirty="0"/>
          </a:p>
          <a:p>
            <a:r>
              <a:rPr lang="cs-CZ" sz="2000" dirty="0"/>
              <a:t>Přítomné v kůži téměř celého těla, produkují </a:t>
            </a:r>
            <a:r>
              <a:rPr lang="cs-CZ" sz="2000" b="1" dirty="0"/>
              <a:t>pot</a:t>
            </a:r>
            <a:r>
              <a:rPr lang="cs-CZ" sz="2000" dirty="0"/>
              <a:t>, </a:t>
            </a:r>
            <a:r>
              <a:rPr lang="cs-CZ" sz="2000" b="1" dirty="0" err="1"/>
              <a:t>sudor</a:t>
            </a:r>
            <a:r>
              <a:rPr lang="cs-CZ" sz="2000" dirty="0"/>
              <a:t>, spolu s mazem tvoří ochrannou bariéru, důležité pro termoregulaci</a:t>
            </a:r>
            <a:endParaRPr lang="cs-CZ" sz="2000" b="1" dirty="0"/>
          </a:p>
          <a:p>
            <a:r>
              <a:rPr lang="cs-CZ" sz="2000" dirty="0"/>
              <a:t>Klubíčkovitá sekreční část uložena ve škáře, šroubovitý vývod ústí na povrch epidermis</a:t>
            </a:r>
          </a:p>
          <a:p>
            <a:r>
              <a:rPr lang="cs-CZ" sz="2000" b="1" u="sng" dirty="0"/>
              <a:t>Apokrinní potní žlázy</a:t>
            </a:r>
            <a:r>
              <a:rPr lang="cs-CZ" sz="2000" u="sng" dirty="0"/>
              <a:t> </a:t>
            </a:r>
            <a:r>
              <a:rPr lang="cs-CZ" sz="2000" dirty="0"/>
              <a:t>(aromatické) – zvláštní typ potních žláz</a:t>
            </a:r>
          </a:p>
          <a:p>
            <a:r>
              <a:rPr lang="cs-CZ" sz="2000" dirty="0"/>
              <a:t>Jsou větší, jejich vývod ústí do vlasové pochvy, sekret mají specifické aroma, jsou hlavně v oblasti konečníku, zevního zvukovodu a axily 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B5698B9-1CAF-412D-9227-C95C604D5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5531" y="3654517"/>
            <a:ext cx="3426469" cy="298195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82F6130-8B5C-42E8-AF8F-DBB930B40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2713" y="377072"/>
            <a:ext cx="2384769" cy="268663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5028FE4-460C-45E4-9A8C-D6166900A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2403" y="0"/>
            <a:ext cx="2869598" cy="365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597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0109" y="103696"/>
            <a:ext cx="6288745" cy="665532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z="1600" b="1" dirty="0"/>
              <a:t>Mléčná žláza, </a:t>
            </a:r>
            <a:r>
              <a:rPr lang="cs-CZ" sz="1600" b="1" dirty="0" err="1"/>
              <a:t>glandula</a:t>
            </a:r>
            <a:r>
              <a:rPr lang="cs-CZ" sz="1600" b="1" dirty="0"/>
              <a:t> </a:t>
            </a:r>
            <a:r>
              <a:rPr lang="cs-CZ" sz="1600" b="1" dirty="0" err="1"/>
              <a:t>mammae</a:t>
            </a:r>
            <a:endParaRPr lang="cs-CZ" sz="1600" b="1" dirty="0"/>
          </a:p>
          <a:p>
            <a:r>
              <a:rPr lang="cs-CZ" sz="1400" dirty="0"/>
              <a:t>největší kožní apokrinní žláza, párově vytvořená u obou pohlaví, u žen tvoří společně s tukem </a:t>
            </a:r>
            <a:r>
              <a:rPr lang="cs-CZ" sz="1400" b="1" dirty="0"/>
              <a:t>prs</a:t>
            </a:r>
            <a:r>
              <a:rPr lang="cs-CZ" sz="1400" dirty="0"/>
              <a:t>,</a:t>
            </a:r>
            <a:r>
              <a:rPr lang="cs-CZ" sz="1400" b="1" dirty="0"/>
              <a:t> </a:t>
            </a:r>
            <a:r>
              <a:rPr lang="cs-CZ" sz="1400" b="1" dirty="0" err="1"/>
              <a:t>mamma</a:t>
            </a:r>
            <a:endParaRPr lang="cs-CZ" sz="1400" b="1" dirty="0"/>
          </a:p>
          <a:p>
            <a:r>
              <a:rPr lang="cs-CZ" sz="1400" dirty="0"/>
              <a:t>mléčná žláza i prs se z popisných důvodů člení v kvadranty</a:t>
            </a:r>
          </a:p>
          <a:p>
            <a:endParaRPr lang="cs-CZ" sz="1400" b="1" dirty="0"/>
          </a:p>
          <a:p>
            <a:r>
              <a:rPr lang="cs-CZ" sz="1400" b="1" dirty="0"/>
              <a:t>areola </a:t>
            </a:r>
            <a:r>
              <a:rPr lang="cs-CZ" sz="1400" b="1" dirty="0" err="1"/>
              <a:t>mammae</a:t>
            </a:r>
            <a:r>
              <a:rPr lang="cs-CZ" sz="1400" dirty="0"/>
              <a:t> – prsní dvorec, v okolí dvorce jsou drobné hrbolky podmíněné žlázami – </a:t>
            </a:r>
            <a:r>
              <a:rPr lang="cs-CZ" sz="1400" b="1" dirty="0" err="1"/>
              <a:t>glandulae</a:t>
            </a:r>
            <a:r>
              <a:rPr lang="cs-CZ" sz="1400" b="1" dirty="0"/>
              <a:t> </a:t>
            </a:r>
            <a:r>
              <a:rPr lang="cs-CZ" sz="1400" b="1" dirty="0" err="1"/>
              <a:t>areolares</a:t>
            </a:r>
            <a:r>
              <a:rPr lang="cs-CZ" sz="1400" b="1" dirty="0"/>
              <a:t> (Montgomeryi)</a:t>
            </a:r>
            <a:endParaRPr lang="cs-CZ" sz="1400" dirty="0"/>
          </a:p>
          <a:p>
            <a:r>
              <a:rPr lang="cs-CZ" sz="1400" b="1" dirty="0"/>
              <a:t>prsní bradavka (</a:t>
            </a:r>
            <a:r>
              <a:rPr lang="cs-CZ" sz="1400" b="1" dirty="0" err="1"/>
              <a:t>papilla</a:t>
            </a:r>
            <a:r>
              <a:rPr lang="cs-CZ" sz="1400" b="1" dirty="0"/>
              <a:t> </a:t>
            </a:r>
            <a:r>
              <a:rPr lang="cs-CZ" sz="1400" b="1" dirty="0" err="1"/>
              <a:t>mammae</a:t>
            </a:r>
            <a:r>
              <a:rPr lang="cs-CZ" sz="1400" b="1" dirty="0"/>
              <a:t>)</a:t>
            </a:r>
            <a:r>
              <a:rPr lang="cs-CZ" sz="1400" dirty="0"/>
              <a:t> – zpravidla mírně vyvýšená (může být i lehce vkleslá)</a:t>
            </a:r>
          </a:p>
          <a:p>
            <a:r>
              <a:rPr lang="cs-CZ" sz="1400" b="1" dirty="0" err="1"/>
              <a:t>ductus</a:t>
            </a:r>
            <a:r>
              <a:rPr lang="cs-CZ" sz="1400" b="1" dirty="0"/>
              <a:t> </a:t>
            </a:r>
            <a:r>
              <a:rPr lang="cs-CZ" sz="1400" b="1" dirty="0" err="1"/>
              <a:t>lactiferi</a:t>
            </a:r>
            <a:r>
              <a:rPr lang="cs-CZ" sz="1400" dirty="0"/>
              <a:t> – ústí na hrotu papily, přicházejí z hloubky žlázy – vyústění = </a:t>
            </a:r>
            <a:r>
              <a:rPr lang="cs-CZ" sz="1400" b="1" dirty="0"/>
              <a:t>area </a:t>
            </a:r>
            <a:r>
              <a:rPr lang="cs-CZ" sz="1400" b="1" dirty="0" err="1"/>
              <a:t>cribriformis</a:t>
            </a:r>
            <a:r>
              <a:rPr lang="cs-CZ" sz="1400" b="1" dirty="0"/>
              <a:t> </a:t>
            </a:r>
            <a:r>
              <a:rPr lang="cs-CZ" sz="1400" b="1" dirty="0" err="1"/>
              <a:t>papillae</a:t>
            </a:r>
            <a:r>
              <a:rPr lang="cs-CZ" sz="1400" dirty="0"/>
              <a:t> (15–20 otvůrků na vrcholu papily) </a:t>
            </a:r>
          </a:p>
          <a:p>
            <a:r>
              <a:rPr lang="cs-CZ" sz="1400" dirty="0"/>
              <a:t>papila má svoje mazové žlázky, které svým sekretem chrání její kůži před macerací mlékem a slinami kojence</a:t>
            </a:r>
          </a:p>
          <a:p>
            <a:endParaRPr lang="cs-CZ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4DC2889-6DBB-4B95-908D-B326B6E88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4047" y="791852"/>
            <a:ext cx="5347954" cy="460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1FFD8F-4C4A-44D8-9096-89339BDB9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872" y="358219"/>
            <a:ext cx="5676332" cy="3186260"/>
          </a:xfrm>
        </p:spPr>
        <p:txBody>
          <a:bodyPr>
            <a:normAutofit/>
          </a:bodyPr>
          <a:lstStyle/>
          <a:p>
            <a:r>
              <a:rPr lang="cs-CZ" b="1" dirty="0"/>
              <a:t>Prenatální vývoj: </a:t>
            </a:r>
            <a:r>
              <a:rPr lang="cs-CZ" dirty="0"/>
              <a:t> stejný u obou pohlaví</a:t>
            </a:r>
          </a:p>
          <a:p>
            <a:pPr lvl="1"/>
            <a:r>
              <a:rPr lang="cs-CZ" dirty="0"/>
              <a:t>Embryonálně se vytváří párový pruh ztluštělého epitelu -</a:t>
            </a:r>
            <a:r>
              <a:rPr lang="cs-CZ" b="1" dirty="0"/>
              <a:t> mléčná lišta </a:t>
            </a:r>
            <a:r>
              <a:rPr lang="cs-CZ" dirty="0"/>
              <a:t>(z axily přes </a:t>
            </a:r>
            <a:r>
              <a:rPr lang="cs-CZ" dirty="0" err="1"/>
              <a:t>ventrolaterální</a:t>
            </a:r>
            <a:r>
              <a:rPr lang="cs-CZ" dirty="0"/>
              <a:t> stranu trupu - stehno pod tříselným ohbím)</a:t>
            </a:r>
          </a:p>
          <a:p>
            <a:pPr lvl="1"/>
            <a:r>
              <a:rPr lang="cs-CZ" dirty="0"/>
              <a:t>Větší část zaniká, zachovává se krátký hrudní úsek - odtud </a:t>
            </a:r>
            <a:r>
              <a:rPr lang="cs-CZ" dirty="0" err="1"/>
              <a:t>proliferují</a:t>
            </a:r>
            <a:r>
              <a:rPr lang="cs-CZ" dirty="0"/>
              <a:t> kompaktní epitelové čepy do vaziva pod epitelem a vytvářejí základ </a:t>
            </a:r>
            <a:r>
              <a:rPr lang="cs-CZ" b="1" dirty="0"/>
              <a:t>mléčné žlázy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9A4013-1BB1-4D62-AD42-4B22B0B118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226" y="0"/>
            <a:ext cx="4996267" cy="526167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0413E70-B0FD-4196-ADE6-74CF39877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630" y="5494580"/>
            <a:ext cx="3286192" cy="13634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567FB84-7C06-4DB4-8A6B-7623194D4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2922" y="5431691"/>
            <a:ext cx="3589078" cy="142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442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3B2C61D-12B5-474F-BE82-E0B06DE8A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994" y="161419"/>
            <a:ext cx="6845255" cy="3880773"/>
          </a:xfrm>
        </p:spPr>
        <p:txBody>
          <a:bodyPr/>
          <a:lstStyle/>
          <a:p>
            <a:pPr>
              <a:buNone/>
            </a:pPr>
            <a:r>
              <a:rPr lang="cs-CZ" u="sng" dirty="0"/>
              <a:t>Lymfatická drenáž mléčné žlázy:</a:t>
            </a:r>
          </a:p>
          <a:p>
            <a:r>
              <a:rPr lang="cs-CZ" dirty="0"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Lymfa odváděna několika směry – </a:t>
            </a:r>
            <a:r>
              <a:rPr lang="cs-CZ" b="1" dirty="0"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75% lymfy </a:t>
            </a:r>
            <a:r>
              <a:rPr lang="cs-CZ" dirty="0"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 prsu drénováno do </a:t>
            </a:r>
            <a:r>
              <a:rPr lang="cs-CZ" b="1" dirty="0"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axilárních</a:t>
            </a:r>
            <a:r>
              <a:rPr lang="cs-CZ" dirty="0"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uzlin</a:t>
            </a:r>
            <a:r>
              <a:rPr lang="cs-CZ" dirty="0"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(oba laterální i část mediálních kvadrantů)</a:t>
            </a:r>
          </a:p>
          <a:p>
            <a:r>
              <a:rPr lang="cs-CZ" dirty="0"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Část lymfy z horního a dolního mediálního kvadrantu - do </a:t>
            </a:r>
            <a:r>
              <a:rPr lang="cs-CZ" b="1" dirty="0" err="1"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parasternálních</a:t>
            </a:r>
            <a:r>
              <a:rPr lang="cs-CZ" b="1" dirty="0"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uzlin</a:t>
            </a:r>
          </a:p>
          <a:p>
            <a:r>
              <a:rPr lang="cs-CZ" dirty="0"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Mediální dolní kvadrant - také do</a:t>
            </a:r>
            <a:r>
              <a:rPr lang="cs-CZ" b="1" dirty="0"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předních mediastinálních uzlin</a:t>
            </a:r>
            <a:r>
              <a:rPr lang="cs-CZ" dirty="0"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cs-CZ" b="1" dirty="0"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uzlin pod bránicí </a:t>
            </a:r>
            <a:r>
              <a:rPr lang="cs-CZ" dirty="0"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do </a:t>
            </a:r>
            <a:r>
              <a:rPr lang="cs-CZ" b="1" dirty="0"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mízního systému jater</a:t>
            </a:r>
          </a:p>
          <a:p>
            <a:r>
              <a:rPr lang="cs-CZ" dirty="0"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Mízní cévy obou prsů jsou vzájemně </a:t>
            </a:r>
            <a:r>
              <a:rPr lang="cs-CZ" b="1" dirty="0">
                <a:uFill>
                  <a:solidFill>
                    <a:srgbClr val="0000FF"/>
                  </a:solidFill>
                </a:u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propojeny</a:t>
            </a:r>
            <a:endParaRPr lang="cs-CZ" sz="1400" dirty="0">
              <a:uFill>
                <a:solidFill>
                  <a:srgbClr val="0000FF"/>
                </a:solidFill>
              </a:u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7A698F-7BCF-420B-878F-6F3EEDD74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894" y="669304"/>
            <a:ext cx="5124691" cy="602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552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7497" y="108831"/>
            <a:ext cx="6900882" cy="480766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>Zdroje: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7497" y="812801"/>
            <a:ext cx="11036857" cy="981166"/>
          </a:xfrm>
        </p:spPr>
        <p:txBody>
          <a:bodyPr>
            <a:normAutofit lnSpcReduction="10000"/>
          </a:bodyPr>
          <a:lstStyle/>
          <a:p>
            <a:r>
              <a:rPr lang="cs-CZ" sz="1050" dirty="0"/>
              <a:t>POSPÍŠILOVÁ Blanka a Olga PROCHÁZKOVÁ. 2012. </a:t>
            </a:r>
            <a:r>
              <a:rPr lang="cs-CZ" sz="1050" i="1" dirty="0"/>
              <a:t>Anatomie pro bakaláře II, systém kardiovaskulární, nervový, smyslové orgány, soustava kožní, žlázy s vnitřní sekrecí. </a:t>
            </a:r>
            <a:r>
              <a:rPr lang="cs-CZ" sz="1050" dirty="0"/>
              <a:t>Liberec: Technická́ univerzita v Liberci. ISBN 978-80-7372-849-6. </a:t>
            </a:r>
          </a:p>
          <a:p>
            <a:r>
              <a:rPr lang="cs-CZ" sz="1050" dirty="0"/>
              <a:t>ČIHÁK, Radomír. </a:t>
            </a:r>
            <a:r>
              <a:rPr lang="cs-CZ" sz="1050" i="1" dirty="0"/>
              <a:t>Anatomie 3</a:t>
            </a:r>
            <a:r>
              <a:rPr lang="cs-CZ" sz="1050" dirty="0"/>
              <a:t>. 2004. 2. vyd., Praha: </a:t>
            </a:r>
            <a:r>
              <a:rPr lang="cs-CZ" sz="1050" dirty="0" err="1"/>
              <a:t>Grada</a:t>
            </a:r>
            <a:r>
              <a:rPr lang="cs-CZ" sz="1050" dirty="0"/>
              <a:t>, ISBN 80-247-1132-X. </a:t>
            </a:r>
          </a:p>
          <a:p>
            <a:r>
              <a:rPr lang="cs-CZ" sz="1050" dirty="0"/>
              <a:t>NETTER, Frank, H. 2016</a:t>
            </a:r>
            <a:r>
              <a:rPr lang="cs-CZ" sz="1050" i="1" dirty="0"/>
              <a:t>. </a:t>
            </a:r>
            <a:r>
              <a:rPr lang="cs-CZ" sz="1050" i="1" dirty="0" err="1"/>
              <a:t>Netterův</a:t>
            </a:r>
            <a:r>
              <a:rPr lang="cs-CZ" sz="1050" i="1" dirty="0"/>
              <a:t> anatomický atlas člověka</a:t>
            </a:r>
            <a:r>
              <a:rPr lang="cs-CZ" sz="1050" dirty="0"/>
              <a:t>. Brno: </a:t>
            </a:r>
            <a:r>
              <a:rPr lang="cs-CZ" sz="1050" dirty="0" err="1"/>
              <a:t>CPress</a:t>
            </a:r>
            <a:r>
              <a:rPr lang="cs-CZ" sz="1050" dirty="0"/>
              <a:t>. ISBN 978-80-264-1176-5.</a:t>
            </a:r>
            <a:endParaRPr lang="cs-CZ" sz="700" u="sng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B0BF4503-9C2F-4A99-9000-306CEE9283C1}"/>
              </a:ext>
            </a:extLst>
          </p:cNvPr>
          <p:cNvSpPr/>
          <p:nvPr/>
        </p:nvSpPr>
        <p:spPr>
          <a:xfrm>
            <a:off x="397497" y="1793966"/>
            <a:ext cx="632552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http://www.wikiskripta.eu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http://lekarske.slovniky.cz/lexikon-pojem/centrum-semiovale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http://anatomie.lf3.cuni.cz/cns_drahy.htm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http://biomech.ftvs.cuni.cz/pbpk/kompendium/kineziologie/propedeutika_rizeni_cortex.php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http://www.wikiskripta.eu/index.php/Syndrom_zadn%C3%ADch_provazc%C5%AF_m%C3%AD%C5%A1n%C3%ADch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http://cs.medlicker.com/104-draha-zadnich-misnich-provazcu#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http://www.atlascloveka.upol.cz/cs/cs02/cs0209/cs020901.html</a:t>
            </a:r>
            <a:endParaRPr lang="cs-CZ" sz="1000" u="sng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http://www.atlascloveka.upol.cz</a:t>
            </a:r>
            <a:endParaRPr lang="cs-CZ" sz="1000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http://www.biomach.cz/biologie-cloveka/nervova-soustava</a:t>
            </a:r>
            <a:endParaRPr lang="cs-CZ" sz="1000" dirty="0"/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http://lekarske.slovniky.cz/lexikon-pojem/subokcipitalni-punkce</a:t>
            </a:r>
            <a:endParaRPr lang="cs-CZ" sz="1000" u="sng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http://www.upsychiatra.cz/jake-skody-napacha-nedostatek-spanku-mozek-zacne-sam-sebe-pozirat/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https://cs.wikipedia.org/wiki/M%C3%ADcha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https://ppt-online.org/525608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https://cs.wikipedia.org/wiki/Mozkov%C3%BD_kmen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https://fotky-foto.cz/fotobanka/mozkoveho-kmene-mozkovy-kmen-ventralni-pohled-zadni-cast-mozku-prilehle-a-strukturalne-kontinualni-s-michy-motoricke-a-senzoricke-inervace-na-oblicej-a-krk-pres-thecranial-nervy(4-60940527)/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https://cz.pinterest.com/pin/51439620729043829/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https://quizlet.com/de/429545381/brainstem-flash-cards/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https://slideplayer.com/slide/14642061/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https://diencephalon-medulla.weebly.com/diencephalon.html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https://cz.pinterest.com/pin/295126581825803232/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https://is.muni.cz/el/1411/podzim2016/BLKLK051p/um/vysetreni_mozkomisniho_moku/pages/01-anatomicke-fyziologicke-poznatky.html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https://slideplayer.cz/slide/3688470/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https://slideplayer.cz/slide/5653681/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https://slideplayer.cz/slide/5653681/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https://cs.wikipedia.org/wiki/Limbick%C3%BD_syst%C3%A9m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https://www.lf2.cuni.cz/files/page/files/2019/cns_drahy.pdf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http://anatomie.lf3.cuni.cz/cns_drahasluch.htm</a:t>
            </a:r>
            <a:endParaRPr lang="cs-CZ" sz="1000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C2BE8452-6A40-4E72-9BB6-17F02DA98DF6}"/>
              </a:ext>
            </a:extLst>
          </p:cNvPr>
          <p:cNvSpPr/>
          <p:nvPr/>
        </p:nvSpPr>
        <p:spPr>
          <a:xfrm>
            <a:off x="6849291" y="1797883"/>
            <a:ext cx="523820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http://www.cns.bluefile.cz/?p=324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https://cs.wikipedia.org/wiki/Autonomn%C3%AD_nervov%C3%A1_soustava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https://cs.wikipedia.org/wiki/Pseudounipol%C3%A1rn%C3%AD_neuron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n-NO" sz="1000" dirty="0"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https://docplayer.cz/29747645-Nervovy-system-a-detoxikace.html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3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https://quizlet.com/325519919/gross-anatomy-of-neck_spencer-flash-cards/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3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https://quizlet.com/332891964/spinalnerver-flash-cards/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3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https://anat.lf1.cuni.cz/souhrny/zubz_10.pdf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3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https://www.msdmanuals.com/professional/neurologic-disorders/peripheral-nervous-system-and-motor-unit-disorders/brachial-plexus-and-lumbosacral-plexus-disorders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http://fblt.cz/skripta/regulacni-mechanismy-2-nervova-regulace/6-autonomni-nervovy-system/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https://nsc.uzis.cz/zdraveoci/index.php?pg=diabeticka-retinopatie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3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https://www.cocky-kontaktni.cz/slovnik/akomodace.html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3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https://slideplayer.cz/slide/5779781/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4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https://is.muni.cz/do/fsps/e-learning/zaklady_anatomie/zakl_anatomieIII/pages/lymfaticky_system.html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4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https://is.muni.cz/do/fsps/e-learning/zaklady_anatomie/zakl_anatomie_IV/pages/civy.html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4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https://slideplayer.cz/slide/3026828/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4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https://eluc.kr-olomoucky.cz/verejne/lekce/248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4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https://en.wikipedia.org/wiki/Brachial_plexus_block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4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https://quizlet.com/389553208/nerver-infor-stationsexamination-flash-cards/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4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http://thecmn.blogspot.com/2017/04/eye-lens-images.html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4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https://entokey.com/topographical-anatomy-of-the-orbit/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dirty="0">
                <a:hlinkClick r:id="rId4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https://qbi.uq.edu.au/brain/brain-anatomy/peripheral-nervous-system</a:t>
            </a:r>
            <a:endParaRPr lang="cs-CZ" sz="10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A15C0D18-DA40-4904-B791-46001C2D8224}"/>
              </a:ext>
            </a:extLst>
          </p:cNvPr>
          <p:cNvSpPr txBox="1">
            <a:spLocks/>
          </p:cNvSpPr>
          <p:nvPr/>
        </p:nvSpPr>
        <p:spPr>
          <a:xfrm>
            <a:off x="12047456" y="0"/>
            <a:ext cx="144544" cy="6740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3600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BF36E1F7-19C4-480A-B5FC-A50584DDA964}"/>
              </a:ext>
            </a:extLst>
          </p:cNvPr>
          <p:cNvSpPr/>
          <p:nvPr/>
        </p:nvSpPr>
        <p:spPr>
          <a:xfrm>
            <a:off x="391885" y="458956"/>
            <a:ext cx="913529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http://www.cnsonline.cz/?p=279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https://www.google.cz/</a:t>
            </a:r>
            <a:r>
              <a:rPr lang="cs-CZ" sz="1000" u="sng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search?hl</a:t>
            </a:r>
            <a:r>
              <a:rPr lang="cs-CZ" sz="10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cs&amp;site</a:t>
            </a:r>
            <a:r>
              <a:rPr lang="cs-CZ" sz="10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imghp&amp;tbm</a:t>
            </a:r>
            <a:r>
              <a:rPr lang="cs-CZ" sz="10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isch&amp;source</a:t>
            </a:r>
            <a:r>
              <a:rPr lang="cs-CZ" sz="10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hp&amp;biw</a:t>
            </a:r>
            <a:r>
              <a:rPr lang="cs-CZ" sz="10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=1438&amp;bih=708&amp;q=vnit%C5%99n%C3%AD+ucho&amp;oq=vnit%C5%99n%C3%AD&amp;gs_l=img.1.1.0l10.1061.3080.0.4897.7.5.0.2.2.0.200.891.0j4j1.5.0....0...1ac.1.64.img..0.7.988.Cnc8bFdRTqg#hl=</a:t>
            </a:r>
            <a:r>
              <a:rPr lang="cs-CZ" sz="1000" u="sng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cs&amp;tbm</a:t>
            </a:r>
            <a:r>
              <a:rPr lang="cs-CZ" sz="10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isch&amp;q</a:t>
            </a:r>
            <a:r>
              <a:rPr lang="cs-CZ" sz="10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=m%C3%AD%C5%A1n%C3%AD+ko%C5%99eny&amp;imgrc=0Yc8S38cdPbnJM%3A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https://www.google.cz/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search?hl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cs&amp;site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imghp&amp;tbm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isch&amp;source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hp&amp;biw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=1438&amp;bih=708&amp;q=m%C3%ADcha&amp;oq=m%C3%ADcha&amp;gs_l=img.3..0l10.1783.3196.0.3870.5.4.0.1.1.0.362.806.0j1j1j1.3.0....0...1ac.1.64.img..1.4.853.b-7k6-HObUw#imgrc=Hz52SdOpj6Q0eM%3A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https://www.google.cz/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search?hl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cs&amp;site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imghp&amp;tbm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isch&amp;source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hp&amp;biw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=1438&amp;bih=708&amp;q=m%C3%ADcha&amp;oq=m%C3%ADcha&amp;gs_l=img.3..0l10.1783.3196.0.3870.5.4.0.1.1.0.362.806.0j1j1j1.3.0....0...1ac.1.64.img..1.4.853.b-7k6-HObUw#hl=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cs&amp;tbm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isch&amp;q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=mozkov%C3%BD+kmen&amp;imgdii=zWJ_IchQAtt5yM%3A%3BzWJ_IchQAtt5yM%3A%3BIT-izgSHaCHuVM%3A&amp;imgrc=zWJ_IchQAtt5yM%3A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https://www.google.cz/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search?hl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cs&amp;site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imghp&amp;tbm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isch&amp;source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hp&amp;biw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=1438&amp;bih=708&amp;q=m%C3%ADcha&amp;oq=m%C3%ADcha&amp;gs_l=img.3..0l10.1783.3196.0.3870.5.4.0.1.1.0.362.806.0j1j1j1.3.0....0...1ac.1.64.img..1.4.853.b-7k6-HObUw#hl=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cs&amp;tbm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isch&amp;q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=mozkov%C3%BD+kmen&amp;imgrc=wC35qe0stvxjVM%3A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http://lekarske.slovniky.cz/pojem/fasciculus-longitudinalis-medialis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https://www.google.cz/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search?hl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cs&amp;site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imghp&amp;tbm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isch&amp;source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hp&amp;biw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=1438&amp;bih=708&amp;q=m%C3%ADcha&amp;oq=m%C3%ADcha&amp;gs_l=img.3..0l10.1783.3196.0.3870.5.4.0.1.1.0.362.806.0j1j1j1.3.0....0...1ac.1.64.img..1.4.853.b-7k6-HObUw#hl=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cs&amp;tbm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isch&amp;q</a:t>
            </a:r>
            <a:r>
              <a:rPr lang="cs-CZ" sz="1000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=retikul%C3%A1rni+formace&amp;imgrc=RjVixCKE96Hw1M%3A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http://skolajecna.cz/biologie/Sources/Textbook_Textbook.php?intSectionId=91000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http://www.biologiecloveka.estranky.cz/clanky/soustavy-cloveka/druhy-nervu.html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http://www.wikiskripta.eu/index.php/Plexus_cervicalis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http://www.wikiskripta.eu/index.php/Plexus_lumbalis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http://www.wikiskripta.eu/index.php/Plexus_sacralis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http://www.cnsonline.cz/?p=341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http://www.wikiskripta.eu/index.php/Truncus_sympaticus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http://www.biomach.cz/biologie-cloveka/nervova-soustava#TOC-Lev-hemisf-ra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http://www.wikiskripta.eu/index.php/Malformace_CNS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https://cs.wikipedia.org/wiki/Lidsk%C3%BD_mozek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http://www.wikiskripta.eu/index.php/Mozek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https://www.google.cz/</a:t>
            </a:r>
            <a:r>
              <a:rPr lang="cs-CZ" sz="1000" u="sng" dirty="0" err="1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search?hl</a:t>
            </a:r>
            <a:r>
              <a:rPr lang="cs-CZ" sz="1000" u="sng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cs&amp;site</a:t>
            </a:r>
            <a:r>
              <a:rPr lang="cs-CZ" sz="1000" u="sng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imghp&amp;tbm</a:t>
            </a:r>
            <a:r>
              <a:rPr lang="cs-CZ" sz="1000" u="sng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isch&amp;source</a:t>
            </a:r>
            <a:r>
              <a:rPr lang="cs-CZ" sz="1000" u="sng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</a:t>
            </a:r>
            <a:r>
              <a:rPr lang="cs-CZ" sz="1000" u="sng" dirty="0" err="1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hp&amp;biw</a:t>
            </a:r>
            <a:r>
              <a:rPr lang="cs-CZ" sz="1000" u="sng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=1438&amp;bih=708&amp;q=komorov%C3%BD+syst%C3%A9m&amp;oq=komorov%C3%BD+&amp;</a:t>
            </a:r>
            <a:r>
              <a:rPr lang="cs-CZ" sz="1000" u="sng" dirty="0" err="1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gs_l</a:t>
            </a:r>
            <a:r>
              <a:rPr lang="cs-CZ" sz="1000" u="sng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=img.1.7.0l6j0i24l4.1593.5088.0.8048.9.7.0.2.2.0.289.1567.0j2j5.7.0....0...1ac.1.64.img..0.9.1649.S2sqbW9mT6w#imgrc=ZVpphTatklCpIM%3A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http://www.odmaturuj.cz/medicina/nitrolebni-krvaceni/</a:t>
            </a:r>
            <a:endParaRPr lang="cs-CZ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1000" u="sng" dirty="0"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http://www.wikiskripta.eu/index.php/Dura_mater#.C5.BD.C3.ADly</a:t>
            </a:r>
            <a:endParaRPr lang="cs-CZ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EC55622-B747-4352-9034-3E3E0539E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57" y="93306"/>
            <a:ext cx="11702642" cy="6693464"/>
          </a:xfrm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 err="1"/>
              <a:t>Nn</a:t>
            </a:r>
            <a:r>
              <a:rPr lang="cs-CZ" b="1" dirty="0"/>
              <a:t>. IX, X, XI = nervy postranního smíšeného systému</a:t>
            </a:r>
            <a:r>
              <a:rPr lang="cs-CZ" sz="1400" dirty="0"/>
              <a:t>, vystupují po stranách prodloužené míchy </a:t>
            </a:r>
          </a:p>
          <a:p>
            <a:pPr>
              <a:buNone/>
            </a:pPr>
            <a:r>
              <a:rPr lang="cs-CZ" sz="1500" b="1" dirty="0">
                <a:solidFill>
                  <a:schemeClr val="accent1"/>
                </a:solidFill>
              </a:rPr>
              <a:t>IX. pár - nerv jazykohltanový (n. </a:t>
            </a:r>
            <a:r>
              <a:rPr lang="cs-CZ" sz="1500" b="1" dirty="0" err="1">
                <a:solidFill>
                  <a:schemeClr val="accent1"/>
                </a:solidFill>
              </a:rPr>
              <a:t>glossopharyngeus</a:t>
            </a:r>
            <a:r>
              <a:rPr lang="cs-CZ" sz="1500" b="1" dirty="0">
                <a:solidFill>
                  <a:schemeClr val="accent1"/>
                </a:solidFill>
              </a:rPr>
              <a:t>) </a:t>
            </a:r>
            <a:r>
              <a:rPr lang="cs-CZ" sz="1500" dirty="0"/>
              <a:t>- </a:t>
            </a:r>
            <a:r>
              <a:rPr lang="cs-CZ" sz="1500" dirty="0">
                <a:solidFill>
                  <a:srgbClr val="0070C0"/>
                </a:solidFill>
              </a:rPr>
              <a:t>smíšený </a:t>
            </a:r>
          </a:p>
          <a:p>
            <a:pPr algn="just">
              <a:lnSpc>
                <a:spcPct val="115000"/>
              </a:lnSpc>
            </a:pPr>
            <a:r>
              <a:rPr lang="cs-CZ" sz="1500" dirty="0">
                <a:solidFill>
                  <a:srgbClr val="0070C0"/>
                </a:solidFill>
              </a:rPr>
              <a:t>senzitivní: </a:t>
            </a:r>
            <a:r>
              <a:rPr lang="cs-CZ" sz="1500" dirty="0"/>
              <a:t>inervují sliznici jazyka </a:t>
            </a:r>
            <a:r>
              <a:rPr lang="cs-CZ" sz="15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(zadní 1/3)</a:t>
            </a:r>
            <a:r>
              <a:rPr lang="cs-CZ" sz="1500" dirty="0"/>
              <a:t>, patrových oblouků a hltanu</a:t>
            </a:r>
          </a:p>
          <a:p>
            <a:pPr algn="just">
              <a:lnSpc>
                <a:spcPct val="115000"/>
              </a:lnSpc>
            </a:pPr>
            <a:r>
              <a:rPr lang="cs-CZ" sz="1500" dirty="0">
                <a:solidFill>
                  <a:srgbClr val="0070C0"/>
                </a:solidFill>
              </a:rPr>
              <a:t>senzorická: </a:t>
            </a:r>
            <a:r>
              <a:rPr lang="cs-CZ" sz="1500" dirty="0"/>
              <a:t>vedou </a:t>
            </a:r>
            <a:r>
              <a:rPr lang="cs-CZ" sz="15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chuť z kořene jazyka (zadní 1/3) </a:t>
            </a:r>
            <a:endParaRPr lang="cs-CZ" sz="1500" dirty="0">
              <a:ea typeface="Times New Roman" panose="02020603050405020304" pitchFamily="18" charset="0"/>
            </a:endParaRPr>
          </a:p>
          <a:p>
            <a:r>
              <a:rPr lang="cs-CZ" sz="1500" dirty="0">
                <a:solidFill>
                  <a:srgbClr val="0070C0"/>
                </a:solidFill>
              </a:rPr>
              <a:t>motorická: </a:t>
            </a:r>
            <a:r>
              <a:rPr lang="cs-CZ" sz="1500" dirty="0"/>
              <a:t>svaly měkkého patra a hltanu</a:t>
            </a:r>
          </a:p>
          <a:p>
            <a:r>
              <a:rPr lang="cs-CZ" sz="1500" dirty="0">
                <a:solidFill>
                  <a:srgbClr val="0070C0"/>
                </a:solidFill>
              </a:rPr>
              <a:t>parasympatická: </a:t>
            </a:r>
            <a:r>
              <a:rPr lang="cs-CZ" sz="1500" dirty="0"/>
              <a:t>inervuje sliznici středoušní dutiny a ganglion </a:t>
            </a:r>
            <a:r>
              <a:rPr lang="cs-CZ" sz="1500" dirty="0" err="1"/>
              <a:t>oticum</a:t>
            </a:r>
            <a:r>
              <a:rPr lang="cs-CZ" sz="1500" dirty="0"/>
              <a:t> (inervace </a:t>
            </a:r>
            <a:r>
              <a:rPr lang="cs-CZ" sz="1500" dirty="0" err="1"/>
              <a:t>gl</a:t>
            </a:r>
            <a:r>
              <a:rPr lang="cs-CZ" sz="1500" dirty="0"/>
              <a:t>. </a:t>
            </a:r>
            <a:r>
              <a:rPr lang="cs-CZ" sz="1500" dirty="0" err="1"/>
              <a:t>parotis</a:t>
            </a:r>
            <a:r>
              <a:rPr lang="cs-CZ" sz="1500" dirty="0"/>
              <a:t>)</a:t>
            </a:r>
          </a:p>
          <a:p>
            <a:pPr>
              <a:buNone/>
            </a:pPr>
            <a:r>
              <a:rPr lang="cs-CZ" sz="1500" b="1" dirty="0">
                <a:solidFill>
                  <a:schemeClr val="accent1"/>
                </a:solidFill>
              </a:rPr>
              <a:t>X. pár - nerv bloudivý (n. vagus) </a:t>
            </a:r>
            <a:r>
              <a:rPr lang="cs-CZ" sz="1500" dirty="0"/>
              <a:t>– </a:t>
            </a:r>
            <a:r>
              <a:rPr lang="cs-CZ" sz="1500" dirty="0">
                <a:solidFill>
                  <a:srgbClr val="0070C0"/>
                </a:solidFill>
              </a:rPr>
              <a:t>smíšený, </a:t>
            </a:r>
            <a:r>
              <a:rPr lang="cs-CZ" sz="1500" dirty="0"/>
              <a:t>má nejrozsáhlejší inervační oblast (parasympatická vlákna končí až v dutině břišní)</a:t>
            </a:r>
          </a:p>
          <a:p>
            <a:r>
              <a:rPr lang="cs-CZ" sz="1500" dirty="0">
                <a:solidFill>
                  <a:srgbClr val="0070C0"/>
                </a:solidFill>
              </a:rPr>
              <a:t>motorická vlákna: </a:t>
            </a:r>
            <a:r>
              <a:rPr lang="cs-CZ" sz="1500" dirty="0"/>
              <a:t>příčně pruhované svaly měkkého patra a hltanu (společně s n. IX), </a:t>
            </a:r>
            <a:r>
              <a:rPr lang="cs-CZ" sz="1500" dirty="0">
                <a:solidFill>
                  <a:schemeClr val="tx1"/>
                </a:solidFill>
              </a:rPr>
              <a:t>hrtanu a</a:t>
            </a:r>
            <a:r>
              <a:rPr lang="cs-CZ" sz="1500" dirty="0"/>
              <a:t> jícnu</a:t>
            </a:r>
          </a:p>
          <a:p>
            <a:r>
              <a:rPr lang="cs-CZ" sz="1500" dirty="0">
                <a:solidFill>
                  <a:srgbClr val="0070C0"/>
                </a:solidFill>
              </a:rPr>
              <a:t>parasympatická vlákna: </a:t>
            </a:r>
            <a:r>
              <a:rPr lang="cs-CZ" sz="1500" dirty="0"/>
              <a:t>příčně pruhovanou svalovinu srdeční, hladkou svalovinu a žlázy orgánů hrudních a břišních (po levé tračníkové ohbí)</a:t>
            </a:r>
          </a:p>
          <a:p>
            <a:r>
              <a:rPr lang="cs-CZ" sz="1500" dirty="0" err="1">
                <a:solidFill>
                  <a:srgbClr val="0070C0"/>
                </a:solidFill>
              </a:rPr>
              <a:t>viscerosenzitivní</a:t>
            </a:r>
            <a:r>
              <a:rPr lang="cs-CZ" sz="1500" dirty="0">
                <a:solidFill>
                  <a:srgbClr val="0070C0"/>
                </a:solidFill>
              </a:rPr>
              <a:t> vlákna: </a:t>
            </a:r>
            <a:r>
              <a:rPr lang="cs-CZ" sz="1500" dirty="0"/>
              <a:t>přivádějí čití ze sliznice orgánů krčních, hrudních, břišních a varlat</a:t>
            </a:r>
          </a:p>
          <a:p>
            <a:r>
              <a:rPr lang="cs-CZ" sz="1500" dirty="0">
                <a:solidFill>
                  <a:srgbClr val="0070C0"/>
                </a:solidFill>
              </a:rPr>
              <a:t>senzitivní vlákna: </a:t>
            </a:r>
            <a:r>
              <a:rPr lang="cs-CZ" sz="1500" dirty="0"/>
              <a:t>přivádějí kožní čití z malé oblasti obličejové části hlavy (část zevního zvukovodu, boltce ušního, </a:t>
            </a:r>
            <a:r>
              <a:rPr lang="cs-CZ" sz="1500" dirty="0" err="1"/>
              <a:t>dura</a:t>
            </a:r>
            <a:r>
              <a:rPr lang="cs-CZ" sz="1500" dirty="0"/>
              <a:t> mater)</a:t>
            </a:r>
          </a:p>
          <a:p>
            <a:r>
              <a:rPr lang="cs-CZ" sz="1500" dirty="0">
                <a:solidFill>
                  <a:srgbClr val="0070C0"/>
                </a:solidFill>
              </a:rPr>
              <a:t>senzorická vlákna: </a:t>
            </a:r>
            <a:r>
              <a:rPr lang="cs-CZ" sz="1500" dirty="0"/>
              <a:t>vedou chuť z oblasti epiglottis</a:t>
            </a:r>
          </a:p>
          <a:p>
            <a:pPr>
              <a:buNone/>
            </a:pPr>
            <a:r>
              <a:rPr lang="cs-CZ" sz="1500" b="1" dirty="0">
                <a:solidFill>
                  <a:schemeClr val="accent1"/>
                </a:solidFill>
              </a:rPr>
              <a:t>XI. pár - nerv přídatný (n. </a:t>
            </a:r>
            <a:r>
              <a:rPr lang="cs-CZ" sz="1500" b="1" dirty="0" err="1">
                <a:solidFill>
                  <a:schemeClr val="accent1"/>
                </a:solidFill>
              </a:rPr>
              <a:t>accessorius</a:t>
            </a:r>
            <a:r>
              <a:rPr lang="cs-CZ" sz="1500" b="1" dirty="0">
                <a:solidFill>
                  <a:schemeClr val="accent1"/>
                </a:solidFill>
              </a:rPr>
              <a:t>) </a:t>
            </a:r>
            <a:r>
              <a:rPr lang="cs-CZ" sz="1500" dirty="0"/>
              <a:t>- </a:t>
            </a:r>
            <a:r>
              <a:rPr lang="cs-CZ" sz="1500" dirty="0">
                <a:solidFill>
                  <a:srgbClr val="0070C0"/>
                </a:solidFill>
              </a:rPr>
              <a:t>motorický</a:t>
            </a:r>
          </a:p>
          <a:p>
            <a:r>
              <a:rPr lang="cs-CZ" sz="1500" dirty="0"/>
              <a:t>inervuje některé svaly krku – m. </a:t>
            </a:r>
            <a:r>
              <a:rPr lang="cs-CZ" sz="1500" dirty="0" err="1"/>
              <a:t>trapezius</a:t>
            </a:r>
            <a:r>
              <a:rPr lang="cs-CZ" sz="1500" dirty="0"/>
              <a:t>, m. </a:t>
            </a:r>
            <a:r>
              <a:rPr lang="cs-CZ" sz="1500" dirty="0" err="1"/>
              <a:t>sternocleidmastoideus</a:t>
            </a:r>
            <a:endParaRPr lang="cs-CZ" sz="1500" dirty="0"/>
          </a:p>
          <a:p>
            <a:r>
              <a:rPr lang="cs-CZ" sz="1500" dirty="0"/>
              <a:t>jediný hlavový nerv, který má motorické jádro i mimo mozkový kmen (v krční míše) – vlákna se spojují v lebeční dutině a vytvářejí kmen </a:t>
            </a:r>
            <a:r>
              <a:rPr lang="cs-CZ" sz="1500" dirty="0" err="1"/>
              <a:t>nervus</a:t>
            </a:r>
            <a:r>
              <a:rPr lang="cs-CZ" sz="1500" dirty="0"/>
              <a:t> </a:t>
            </a:r>
            <a:r>
              <a:rPr lang="cs-CZ" sz="1500" dirty="0" err="1"/>
              <a:t>accesorius</a:t>
            </a:r>
            <a:endParaRPr lang="cs-CZ" sz="1500" dirty="0"/>
          </a:p>
          <a:p>
            <a:pPr>
              <a:buNone/>
            </a:pPr>
            <a:r>
              <a:rPr lang="cs-CZ" sz="1500" b="1" dirty="0">
                <a:solidFill>
                  <a:schemeClr val="accent1"/>
                </a:solidFill>
              </a:rPr>
              <a:t>XII. pár - nerv podjazykový (n. </a:t>
            </a:r>
            <a:r>
              <a:rPr lang="cs-CZ" sz="1500" b="1" dirty="0" err="1">
                <a:solidFill>
                  <a:schemeClr val="accent1"/>
                </a:solidFill>
              </a:rPr>
              <a:t>hypoglossus</a:t>
            </a:r>
            <a:r>
              <a:rPr lang="cs-CZ" sz="1500" b="1" dirty="0">
                <a:solidFill>
                  <a:schemeClr val="accent1"/>
                </a:solidFill>
              </a:rPr>
              <a:t>)</a:t>
            </a:r>
            <a:r>
              <a:rPr lang="cs-CZ" sz="1500" dirty="0"/>
              <a:t> - </a:t>
            </a:r>
            <a:r>
              <a:rPr lang="cs-CZ" sz="1500" dirty="0">
                <a:solidFill>
                  <a:srgbClr val="0070C0"/>
                </a:solidFill>
              </a:rPr>
              <a:t>motorický </a:t>
            </a:r>
          </a:p>
          <a:p>
            <a:r>
              <a:rPr lang="cs-CZ" sz="1500" dirty="0"/>
              <a:t>vystupuje z prodloužené míchy a rozvětvuje se ve svalech jazyka</a:t>
            </a:r>
          </a:p>
          <a:p>
            <a:endParaRPr lang="cs-CZ" dirty="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BB6BFDB7-3FCC-42F6-ADA9-DA041F58D628}"/>
              </a:ext>
            </a:extLst>
          </p:cNvPr>
          <p:cNvSpPr/>
          <p:nvPr/>
        </p:nvSpPr>
        <p:spPr>
          <a:xfrm>
            <a:off x="6955766" y="5719162"/>
            <a:ext cx="4180935" cy="6001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cs-CZ" sz="1100" b="1" dirty="0"/>
              <a:t>Zajímavost: </a:t>
            </a:r>
            <a:r>
              <a:rPr lang="cs-CZ" sz="1100" dirty="0"/>
              <a:t>část vláken se připojuje k </a:t>
            </a:r>
            <a:r>
              <a:rPr lang="cs-CZ" sz="1100" dirty="0" err="1"/>
              <a:t>n.X</a:t>
            </a:r>
            <a:r>
              <a:rPr lang="cs-CZ" sz="1100" dirty="0"/>
              <a:t> a společně se podílejí na inervaci svalů hrtanu (původní název: </a:t>
            </a:r>
            <a:r>
              <a:rPr lang="cs-CZ" sz="1100" dirty="0" err="1"/>
              <a:t>nervus</a:t>
            </a:r>
            <a:r>
              <a:rPr lang="cs-CZ" sz="1100" dirty="0"/>
              <a:t> </a:t>
            </a:r>
            <a:r>
              <a:rPr lang="cs-CZ" sz="1100" dirty="0" err="1"/>
              <a:t>accesorius</a:t>
            </a:r>
            <a:r>
              <a:rPr lang="cs-CZ" sz="1100" dirty="0"/>
              <a:t> ad </a:t>
            </a:r>
            <a:r>
              <a:rPr lang="cs-CZ" sz="1100" dirty="0" err="1"/>
              <a:t>vagum</a:t>
            </a:r>
            <a:r>
              <a:rPr lang="cs-CZ" sz="1100" dirty="0"/>
              <a:t> = nerv přidávající se k bloudivému nervu) 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8669254A-74EB-4984-93B3-40EF35975DC2}"/>
              </a:ext>
            </a:extLst>
          </p:cNvPr>
          <p:cNvCxnSpPr>
            <a:cxnSpLocks/>
          </p:cNvCxnSpPr>
          <p:nvPr/>
        </p:nvCxnSpPr>
        <p:spPr>
          <a:xfrm>
            <a:off x="3433313" y="5020574"/>
            <a:ext cx="3522453" cy="888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4033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AC45212-3DC7-41FF-AC9A-D7E3B83E4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05" y="0"/>
            <a:ext cx="8201320" cy="613284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F353E7A9-B4E6-4F23-BCFA-DEA742C00BDE}"/>
              </a:ext>
            </a:extLst>
          </p:cNvPr>
          <p:cNvSpPr/>
          <p:nvPr/>
        </p:nvSpPr>
        <p:spPr>
          <a:xfrm>
            <a:off x="79342" y="6193410"/>
            <a:ext cx="12033315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400" dirty="0"/>
              <a:t>V tegmentu kmene jsou uložena </a:t>
            </a:r>
            <a:r>
              <a:rPr lang="cs-CZ" sz="1400" b="1" dirty="0"/>
              <a:t>jádra III. - XII. mozkového nervu</a:t>
            </a:r>
            <a:r>
              <a:rPr lang="cs-CZ" sz="1400" dirty="0"/>
              <a:t> (n. I a n. II jádra nemají) - v paralelních longitudinálních řadách: </a:t>
            </a:r>
            <a:br>
              <a:rPr lang="cs-CZ" sz="1400" dirty="0"/>
            </a:br>
            <a:r>
              <a:rPr lang="cs-CZ" sz="1400" u="sng" dirty="0"/>
              <a:t>motorická jádra</a:t>
            </a:r>
            <a:r>
              <a:rPr lang="cs-CZ" sz="1400" dirty="0"/>
              <a:t> - mediálně ve 2 řadách, mezi řadami motorických jader - </a:t>
            </a:r>
            <a:r>
              <a:rPr lang="cs-CZ" sz="1400" u="sng" dirty="0"/>
              <a:t>jádra parasympatická</a:t>
            </a:r>
            <a:r>
              <a:rPr lang="cs-CZ" sz="1400" dirty="0"/>
              <a:t>, </a:t>
            </a:r>
            <a:r>
              <a:rPr lang="cs-CZ" sz="1400" u="sng" dirty="0"/>
              <a:t>senzitivní a senzorická jádra</a:t>
            </a:r>
            <a:r>
              <a:rPr lang="cs-CZ" sz="1400" dirty="0"/>
              <a:t> - laterálně </a:t>
            </a:r>
          </a:p>
        </p:txBody>
      </p:sp>
    </p:spTree>
    <p:extLst>
      <p:ext uri="{BB962C8B-B14F-4D97-AF65-F5344CB8AC3E}">
        <p14:creationId xmlns:p14="http://schemas.microsoft.com/office/powerpoint/2010/main" val="39143074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C840839-A283-4BFE-9F38-91096A69FF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286" y="301658"/>
            <a:ext cx="11832036" cy="6249971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b="1" u="sng" dirty="0">
                <a:solidFill>
                  <a:schemeClr val="accent1"/>
                </a:solidFill>
              </a:rPr>
              <a:t>Uložení jader mozkových nervů ve kmeni mozkovém</a:t>
            </a:r>
          </a:p>
          <a:p>
            <a:pPr marL="0" indent="0">
              <a:buNone/>
            </a:pPr>
            <a:r>
              <a:rPr lang="cs-CZ" sz="1400" b="1" dirty="0">
                <a:solidFill>
                  <a:srgbClr val="0070C0"/>
                </a:solidFill>
              </a:rPr>
              <a:t>1) Motorická jádra </a:t>
            </a:r>
            <a:r>
              <a:rPr lang="cs-CZ" sz="1400" b="1" dirty="0"/>
              <a:t>- </a:t>
            </a:r>
            <a:r>
              <a:rPr lang="cs-CZ" sz="1400" dirty="0"/>
              <a:t>tvořena </a:t>
            </a:r>
            <a:r>
              <a:rPr lang="cs-CZ" sz="1400" b="1" dirty="0" err="1"/>
              <a:t>motoneurony</a:t>
            </a:r>
            <a:r>
              <a:rPr lang="cs-CZ" sz="1400" dirty="0"/>
              <a:t>, jejichž axony vystupují cestou hlavových nervů z mozku a inervují </a:t>
            </a:r>
            <a:r>
              <a:rPr lang="cs-CZ" sz="1400" u="sng" dirty="0"/>
              <a:t>příčně pruhované svaly hlavy</a:t>
            </a:r>
          </a:p>
          <a:p>
            <a:r>
              <a:rPr lang="cs-CZ" sz="1400" dirty="0"/>
              <a:t>Mají je </a:t>
            </a:r>
            <a:r>
              <a:rPr lang="cs-CZ" sz="1400" b="1" dirty="0"/>
              <a:t>nervy okohybné (n III, n. IV, n. VI), V, VII, IX-XII</a:t>
            </a:r>
          </a:p>
          <a:p>
            <a:pPr lvl="1"/>
            <a:r>
              <a:rPr lang="cs-CZ" sz="1400" u="sng" dirty="0"/>
              <a:t>Mediální řada:</a:t>
            </a:r>
            <a:r>
              <a:rPr lang="cs-CZ" sz="1400" dirty="0"/>
              <a:t> n. III, n. IV, n. VI, n. XII</a:t>
            </a:r>
          </a:p>
          <a:p>
            <a:pPr lvl="1"/>
            <a:r>
              <a:rPr lang="cs-CZ" sz="1400" u="sng" dirty="0"/>
              <a:t>Laterální řada:</a:t>
            </a:r>
            <a:r>
              <a:rPr lang="cs-CZ" sz="1400" dirty="0"/>
              <a:t> n. V, n. VII, n. XI, </a:t>
            </a:r>
            <a:r>
              <a:rPr lang="cs-CZ" sz="1400" b="1" dirty="0" err="1">
                <a:solidFill>
                  <a:srgbClr val="0070C0"/>
                </a:solidFill>
              </a:rPr>
              <a:t>ncl</a:t>
            </a:r>
            <a:r>
              <a:rPr lang="cs-CZ" sz="1400" b="1" dirty="0">
                <a:solidFill>
                  <a:srgbClr val="0070C0"/>
                </a:solidFill>
              </a:rPr>
              <a:t>. </a:t>
            </a:r>
            <a:r>
              <a:rPr lang="cs-CZ" sz="1400" b="1" dirty="0" err="1">
                <a:solidFill>
                  <a:srgbClr val="0070C0"/>
                </a:solidFill>
              </a:rPr>
              <a:t>ambiguus</a:t>
            </a:r>
            <a:r>
              <a:rPr lang="cs-CZ" sz="1400" b="1" dirty="0">
                <a:solidFill>
                  <a:srgbClr val="0070C0"/>
                </a:solidFill>
              </a:rPr>
              <a:t> </a:t>
            </a:r>
            <a:r>
              <a:rPr lang="cs-CZ" sz="1400" dirty="0">
                <a:solidFill>
                  <a:schemeClr val="tx1"/>
                </a:solidFill>
              </a:rPr>
              <a:t>(</a:t>
            </a:r>
            <a:r>
              <a:rPr lang="cs-CZ" sz="1400" dirty="0"/>
              <a:t>společné motorické jádro IX., X., XI.</a:t>
            </a:r>
            <a:r>
              <a:rPr lang="cs-CZ" sz="1400" b="1" dirty="0"/>
              <a:t> </a:t>
            </a:r>
            <a:r>
              <a:rPr lang="cs-CZ" sz="1400" dirty="0"/>
              <a:t>nervu)</a:t>
            </a:r>
          </a:p>
          <a:p>
            <a:pPr lvl="2"/>
            <a:r>
              <a:rPr lang="cs-CZ" dirty="0"/>
              <a:t>Jádra laterální řadu v tegmentu uložena hlouběji – jejich axony „kolínkovitě“ obtáčejí povrchněji uložená jádra mediální řady</a:t>
            </a:r>
          </a:p>
          <a:p>
            <a:pPr marL="0" indent="0">
              <a:buNone/>
            </a:pPr>
            <a:r>
              <a:rPr lang="cs-CZ" sz="1400" dirty="0"/>
              <a:t> </a:t>
            </a:r>
            <a:r>
              <a:rPr lang="cs-CZ" sz="1400" b="1" dirty="0">
                <a:solidFill>
                  <a:srgbClr val="0070C0"/>
                </a:solidFill>
              </a:rPr>
              <a:t>2) Parasympatická jádra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  <a:r>
              <a:rPr lang="cs-CZ" sz="1400" dirty="0"/>
              <a:t>– </a:t>
            </a:r>
            <a:r>
              <a:rPr lang="cs-CZ" sz="1400" b="1" dirty="0"/>
              <a:t>n. III (</a:t>
            </a:r>
            <a:r>
              <a:rPr lang="cs-CZ" sz="1400" b="1" dirty="0" err="1">
                <a:solidFill>
                  <a:srgbClr val="0070C0"/>
                </a:solidFill>
              </a:rPr>
              <a:t>ncl</a:t>
            </a:r>
            <a:r>
              <a:rPr lang="cs-CZ" sz="1400" b="1" dirty="0">
                <a:solidFill>
                  <a:srgbClr val="0070C0"/>
                </a:solidFill>
              </a:rPr>
              <a:t>. </a:t>
            </a:r>
            <a:r>
              <a:rPr lang="cs-CZ" sz="1400" b="1" dirty="0" err="1">
                <a:solidFill>
                  <a:srgbClr val="0070C0"/>
                </a:solidFill>
              </a:rPr>
              <a:t>Edinger</a:t>
            </a:r>
            <a:r>
              <a:rPr lang="cs-CZ" sz="1400" b="1" dirty="0">
                <a:solidFill>
                  <a:srgbClr val="0070C0"/>
                </a:solidFill>
              </a:rPr>
              <a:t>- </a:t>
            </a:r>
            <a:r>
              <a:rPr lang="cs-CZ" sz="1400" b="1" dirty="0" err="1">
                <a:solidFill>
                  <a:srgbClr val="0070C0"/>
                </a:solidFill>
              </a:rPr>
              <a:t>Westphali</a:t>
            </a:r>
            <a:r>
              <a:rPr lang="cs-CZ" sz="1400" b="1" dirty="0"/>
              <a:t>), VII </a:t>
            </a:r>
            <a:r>
              <a:rPr lang="cs-CZ" sz="1400" dirty="0"/>
              <a:t>(</a:t>
            </a:r>
            <a:r>
              <a:rPr lang="cs-CZ" sz="1400" b="1" dirty="0" err="1">
                <a:solidFill>
                  <a:srgbClr val="0070C0"/>
                </a:solidFill>
              </a:rPr>
              <a:t>ncl</a:t>
            </a:r>
            <a:r>
              <a:rPr lang="cs-CZ" sz="1400" b="1" dirty="0">
                <a:solidFill>
                  <a:srgbClr val="0070C0"/>
                </a:solidFill>
              </a:rPr>
              <a:t>. </a:t>
            </a:r>
            <a:r>
              <a:rPr lang="cs-CZ" sz="1400" b="1" dirty="0" err="1">
                <a:solidFill>
                  <a:srgbClr val="0070C0"/>
                </a:solidFill>
              </a:rPr>
              <a:t>salivatorius</a:t>
            </a:r>
            <a:r>
              <a:rPr lang="cs-CZ" sz="1400" b="1" dirty="0">
                <a:solidFill>
                  <a:srgbClr val="0070C0"/>
                </a:solidFill>
              </a:rPr>
              <a:t> superior</a:t>
            </a:r>
            <a:r>
              <a:rPr lang="cs-CZ" sz="1400" b="1" dirty="0"/>
              <a:t>), IX a X (společné jádro </a:t>
            </a:r>
            <a:r>
              <a:rPr lang="cs-CZ" sz="1400" b="1" dirty="0" err="1">
                <a:solidFill>
                  <a:srgbClr val="0070C0"/>
                </a:solidFill>
              </a:rPr>
              <a:t>ncl</a:t>
            </a:r>
            <a:r>
              <a:rPr lang="cs-CZ" sz="1400" b="1" dirty="0">
                <a:solidFill>
                  <a:srgbClr val="0070C0"/>
                </a:solidFill>
              </a:rPr>
              <a:t>. </a:t>
            </a:r>
            <a:r>
              <a:rPr lang="cs-CZ" sz="1400" b="1" dirty="0" err="1">
                <a:solidFill>
                  <a:srgbClr val="0070C0"/>
                </a:solidFill>
              </a:rPr>
              <a:t>salivatorius</a:t>
            </a:r>
            <a:r>
              <a:rPr lang="cs-CZ" sz="1400" b="1" dirty="0">
                <a:solidFill>
                  <a:srgbClr val="0070C0"/>
                </a:solidFill>
              </a:rPr>
              <a:t> </a:t>
            </a:r>
            <a:r>
              <a:rPr lang="cs-CZ" sz="1400" b="1" dirty="0" err="1">
                <a:solidFill>
                  <a:srgbClr val="0070C0"/>
                </a:solidFill>
              </a:rPr>
              <a:t>inferior</a:t>
            </a:r>
            <a:r>
              <a:rPr lang="cs-CZ" sz="1400" dirty="0"/>
              <a:t>)</a:t>
            </a:r>
          </a:p>
          <a:p>
            <a:r>
              <a:rPr lang="cs-CZ" sz="1400" dirty="0"/>
              <a:t>Axony jejich neuronů (</a:t>
            </a:r>
            <a:r>
              <a:rPr lang="cs-CZ" sz="1400" b="1" dirty="0" err="1"/>
              <a:t>pregangliové</a:t>
            </a:r>
            <a:r>
              <a:rPr lang="cs-CZ" sz="1400" dirty="0"/>
              <a:t>) vystupují z mozkového kmene a v blízkosti cílových orgánů se v </a:t>
            </a:r>
            <a:r>
              <a:rPr lang="cs-CZ" sz="1400" b="1" dirty="0"/>
              <a:t>parasympatických gangliích </a:t>
            </a:r>
            <a:r>
              <a:rPr lang="cs-CZ" sz="1400" dirty="0"/>
              <a:t>přepojují na </a:t>
            </a:r>
            <a:r>
              <a:rPr lang="cs-CZ" sz="1400" b="1" dirty="0" err="1"/>
              <a:t>postgangliové</a:t>
            </a:r>
            <a:r>
              <a:rPr lang="cs-CZ" sz="1400" b="1" dirty="0"/>
              <a:t> neurony </a:t>
            </a:r>
          </a:p>
          <a:p>
            <a:r>
              <a:rPr lang="cs-CZ" sz="1400" dirty="0"/>
              <a:t>Inervují hladké svaly a žlázy v oblasti hlavy a krku (hladké svaly oka, žlázu slznou a velké slinné žlázy)</a:t>
            </a:r>
            <a:br>
              <a:rPr lang="cs-CZ" sz="1400" dirty="0"/>
            </a:br>
            <a:r>
              <a:rPr lang="cs-CZ" sz="1400" dirty="0"/>
              <a:t>Parasympatická jádra </a:t>
            </a:r>
            <a:r>
              <a:rPr lang="cs-CZ" sz="1400" b="1" dirty="0"/>
              <a:t>n. X </a:t>
            </a:r>
            <a:r>
              <a:rPr lang="cs-CZ" sz="1400" dirty="0"/>
              <a:t>inervují i hladkou svalovinu a žlázy orgánů hrudních a části orgánů břišních</a:t>
            </a:r>
          </a:p>
          <a:p>
            <a:pPr marL="0" lvl="0" indent="0">
              <a:buNone/>
            </a:pPr>
            <a:r>
              <a:rPr lang="cs-CZ" sz="1400" b="1" dirty="0">
                <a:solidFill>
                  <a:srgbClr val="0070C0"/>
                </a:solidFill>
              </a:rPr>
              <a:t>3) Senzitivní a senzorická jádra</a:t>
            </a:r>
            <a:r>
              <a:rPr lang="cs-CZ" sz="1400" dirty="0">
                <a:solidFill>
                  <a:srgbClr val="0070C0"/>
                </a:solidFill>
              </a:rPr>
              <a:t> </a:t>
            </a:r>
          </a:p>
          <a:p>
            <a:r>
              <a:rPr lang="cs-CZ" sz="1400" u="sng" dirty="0"/>
              <a:t>Senzitivní jádra </a:t>
            </a:r>
            <a:r>
              <a:rPr lang="cs-CZ" sz="1400" dirty="0"/>
              <a:t>- má jen </a:t>
            </a:r>
            <a:r>
              <a:rPr lang="cs-CZ" sz="1400" b="1" dirty="0"/>
              <a:t>n. V, společné chuťové jádro má n. VII, IX a X </a:t>
            </a:r>
            <a:r>
              <a:rPr lang="cs-CZ" sz="1400" dirty="0"/>
              <a:t>(</a:t>
            </a:r>
            <a:r>
              <a:rPr lang="cs-CZ" sz="1400" b="1" dirty="0" err="1">
                <a:solidFill>
                  <a:srgbClr val="0070C0"/>
                </a:solidFill>
              </a:rPr>
              <a:t>ncl</a:t>
            </a:r>
            <a:r>
              <a:rPr lang="cs-CZ" sz="1400" b="1" dirty="0">
                <a:solidFill>
                  <a:srgbClr val="0070C0"/>
                </a:solidFill>
              </a:rPr>
              <a:t>. </a:t>
            </a:r>
            <a:r>
              <a:rPr lang="cs-CZ" sz="1400" b="1" dirty="0" err="1">
                <a:solidFill>
                  <a:srgbClr val="0070C0"/>
                </a:solidFill>
              </a:rPr>
              <a:t>gustatorius</a:t>
            </a:r>
            <a:r>
              <a:rPr lang="cs-CZ" sz="1400" dirty="0"/>
              <a:t>)</a:t>
            </a:r>
          </a:p>
          <a:p>
            <a:pPr lvl="1"/>
            <a:r>
              <a:rPr lang="cs-CZ" sz="1400" dirty="0"/>
              <a:t>Senzitivita je vedena z receptorů, přes senzitivní ganglia (obsahují </a:t>
            </a:r>
            <a:r>
              <a:rPr lang="cs-CZ" sz="1400" dirty="0" err="1"/>
              <a:t>pseudounipolární</a:t>
            </a:r>
            <a:r>
              <a:rPr lang="cs-CZ" sz="1400" dirty="0"/>
              <a:t> („T“) buňky) do senzitivních jader n. V</a:t>
            </a:r>
          </a:p>
          <a:p>
            <a:pPr lvl="1"/>
            <a:r>
              <a:rPr lang="cs-CZ" sz="1400" b="1" dirty="0" err="1"/>
              <a:t>Viscerozenzitivní</a:t>
            </a:r>
            <a:r>
              <a:rPr lang="cs-CZ" sz="1400" b="1" dirty="0"/>
              <a:t> a chuťové jádro: </a:t>
            </a:r>
            <a:r>
              <a:rPr lang="cs-CZ" sz="1400" b="1" dirty="0" err="1">
                <a:solidFill>
                  <a:srgbClr val="0070C0"/>
                </a:solidFill>
              </a:rPr>
              <a:t>ncl</a:t>
            </a:r>
            <a:r>
              <a:rPr lang="cs-CZ" sz="1400" b="1" dirty="0">
                <a:solidFill>
                  <a:srgbClr val="0070C0"/>
                </a:solidFill>
              </a:rPr>
              <a:t>. </a:t>
            </a:r>
            <a:r>
              <a:rPr lang="cs-CZ" sz="1400" b="1" dirty="0" err="1">
                <a:solidFill>
                  <a:srgbClr val="0070C0"/>
                </a:solidFill>
              </a:rPr>
              <a:t>solitarius</a:t>
            </a:r>
            <a:r>
              <a:rPr lang="cs-CZ" sz="1400" b="1" dirty="0">
                <a:solidFill>
                  <a:srgbClr val="0070C0"/>
                </a:solidFill>
              </a:rPr>
              <a:t> </a:t>
            </a:r>
            <a:r>
              <a:rPr lang="cs-CZ" sz="1400" b="1" dirty="0"/>
              <a:t>(</a:t>
            </a:r>
            <a:r>
              <a:rPr lang="cs-CZ" sz="1400" b="1" dirty="0" err="1"/>
              <a:t>ncl</a:t>
            </a:r>
            <a:r>
              <a:rPr lang="cs-CZ" sz="1400" b="1" dirty="0"/>
              <a:t>. </a:t>
            </a:r>
            <a:r>
              <a:rPr lang="cs-CZ" sz="1400" b="1" dirty="0" err="1"/>
              <a:t>tractus</a:t>
            </a:r>
            <a:r>
              <a:rPr lang="cs-CZ" sz="1400" b="1" dirty="0"/>
              <a:t> </a:t>
            </a:r>
            <a:r>
              <a:rPr lang="cs-CZ" sz="1400" b="1" dirty="0" err="1"/>
              <a:t>solitarii</a:t>
            </a:r>
            <a:r>
              <a:rPr lang="cs-CZ" sz="1400" dirty="0"/>
              <a:t>): do jeho dolní (</a:t>
            </a:r>
            <a:r>
              <a:rPr lang="cs-CZ" sz="1400" dirty="0" err="1"/>
              <a:t>viscerosenzitivní</a:t>
            </a:r>
            <a:r>
              <a:rPr lang="cs-CZ" sz="1400" dirty="0"/>
              <a:t>) části </a:t>
            </a:r>
            <a:r>
              <a:rPr lang="cs-CZ" sz="1400" dirty="0" err="1"/>
              <a:t>aferentuje</a:t>
            </a:r>
            <a:r>
              <a:rPr lang="cs-CZ" sz="1400" dirty="0"/>
              <a:t> čití z útrob (náleží n. X.), do horní části (</a:t>
            </a:r>
            <a:r>
              <a:rPr lang="cs-CZ" sz="1400" b="1" dirty="0"/>
              <a:t>jádro chuťové</a:t>
            </a:r>
            <a:r>
              <a:rPr lang="cs-CZ" sz="1400" dirty="0"/>
              <a:t>, </a:t>
            </a:r>
            <a:r>
              <a:rPr lang="cs-CZ" sz="1400" b="1" dirty="0" err="1">
                <a:solidFill>
                  <a:srgbClr val="0070C0"/>
                </a:solidFill>
              </a:rPr>
              <a:t>ncl</a:t>
            </a:r>
            <a:r>
              <a:rPr lang="cs-CZ" sz="1400" b="1" dirty="0">
                <a:solidFill>
                  <a:srgbClr val="0070C0"/>
                </a:solidFill>
              </a:rPr>
              <a:t> </a:t>
            </a:r>
            <a:r>
              <a:rPr lang="cs-CZ" sz="1400" b="1" dirty="0" err="1">
                <a:solidFill>
                  <a:srgbClr val="0070C0"/>
                </a:solidFill>
              </a:rPr>
              <a:t>gustatorius</a:t>
            </a:r>
            <a:r>
              <a:rPr lang="cs-CZ" sz="1400" dirty="0"/>
              <a:t>) </a:t>
            </a:r>
            <a:r>
              <a:rPr lang="cs-CZ" sz="1400" dirty="0" err="1"/>
              <a:t>aferenetuje</a:t>
            </a:r>
            <a:r>
              <a:rPr lang="cs-CZ" sz="1400" dirty="0"/>
              <a:t> chuť ze sliznice dutiny ústní </a:t>
            </a:r>
          </a:p>
          <a:p>
            <a:pPr lvl="1"/>
            <a:r>
              <a:rPr lang="cs-CZ" sz="1400" b="1" dirty="0"/>
              <a:t>Senzitivní jádra</a:t>
            </a:r>
            <a:r>
              <a:rPr lang="cs-CZ" sz="1400" dirty="0"/>
              <a:t>: jsou 2, obě  patří n. V. - </a:t>
            </a:r>
            <a:r>
              <a:rPr lang="cs-CZ" sz="1400" b="1" dirty="0">
                <a:solidFill>
                  <a:srgbClr val="0070C0"/>
                </a:solidFill>
              </a:rPr>
              <a:t>hlavní (</a:t>
            </a:r>
            <a:r>
              <a:rPr lang="cs-CZ" sz="1400" b="1" dirty="0" err="1">
                <a:solidFill>
                  <a:srgbClr val="0070C0"/>
                </a:solidFill>
              </a:rPr>
              <a:t>pontinní</a:t>
            </a:r>
            <a:r>
              <a:rPr lang="cs-CZ" sz="1400" b="1" dirty="0">
                <a:solidFill>
                  <a:srgbClr val="0070C0"/>
                </a:solidFill>
              </a:rPr>
              <a:t>) a spinální jádro</a:t>
            </a:r>
            <a:r>
              <a:rPr lang="cs-CZ" sz="1400" dirty="0"/>
              <a:t>, přijímá čití z obličejové části hlavy, do </a:t>
            </a:r>
            <a:r>
              <a:rPr lang="cs-CZ" sz="1400" u="sng" dirty="0" err="1"/>
              <a:t>pontinního</a:t>
            </a:r>
            <a:r>
              <a:rPr lang="cs-CZ" sz="1400" u="sng" dirty="0"/>
              <a:t> jádra </a:t>
            </a:r>
            <a:r>
              <a:rPr lang="cs-CZ" sz="1400" dirty="0" err="1"/>
              <a:t>aferentuje</a:t>
            </a:r>
            <a:r>
              <a:rPr lang="cs-CZ" sz="1400" dirty="0"/>
              <a:t> čití jemné a </a:t>
            </a:r>
            <a:r>
              <a:rPr lang="cs-CZ" sz="1400" dirty="0" err="1"/>
              <a:t>propriocepce</a:t>
            </a:r>
            <a:r>
              <a:rPr lang="cs-CZ" sz="1400" dirty="0"/>
              <a:t>, do </a:t>
            </a:r>
            <a:r>
              <a:rPr lang="cs-CZ" sz="1400" u="sng" dirty="0"/>
              <a:t>spinálního jádra </a:t>
            </a:r>
            <a:r>
              <a:rPr lang="cs-CZ" sz="1400" dirty="0"/>
              <a:t>čití hrubé </a:t>
            </a:r>
          </a:p>
          <a:p>
            <a:r>
              <a:rPr lang="cs-CZ" sz="1400" u="sng" dirty="0"/>
              <a:t>Senzorická jádra</a:t>
            </a:r>
            <a:r>
              <a:rPr lang="cs-CZ" sz="1400" dirty="0"/>
              <a:t> (sluchová a vestibulární) má </a:t>
            </a:r>
            <a:r>
              <a:rPr lang="cs-CZ" sz="1400" b="1" dirty="0"/>
              <a:t>n. VIII </a:t>
            </a:r>
            <a:r>
              <a:rPr lang="cs-CZ" sz="1400" dirty="0"/>
              <a:t>– přichází do nich čití především z receptorů hlavy</a:t>
            </a:r>
          </a:p>
        </p:txBody>
      </p:sp>
    </p:spTree>
    <p:extLst>
      <p:ext uri="{BB962C8B-B14F-4D97-AF65-F5344CB8AC3E}">
        <p14:creationId xmlns:p14="http://schemas.microsoft.com/office/powerpoint/2010/main" val="1567702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E2BB83B-DE48-451A-B388-56791915F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272" y="213985"/>
            <a:ext cx="9636223" cy="636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34436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4702</TotalTime>
  <Words>9890</Words>
  <Application>Microsoft Office PowerPoint</Application>
  <PresentationFormat>Širokoúhlá obrazovka</PresentationFormat>
  <Paragraphs>741</Paragraphs>
  <Slides>59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5" baseType="lpstr">
      <vt:lpstr>Arial</vt:lpstr>
      <vt:lpstr>Calibri</vt:lpstr>
      <vt:lpstr>Times New Roman</vt:lpstr>
      <vt:lpstr>Trebuchet MS</vt:lpstr>
      <vt:lpstr>Wingdings 3</vt:lpstr>
      <vt:lpstr>Fazeta</vt:lpstr>
      <vt:lpstr>Nervový systém Smysly Kůže</vt:lpstr>
      <vt:lpstr>Periferní nervový systém (PNS)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Míšní nervy (nn. spinales)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Mezižeberní nervy , nn. intercostales (1.-11.)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Vegetativní (autonomní) nervy </vt:lpstr>
      <vt:lpstr>Prezentace aplikace PowerPoint</vt:lpstr>
      <vt:lpstr>Vegetativní (autonomní) nervy </vt:lpstr>
      <vt:lpstr>Prezentace aplikace PowerPoint</vt:lpstr>
      <vt:lpstr>Prezentace aplikace PowerPoint</vt:lpstr>
      <vt:lpstr>Prezentace aplikace PowerPoint</vt:lpstr>
      <vt:lpstr>VAZIVOVÁ VRSTVA, TUNICA FIBROSA </vt:lpstr>
      <vt:lpstr>CÉVNATÁ VRSTVA, TUNICA VASCULOSA  </vt:lpstr>
      <vt:lpstr>NERVOVÁ VRSTVA, TUNICA NERVOSA </vt:lpstr>
      <vt:lpstr>Prezentace aplikace PowerPoint</vt:lpstr>
      <vt:lpstr>OČNÍ POZADÍ  </vt:lpstr>
      <vt:lpstr>OBSAH BULBU OČNÍHO  </vt:lpstr>
      <vt:lpstr>KOMORY OČNÍ, CAMERAE BULBI  </vt:lpstr>
      <vt:lpstr>CÉVY, NERVY</vt:lpstr>
      <vt:lpstr>PŘÍDATNÉ ORGÁNY OČNÍ </vt:lpstr>
      <vt:lpstr>Prezentace aplikace PowerPoint</vt:lpstr>
      <vt:lpstr>Prezentace aplikace PowerPoint</vt:lpstr>
      <vt:lpstr>Prezentace aplikace PowerPoint</vt:lpstr>
      <vt:lpstr>Sluchové a rovnovážné ústrojí,  organum vestibulo-cochleare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ÚSTROJÍ CHUŤOVÉ, ORGANUM GUSTUS </vt:lpstr>
      <vt:lpstr>ÚSTROJÍ ČICHOVÉ, ORGANUM OLFACTUS </vt:lpstr>
      <vt:lpstr>KŮŽE A JEJÍ DERIVÁTY (intugmentum communae)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Zdroje: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Nervový systém Smysly Kůže</dc:title>
  <dc:creator>Kateřina Prstková</dc:creator>
  <cp:lastModifiedBy>Kateřina Prstková</cp:lastModifiedBy>
  <cp:revision>443</cp:revision>
  <cp:lastPrinted>2023-08-18T15:17:10Z</cp:lastPrinted>
  <dcterms:created xsi:type="dcterms:W3CDTF">2020-11-20T14:30:50Z</dcterms:created>
  <dcterms:modified xsi:type="dcterms:W3CDTF">2024-07-04T10:13:18Z</dcterms:modified>
</cp:coreProperties>
</file>