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94" r:id="rId2"/>
    <p:sldId id="348" r:id="rId3"/>
    <p:sldId id="325" r:id="rId4"/>
    <p:sldId id="350" r:id="rId5"/>
    <p:sldId id="349" r:id="rId6"/>
    <p:sldId id="352" r:id="rId7"/>
    <p:sldId id="354" r:id="rId8"/>
    <p:sldId id="353" r:id="rId9"/>
    <p:sldId id="356" r:id="rId10"/>
    <p:sldId id="355" r:id="rId11"/>
    <p:sldId id="357" r:id="rId12"/>
    <p:sldId id="358" r:id="rId13"/>
    <p:sldId id="359" r:id="rId14"/>
    <p:sldId id="360" r:id="rId15"/>
    <p:sldId id="361" r:id="rId16"/>
    <p:sldId id="362" r:id="rId17"/>
    <p:sldId id="365" r:id="rId18"/>
    <p:sldId id="363" r:id="rId19"/>
    <p:sldId id="364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78" r:id="rId31"/>
    <p:sldId id="376" r:id="rId32"/>
    <p:sldId id="377" r:id="rId33"/>
    <p:sldId id="379" r:id="rId34"/>
    <p:sldId id="380" r:id="rId35"/>
    <p:sldId id="381" r:id="rId36"/>
    <p:sldId id="382" r:id="rId37"/>
    <p:sldId id="384" r:id="rId38"/>
    <p:sldId id="383" r:id="rId39"/>
    <p:sldId id="385" r:id="rId40"/>
    <p:sldId id="388" r:id="rId41"/>
    <p:sldId id="387" r:id="rId42"/>
    <p:sldId id="389" r:id="rId43"/>
    <p:sldId id="390" r:id="rId44"/>
    <p:sldId id="391" r:id="rId45"/>
    <p:sldId id="393" r:id="rId46"/>
    <p:sldId id="392" r:id="rId47"/>
    <p:sldId id="395" r:id="rId4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4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1" autoAdjust="0"/>
    <p:restoredTop sz="93957" autoAdjust="0"/>
  </p:normalViewPr>
  <p:slideViewPr>
    <p:cSldViewPr snapToGrid="0" snapToObjects="1">
      <p:cViewPr>
        <p:scale>
          <a:sx n="82" d="100"/>
          <a:sy n="82" d="100"/>
        </p:scale>
        <p:origin x="-1848" y="-9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1C68B45-3651-144C-9B42-ECFFE3151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8957582-AB2F-6945-BF77-BD7DE7B090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67F0-AAF2-1C40-8CBB-C161C73BDB1E}" type="datetimeFigureOut">
              <a:rPr lang="x-none" smtClean="0"/>
              <a:t>30.06.2023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E24A7D9-EF62-3A47-86DF-C907FD53C5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BA8DF4-B159-1F45-A0BE-816E4D0C7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A96C-A851-C743-AA2E-E27D6B4FD2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1871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57925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1739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9430" y="4690756"/>
            <a:ext cx="341728" cy="3385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D00B212-B963-B541-AB2C-C86A8356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1" y="1682229"/>
            <a:ext cx="7560000" cy="1800000"/>
          </a:xfrm>
        </p:spPr>
        <p:txBody>
          <a:bodyPr lIns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x-none" sz="4000" dirty="0">
              <a:solidFill>
                <a:schemeClr val="bg1"/>
              </a:solidFill>
            </a:endParaRPr>
          </a:p>
        </p:txBody>
      </p:sp>
      <p:sp>
        <p:nvSpPr>
          <p:cNvPr id="12" name="Body Level One…">
            <a:extLst>
              <a:ext uri="{FF2B5EF4-FFF2-40B4-BE49-F238E27FC236}">
                <a16:creationId xmlns="" xmlns:a16="http://schemas.microsoft.com/office/drawing/2014/main" id="{97640F16-C798-1940-98D0-41B3CDD4C87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12C5AE-0908-474E-8B97-DA6D9E0CBD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19078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00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52000" y="826625"/>
            <a:ext cx="7560000" cy="572701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52000" y="1592352"/>
            <a:ext cx="7560000" cy="280939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7960F43F-42F7-D641-9024-48C8559868BA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17529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accent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4164572-F8AE-E149-88BB-9E9CD69986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19078" cy="10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3672909"/>
            <a:ext cx="7560001" cy="1218591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="" xmlns:a16="http://schemas.microsoft.com/office/drawing/2014/main" id="{A72E2942-9AC5-6E47-9216-30E885FB5BD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1999" y="1470590"/>
            <a:ext cx="7560000" cy="1661409"/>
          </a:xfrm>
          <a:prstGeom prst="rect">
            <a:avLst/>
          </a:prstGeom>
        </p:spPr>
        <p:txBody>
          <a:bodyPr lIns="0"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2C6354-2DA8-664A-AFE7-A856B90E07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252000"/>
            <a:ext cx="8640000" cy="79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5705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51" r:id="rId2"/>
    <p:sldLayoutId id="2147483671" r:id="rId3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="" xmlns:a16="http://schemas.microsoft.com/office/drawing/2014/main" id="{5042A262-FCF2-BCE2-5F3A-5AAB54BB22F7}"/>
              </a:ext>
            </a:extLst>
          </p:cNvPr>
          <p:cNvSpPr/>
          <p:nvPr/>
        </p:nvSpPr>
        <p:spPr>
          <a:xfrm>
            <a:off x="122830" y="4626591"/>
            <a:ext cx="1815152" cy="40943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Podnadpis 2">
            <a:extLst>
              <a:ext uri="{FF2B5EF4-FFF2-40B4-BE49-F238E27FC236}">
                <a16:creationId xmlns="" xmlns:a16="http://schemas.microsoft.com/office/drawing/2014/main" id="{0CB2ED24-9373-323A-F44D-629B306A1700}"/>
              </a:ext>
            </a:extLst>
          </p:cNvPr>
          <p:cNvSpPr txBox="1">
            <a:spLocks/>
          </p:cNvSpPr>
          <p:nvPr/>
        </p:nvSpPr>
        <p:spPr>
          <a:xfrm>
            <a:off x="0" y="2593303"/>
            <a:ext cx="9144000" cy="9092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Předmět: Technologie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Cvičení 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č. 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11: Koroze a povrchové úpravy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odnadpis 2">
            <a:extLst>
              <a:ext uri="{FF2B5EF4-FFF2-40B4-BE49-F238E27FC236}">
                <a16:creationId xmlns="" xmlns:a16="http://schemas.microsoft.com/office/drawing/2014/main" id="{3357E60C-7261-67DD-E247-A1A83B78ED0A}"/>
              </a:ext>
            </a:extLst>
          </p:cNvPr>
          <p:cNvSpPr txBox="1">
            <a:spLocks/>
          </p:cNvSpPr>
          <p:nvPr/>
        </p:nvSpPr>
        <p:spPr>
          <a:xfrm>
            <a:off x="1371600" y="3784561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prstClr val="black"/>
                </a:solidFill>
                <a:latin typeface="Calibri"/>
              </a:rPr>
              <a:t>doc. Ing. </a:t>
            </a:r>
            <a:r>
              <a:rPr lang="cs-CZ" sz="2000" smtClean="0">
                <a:solidFill>
                  <a:prstClr val="black"/>
                </a:solidFill>
                <a:latin typeface="Calibri"/>
              </a:rPr>
              <a:t>Iva Nováková, </a:t>
            </a:r>
            <a:r>
              <a:rPr lang="cs-CZ" sz="2000" dirty="0">
                <a:solidFill>
                  <a:prstClr val="black"/>
                </a:solidFill>
                <a:latin typeface="Calibri"/>
              </a:rPr>
              <a:t>Ph.D.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="" xmlns:a16="http://schemas.microsoft.com/office/drawing/2014/main" id="{837FEC4D-566D-62FC-27AC-50D32AA8E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4" y="2190102"/>
            <a:ext cx="838200" cy="295275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="" xmlns:a16="http://schemas.microsoft.com/office/drawing/2014/main" id="{B3AA00D1-ECF6-BC1F-60F1-1F897DBBAC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53" y="138226"/>
            <a:ext cx="6602095" cy="85979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="" xmlns:a16="http://schemas.microsoft.com/office/drawing/2014/main" id="{9F4396AF-0F65-CDF2-32B0-AD043FA53713}"/>
              </a:ext>
            </a:extLst>
          </p:cNvPr>
          <p:cNvSpPr txBox="1"/>
          <p:nvPr/>
        </p:nvSpPr>
        <p:spPr>
          <a:xfrm>
            <a:off x="1277605" y="1153381"/>
            <a:ext cx="65887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hangingPunct="1"/>
            <a:r>
              <a:rPr lang="cs-CZ" sz="1800" b="1" kern="1200" dirty="0">
                <a:solidFill>
                  <a:prstClr val="black"/>
                </a:solidFill>
                <a:latin typeface="Calibri"/>
              </a:rPr>
              <a:t>Nové možnosti rozvoje vzdělávání na Technické univerzitě v Liberci</a:t>
            </a:r>
          </a:p>
          <a:p>
            <a:pPr algn="ctr" hangingPunct="1"/>
            <a:endParaRPr lang="cs-CZ" sz="800" kern="1200" dirty="0">
              <a:solidFill>
                <a:prstClr val="black"/>
              </a:solidFill>
              <a:latin typeface="Calibri"/>
            </a:endParaRPr>
          </a:p>
          <a:p>
            <a:pPr algn="ctr" hangingPunct="1"/>
            <a:r>
              <a:rPr lang="cs-CZ" b="1" u="sng" kern="1200" dirty="0">
                <a:solidFill>
                  <a:prstClr val="black"/>
                </a:solidFill>
                <a:latin typeface="Calibri"/>
              </a:rPr>
              <a:t>Specifický cíl A3:Tvorba nových profesně zaměřených studijních programů</a:t>
            </a:r>
          </a:p>
          <a:p>
            <a:pPr algn="ctr" hangingPunct="1"/>
            <a:endParaRPr lang="cs-CZ" b="1" u="sng" kern="1200" dirty="0">
              <a:solidFill>
                <a:prstClr val="black"/>
              </a:solidFill>
              <a:latin typeface="Calibri"/>
            </a:endParaRPr>
          </a:p>
          <a:p>
            <a:pPr algn="ctr" hangingPunct="1"/>
            <a:r>
              <a:rPr lang="cs-CZ" sz="1800" b="1" kern="1200" dirty="0">
                <a:solidFill>
                  <a:prstClr val="black"/>
                </a:solidFill>
                <a:latin typeface="Calibri"/>
              </a:rPr>
              <a:t>NPO_TUL_MSMT-16598/2022</a:t>
            </a:r>
          </a:p>
          <a:p>
            <a:pPr hangingPunct="1"/>
            <a:endParaRPr lang="cs-CZ" sz="1800" kern="12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6" name="Tabulka 15">
            <a:extLst>
              <a:ext uri="{FF2B5EF4-FFF2-40B4-BE49-F238E27FC236}">
                <a16:creationId xmlns="" xmlns:a16="http://schemas.microsoft.com/office/drawing/2014/main" id="{9AD4031E-9A26-401A-8462-1269ED43D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53158"/>
              </p:ext>
            </p:extLst>
          </p:nvPr>
        </p:nvGraphicFramePr>
        <p:xfrm>
          <a:off x="1709420" y="3399258"/>
          <a:ext cx="5725160" cy="182880"/>
        </p:xfrm>
        <a:graphic>
          <a:graphicData uri="http://schemas.openxmlformats.org/drawingml/2006/table">
            <a:tbl>
              <a:tblPr firstRow="1" firstCol="1" bandRow="1"/>
              <a:tblGrid>
                <a:gridCol w="1908175">
                  <a:extLst>
                    <a:ext uri="{9D8B030D-6E8A-4147-A177-3AD203B41FA5}">
                      <a16:colId xmlns="" xmlns:a16="http://schemas.microsoft.com/office/drawing/2014/main" val="222842396"/>
                    </a:ext>
                  </a:extLst>
                </a:gridCol>
                <a:gridCol w="1908175">
                  <a:extLst>
                    <a:ext uri="{9D8B030D-6E8A-4147-A177-3AD203B41FA5}">
                      <a16:colId xmlns="" xmlns:a16="http://schemas.microsoft.com/office/drawing/2014/main" val="4242503758"/>
                    </a:ext>
                  </a:extLst>
                </a:gridCol>
                <a:gridCol w="1908810">
                  <a:extLst>
                    <a:ext uri="{9D8B030D-6E8A-4147-A177-3AD203B41FA5}">
                      <a16:colId xmlns="" xmlns:a16="http://schemas.microsoft.com/office/drawing/2014/main" val="3883100167"/>
                    </a:ext>
                  </a:extLst>
                </a:gridCol>
              </a:tblGrid>
              <a:tr h="18288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3787227"/>
                  </a:ext>
                </a:extLst>
              </a:tr>
            </a:tbl>
          </a:graphicData>
        </a:graphic>
      </p:graphicFrame>
      <p:pic>
        <p:nvPicPr>
          <p:cNvPr id="17" name="Obrázek 31">
            <a:extLst>
              <a:ext uri="{FF2B5EF4-FFF2-40B4-BE49-F238E27FC236}">
                <a16:creationId xmlns="" xmlns:a16="http://schemas.microsoft.com/office/drawing/2014/main" id="{39F76B93-A0F9-97C5-97ED-A4F8C1D4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19" y="4534853"/>
            <a:ext cx="161925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32">
            <a:extLst>
              <a:ext uri="{FF2B5EF4-FFF2-40B4-BE49-F238E27FC236}">
                <a16:creationId xmlns="" xmlns:a16="http://schemas.microsoft.com/office/drawing/2014/main" id="{5065CCE7-EA3A-A0D2-0D6C-1E1E7B283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17" y="4534853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33" descr="Foto / Photo: Logo MŠMT">
            <a:extLst>
              <a:ext uri="{FF2B5EF4-FFF2-40B4-BE49-F238E27FC236}">
                <a16:creationId xmlns="" xmlns:a16="http://schemas.microsoft.com/office/drawing/2014/main" id="{BDE18A62-B07F-454D-82A3-AB1ECE8C0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90" y="4534853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60670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77667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Rovnoměrná koroze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Je jedním z nejběžnějších korozních napadení velkých ploch.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Probíhají zde anodické i katodické děje rovnoměrně po celé ploše.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Vzniká i v případech, kdy je na povrchu nerozpustná vrstva korozních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produktů =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za předpokladu, že vrstva umožňuje rovnoměrnou difúzi iontů po celém exponovaném povrchu. 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Příkladem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jsou koroze uhlíkových ocelí nebo zinku.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Formy koroze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 descr="Výsledek obrázku pro rovnoměrná koro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819" y="2842377"/>
            <a:ext cx="2463833" cy="184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140" y="2972746"/>
            <a:ext cx="3096059" cy="133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127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77667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Nerovnoměrná koroze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Napadá materiál jen v určitých plochách povrchu do různé šířky 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hloubky.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Vzniká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při makroskopicky rozdílných vlastnostech kovu, různé rychlosti proudění prostředí = vytvořeny podmínky pro rozdílnou rychlost korozního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napadení.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skvrnitá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důlková a bodová, laminární, štěrbinová,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mezikrystalová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dirty="0" err="1" smtClean="0">
                <a:latin typeface="Calibri" pitchFamily="34" charset="0"/>
                <a:cs typeface="Calibri" pitchFamily="34" charset="0"/>
              </a:rPr>
              <a:t>transkrystalová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selektivní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Skvrnitá koroze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probíhá pouze v omezeném počtu míst, kde tak vznikají mělké důlky či skvrny.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114300" indent="0" eaLnBrk="1" hangingPunct="1"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- Zbývající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povrch kovu přitom není korozně napaden.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Formy koroze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8" name="Picture 2" descr="Rust Sp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00" y="3239590"/>
            <a:ext cx="2451098" cy="163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80" y="3239592"/>
            <a:ext cx="2172973" cy="133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331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77667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Důlková koroze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hloubka napadení nepřevyšuje největší průměr důlku. 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- Typickým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příkladem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korozní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napadení vnitřního povrchu trubek z uhlíkové oceli 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                                         v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uzavřených teplovodních systémech.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Bodová koroze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= </a:t>
            </a:r>
            <a:r>
              <a:rPr lang="cs-CZ" altLang="cs-CZ" dirty="0" err="1" smtClean="0">
                <a:latin typeface="Calibri" pitchFamily="34" charset="0"/>
                <a:cs typeface="Calibri" pitchFamily="34" charset="0"/>
              </a:rPr>
              <a:t>pitting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- hloubka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napadení je podstatně větší než průměr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- 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materiálů, na jejichž povrchu vzniká v daném korozním prostředí pasivní vrstva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  (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korozivzdorné oceli, hliník a jeho slitiny).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Formy koroze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995" y="2853266"/>
            <a:ext cx="3072538" cy="185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33" y="2853266"/>
            <a:ext cx="2565468" cy="185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6672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77667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Laminární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terasovité odleptání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materiálu = přednostně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 hranicích jednotlivých vrstev, např. 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válcovaných nebo vrstvených materiálů, které se oddělují v šupinách;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- 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kovů, které jsou méně odolné než jejich oxidy, např. při válcování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může dojít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zaválcování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oxidů a při korozi může dojít k odlupování v šupinách.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Štěrbinová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objevuje se v jemných kapilárách nebo ve štěrbinách, resp. spárách.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- v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dutinách se hromadí vlhkost = vznikají koncentrační články urychlující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korozi = např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.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mezera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mezi bodově svařenými plechy, při kontaktu kovových povrchů v důsledku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jejich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drsnosti, atd.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Formy koroze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982" y="3374628"/>
            <a:ext cx="2145686" cy="160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766" y="3589398"/>
            <a:ext cx="2401516" cy="124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9442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err="1">
                <a:latin typeface="Calibri" pitchFamily="34" charset="0"/>
                <a:cs typeface="Calibri" pitchFamily="34" charset="0"/>
              </a:rPr>
              <a:t>Mezikrystalová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napadá rozhraní mezi zrny - materiál ztrácí pevnost a může dojít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jeho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rozkladu -                                   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  na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povrchu kovu nemusí být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vidět,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nečistoty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 hranicích zrn, nebo místní obohacení nebo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vyčerpání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jednoho nebo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více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legujících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prvků = hranice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zrn se chovají jako anoda,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zrna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jako katoda.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např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. u korozivzdorných ocelí, slitin Al-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a u některých slitin na bázi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nebo Mg.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err="1" smtClean="0">
                <a:latin typeface="Calibri" pitchFamily="34" charset="0"/>
                <a:cs typeface="Calibri" pitchFamily="34" charset="0"/>
              </a:rPr>
              <a:t>Transkrystalová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současné napadení hranic zrn a současně vlastních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zrn = v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praxi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zřídka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Selektivní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– napadení jedné nebo více fází slitiny tvořené různými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strukturami = </a:t>
            </a:r>
            <a:r>
              <a:rPr lang="cs-CZ" altLang="cs-CZ" dirty="0" err="1" smtClean="0">
                <a:latin typeface="Calibri" pitchFamily="34" charset="0"/>
                <a:cs typeface="Calibri" pitchFamily="34" charset="0"/>
              </a:rPr>
              <a:t>odzinkování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mosazí.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Formy koroze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6" y="2524444"/>
            <a:ext cx="4576144" cy="157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176" y="2524444"/>
            <a:ext cx="2012490" cy="157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313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Možnosti, jak korozi zabránit, nebo ji zpomalit na přijatelnou míru a zvýšit tak životnost: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Volba vhodného materiálu;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volba vhodného konstrukčního řešení;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úpravu korozního prostředí odstraněním, nebo snížením stimulující složky;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elektrochemická ochrana kovového povrchu;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tvorba ochranných povlaků na základním materiálu.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Ochrana materiálu proti korozi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51" y="2800641"/>
            <a:ext cx="2901199" cy="186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70" y="2800641"/>
            <a:ext cx="3004079" cy="186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806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28240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Různé kovové materiály a jejich slitiny korodují různou rychlostí nebo mají různou náchylnost k jednotlivým druhům koroze.</a:t>
            </a:r>
          </a:p>
          <a:p>
            <a:pPr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Volba vhodného materiálu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je podmíněna těmito vlivy: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Maximální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teplota, při které je materiál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používán,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složením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prostředí a koncentrací jednotlivých agresivních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látek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intervaly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působení vlivu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prostředí,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druhem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spojování vodivých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materiálů,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napětím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uvnitř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materiálů,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druhem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namáhání, chvěním, nárazy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atd.,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cenou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navrženého materiálu.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Volba vhodného konstrukčního materiálu 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878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Předcházení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konstrukčním a technologickým chybám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které korozi podporují: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dlouhodobý styk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materiálu s agresivním prostředím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– zamezení úpravou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tvaru tak, aby nikde nedocházelo k usazování agresivních látek a aby plocha styku materiálu s agresivním prostředím byla co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nejmenší,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koncentrace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namáhání v určitých místech součástí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– snaha o rovnoměrné rozložení namáhání,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nerovnoměrné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tepelné zatížení součástí - konstrukce by měla vyloučit místní přehřívání zařízení a dostatečný odvod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tepla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Volba vhodného konstrukčního řešení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97" y="2108200"/>
            <a:ext cx="3728361" cy="162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0405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vysoké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rychlosti proudění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náhlé změny směru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= odtrhávání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vzniklých korozních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produktů,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vytváření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korozních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makročlánků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při spojování materiálů s různým elektrodovým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potenciálem,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Optimální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technologie výroby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operace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mohou nežádoucím způsobem ovlivnit odolnost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materiálu,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nepříznivé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např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.: pnutí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 důsledku použité technologie (svařování, tváření, tepelné zpracování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),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vznik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elektrických </a:t>
            </a:r>
            <a:r>
              <a:rPr lang="cs-CZ" altLang="cs-CZ" dirty="0" err="1" smtClean="0">
                <a:latin typeface="Calibri" pitchFamily="34" charset="0"/>
                <a:cs typeface="Calibri" pitchFamily="34" charset="0"/>
              </a:rPr>
              <a:t>makročlánků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hrubý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povrch po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obrábění atd.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Volba vhodného konstrukčního řešení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199" y="1668194"/>
            <a:ext cx="4083579" cy="195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0464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773467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Odstraněním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složky způsobující korozi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Snížení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vlhkosti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prostředí =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aby nedocházelo k její kondenzaci na povrchu materiálu a tím ke vzniku galvanických článků - k tomuto účelu jsou užívána vysoušedla, která na sebe váží vlhkost (kysličník vápenatý, kysličník hlinitý, silikagel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),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zavedení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ochranné atmosféry.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Použitím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inhibitorů koroze 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přidáním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látek, které zpomalují průběh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koroze = ovlivnění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vlastností prostředí pomocí pasivačních prostředků, 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chrání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povrch kovu v daném prostředí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=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změní vlastnosti fázového rozhraní kov –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prostředí,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ochraně ocelí se užívá například dusitan sodný, který svou reakcí s korozním prostředím vytváří 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na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povrchu ocelových součástí pasivní vrstvu.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Úprava korozního prostředí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582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Korozi lze definovat jako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samovolně probíhající nevratný proces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postupného narušování materiálu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chemickými a fyzikálně-chemickými vlivy prostředí.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Konečným důsledkem koroze je částečné, nebo úplné rozrušení materiálu.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Korozi podléhají téměř všechny materiály (kovy a jejich slitiny, plasty, keramika, silikáty atd.).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Koroze se může projevovat postupně od pouhé změny vzhledu až po ztrátu celistvosti.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Korozi lze rozdělit podle následujících kritérií: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Podle charakteru korozních dějů -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chemická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a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elektrochemická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koroze.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Podle prostředí, kde ke korozi dochází -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koroze v atmosféře, ve vodě (kapalinách), </a:t>
            </a: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plynech </a:t>
            </a:r>
            <a:endParaRPr lang="cs-CZ" altLang="cs-CZ" b="1" i="1" dirty="0" smtClean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                                                                              a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v půdě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Koroze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96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773467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Podstata spočívá v záměrné změně elektrodového potenciálu kovu vůči elektrolytu.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Tato změna je způsobena ovlivňováním velikosti proudu na rozhraní kov – elektrolyt.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Katodická ochrana kovu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 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předmět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se stává katodou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=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vůči působení korozních činidel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je imunní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- Katodická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ochrana obětovanou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elektrodou, 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Katodická ochrana vnějším zdrojem proudu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Anodická ochrana kovu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použitelná pouze u materiálů snadno vytvářejících pasivní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vrstvu.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- Chráněný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předmět se připojuje na anodu a silnou polarizací se posune jeho elektrodový potenciál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do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oblasti pasivity (obnovuje se pasivní vrstva porušovaná korozí v daném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prostředí).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Elektrochemická ochrana kovového povrchu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887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ýsledek obrázku pro katodická ochr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28"/>
          <a:stretch>
            <a:fillRect/>
          </a:stretch>
        </p:blipFill>
        <p:spPr bwMode="auto">
          <a:xfrm>
            <a:off x="5540980" y="2875805"/>
            <a:ext cx="2248346" cy="205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010" y="2817251"/>
            <a:ext cx="3501581" cy="220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773467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Katodická ochrana obětovanými anodami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Pomocí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obětované elektrody, která je zhotovena z materiálu s nižším elektrodovým potenciálem, než má chráněný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materiál – např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.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pro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ocel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se užívá obětovaná elektroda zhotovená ze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Zn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Al,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Mg.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Současnou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podmínkou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je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aby samovolná korozní rychlost anody nebyla příliš velká a také aby nedošlo k její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pasivaci.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Používá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se pro ochranu potrubí, plynovodů, nádrží uložených v zemi, pro ochranu lodních trupů a šroubů, atd.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Elektrochemická ochrana kovového povrchu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093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773467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Katodická ochrana vnějším zdrojem proudu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Chráněný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předmět je připojen na záporný pól stejnosměrného zdroje = stane se katodou = přestane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korodovat.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Anoda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=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relativně málo rozpustného vodivého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materiálu = aby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ochrana nevedla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 rychlému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znehodnocení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grafit (prostředí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Cl), olovo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(prostředí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SO</a:t>
            </a:r>
            <a:r>
              <a:rPr lang="cs-CZ" altLang="cs-CZ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), titan, korozivzdorné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oceli.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Vnější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zdroj SS proudu - umožňuje chránit rozsáhlé objekty s malým počtem anod.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Elektrochemická ochrana kovového povrchu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b="9763"/>
          <a:stretch>
            <a:fillRect/>
          </a:stretch>
        </p:blipFill>
        <p:spPr bwMode="auto">
          <a:xfrm>
            <a:off x="4711111" y="3013205"/>
            <a:ext cx="3169768" cy="177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0" y="2814265"/>
            <a:ext cx="2954867" cy="230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0014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133" y="2712921"/>
            <a:ext cx="3658344" cy="233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773467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Anodická </a:t>
            </a: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ochrana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chráněný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předmět je anodou.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Metoda použitelná pouze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u materiálů snadno vytvářejících pasivní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vrstvu.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Vyvolání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a udržení pasivního stavu = posun potenciálu materiálu do oblasti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pasivity.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Chráněný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materiál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je anodou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koroduje =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korozní rychlost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je podstatně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menší, než kdyby byl 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v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aktivním stavu a korozní úbytky jsou technicky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únosné.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Použití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ochrana chemických zařízení z uhlíkové oceli, korozivzdorných ocelí a titanu v prostředích, kde jsou tyto materiály </a:t>
            </a:r>
            <a:r>
              <a:rPr lang="cs-CZ" altLang="cs-CZ" dirty="0" err="1" smtClean="0">
                <a:latin typeface="Calibri" pitchFamily="34" charset="0"/>
                <a:cs typeface="Calibri" pitchFamily="34" charset="0"/>
              </a:rPr>
              <a:t>pasivovatelné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Vnější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zdroj SS napětí: udržuje potenciál 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v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oblasti pasivity: E</a:t>
            </a:r>
            <a:r>
              <a:rPr lang="cs-CZ" altLang="cs-CZ" baseline="-25000" dirty="0">
                <a:latin typeface="Calibri" pitchFamily="34" charset="0"/>
                <a:cs typeface="Calibri" pitchFamily="34" charset="0"/>
              </a:rPr>
              <a:t>P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&lt; E &lt; E</a:t>
            </a:r>
            <a:r>
              <a:rPr lang="cs-CZ" altLang="cs-CZ" baseline="-25000" dirty="0">
                <a:latin typeface="Calibri" pitchFamily="34" charset="0"/>
                <a:cs typeface="Calibri" pitchFamily="34" charset="0"/>
              </a:rPr>
              <a:t>T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Elektrochemická ochrana kovového povrchu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594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58026"/>
            <a:ext cx="8773467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Nejrozšířenější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způsob protikorozní </a:t>
            </a: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ochrany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= aplikace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povlaků na základní materiál, který není dostatečně odolný v daném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prostředí.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Povrchová úprava: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vytvoření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souvislé a nepropustné povrchové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vrstvy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dokonale izoluje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materiál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od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prostředí,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umělé vytvoření slitiny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nebo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sloučeniny s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lepší odolností proti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korozi,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ochrana základního materiálu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elektrochemicky metodou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katodické ochrany;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povrchová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vrstva obsahuje složky, které svým účinkem zmírňují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agresivitu korozního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prostředí.</a:t>
            </a:r>
          </a:p>
          <a:p>
            <a:pPr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Odolnost daného povlaku závisí na jeho odolnosti v daném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prostředí, jeho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pórovitosti, prostupnosti pro složky korozního prostředí a přilnavosti k podkladu.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Ochranné povlaky proti korozi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049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58026"/>
            <a:ext cx="8773467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změna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mikrogeometrie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povrchu, změna struktury povrchových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vrstev,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umělé vytvoření nových povrchových vrstev s odlišným chemickým složením, fyzikálními vlastnostmi.</a:t>
            </a:r>
          </a:p>
          <a:p>
            <a:pPr marL="114300" indent="0" eaLnBrk="1" hangingPunct="1">
              <a:spcBef>
                <a:spcPts val="600"/>
              </a:spcBef>
              <a:buClrTx/>
              <a:buSzTx/>
              <a:buNone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Podle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účelu: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čištění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a předběžné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úpravy,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povrchové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úpravy zvyšující odolnost proti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korozi,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povrchové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úpravy zajišťující požadovaný vzhled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výrobku,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povrchové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úpravy pro dosažení specifických funkčních vlastností povrchu (např. 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třecích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vlastností, elektrických vlastností, atd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.),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ts val="60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Podle charakteru vytvořené povrchové vrstvy: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anorganické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kovové,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oxidické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keramické (sklovité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)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organické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nátěrové, plastové, konzervační.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Povrchové úpravy - obecně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733" y="3649156"/>
            <a:ext cx="1114672" cy="111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848" y="3638491"/>
            <a:ext cx="1061710" cy="106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96" y="1819572"/>
            <a:ext cx="1086344" cy="95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565" y="1778926"/>
            <a:ext cx="1039540" cy="10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8392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58026"/>
            <a:ext cx="8773467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Podle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způsobu vytvoření povrchové vrstvy: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chemickými reakcemi,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galvanickými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elektrochemickými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procesy,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využitím difúze,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využitím vakua,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máčením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stříkáním,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poléváním,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plátováním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navařováním, atd.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Ochranné povlaky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266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58026"/>
            <a:ext cx="8773467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Povrch znečištěn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látkami vázanými k povrchu mechanicky (mastnota, prach, atd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.), 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látkami vázanými k povrchu chemicky (oxidy, rez, okuje, atd.).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požadovaná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čistota – závisí na druhu povlaku – nejchoulostivější jsou galvanické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povlaky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méně nátěry hmot a difúzní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povlaky,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Nečistoty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mechanicky vázané nečistoty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– odmašťováním,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chemicky vázané nečistoty – mořením nebo mechanickými úpravami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tryskání, omílání,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broušení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kartáčování, leštění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),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úpravami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se získá také vhodná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mikrogeometrie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a mikrostruktura povrchu.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Čištění a předběžné úpravy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700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58026"/>
            <a:ext cx="8773467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způsob úpravy - chemická činidla reagují s nečistotami na povrchu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materiálu,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Odmašťování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volba prostředku závisí na materiálu dílu a typu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znečištění (alkalické roztoky,  organická rozpouštědla,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opalování (300°- 700°C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), vysokotlaké odmašťování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(až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60 MPa), atd.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Moření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odstraňování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oxidických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nečistot (rez, okuje) z povrchu působením kyselin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 louhů (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pro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ocel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nejčastěji H</a:t>
            </a:r>
            <a:r>
              <a:rPr lang="cs-CZ" altLang="cs-CZ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SO</a:t>
            </a:r>
            <a:r>
              <a:rPr lang="cs-CZ" altLang="cs-CZ" baseline="-25000" dirty="0">
                <a:latin typeface="Calibri" pitchFamily="34" charset="0"/>
                <a:cs typeface="Calibri" pitchFamily="34" charset="0"/>
              </a:rPr>
              <a:t>4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HNO</a:t>
            </a:r>
            <a:r>
              <a:rPr lang="cs-CZ" altLang="cs-CZ" baseline="-25000" dirty="0">
                <a:latin typeface="Calibri" pitchFamily="34" charset="0"/>
                <a:cs typeface="Calibri" pitchFamily="34" charset="0"/>
              </a:rPr>
              <a:t>3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H</a:t>
            </a:r>
            <a:r>
              <a:rPr lang="cs-CZ" altLang="cs-CZ" baseline="-25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</a:t>
            </a:r>
            <a:r>
              <a:rPr lang="cs-CZ" altLang="cs-CZ" baseline="-25000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).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následuje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oplach vodou a případná pasivace v lázni s přísadou sloučenin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Cr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Čištění a předběžné </a:t>
            </a:r>
            <a:r>
              <a:rPr lang="cs-CZ" dirty="0" smtClean="0">
                <a:solidFill>
                  <a:schemeClr val="accent1"/>
                </a:solidFill>
              </a:rPr>
              <a:t>úpravy - chemické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7" descr="SouvisejÃ­cÃ­ obrÃ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83" y="2769577"/>
            <a:ext cx="1461352" cy="199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0"/>
          <a:stretch>
            <a:fillRect/>
          </a:stretch>
        </p:blipFill>
        <p:spPr bwMode="auto">
          <a:xfrm>
            <a:off x="2244653" y="2769577"/>
            <a:ext cx="3100700" cy="199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833" y="2749812"/>
            <a:ext cx="3028904" cy="201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4229100" y="4484255"/>
            <a:ext cx="7489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sz="1200" i="1" dirty="0">
                <a:solidFill>
                  <a:schemeClr val="bg1"/>
                </a:solidFill>
                <a:effectLst/>
                <a:latin typeface="Calibri" pitchFamily="34" charset="0"/>
                <a:cs typeface="Calibri" pitchFamily="34" charset="0"/>
              </a:rPr>
              <a:t>Ponorem</a:t>
            </a:r>
          </a:p>
        </p:txBody>
      </p:sp>
      <p:sp>
        <p:nvSpPr>
          <p:cNvPr id="11" name="TextovéPole 9"/>
          <p:cNvSpPr txBox="1">
            <a:spLocks noChangeArrowheads="1"/>
          </p:cNvSpPr>
          <p:nvPr/>
        </p:nvSpPr>
        <p:spPr bwMode="auto">
          <a:xfrm>
            <a:off x="5588000" y="4484255"/>
            <a:ext cx="8082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sz="1200" i="1" dirty="0">
                <a:effectLst/>
                <a:latin typeface="Calibri" pitchFamily="34" charset="0"/>
                <a:cs typeface="Calibri" pitchFamily="34" charset="0"/>
              </a:rPr>
              <a:t>Postřikem</a:t>
            </a:r>
          </a:p>
        </p:txBody>
      </p:sp>
    </p:spTree>
    <p:extLst>
      <p:ext uri="{BB962C8B-B14F-4D97-AF65-F5344CB8AC3E}">
        <p14:creationId xmlns:p14="http://schemas.microsoft.com/office/powerpoint/2010/main" val="38265554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958026"/>
            <a:ext cx="889200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tryskání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omílání, broušení, kartáčování,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leštění,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účelem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čištění povrchu materiálu (odstranění okují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),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vytvoření podmínek pro zakotvení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povlaku,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zlepšení mechanických vlastností (zvýšení pevnosti, meze únavy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),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vzhledové požadavky.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Tryskání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tryskací materiál se vrhá velkou rychlostí proti povrchu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součásti,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zrna dopadající na povrch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doprovázeno plastickou deformací povrchové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vrstvy = dochází ke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zvýšení napětí v povrchových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vrstvách (zpevnění materiálu), 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charakter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povrchu – vliv má – tvrdost, zrnitost, tvar, typ materiálu a hmotnost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zrna,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kvalita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povrchu – vliv má režim tryskání – rychlost letu, úhel dopadu, tvrdost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materiálu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součásti,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atd.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Zařízení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tryskače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pneumatické tryskače,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mechanické tryskače – metací kola.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Čištění a předběžné </a:t>
            </a:r>
            <a:r>
              <a:rPr lang="cs-CZ" dirty="0" smtClean="0">
                <a:solidFill>
                  <a:schemeClr val="accent1"/>
                </a:solidFill>
              </a:rPr>
              <a:t>úpravy - mechanické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40" y="3835659"/>
            <a:ext cx="122396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613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Je rozrušování kovových materiálů vlivem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chemického působení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vnějšího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prostředí.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Chemické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reakce probíhají v elektricky nevodivém prostředí (plyny, vzduch, neelektrolyty – např. nafta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).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Typickým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příkladem –  oxidace za vyšších T – na povrchu kovů se objeví vrstva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oxidů.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Je-li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vrstva oxidů pórovitá, nebo lehce odpadá z povrchu – reakce může probíhat tak dlouho, až se celý materiál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rozruší.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Je-li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vrstva nepropustná, nebo dobře přilne k povrchu – reakce se zastaví nebo zpomalí (např. zelená patina u mědi, oxidační vrstva Al</a:t>
            </a:r>
            <a:r>
              <a:rPr lang="cs-CZ" altLang="cs-CZ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cs-CZ" baseline="-25000" dirty="0">
                <a:latin typeface="Calibri" pitchFamily="34" charset="0"/>
                <a:cs typeface="Calibri" pitchFamily="34" charset="0"/>
              </a:rPr>
              <a:t>3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 u hliníku).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Chemická koroze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66" y="3387493"/>
            <a:ext cx="2116234" cy="139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85" y="3387493"/>
            <a:ext cx="1545901" cy="139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246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Čištění a předběžné </a:t>
            </a:r>
            <a:r>
              <a:rPr lang="cs-CZ" dirty="0" smtClean="0">
                <a:solidFill>
                  <a:schemeClr val="accent1"/>
                </a:solidFill>
              </a:rPr>
              <a:t>úpravy - mechanické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75" y="1159305"/>
            <a:ext cx="4038242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r="8324"/>
          <a:stretch>
            <a:fillRect/>
          </a:stretch>
        </p:blipFill>
        <p:spPr bwMode="auto">
          <a:xfrm>
            <a:off x="372290" y="1159305"/>
            <a:ext cx="4392612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7"/>
          <p:cNvSpPr txBox="1">
            <a:spLocks noChangeArrowheads="1"/>
          </p:cNvSpPr>
          <p:nvPr/>
        </p:nvSpPr>
        <p:spPr bwMode="auto">
          <a:xfrm>
            <a:off x="1502804" y="4189842"/>
            <a:ext cx="12570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Tryskače závěsné</a:t>
            </a:r>
          </a:p>
        </p:txBody>
      </p:sp>
      <p:sp>
        <p:nvSpPr>
          <p:cNvPr id="10" name="TextovéPole 8"/>
          <p:cNvSpPr txBox="1">
            <a:spLocks noChangeArrowheads="1"/>
          </p:cNvSpPr>
          <p:nvPr/>
        </p:nvSpPr>
        <p:spPr bwMode="auto">
          <a:xfrm>
            <a:off x="5613999" y="4189841"/>
            <a:ext cx="23391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Tryskače průběžné s metacími koly</a:t>
            </a:r>
          </a:p>
        </p:txBody>
      </p:sp>
    </p:spTree>
    <p:extLst>
      <p:ext uri="{BB962C8B-B14F-4D97-AF65-F5344CB8AC3E}">
        <p14:creationId xmlns:p14="http://schemas.microsoft.com/office/powerpoint/2010/main" val="20250407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958026"/>
            <a:ext cx="889200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Omílání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především pro menší díly oblých tvarů (do cca 1kg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),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mokro s použitím keramických nebo plastových tělísek - do pracovní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nádoby se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přidávají kapaliny, které zvyšují účinky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omílacích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tělísek během procesu omílání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 provádí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pasivaci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povrchu.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nevýhoda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nerovnoměrný úběr z povrchu předmětu (největší úběr na hranách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),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je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ovlivněno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parametry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průměr a otáčky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bubnu, čas, tvar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a velikost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součástek, druh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a velikost </a:t>
            </a:r>
            <a:r>
              <a:rPr lang="cs-CZ" altLang="cs-CZ" dirty="0" err="1" smtClean="0">
                <a:latin typeface="Calibri" pitchFamily="34" charset="0"/>
                <a:cs typeface="Calibri" pitchFamily="34" charset="0"/>
              </a:rPr>
              <a:t>omílacích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těles,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druh a množství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kapaliny,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naplnění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bubnu,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poměr množství součástek 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těles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Čištění a předběžné </a:t>
            </a:r>
            <a:r>
              <a:rPr lang="cs-CZ" dirty="0" smtClean="0">
                <a:solidFill>
                  <a:schemeClr val="accent1"/>
                </a:solidFill>
              </a:rPr>
              <a:t>úpravy - mechanické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" y="2947988"/>
            <a:ext cx="3127375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399" y="2947988"/>
            <a:ext cx="2466975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49" y="2947988"/>
            <a:ext cx="2416175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6404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Čištění a předběžné </a:t>
            </a:r>
            <a:r>
              <a:rPr lang="cs-CZ" dirty="0" smtClean="0">
                <a:solidFill>
                  <a:schemeClr val="accent1"/>
                </a:solidFill>
              </a:rPr>
              <a:t>úpravy - mechanické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 descr="Výsledek obrázku pro omílání odlitk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38" y="1165355"/>
            <a:ext cx="38957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/>
          <a:stretch>
            <a:fillRect/>
          </a:stretch>
        </p:blipFill>
        <p:spPr bwMode="auto">
          <a:xfrm>
            <a:off x="4547288" y="1165355"/>
            <a:ext cx="407035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1162738" y="4483230"/>
            <a:ext cx="2327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 i="1">
                <a:latin typeface="Calibri" pitchFamily="34" charset="0"/>
                <a:cs typeface="Calibri" pitchFamily="34" charset="0"/>
              </a:rPr>
              <a:t>Omílání odlitků ve vibračním žlabu</a:t>
            </a:r>
            <a:endParaRPr lang="cs-CZ" altLang="cs-CZ" sz="12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ovéPole 9"/>
          <p:cNvSpPr txBox="1">
            <a:spLocks noChangeArrowheads="1"/>
          </p:cNvSpPr>
          <p:nvPr/>
        </p:nvSpPr>
        <p:spPr bwMode="auto">
          <a:xfrm>
            <a:off x="4963213" y="4473705"/>
            <a:ext cx="29562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 i="1">
                <a:latin typeface="Calibri" pitchFamily="34" charset="0"/>
                <a:cs typeface="Calibri" pitchFamily="34" charset="0"/>
              </a:rPr>
              <a:t>Vibrační omílání odlitků s kruhovou nádobou</a:t>
            </a:r>
            <a:endParaRPr lang="cs-CZ" altLang="cs-CZ" sz="120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151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958026"/>
            <a:ext cx="889200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Broušení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je zpravidla základ pro kartáčování 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leštění,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brusné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kotouče – plstěné, dřevěné,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látkové = je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nalepeno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brusivo,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brusné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pásy – papírové, textilní.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Kartáčování: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kartáč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 ocelovými dráty - odstraňování hrubých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nečistot,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kartáče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 přírodními nebo umělými vlákny - zjemnění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upraveného povrchu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před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leštěním,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Leštění</a:t>
            </a: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kotouče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plstěné nebo látkové, ale nejsou polepeny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brusivem,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leštící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prostředek –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pasta.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Čištění a předběžné </a:t>
            </a:r>
            <a:r>
              <a:rPr lang="cs-CZ" dirty="0" smtClean="0">
                <a:solidFill>
                  <a:schemeClr val="accent1"/>
                </a:solidFill>
              </a:rPr>
              <a:t>úpravy - mechanické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r="6512"/>
          <a:stretch>
            <a:fillRect/>
          </a:stretch>
        </p:blipFill>
        <p:spPr bwMode="auto">
          <a:xfrm>
            <a:off x="6455380" y="1293341"/>
            <a:ext cx="1941618" cy="101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50" y="3680168"/>
            <a:ext cx="1706563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00" y="1672281"/>
            <a:ext cx="896917" cy="62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391" y="2966195"/>
            <a:ext cx="960020" cy="96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06" y="3091399"/>
            <a:ext cx="1485900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476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958026"/>
            <a:ext cx="889200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povlaky vzniklé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chemickou reakcí mezi základním materiálem a chemickým </a:t>
            </a: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roztokem,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- zlepšují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korozní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odolnost,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zlepšují přídržnost následujících povlaků (organických nátěrů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),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- zlepšují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vzhled předmětu.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Založeno na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oxidačních procesech –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oxidické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vrstvy,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výhodou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je rovnoměrná tloušťka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povlaku.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ts val="60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Barvení ocelí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povrch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oceli exponován v chemickém roztoku s vysokou oxidační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schopností =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vznikají tenké různě zabarvené povlaky pro dekorativní a částečně antikorozní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účely (povlaky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hnědé, modré 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černé).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Černění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za studena – tenká vrstva, krátká životnost, spíše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dekorativní,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za tepla – vrstva v řádech setin do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0,1 µm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korozní ochrana (šrouby, zbraně….).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Oxidace hliníku: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technicky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málo významná – omezené tloušťky povlaku s nízkou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odolností (většinou eloxování). 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Vytváření povlaků – chemickou cestou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536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958026"/>
            <a:ext cx="889200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 err="1">
                <a:latin typeface="Calibri" pitchFamily="34" charset="0"/>
                <a:cs typeface="Calibri" pitchFamily="34" charset="0"/>
              </a:rPr>
              <a:t>Chromátování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vytváří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se ochranné pasivační vrstvy chromových sloučenin,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základem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je dvojchroman draselný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cs-CZ" altLang="cs-CZ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Cr</a:t>
            </a:r>
            <a:r>
              <a:rPr lang="cs-CZ" altLang="cs-CZ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cs-CZ" baseline="-25000" dirty="0" smtClean="0">
                <a:latin typeface="Calibri" pitchFamily="34" charset="0"/>
                <a:cs typeface="Calibri" pitchFamily="34" charset="0"/>
              </a:rPr>
              <a:t>7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vzniklé pasivační vrstvy – zbarveny žlutě až zeleně,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odolnost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lehkému koroznímu namáhání a hlavně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základ pro 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nanášení organických povlaků,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Postup - odmaštění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popř. moření – ponoření do lázně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několik desítek s) – osušení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114300" indent="0" eaLnBrk="1" hangingPunct="1">
              <a:spcBef>
                <a:spcPts val="1800"/>
              </a:spcBef>
              <a:buClrTx/>
              <a:buSzTx/>
              <a:buNone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Fosfátování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hlavně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pro ocel a </a:t>
            </a:r>
            <a:r>
              <a:rPr lang="cs-CZ" altLang="cs-CZ" dirty="0" err="1" smtClean="0">
                <a:latin typeface="Calibri" pitchFamily="34" charset="0"/>
                <a:cs typeface="Calibri" pitchFamily="34" charset="0"/>
              </a:rPr>
              <a:t>Zn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na povrchu se vytvoří krystalická vrstva nerozpustných fosforečnanů,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vrstva je porézní – nepoužívá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se jako konečná úprava povrchu,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ale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jako 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podklad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pod nátěry, příprava povrchu před tvářením,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atd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Vytváření povlaků – chemickou cestou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965" y="1048644"/>
            <a:ext cx="2036977" cy="14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6505086" y="2493135"/>
            <a:ext cx="23567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Hliníkový díl – žlutý chromát – čirý </a:t>
            </a:r>
          </a:p>
        </p:txBody>
      </p:sp>
      <p:pic>
        <p:nvPicPr>
          <p:cNvPr id="9" name="Picture 5" descr="FosfÃ¡tovÃ¡nÃ­ ProstÄj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965" y="3072712"/>
            <a:ext cx="2036977" cy="187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6003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958026"/>
            <a:ext cx="889200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elektrolytické (galvanické) vylučování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kovů, 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vytvoření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ochranných protikorozních vrstev, funkčních povlaků a povlaků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zlepšujících vzhled,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galvanické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mědění, mosazení, zinkování, niklování, chromování, atd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.,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tloušťky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povlaků dosahují 10</a:t>
            </a:r>
            <a:r>
              <a:rPr lang="cs-CZ" altLang="cs-CZ" baseline="30000" dirty="0">
                <a:latin typeface="Calibri" pitchFamily="34" charset="0"/>
                <a:cs typeface="Calibri" pitchFamily="34" charset="0"/>
              </a:rPr>
              <a:t>-3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až 10</a:t>
            </a:r>
            <a:r>
              <a:rPr lang="cs-CZ" altLang="cs-CZ" baseline="30000" dirty="0">
                <a:latin typeface="Calibri" pitchFamily="34" charset="0"/>
                <a:cs typeface="Calibri" pitchFamily="34" charset="0"/>
              </a:rPr>
              <a:t>-4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mm,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průchodem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stejnosměrného elektrického proudu roztokem vhodné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soli příslušného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kovu = kov se vylučuje na záporném pólu – katodě (pokovované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součástky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), anodou je kov, kterým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pokovujeme.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Vytváření povlaků – elektrochemickou cestou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Obrázek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7604" y="2759676"/>
            <a:ext cx="2235738" cy="2191264"/>
          </a:xfrm>
          <a:prstGeom prst="rect">
            <a:avLst/>
          </a:prstGeom>
          <a:noFill/>
          <a:ln w="19050">
            <a:solidFill>
              <a:schemeClr val="bg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86" y="3080951"/>
            <a:ext cx="4438867" cy="152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7511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958026"/>
            <a:ext cx="8892000" cy="53302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Galvanické zinkování</a:t>
            </a: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Vytváření povlaků – elektrochemickou cestou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263" y="2026379"/>
            <a:ext cx="2795504" cy="185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43" y="1985065"/>
            <a:ext cx="2528502" cy="193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273" y="1144802"/>
            <a:ext cx="2644733" cy="176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30" y="3025056"/>
            <a:ext cx="2644733" cy="176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28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958026"/>
            <a:ext cx="889200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Eloxování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pro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hliníkové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díly,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řada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způsobů – nejčastěji v roztoku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H</a:t>
            </a:r>
            <a:r>
              <a:rPr lang="cs-CZ" altLang="cs-CZ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SO</a:t>
            </a:r>
            <a:r>
              <a:rPr lang="cs-CZ" altLang="cs-CZ" baseline="-25000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díl zapojen jako anoda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= na hliník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váže atomární kyslík a vytváří vrstvu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Al</a:t>
            </a:r>
            <a:r>
              <a:rPr lang="cs-CZ" altLang="cs-CZ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cs-CZ" baseline="-25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tloušťka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oxidické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vrstvy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=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standardně 15-20 </a:t>
            </a:r>
            <a:r>
              <a:rPr lang="el-GR" altLang="cs-CZ" dirty="0">
                <a:latin typeface="Calibri" pitchFamily="34" charset="0"/>
                <a:cs typeface="Calibri" pitchFamily="34" charset="0"/>
              </a:rPr>
              <a:t>μ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ochrana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proti korozi,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vzhled.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Postup: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odmaštění a moření – oplach – anodická oxidace – oplach – barvení – oplach –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utěsnění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pórů – sušení.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Vytváření povlaků – elektrochemickou cestou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898" y="3084570"/>
            <a:ext cx="3262185" cy="187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94" y="3472039"/>
            <a:ext cx="1950200" cy="104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12" y="3422613"/>
            <a:ext cx="1324333" cy="12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5366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958026"/>
            <a:ext cx="889200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Žárové pokovování v roztavených </a:t>
            </a: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kovech:</a:t>
            </a: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Zinkování -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nejlevnější ochrana oceli proti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korozi,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nejrozšířenější způsob pro ochranu plechů, pásů, trubek, drátů…..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pěkný vzhled, pružné povlaky, zpracování běžnými technologiemi (kromě svařování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),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povlak – hodnotí se podle hmotnosti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Zn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v gramech na 1m</a:t>
            </a:r>
            <a:r>
              <a:rPr lang="cs-CZ" altLang="cs-CZ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(povlak vystavený vnější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      atmosféře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musí mít minimálně 600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g.m</a:t>
            </a:r>
            <a:r>
              <a:rPr lang="cs-CZ" altLang="cs-CZ" baseline="30000" dirty="0" smtClean="0">
                <a:latin typeface="Calibri" pitchFamily="34" charset="0"/>
                <a:cs typeface="Calibri" pitchFamily="34" charset="0"/>
              </a:rPr>
              <a:t>-2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).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Tepelné povrchové úpravy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10" name="TextovéPole 3"/>
          <p:cNvSpPr txBox="1">
            <a:spLocks noChangeArrowheads="1"/>
          </p:cNvSpPr>
          <p:nvPr/>
        </p:nvSpPr>
        <p:spPr bwMode="auto">
          <a:xfrm>
            <a:off x="3437654" y="4758128"/>
            <a:ext cx="31321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Žárové zinkování v roztavených kovech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792" y="2883242"/>
            <a:ext cx="2846796" cy="185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65" y="2883243"/>
            <a:ext cx="2785691" cy="185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44" y="2864185"/>
            <a:ext cx="2500583" cy="187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7650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990978"/>
            <a:ext cx="8760195" cy="399291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Mechanismus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je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odlišný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od chemické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koroze (reakce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prostředím).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Vzniká při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styku materiálu s elektricky vodivým prostředím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dochází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ke změnám spojeným 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s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přenosem elektrického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náboje.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Korozním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prostředím jsou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elektrolyty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kapalné roztoky kyselin, zásad a solí rozpuštěných ve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vodě.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Každá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korozní reakce v sobě zahrnuje dvě na sobě nezávislé dílčí reakce –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anodovou a </a:t>
            </a: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katodovou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Obě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reakce jsou spřažené a nemohou probíhat samostatně, pokud korodujícím kovem neprochází žádný vnější elektrický proud.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Elektrochemická koroze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0"/>
          <a:stretch>
            <a:fillRect/>
          </a:stretch>
        </p:blipFill>
        <p:spPr bwMode="auto">
          <a:xfrm>
            <a:off x="1586305" y="3122506"/>
            <a:ext cx="2239317" cy="176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Výsledek obrázku pro galvanic corros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62062"/>
          <a:stretch>
            <a:fillRect/>
          </a:stretch>
        </p:blipFill>
        <p:spPr bwMode="auto">
          <a:xfrm>
            <a:off x="4079548" y="3122506"/>
            <a:ext cx="1044811" cy="176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kmm.zcu.cz/CD/content/images/2/2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t="3226" r="2718" b="3226"/>
          <a:stretch>
            <a:fillRect/>
          </a:stretch>
        </p:blipFill>
        <p:spPr bwMode="auto">
          <a:xfrm>
            <a:off x="5383597" y="2785930"/>
            <a:ext cx="3043710" cy="220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834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958026"/>
            <a:ext cx="889200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Žárové pokovování v roztavených </a:t>
            </a: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kovech:</a:t>
            </a: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Cínování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starý způsob povrchové úpravy – známý již od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středověku,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chrání před korozí, lesklý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povrch = nesmí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být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porézní,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zdravotně nezávadný – v potravinářském průmyslu, úprava plechů pro konzervy;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výborné pájecí vlastnosti – elektrotechnický průmysl.</a:t>
            </a:r>
          </a:p>
          <a:p>
            <a:pPr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Hliníkování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- povlak odolává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 různých atmosférách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desetiletí,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nevýhodou - pórovité povlaky – nebezpečí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koroze </a:t>
            </a:r>
            <a:r>
              <a:rPr lang="cs-CZ" altLang="cs-CZ" dirty="0" err="1" smtClean="0">
                <a:latin typeface="Calibri" pitchFamily="34" charset="0"/>
                <a:cs typeface="Calibri" pitchFamily="34" charset="0"/>
              </a:rPr>
              <a:t>Fe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(vzhledem k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ušlechtilosti Al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cs-CZ" altLang="cs-CZ" dirty="0" err="1" smtClean="0">
                <a:latin typeface="Calibri" pitchFamily="34" charset="0"/>
                <a:cs typeface="Calibri" pitchFamily="34" charset="0"/>
              </a:rPr>
              <a:t>Fe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).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Tepelné povrchové úpravy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6"/>
          <a:stretch>
            <a:fillRect/>
          </a:stretch>
        </p:blipFill>
        <p:spPr bwMode="auto">
          <a:xfrm>
            <a:off x="1845276" y="3261479"/>
            <a:ext cx="5436973" cy="168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2550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958026"/>
            <a:ext cx="889200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Žárové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stříkání – </a:t>
            </a: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metalizace:</a:t>
            </a: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jemné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natavené částice kovu a nekovu s dostatečnou kinetickou energií se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transportují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povlakovaný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povrch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a po ztuhnutí vytvoří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povlak,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využití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pro aplikaci kovových povlaků s odlišnými fyzikálními a chemickými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vlastnostmi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proti základnímu kovu, popř. pro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renovaci,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povlaky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 vysoce tavitelných kovů a slitin, oxidů, karbidů, boridů,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atd.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využití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pro nanášení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vysokožáruvzdorných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povlaků a povlaků s maximální odolností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opotřebení.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žárové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nástřiky - nástřik roztaveným kovem;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nástřik práškovým kovem;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nástřik drátovou pistolí.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Tepelné povrchové úpravy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68" y="2992526"/>
            <a:ext cx="3233391" cy="182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14"/>
          <p:cNvSpPr txBox="1">
            <a:spLocks noChangeArrowheads="1"/>
          </p:cNvSpPr>
          <p:nvPr/>
        </p:nvSpPr>
        <p:spPr bwMode="auto">
          <a:xfrm>
            <a:off x="6014176" y="4825283"/>
            <a:ext cx="16738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Žárové stříkání plazmou</a:t>
            </a:r>
          </a:p>
        </p:txBody>
      </p:sp>
    </p:spTree>
    <p:extLst>
      <p:ext uri="{BB962C8B-B14F-4D97-AF65-F5344CB8AC3E}">
        <p14:creationId xmlns:p14="http://schemas.microsoft.com/office/powerpoint/2010/main" val="1881148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958026"/>
            <a:ext cx="889200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Difúzní pokovování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při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úpravě oceli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difuze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zinku, chromu, hliníku, křemíku,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apod.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využívá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se buď přímého styku částic kovu nebo par s povrchem základního materiálu.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Difúzní zinkování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antikorozní ochrana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bez změny původních rozměrů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předmětů,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difuzním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napouštění ocelových předmětů zinkem v pracovní peci naplněné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zinkovým práškem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reakce probíhá v rotující elektrické peci při teplotách 360 - 430 °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C,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 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difuzní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zinkování z par zinku - předměty se umisťují ve zvláštních uzavřených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retortách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a žíhají se při teplotě 870 °C.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Tepelné povrchové úpravy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641" y="3310619"/>
            <a:ext cx="2219812" cy="155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13"/>
          <p:cNvSpPr txBox="1">
            <a:spLocks noChangeArrowheads="1"/>
          </p:cNvSpPr>
          <p:nvPr/>
        </p:nvSpPr>
        <p:spPr bwMode="auto">
          <a:xfrm>
            <a:off x="2178625" y="4867275"/>
            <a:ext cx="25218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Změna tloušťky vrstvy v solné komoře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r="6204"/>
          <a:stretch>
            <a:fillRect/>
          </a:stretch>
        </p:blipFill>
        <p:spPr bwMode="auto">
          <a:xfrm>
            <a:off x="5198075" y="3310619"/>
            <a:ext cx="2743201" cy="176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9361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958026"/>
            <a:ext cx="889200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Skelné a krystalické povlaky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Smalty (na kovovém podkladu) a glazury (na keramickém podkladu) na bázi silikátových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skel,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keramické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povlaky (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oxidické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karbidické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nitridické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nebo kombinované) nanášené obvykle žárovým stříkáním na kovový i nekovový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podklad.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Smalty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vodní suspenze sklovitých fází nebo práškových částic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vypalováním vznikne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sklovitý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povlak, která prostřednictvím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adhézní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mezivrstvy pevně lpí na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podkladu.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smalty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smaltéřská frita – dle podkladového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materiálu.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Tepelné povrchové úpravy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8" name="Picture 8" descr="Image result for princip technického smaltování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487" y="2891095"/>
            <a:ext cx="2627870" cy="213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vyfu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23" y="3503184"/>
            <a:ext cx="3583802" cy="128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3972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958026"/>
            <a:ext cx="889200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Nátěrové hmoty a </a:t>
            </a: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nátěry -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nejběžnější způsob,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zamezují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přístupu vody a agresivních složek k povrchu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– vrstva je vždy porézní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proto obsahují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antikorozní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pigmenty a inhibitory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koroze - ty zneškodňují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agresivní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složky, které difundují k podkladu.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nátěry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ochranné, dekorativní, signální, maskovací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…..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technologie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nanášení – podle - velikosti, tvaru a množství upravovaných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předmětů,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požadované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                           tloušťky nátěru,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kvality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podkladu, vlastností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nátěrových hmot,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atd.</a:t>
            </a:r>
          </a:p>
          <a:p>
            <a:pPr eaLnBrk="1" hangingPunct="1">
              <a:spcBef>
                <a:spcPts val="60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štětcem,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navalováním,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amáčením,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poléváním,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stříkáním,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elektrostatické nanášení,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elektroforézní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nanášení.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Organické povlaky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205" y="2858729"/>
            <a:ext cx="215265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291" y="2858729"/>
            <a:ext cx="1766632" cy="126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r="3616"/>
          <a:stretch>
            <a:fillRect/>
          </a:stretch>
        </p:blipFill>
        <p:spPr bwMode="auto">
          <a:xfrm>
            <a:off x="3971079" y="2759758"/>
            <a:ext cx="2503863" cy="172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63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958026"/>
            <a:ext cx="889200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Kataforézní </a:t>
            </a: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nanášení (kataforéza, KTL):</a:t>
            </a: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elektricky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vodivý předmět (katoda) se ponoří do lázně s nátěrovou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hmotou,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působením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stejnosměrného proudu – vytvoří se elektrické pole, které usměrní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pohyb barvy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směrem ke katodě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=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 povrchu výrobku se vylučuje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povlak,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narůstající tloušťkou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roste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odpor vrstvy a tím klesá rychlost vylučování -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vylučování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pokračuje přednostně na místech s doposud malou tloušťkou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vrstvy = tvorba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velmi rovnoměrného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povlaku,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tloušťka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běžně 15 a 30 µm, při extrémních požadavcích až okolo 45 µm.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Organické povlaky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78" y="2997396"/>
            <a:ext cx="4342241" cy="211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312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958026"/>
            <a:ext cx="889200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Povlaky z plastických </a:t>
            </a: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hmot:</a:t>
            </a: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povlaky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musí být bezpórovité – mechanismus ochrany –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bariéra,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obvykle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se používají termoplasty PE, PA, teflon,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kaučuky, atd.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životnost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povlaku – určována difuzí korozního prostředí do povlaku a technologií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jeho nanášení,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Nanášení: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žárové stříkání,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vířivé (fluidní) –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předehřáté předměty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= do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zvířeného prášku 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akumulovaným teplem se povlak sline,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plátování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termoplasty PVC, PE,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PA,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nanášení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 elektrickém poli.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Organické povlaky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3062682"/>
            <a:ext cx="2262783" cy="166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3331510" y="4727384"/>
            <a:ext cx="31181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Aplikace polyetylenových povlaků na armatury 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06" y="3062680"/>
            <a:ext cx="2219603" cy="166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>
            <a:spLocks noChangeArrowheads="1"/>
          </p:cNvSpPr>
          <p:nvPr/>
        </p:nvSpPr>
        <p:spPr bwMode="auto">
          <a:xfrm>
            <a:off x="6866356" y="4727384"/>
            <a:ext cx="14398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Aplikace PA povlaků</a:t>
            </a:r>
          </a:p>
        </p:txBody>
      </p:sp>
    </p:spTree>
    <p:extLst>
      <p:ext uri="{BB962C8B-B14F-4D97-AF65-F5344CB8AC3E}">
        <p14:creationId xmlns:p14="http://schemas.microsoft.com/office/powerpoint/2010/main" val="21123202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54811383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Anodová reakce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probíhá na anodě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dochází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při ní k oxidaci kovu (korozi) = odevzdání elektronu = anoda se rozpouští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=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 kovu vznikají oxidací kationty, které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jsou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buď rozpustné v prostředí nebo vytváří málo rozpustné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produkty.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Katodová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reakce </a:t>
            </a: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(depolarizační)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přebytečné elektrony na anodě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přechází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 katodu, kde redukují oxidační činidlo obsažené v elektrolytu = depolarizace (vybití nebo jiné odstranění elektronů vzniklých anodovou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reakci),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Anodová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i katodová reakce probíhají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současně - rychlost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koroze může být řízena buď anodovou, nebo katodovou dílčí reakcí, popř. oběma současně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Podle okolností mohou obě reakce probíhat buď na stejném místě povrchu korodujícího kovu (homogenní kov, složení roztoku stejné po celé ploše dotyku s kovem) nebo odděleně.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Vytvářejí-li korozní zplodiny na povrchu kovu ochrannou vrstvu = kov přechází do pasivního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stavu (velmi malá rychlost koroze).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Korozní </a:t>
            </a:r>
            <a:r>
              <a:rPr lang="cs-CZ" altLang="cs-CZ" b="1" i="1" dirty="0" err="1">
                <a:latin typeface="Calibri" pitchFamily="34" charset="0"/>
                <a:cs typeface="Calibri" pitchFamily="34" charset="0"/>
              </a:rPr>
              <a:t>makročlánek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= spojení 2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kovů nebo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k</a:t>
            </a: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orozní </a:t>
            </a:r>
            <a:r>
              <a:rPr lang="cs-CZ" altLang="cs-CZ" b="1" i="1" dirty="0" err="1">
                <a:latin typeface="Calibri" pitchFamily="34" charset="0"/>
                <a:cs typeface="Calibri" pitchFamily="34" charset="0"/>
              </a:rPr>
              <a:t>mikročlánek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= v rámci mikrostruktury.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Elektrochemická koroze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824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77667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Elektrochemická ušlechtilost kovů 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standardní elektrodový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potenciál </a:t>
            </a:r>
            <a:r>
              <a:rPr lang="cs-CZ" altLang="cs-CZ" dirty="0" smtClean="0">
                <a:latin typeface="Calibri"/>
                <a:cs typeface="Calibri"/>
              </a:rPr>
              <a:t>[V] =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napětí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vzniklé při ponoření kovu do elektrolytu s normální koncentrací kovových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iontů, proti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vodíkové elektrodě, jejíž elektrochemický potenciál byl smluvně stanoven na 0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Postavení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kovů v řadě potenciálového napětí je významné z hlediska intenzity koroze. 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Ušlechtilé </a:t>
            </a:r>
            <a:r>
              <a:rPr lang="cs-CZ" altLang="cs-CZ" dirty="0" err="1" smtClean="0">
                <a:latin typeface="Calibri" pitchFamily="34" charset="0"/>
                <a:cs typeface="Calibri" pitchFamily="34" charset="0"/>
              </a:rPr>
              <a:t>Eo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˃ 0,  neušlechtilé kovy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Eo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&lt; 0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nejmenší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odolnost = největší záporný potenciál.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Skutečná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korozní odolnost však zcela neodpovídá stupnici vztažené k vodíkové elektrodě = příčinou je tvorba povrchových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oxidických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vrstev brzdících anodovou reakci (oxidaci).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Elektrochemická koroze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6"/>
          <a:stretch>
            <a:fillRect/>
          </a:stretch>
        </p:blipFill>
        <p:spPr bwMode="auto">
          <a:xfrm>
            <a:off x="1911178" y="2481140"/>
            <a:ext cx="5436973" cy="168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4365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Elektrochemická koroze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 descr="Výsledek obrázku pro standardní elektrodový potenciá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63" y="1103644"/>
            <a:ext cx="6655610" cy="360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5809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77667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Spojení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Fe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a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=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Fe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koroduje (anoda) – konstrukční chyba.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Ocelový plech pozinkovaný –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Zn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je méně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ušlechtilý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kov než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Fe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= proto koroduje = chrání                                                              tedy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Fe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i v místě, kde je povlak porušen.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Ocelový plech pocínovaný –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Sn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je ušlechtilejší než </a:t>
            </a:r>
            <a:r>
              <a:rPr lang="cs-CZ" altLang="cs-CZ" dirty="0" err="1" smtClean="0">
                <a:latin typeface="Calibri" pitchFamily="34" charset="0"/>
                <a:cs typeface="Calibri" pitchFamily="34" charset="0"/>
              </a:rPr>
              <a:t>Fe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a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Fe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v porušeném místě povlaku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koroduje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err="1" smtClean="0">
                <a:latin typeface="Calibri" pitchFamily="34" charset="0"/>
                <a:cs typeface="Calibri" pitchFamily="34" charset="0"/>
              </a:rPr>
              <a:t>Mikročlánky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nehomogenní struktura, nečistoty, vměstky = čistější kovy odolávají korozi lépe než méně čisté.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err="1">
                <a:latin typeface="Calibri" pitchFamily="34" charset="0"/>
                <a:cs typeface="Calibri" pitchFamily="34" charset="0"/>
              </a:rPr>
              <a:t>Mikročlánky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– vznikají v kovu i tvářením za studena, místa rozdílného tepelného zpracování, popř. 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v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místě svaru, atd.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Elektrochemická koroze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66" y="2198319"/>
            <a:ext cx="3839634" cy="13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608" y="2240990"/>
            <a:ext cx="2144393" cy="135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809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77667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Koroze atmosférická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zpravidla se uplatňují elektrochemické reakce probíhající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tenké vrstvě elektrolytu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vytvořeného na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povrchu kondenzací vzdušné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vlhkosti = důležitými 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faktory je vlhkost, kyslík a znečištění atmosféry.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Koroze ve vodě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významný vliv má typ vody (sladká, poloslaná, slaná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) = rychlost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koroze je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ovlivňována teplotou vody, obsahem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kyslíku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množstvím a druhem látek rozpuštěných ve vodě. Rozeznávají se tři druhy koroze ve vodě –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podponorová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se střídavým ponorem a postřiková.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Koroze v plynech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koroze kovů vystavených účinku plynného prostředí za vyšších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teplot = převážně chemické děje - rozhodující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je obsah kyslíku.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Koroze v půdě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tvořena fází tuhou, kapalnou i plynnou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– patří mezi zvláštní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případy koroze 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v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roztocích elektrolytů. 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- Prostá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půdní koroze – základní příčinou je vznik a činnost korozních článků.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- Koroze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bludnými proudy – nastává, když se proud vrací do zdroje nikoliv po vodiči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ale částečně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                      vodivou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zeminou – urychlení dějů. Zdrojem bludných proudů jsou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                      elektrifikované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železnice, trolejové vedení atd.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Rozdělení koroze dle prostředí působení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922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FS TU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88B95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2893</TotalTime>
  <Words>3849</Words>
  <Application>Microsoft Office PowerPoint</Application>
  <PresentationFormat>Předvádění na obrazovce (16:9)</PresentationFormat>
  <Paragraphs>444</Paragraphs>
  <Slides>47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Iva Nováková</cp:lastModifiedBy>
  <cp:revision>315</cp:revision>
  <dcterms:modified xsi:type="dcterms:W3CDTF">2023-06-30T08:41:43Z</dcterms:modified>
</cp:coreProperties>
</file>