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0" r:id="rId19"/>
    <p:sldId id="272" r:id="rId20"/>
    <p:sldId id="273" r:id="rId21"/>
    <p:sldId id="271" r:id="rId22"/>
    <p:sldId id="275" r:id="rId23"/>
    <p:sldId id="274" r:id="rId24"/>
    <p:sldId id="279" r:id="rId25"/>
    <p:sldId id="286" r:id="rId26"/>
    <p:sldId id="280" r:id="rId27"/>
    <p:sldId id="287" r:id="rId28"/>
    <p:sldId id="281" r:id="rId29"/>
    <p:sldId id="288" r:id="rId30"/>
    <p:sldId id="282" r:id="rId31"/>
    <p:sldId id="289" r:id="rId32"/>
    <p:sldId id="283" r:id="rId33"/>
    <p:sldId id="290" r:id="rId34"/>
    <p:sldId id="284" r:id="rId35"/>
    <p:sldId id="285" r:id="rId36"/>
    <p:sldId id="291" r:id="rId37"/>
    <p:sldId id="292" r:id="rId38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150" d="100"/>
          <a:sy n="150" d="100"/>
        </p:scale>
        <p:origin x="193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736-B707-4EC4-BCC4-F90CDC587666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3628-53BB-4C51-AD2C-842F6F53F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0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nadpis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 smtClean="0"/>
              <a:t>Klepnutím vložíte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25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234749"/>
            <a:ext cx="6912768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Průmyslové roboty a manipulátory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Michal Starý, Ph.D.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</a:t>
            </a:r>
            <a:r>
              <a:rPr lang="cs-CZ" b="1" dirty="0" smtClean="0"/>
              <a:t>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</a:t>
            </a:r>
            <a:r>
              <a:rPr lang="cs-CZ" sz="1400" b="1" u="sng" dirty="0" smtClean="0"/>
              <a:t>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 smtClean="0"/>
              <a:t>NPO_TUL_MSMT-16598/2022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75581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Název: </a:t>
            </a:r>
            <a:r>
              <a:rPr lang="cs-CZ" sz="2000" b="1" dirty="0" smtClean="0"/>
              <a:t>rovinná </a:t>
            </a:r>
            <a:endParaRPr lang="cs-CZ" sz="2000" dirty="0" smtClean="0"/>
          </a:p>
          <a:p>
            <a:pPr>
              <a:spcAft>
                <a:spcPts val="1200"/>
              </a:spcAft>
            </a:pPr>
            <a:r>
              <a:rPr lang="cs-CZ" sz="2000" dirty="0" smtClean="0"/>
              <a:t>Symbol: </a:t>
            </a:r>
            <a:r>
              <a:rPr lang="cs-CZ" sz="2000" b="1" dirty="0"/>
              <a:t>F</a:t>
            </a:r>
          </a:p>
          <a:p>
            <a:pPr>
              <a:spcAft>
                <a:spcPts val="1200"/>
              </a:spcAft>
            </a:pPr>
            <a:r>
              <a:rPr lang="cs-CZ" sz="2000" dirty="0"/>
              <a:t>Pohyblivost (B:A): </a:t>
            </a:r>
            <a:r>
              <a:rPr lang="cs-CZ" sz="2000" b="1" dirty="0"/>
              <a:t>i = </a:t>
            </a:r>
            <a:r>
              <a:rPr lang="cs-CZ" sz="2000" b="1" dirty="0" smtClean="0"/>
              <a:t>3°</a:t>
            </a:r>
            <a:endParaRPr lang="cs-CZ" sz="2000" b="1" dirty="0"/>
          </a:p>
          <a:p>
            <a:r>
              <a:rPr lang="cs-CZ" sz="2000" dirty="0" smtClean="0"/>
              <a:t>Třída (j = 6 – i): </a:t>
            </a:r>
            <a:r>
              <a:rPr lang="cs-CZ" sz="2000" b="1" dirty="0" smtClean="0"/>
              <a:t>3</a:t>
            </a:r>
          </a:p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273547"/>
            <a:ext cx="3470669" cy="189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75581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Název: </a:t>
            </a:r>
            <a:r>
              <a:rPr lang="cs-CZ" sz="2000" b="1" dirty="0" smtClean="0"/>
              <a:t>válec na rovině </a:t>
            </a:r>
            <a:endParaRPr lang="cs-CZ" sz="2000" dirty="0" smtClean="0"/>
          </a:p>
          <a:p>
            <a:pPr>
              <a:spcAft>
                <a:spcPts val="1200"/>
              </a:spcAft>
            </a:pPr>
            <a:r>
              <a:rPr lang="cs-CZ" sz="2000" dirty="0" smtClean="0"/>
              <a:t>Symbol: -</a:t>
            </a:r>
            <a:endParaRPr lang="cs-CZ" sz="2000" dirty="0"/>
          </a:p>
          <a:p>
            <a:pPr>
              <a:spcAft>
                <a:spcPts val="1200"/>
              </a:spcAft>
            </a:pPr>
            <a:r>
              <a:rPr lang="cs-CZ" sz="2000" dirty="0"/>
              <a:t>Pohyblivost (B:A): </a:t>
            </a:r>
            <a:r>
              <a:rPr lang="cs-CZ" sz="2000" b="1" dirty="0"/>
              <a:t>i = </a:t>
            </a:r>
            <a:r>
              <a:rPr lang="cs-CZ" sz="2000" b="1" dirty="0" smtClean="0"/>
              <a:t>4°</a:t>
            </a:r>
            <a:endParaRPr lang="cs-CZ" sz="2000" b="1" dirty="0"/>
          </a:p>
          <a:p>
            <a:r>
              <a:rPr lang="cs-CZ" sz="2000" dirty="0" smtClean="0"/>
              <a:t>Třída (j = 6 – i): </a:t>
            </a:r>
            <a:r>
              <a:rPr lang="cs-CZ" sz="2000" b="1" dirty="0" smtClean="0"/>
              <a:t>2</a:t>
            </a:r>
          </a:p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241797"/>
            <a:ext cx="3332560" cy="19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3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75581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Název: </a:t>
            </a:r>
            <a:r>
              <a:rPr lang="cs-CZ" sz="2000" b="1" dirty="0" smtClean="0"/>
              <a:t>obecná</a:t>
            </a:r>
            <a:endParaRPr lang="cs-CZ" sz="2000" dirty="0" smtClean="0"/>
          </a:p>
          <a:p>
            <a:pPr>
              <a:spcAft>
                <a:spcPts val="1200"/>
              </a:spcAft>
            </a:pPr>
            <a:r>
              <a:rPr lang="cs-CZ" sz="2000" dirty="0" smtClean="0"/>
              <a:t>Symbol: O</a:t>
            </a:r>
            <a:endParaRPr lang="cs-CZ" sz="2000" dirty="0"/>
          </a:p>
          <a:p>
            <a:pPr>
              <a:spcAft>
                <a:spcPts val="1200"/>
              </a:spcAft>
            </a:pPr>
            <a:r>
              <a:rPr lang="cs-CZ" sz="2000" dirty="0"/>
              <a:t>Pohyblivost (B:A): </a:t>
            </a:r>
            <a:r>
              <a:rPr lang="cs-CZ" sz="2000" b="1" dirty="0"/>
              <a:t>i = 5</a:t>
            </a:r>
            <a:r>
              <a:rPr lang="cs-CZ" sz="2000" b="1" dirty="0" smtClean="0"/>
              <a:t>°</a:t>
            </a:r>
            <a:endParaRPr lang="cs-CZ" sz="2000" b="1" dirty="0"/>
          </a:p>
          <a:p>
            <a:r>
              <a:rPr lang="cs-CZ" sz="2000" dirty="0" smtClean="0"/>
              <a:t>Třída (j = 6 – i): </a:t>
            </a:r>
            <a:r>
              <a:rPr lang="cs-CZ" sz="2000" b="1" dirty="0" smtClean="0"/>
              <a:t>1</a:t>
            </a:r>
          </a:p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204864"/>
            <a:ext cx="3559020" cy="19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6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75581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Název: </a:t>
            </a:r>
            <a:r>
              <a:rPr lang="cs-CZ" sz="2000" b="1" dirty="0" smtClean="0"/>
              <a:t>obecná</a:t>
            </a:r>
            <a:endParaRPr lang="cs-CZ" sz="2000" dirty="0" smtClean="0"/>
          </a:p>
          <a:p>
            <a:pPr>
              <a:spcAft>
                <a:spcPts val="1200"/>
              </a:spcAft>
            </a:pPr>
            <a:r>
              <a:rPr lang="cs-CZ" sz="2000" dirty="0" smtClean="0"/>
              <a:t>Symbol: O</a:t>
            </a:r>
            <a:endParaRPr lang="cs-CZ" sz="2000" dirty="0"/>
          </a:p>
          <a:p>
            <a:pPr>
              <a:spcAft>
                <a:spcPts val="1200"/>
              </a:spcAft>
            </a:pPr>
            <a:r>
              <a:rPr lang="cs-CZ" sz="2000" dirty="0"/>
              <a:t>Pohyblivost (B:A): </a:t>
            </a:r>
            <a:r>
              <a:rPr lang="cs-CZ" sz="2000" b="1" dirty="0"/>
              <a:t>i = 5</a:t>
            </a:r>
            <a:r>
              <a:rPr lang="cs-CZ" sz="2000" b="1" dirty="0" smtClean="0"/>
              <a:t>°</a:t>
            </a:r>
            <a:endParaRPr lang="cs-CZ" sz="2000" b="1" dirty="0"/>
          </a:p>
          <a:p>
            <a:r>
              <a:rPr lang="cs-CZ" sz="2000" dirty="0" smtClean="0"/>
              <a:t>Třída (j = 6 – i): </a:t>
            </a:r>
            <a:r>
              <a:rPr lang="cs-CZ" sz="2000" b="1" dirty="0" smtClean="0"/>
              <a:t>1</a:t>
            </a:r>
          </a:p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204864"/>
            <a:ext cx="3559020" cy="19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Přímá spojnice 15"/>
          <p:cNvCxnSpPr/>
          <p:nvPr/>
        </p:nvCxnSpPr>
        <p:spPr>
          <a:xfrm flipV="1">
            <a:off x="5276441" y="3361122"/>
            <a:ext cx="552523" cy="192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5828964" y="2969394"/>
            <a:ext cx="160403" cy="391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 flipV="1">
            <a:off x="6345934" y="2438975"/>
            <a:ext cx="530324" cy="53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6172200" y="2436442"/>
            <a:ext cx="172344" cy="357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6605626" y="3176786"/>
            <a:ext cx="259021" cy="368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300192" y="3015047"/>
            <a:ext cx="564455" cy="161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vnoramenný trojúhelník 41"/>
          <p:cNvSpPr/>
          <p:nvPr/>
        </p:nvSpPr>
        <p:spPr>
          <a:xfrm rot="395270">
            <a:off x="5999940" y="2793247"/>
            <a:ext cx="335421" cy="2036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2051720" y="2977902"/>
            <a:ext cx="7200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2778174" y="2871986"/>
            <a:ext cx="597248" cy="97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25686" y="1412776"/>
            <a:ext cx="822277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V kinematických řetězcích manipulátorů a robotů převládají </a:t>
            </a:r>
            <a:r>
              <a:rPr lang="cs-CZ" sz="2000" b="1" dirty="0" smtClean="0"/>
              <a:t>otevřené prostorové řetězce</a:t>
            </a:r>
            <a:r>
              <a:rPr lang="cs-CZ" sz="2000" dirty="0" smtClean="0"/>
              <a:t> složené z kombinace kinematických dvojic </a:t>
            </a:r>
            <a:r>
              <a:rPr lang="cs-CZ" sz="2000" b="1" dirty="0" smtClean="0"/>
              <a:t>rotačních</a:t>
            </a:r>
            <a:r>
              <a:rPr lang="cs-CZ" sz="2000" dirty="0" smtClean="0"/>
              <a:t> (R) </a:t>
            </a:r>
            <a:r>
              <a:rPr lang="cs-CZ" sz="2000" dirty="0" smtClean="0"/>
              <a:t>   a </a:t>
            </a:r>
            <a:r>
              <a:rPr lang="cs-CZ" sz="2000" b="1" dirty="0" smtClean="0"/>
              <a:t>posuvných</a:t>
            </a:r>
            <a:r>
              <a:rPr lang="cs-CZ" sz="2000" dirty="0" smtClean="0"/>
              <a:t> (translačních, T).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                                                      koncový efektor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1400" i="1" dirty="0" smtClean="0"/>
              <a:t>                                      Otevřený řetězec                                                   Uzavřený řetězec</a:t>
            </a:r>
          </a:p>
          <a:p>
            <a:endParaRPr lang="cs-CZ" sz="2000" dirty="0" smtClean="0"/>
          </a:p>
          <a:p>
            <a:r>
              <a:rPr lang="cs-CZ" sz="2000" dirty="0" smtClean="0"/>
              <a:t>Dvojice bývají umístěny ve specifické poloze – rovnoběžné nebo kolmé.</a:t>
            </a:r>
          </a:p>
          <a:p>
            <a:endParaRPr lang="cs-CZ" sz="2000" dirty="0" smtClean="0"/>
          </a:p>
          <a:p>
            <a:r>
              <a:rPr lang="cs-CZ" sz="2000" dirty="0" smtClean="0"/>
              <a:t>Příklad </a:t>
            </a:r>
            <a:r>
              <a:rPr lang="cs-CZ" sz="2000" dirty="0" smtClean="0"/>
              <a:t>zápisu kinematického řetězce: RRT, popř. vč. popisu os </a:t>
            </a:r>
            <a:r>
              <a:rPr lang="cs-CZ" sz="2000" dirty="0" err="1" smtClean="0"/>
              <a:t>Rz</a:t>
            </a:r>
            <a:r>
              <a:rPr lang="cs-CZ" sz="2000" dirty="0" smtClean="0"/>
              <a:t> </a:t>
            </a:r>
            <a:r>
              <a:rPr lang="cs-CZ" sz="2000" dirty="0" err="1" smtClean="0"/>
              <a:t>Rx</a:t>
            </a:r>
            <a:r>
              <a:rPr lang="cs-CZ" sz="2000" dirty="0" smtClean="0"/>
              <a:t> Ty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b="1" dirty="0" smtClean="0"/>
              <a:t>Manipulátor</a:t>
            </a:r>
            <a:r>
              <a:rPr lang="cs-CZ" sz="2000" dirty="0" smtClean="0"/>
              <a:t>: obvykle 2 až 3° volnosti, </a:t>
            </a:r>
            <a:r>
              <a:rPr lang="cs-CZ" sz="2000" b="1" dirty="0" smtClean="0"/>
              <a:t>průmyslový robot</a:t>
            </a:r>
            <a:r>
              <a:rPr lang="cs-CZ" sz="2000" dirty="0" smtClean="0"/>
              <a:t>: obvykle 4 až 6° (7°). 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10" name="Ovál 9"/>
          <p:cNvSpPr/>
          <p:nvPr/>
        </p:nvSpPr>
        <p:spPr>
          <a:xfrm>
            <a:off x="2705348" y="290589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979712" y="34819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vnoramenný trojúhelník 11"/>
          <p:cNvSpPr/>
          <p:nvPr/>
        </p:nvSpPr>
        <p:spPr>
          <a:xfrm>
            <a:off x="1979712" y="3625974"/>
            <a:ext cx="144016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315320" y="27936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5909267" y="29047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5204433" y="348195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ovnoramenný trojúhelník 18"/>
          <p:cNvSpPr/>
          <p:nvPr/>
        </p:nvSpPr>
        <p:spPr>
          <a:xfrm>
            <a:off x="5204433" y="3625974"/>
            <a:ext cx="144016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780707" y="31026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6533617" y="347345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ovnoramenný trojúhelník 22"/>
          <p:cNvSpPr/>
          <p:nvPr/>
        </p:nvSpPr>
        <p:spPr>
          <a:xfrm>
            <a:off x="6533617" y="3617466"/>
            <a:ext cx="144016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6802860" y="24252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ovnoramenný trojúhelník 26"/>
          <p:cNvSpPr/>
          <p:nvPr/>
        </p:nvSpPr>
        <p:spPr>
          <a:xfrm rot="10800000">
            <a:off x="6802860" y="2276872"/>
            <a:ext cx="144016" cy="1440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6114356" y="27066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nice se šipkou 43"/>
          <p:cNvCxnSpPr/>
          <p:nvPr/>
        </p:nvCxnSpPr>
        <p:spPr>
          <a:xfrm flipH="1" flipV="1">
            <a:off x="3502992" y="2905894"/>
            <a:ext cx="153033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V="1">
            <a:off x="5459044" y="2913414"/>
            <a:ext cx="703198" cy="16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ál 27"/>
          <p:cNvSpPr/>
          <p:nvPr/>
        </p:nvSpPr>
        <p:spPr>
          <a:xfrm>
            <a:off x="6261216" y="294774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6273231" y="23630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5748864" y="327848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531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Příklady kinematických struktur s 1° volnosti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35" name="Obrázek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8" y="1412776"/>
            <a:ext cx="837472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Obdélník 35"/>
          <p:cNvSpPr/>
          <p:nvPr/>
        </p:nvSpPr>
        <p:spPr>
          <a:xfrm>
            <a:off x="2051720" y="5935762"/>
            <a:ext cx="7367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683568" y="1740570"/>
            <a:ext cx="529224" cy="30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611188" y="3930055"/>
            <a:ext cx="529224" cy="30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1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Příklady kinematických struktur s 2° volnosti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395288" y="3429000"/>
            <a:ext cx="8569325" cy="49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051720" y="5935762"/>
            <a:ext cx="7367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8" name="Obrázek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9" y="1618207"/>
            <a:ext cx="5004331" cy="3865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07" y="1067575"/>
            <a:ext cx="3993183" cy="29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539552" y="1557586"/>
            <a:ext cx="360040" cy="30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94025" y="3275620"/>
            <a:ext cx="529224" cy="30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289783"/>
            <a:ext cx="2487415" cy="12907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797" y="4186398"/>
            <a:ext cx="1644587" cy="149669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771383" y="3919538"/>
            <a:ext cx="536921" cy="589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1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Příklady kinematických struktur s 3° volnosti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2051720" y="5935762"/>
            <a:ext cx="7367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pic>
        <p:nvPicPr>
          <p:cNvPr id="14" name="Obrázek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38"/>
          <a:stretch/>
        </p:blipFill>
        <p:spPr bwMode="auto">
          <a:xfrm>
            <a:off x="647906" y="1340768"/>
            <a:ext cx="295232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7"/>
          <a:stretch/>
        </p:blipFill>
        <p:spPr bwMode="auto">
          <a:xfrm>
            <a:off x="3632182" y="1202010"/>
            <a:ext cx="4468210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7"/>
          <a:stretch/>
        </p:blipFill>
        <p:spPr bwMode="auto">
          <a:xfrm>
            <a:off x="1780004" y="3508649"/>
            <a:ext cx="122413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1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Celkový počet stupňů volnosti kinematického řetězce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9259"/>
          <a:stretch/>
        </p:blipFill>
        <p:spPr>
          <a:xfrm>
            <a:off x="179512" y="1455865"/>
            <a:ext cx="7673171" cy="3528392"/>
          </a:xfrm>
          <a:prstGeom prst="rect">
            <a:avLst/>
          </a:prstGeom>
        </p:spPr>
      </p:pic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11026"/>
              </p:ext>
            </p:extLst>
          </p:nvPr>
        </p:nvGraphicFramePr>
        <p:xfrm>
          <a:off x="1763688" y="3459470"/>
          <a:ext cx="2534602" cy="77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1447172" imgH="444307" progId="">
                  <p:embed/>
                </p:oleObj>
              </mc:Choice>
              <mc:Fallback>
                <p:oleObj r:id="rId4" imgW="1447172" imgH="444307" progId="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459470"/>
                        <a:ext cx="2534602" cy="7726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ovéPole 37"/>
          <p:cNvSpPr txBox="1"/>
          <p:nvPr/>
        </p:nvSpPr>
        <p:spPr>
          <a:xfrm>
            <a:off x="1691680" y="4235548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cs-CZ" sz="2000" dirty="0" smtClean="0"/>
              <a:t>·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  </a:t>
            </a:r>
            <a:r>
              <a:rPr lang="cs-CZ" sz="2000" dirty="0" smtClean="0"/>
              <a:t>̶̶  1)  ̶̶  (5 · 4)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4572000" y="3262583"/>
            <a:ext cx="4385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i="1" dirty="0"/>
              <a:t>i</a:t>
            </a:r>
            <a:r>
              <a:rPr lang="cs-CZ" sz="2000" dirty="0" smtClean="0"/>
              <a:t>     počet </a:t>
            </a:r>
            <a:r>
              <a:rPr lang="cs-CZ" sz="2000" dirty="0"/>
              <a:t>stupňů </a:t>
            </a:r>
            <a:r>
              <a:rPr lang="cs-CZ" sz="2000" dirty="0" smtClean="0"/>
              <a:t>volnosti</a:t>
            </a:r>
            <a:endParaRPr lang="cs-CZ" sz="2000" dirty="0"/>
          </a:p>
          <a:p>
            <a:r>
              <a:rPr lang="cs-CZ" sz="2000" i="1" dirty="0" smtClean="0"/>
              <a:t>n    </a:t>
            </a:r>
            <a:r>
              <a:rPr lang="cs-CZ" sz="2000" dirty="0" smtClean="0"/>
              <a:t>počet </a:t>
            </a:r>
            <a:r>
              <a:rPr lang="cs-CZ" sz="2000" dirty="0"/>
              <a:t>členů včetně </a:t>
            </a:r>
            <a:r>
              <a:rPr lang="cs-CZ" sz="2000" dirty="0" smtClean="0"/>
              <a:t>rámu</a:t>
            </a:r>
            <a:endParaRPr lang="cs-CZ" sz="2000" dirty="0"/>
          </a:p>
          <a:p>
            <a:r>
              <a:rPr lang="cs-CZ" sz="2000" i="1" dirty="0"/>
              <a:t>j</a:t>
            </a:r>
            <a:r>
              <a:rPr lang="cs-CZ" sz="2000" i="1" dirty="0" smtClean="0"/>
              <a:t>     </a:t>
            </a:r>
            <a:r>
              <a:rPr lang="cs-CZ" sz="2000" dirty="0" smtClean="0"/>
              <a:t>třída </a:t>
            </a:r>
            <a:r>
              <a:rPr lang="cs-CZ" sz="2000" dirty="0"/>
              <a:t>kinematické </a:t>
            </a:r>
            <a:r>
              <a:rPr lang="cs-CZ" sz="2000" dirty="0" smtClean="0"/>
              <a:t>dvojice</a:t>
            </a:r>
            <a:endParaRPr lang="cs-CZ" sz="2000" dirty="0"/>
          </a:p>
          <a:p>
            <a:r>
              <a:rPr lang="cs-CZ" sz="2000" i="1" dirty="0" err="1"/>
              <a:t>d</a:t>
            </a:r>
            <a:r>
              <a:rPr lang="cs-CZ" sz="2000" i="1" baseline="-25000" dirty="0" err="1" smtClean="0"/>
              <a:t>j</a:t>
            </a:r>
            <a:r>
              <a:rPr lang="cs-CZ" sz="2000" i="1" baseline="-25000" dirty="0" smtClean="0"/>
              <a:t>    </a:t>
            </a:r>
            <a:r>
              <a:rPr lang="cs-CZ" sz="2000" dirty="0" smtClean="0"/>
              <a:t>počet </a:t>
            </a:r>
            <a:r>
              <a:rPr lang="cs-CZ" sz="2000" dirty="0"/>
              <a:t>kinematických </a:t>
            </a:r>
            <a:r>
              <a:rPr lang="cs-CZ" sz="2000" dirty="0" smtClean="0"/>
              <a:t>dvojic </a:t>
            </a:r>
            <a:r>
              <a:rPr lang="cs-CZ" sz="2000" i="1" dirty="0" smtClean="0"/>
              <a:t>j</a:t>
            </a:r>
            <a:r>
              <a:rPr lang="cs-CZ" sz="2000" dirty="0" smtClean="0"/>
              <a:t>-té třídy</a:t>
            </a:r>
            <a:endParaRPr lang="cs-CZ" sz="2000" dirty="0"/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1691680" y="4829090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4°</a:t>
            </a:r>
            <a:endParaRPr lang="cs-CZ" sz="2000" dirty="0"/>
          </a:p>
        </p:txBody>
      </p:sp>
      <p:sp>
        <p:nvSpPr>
          <p:cNvPr id="41" name="Obdélník 40"/>
          <p:cNvSpPr/>
          <p:nvPr/>
        </p:nvSpPr>
        <p:spPr>
          <a:xfrm>
            <a:off x="1691680" y="3040041"/>
            <a:ext cx="757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+mj-lt"/>
                <a:cs typeface="Times New Roman" panose="02020603050405020304" pitchFamily="18" charset="0"/>
              </a:rPr>
              <a:t>RRRT</a:t>
            </a:r>
            <a:endParaRPr lang="cs-CZ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395536" y="526781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 smtClean="0"/>
              <a:t>počet </a:t>
            </a:r>
            <a:r>
              <a:rPr lang="cs-CZ" sz="2000" b="1" dirty="0"/>
              <a:t>stupňů </a:t>
            </a:r>
            <a:r>
              <a:rPr lang="cs-CZ" sz="2000" b="1" dirty="0" smtClean="0"/>
              <a:t>volnosti = počet nezávislých pohybů = počet pohonů</a:t>
            </a:r>
            <a:endParaRPr lang="cs-CZ" sz="2000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6429451" y="1371275"/>
            <a:ext cx="22573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Poznámka:</a:t>
            </a:r>
          </a:p>
          <a:p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Rotace: 	 </a:t>
            </a:r>
            <a:r>
              <a:rPr lang="cs-CZ" sz="2000" i="1" dirty="0" smtClean="0">
                <a:latin typeface="+mj-lt"/>
                <a:cs typeface="Times New Roman" panose="02020603050405020304" pitchFamily="18" charset="0"/>
              </a:rPr>
              <a:t>i</a:t>
            </a:r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= 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°, </a:t>
            </a:r>
            <a:r>
              <a:rPr lang="cs-CZ" sz="2000" i="1" dirty="0" smtClean="0">
                <a:latin typeface="+mj-lt"/>
                <a:cs typeface="Times New Roman" panose="02020603050405020304" pitchFamily="18" charset="0"/>
              </a:rPr>
              <a:t>j</a:t>
            </a:r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= </a:t>
            </a:r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5</a:t>
            </a:r>
          </a:p>
          <a:p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Posuv:     </a:t>
            </a:r>
            <a:r>
              <a:rPr lang="cs-CZ" sz="2000" i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 = 1°, </a:t>
            </a:r>
            <a:r>
              <a:rPr lang="cs-CZ" sz="2000" i="1" dirty="0">
                <a:latin typeface="+mj-lt"/>
                <a:cs typeface="Times New Roman" panose="02020603050405020304" pitchFamily="18" charset="0"/>
              </a:rPr>
              <a:t>j</a:t>
            </a:r>
            <a:r>
              <a:rPr lang="cs-CZ" sz="2000" dirty="0">
                <a:latin typeface="+mj-lt"/>
                <a:cs typeface="Times New Roman" panose="02020603050405020304" pitchFamily="18" charset="0"/>
              </a:rPr>
              <a:t> = 5</a:t>
            </a:r>
          </a:p>
          <a:p>
            <a:endParaRPr lang="cs-CZ" sz="2000" dirty="0" smtClean="0">
              <a:latin typeface="+mj-lt"/>
              <a:cs typeface="Times New Roman" panose="02020603050405020304" pitchFamily="18" charset="0"/>
            </a:endParaRPr>
          </a:p>
          <a:p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497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Kinematický řetězec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46411"/>
            <a:ext cx="5976664" cy="494165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6183958" y="603334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</a:t>
            </a:r>
            <a:r>
              <a:rPr lang="cs-CZ" sz="1400" i="1" dirty="0"/>
              <a:t>: https://www.kuka.com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7380312" y="1988840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7380312" y="2708920"/>
            <a:ext cx="57606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6876256" y="2708920"/>
            <a:ext cx="504057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7884368" y="304978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y</a:t>
            </a:r>
            <a:endParaRPr lang="cs-CZ" sz="2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724018" y="304978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x</a:t>
            </a:r>
            <a:endParaRPr lang="cs-CZ" sz="2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380684" y="176614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</a:t>
            </a:r>
            <a:endParaRPr lang="cs-CZ" sz="20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6471990" y="372735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Rz</a:t>
            </a:r>
            <a:r>
              <a:rPr lang="cs-CZ" sz="2000" dirty="0" smtClean="0"/>
              <a:t> </a:t>
            </a:r>
            <a:r>
              <a:rPr lang="cs-CZ" sz="2000" dirty="0" err="1" smtClean="0"/>
              <a:t>Ry</a:t>
            </a:r>
            <a:r>
              <a:rPr lang="cs-CZ" sz="2000" dirty="0" smtClean="0"/>
              <a:t> </a:t>
            </a:r>
            <a:r>
              <a:rPr lang="cs-CZ" sz="2000" dirty="0" err="1" smtClean="0"/>
              <a:t>Ry</a:t>
            </a:r>
            <a:r>
              <a:rPr lang="cs-CZ" sz="2000" dirty="0" smtClean="0"/>
              <a:t> </a:t>
            </a:r>
            <a:r>
              <a:rPr lang="cs-CZ" sz="2000" dirty="0" err="1" smtClean="0"/>
              <a:t>Rx</a:t>
            </a:r>
            <a:r>
              <a:rPr lang="cs-CZ" sz="2000" dirty="0" smtClean="0"/>
              <a:t> </a:t>
            </a:r>
            <a:r>
              <a:rPr lang="cs-CZ" sz="2000" dirty="0" err="1" smtClean="0"/>
              <a:t>Ry</a:t>
            </a:r>
            <a:r>
              <a:rPr lang="cs-CZ" sz="2000" dirty="0" smtClean="0"/>
              <a:t> </a:t>
            </a:r>
            <a:r>
              <a:rPr lang="cs-CZ" sz="2000" dirty="0" err="1" smtClean="0"/>
              <a:t>Rx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5040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Průmyslové roboty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42392"/>
            <a:ext cx="2529069" cy="379360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9930" y="4120207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Angulární robot firmy </a:t>
            </a:r>
            <a:r>
              <a:rPr lang="cs-CZ" sz="1400" i="1" dirty="0" err="1" smtClean="0"/>
              <a:t>Fanuc</a:t>
            </a:r>
            <a:r>
              <a:rPr lang="cs-CZ" sz="1400" i="1" dirty="0" smtClean="0"/>
              <a:t>,</a:t>
            </a:r>
          </a:p>
          <a:p>
            <a:r>
              <a:rPr lang="cs-CZ" sz="1400" i="1" dirty="0" smtClean="0"/>
              <a:t>zdroj</a:t>
            </a:r>
            <a:r>
              <a:rPr lang="cs-CZ" sz="1400" i="1" dirty="0"/>
              <a:t>: https://www.fanuc.eu</a:t>
            </a:r>
          </a:p>
        </p:txBody>
      </p:sp>
      <p:pic>
        <p:nvPicPr>
          <p:cNvPr id="9" name="Obrázek 8" descr="Lineární robot | KUKA A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61" y="548680"/>
            <a:ext cx="3425449" cy="228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ABB: Rodina robotů SCARA — Elektrika.cz, reportážní portál instalační  elektrotechniky, vyhlášky, schémata zapojení 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31" y="3573016"/>
            <a:ext cx="2449575" cy="190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5724128" y="553746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Scara</a:t>
            </a:r>
            <a:r>
              <a:rPr lang="cs-CZ" sz="1400" i="1" dirty="0" smtClean="0"/>
              <a:t> robot ABB,                          zdroj</a:t>
            </a:r>
            <a:r>
              <a:rPr lang="cs-CZ" sz="1400" i="1" dirty="0"/>
              <a:t>: https://new.abb.com</a:t>
            </a:r>
          </a:p>
        </p:txBody>
      </p:sp>
      <p:pic>
        <p:nvPicPr>
          <p:cNvPr id="12" name="Obrázek 11" descr="X-Delta 3+1 | OMRON, Česká republik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74" y="3181905"/>
            <a:ext cx="2952368" cy="2617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/>
          <p:nvPr/>
        </p:nvSpPr>
        <p:spPr>
          <a:xfrm>
            <a:off x="4566067" y="292236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Kartézský robot Kuka,	 </a:t>
            </a:r>
            <a:r>
              <a:rPr lang="cs-CZ" sz="1400" i="1" dirty="0"/>
              <a:t>zdroj: https://www.kuka.com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564516" y="5784513"/>
            <a:ext cx="265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Delta robot </a:t>
            </a:r>
            <a:r>
              <a:rPr lang="cs-CZ" sz="1400" i="1" dirty="0" err="1" smtClean="0"/>
              <a:t>Omron</a:t>
            </a:r>
            <a:r>
              <a:rPr lang="cs-CZ" sz="1400" i="1" dirty="0" smtClean="0"/>
              <a:t>,	        </a:t>
            </a:r>
            <a:r>
              <a:rPr lang="cs-CZ" sz="1400" i="1" dirty="0"/>
              <a:t>zdroj: https://industrial.omron.cz</a:t>
            </a:r>
          </a:p>
        </p:txBody>
      </p:sp>
    </p:spTree>
    <p:extLst>
      <p:ext uri="{BB962C8B-B14F-4D97-AF65-F5344CB8AC3E}">
        <p14:creationId xmlns:p14="http://schemas.microsoft.com/office/powerpoint/2010/main" val="183685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Členění kinematického řetězce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18" name="Obrázek 17" descr="KR 60 jet - KUKA Robo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1733759" cy="242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12323"/>
            <a:ext cx="2890832" cy="28803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r="22042"/>
          <a:stretch/>
        </p:blipFill>
        <p:spPr>
          <a:xfrm>
            <a:off x="5004048" y="1278223"/>
            <a:ext cx="1944216" cy="23485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00" y="3892643"/>
            <a:ext cx="1923145" cy="2083408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6461221" y="6030224"/>
            <a:ext cx="2317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/>
              <a:t>Zdroj: https://www.kuka.com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0548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Členění kinematického řetězce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14" name="Obrázek 13" descr="https://www.kuka.com/-/media/kuka-corporate/images/products/roboterperipherie/linear-units/kl100.jpg?rev=-1&amp;w=1900&amp;hash=7FFBB46B33FB56930155F92B77A8FE9C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6" t="6075" r="8751" b="-173"/>
          <a:stretch/>
        </p:blipFill>
        <p:spPr bwMode="auto">
          <a:xfrm>
            <a:off x="3342854" y="1124744"/>
            <a:ext cx="3024906" cy="268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717032"/>
            <a:ext cx="2048481" cy="22748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279" y="3717032"/>
            <a:ext cx="2205220" cy="2333680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5994648" y="3645024"/>
            <a:ext cx="2485044" cy="2448272"/>
            <a:chOff x="5645499" y="3722636"/>
            <a:chExt cx="2834193" cy="2695672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6136" y="3722636"/>
              <a:ext cx="2683556" cy="2695672"/>
            </a:xfrm>
            <a:prstGeom prst="rect">
              <a:avLst/>
            </a:prstGeom>
          </p:spPr>
        </p:pic>
        <p:sp>
          <p:nvSpPr>
            <p:cNvPr id="11" name="Obdélník 10"/>
            <p:cNvSpPr/>
            <p:nvPr/>
          </p:nvSpPr>
          <p:spPr>
            <a:xfrm>
              <a:off x="5645499" y="4941168"/>
              <a:ext cx="907701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5796136" y="270892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Robot s pojezdem</a:t>
            </a:r>
          </a:p>
          <a:p>
            <a:r>
              <a:rPr lang="cs-CZ" sz="1400" i="1" dirty="0"/>
              <a:t>Zdroj: https://www.kuka.com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331640" y="60932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Pojezdové ústrojí (pojezd)</a:t>
            </a:r>
            <a:endParaRPr lang="cs-CZ" sz="1400" i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923928" y="609329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Polohovací ústrojí (angl. Robot </a:t>
            </a:r>
            <a:r>
              <a:rPr lang="cs-CZ" sz="1400" i="1" dirty="0" err="1" smtClean="0"/>
              <a:t>arm</a:t>
            </a:r>
            <a:r>
              <a:rPr lang="cs-CZ" sz="1400" i="1" dirty="0" smtClean="0"/>
              <a:t>)</a:t>
            </a:r>
            <a:endParaRPr lang="cs-CZ" sz="1400" i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367760" y="6093296"/>
            <a:ext cx="22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Orientační ústrojí a efektor</a:t>
            </a:r>
          </a:p>
          <a:p>
            <a:r>
              <a:rPr lang="cs-CZ" sz="1400" i="1" dirty="0" smtClean="0"/>
              <a:t>(angl. </a:t>
            </a:r>
            <a:r>
              <a:rPr lang="cs-CZ" sz="1400" i="1" dirty="0" err="1" smtClean="0"/>
              <a:t>Wrist</a:t>
            </a:r>
            <a:r>
              <a:rPr lang="cs-CZ" sz="1400" i="1" dirty="0" smtClean="0"/>
              <a:t>)</a:t>
            </a:r>
            <a:endParaRPr lang="cs-CZ" sz="1400" i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959412" y="496859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efektor</a:t>
            </a:r>
            <a:endParaRPr lang="cs-CZ" sz="1400" i="1" dirty="0"/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6300192" y="4688617"/>
            <a:ext cx="67568" cy="32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14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Členění kinematického řetězce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pic>
        <p:nvPicPr>
          <p:cNvPr id="49" name="Obrázek 48" descr="5 axis robot arm KR 180 R3200 PA kuka industrial robot palletizing rob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15" y="1628800"/>
            <a:ext cx="2664336" cy="266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Obrázek 49" descr="articulated robo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7" y="1635026"/>
            <a:ext cx="2578067" cy="280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Obrázek 50" descr="https://d2t1xqejof9utc.cloudfront.net/screenshots/pics/1eab26e6949dcadd483e67f3d7258036/larg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9" r="13078"/>
          <a:stretch/>
        </p:blipFill>
        <p:spPr bwMode="auto">
          <a:xfrm>
            <a:off x="6156176" y="1484278"/>
            <a:ext cx="216024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ovéPole 51"/>
          <p:cNvSpPr txBox="1"/>
          <p:nvPr/>
        </p:nvSpPr>
        <p:spPr>
          <a:xfrm>
            <a:off x="6183958" y="603334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</a:t>
            </a:r>
            <a:r>
              <a:rPr lang="cs-CZ" sz="1400" i="1" dirty="0"/>
              <a:t>: https://www.kuka.com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899592" y="465313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4-osý robot</a:t>
            </a:r>
            <a:endParaRPr lang="cs-CZ" sz="1400" i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3707904" y="465313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5-osý robot</a:t>
            </a:r>
            <a:endParaRPr lang="cs-CZ" sz="1400" i="1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6329883" y="4653136"/>
            <a:ext cx="1482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6-osý robot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216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Členění kinematického </a:t>
            </a:r>
            <a:r>
              <a:rPr lang="cs-CZ" sz="2400" b="1" dirty="0" smtClean="0"/>
              <a:t>řetězce - efektory</a:t>
            </a:r>
            <a:endParaRPr lang="cs-CZ" sz="2400" b="1" dirty="0"/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10" name="Obrázek 9" descr="C:\Users\Vlasta_2\Documents\MEGA\Bin-Picking\zprava-chapadla.jpg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32080" cy="425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1920170" y="5758526"/>
            <a:ext cx="5699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Řez multi-přísavkovým (</a:t>
            </a:r>
            <a:r>
              <a:rPr lang="cs-CZ" sz="1400" i="1" dirty="0" smtClean="0"/>
              <a:t>A), magnetickým </a:t>
            </a:r>
            <a:r>
              <a:rPr lang="cs-CZ" sz="1400" i="1" dirty="0" smtClean="0"/>
              <a:t>(B) </a:t>
            </a:r>
            <a:r>
              <a:rPr lang="cs-CZ" sz="1400" i="1" dirty="0" smtClean="0"/>
              <a:t>a mechanickým chapadlem </a:t>
            </a:r>
            <a:r>
              <a:rPr lang="cs-CZ" sz="1400" i="1" dirty="0" smtClean="0"/>
              <a:t>(C) </a:t>
            </a:r>
            <a:endParaRPr lang="cs-CZ" sz="14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7236297" y="609329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vlastní tvorba</a:t>
            </a:r>
            <a:endParaRPr lang="cs-CZ" sz="1400" dirty="0" smtClean="0"/>
          </a:p>
        </p:txBody>
      </p:sp>
      <p:sp>
        <p:nvSpPr>
          <p:cNvPr id="7" name="Obdélník 6"/>
          <p:cNvSpPr/>
          <p:nvPr/>
        </p:nvSpPr>
        <p:spPr>
          <a:xfrm>
            <a:off x="606748" y="1052736"/>
            <a:ext cx="4760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Angl. End </a:t>
            </a:r>
            <a:r>
              <a:rPr lang="cs-CZ" dirty="0" err="1" smtClean="0"/>
              <a:t>effector</a:t>
            </a:r>
            <a:r>
              <a:rPr lang="cs-CZ" dirty="0" smtClean="0"/>
              <a:t>, koncový člen, výstupní hlavice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24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4561140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má polohování odvozeno od kartézského souřadného systému a kinematický řetězec </a:t>
            </a:r>
            <a:r>
              <a:rPr lang="cs-CZ" sz="2000" b="1" dirty="0"/>
              <a:t>TTT</a:t>
            </a:r>
            <a:r>
              <a:rPr lang="cs-CZ" sz="2000" dirty="0"/>
              <a:t> je složený  ze tří na sebe kolmých translačních </a:t>
            </a:r>
            <a:r>
              <a:rPr lang="cs-CZ" sz="2000" dirty="0"/>
              <a:t>jednotek. Pracovním </a:t>
            </a:r>
            <a:r>
              <a:rPr lang="cs-CZ" sz="2000" dirty="0"/>
              <a:t>prostorem je </a:t>
            </a:r>
            <a:r>
              <a:rPr lang="cs-CZ" sz="2000" b="1" dirty="0"/>
              <a:t>hranol</a:t>
            </a:r>
            <a:r>
              <a:rPr lang="cs-CZ" sz="2000" dirty="0"/>
              <a:t>. Jednotlivé </a:t>
            </a:r>
            <a:r>
              <a:rPr lang="cs-CZ" sz="2000" dirty="0"/>
              <a:t>pohybové jednotky jsou konstrukčně většinou složitější, větší a těžší ve srovnání s rotačními </a:t>
            </a:r>
            <a:r>
              <a:rPr lang="cs-CZ" sz="2000" dirty="0"/>
              <a:t>jednotkami. Výhodou </a:t>
            </a:r>
            <a:r>
              <a:rPr lang="cs-CZ" sz="2000" dirty="0"/>
              <a:t>je </a:t>
            </a:r>
            <a:r>
              <a:rPr lang="cs-CZ" sz="2000" b="1" dirty="0"/>
              <a:t>vysoká tuhost </a:t>
            </a:r>
            <a:r>
              <a:rPr lang="cs-CZ" sz="2000" dirty="0"/>
              <a:t>a </a:t>
            </a:r>
            <a:r>
              <a:rPr lang="cs-CZ" sz="2000" b="1" dirty="0"/>
              <a:t>přesnost polohování</a:t>
            </a:r>
            <a:r>
              <a:rPr lang="cs-CZ" sz="2000" dirty="0"/>
              <a:t>, která nezávisí na místě v pracovním prostoru. Struktura umožňuje konstrukční řešení pro velký pracovní prostor a je též výhodná pro stavebnicovou konstrukci. </a:t>
            </a:r>
            <a:endParaRPr lang="cs-CZ" sz="2000" dirty="0"/>
          </a:p>
          <a:p>
            <a:pPr marL="613577"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22" y="3733481"/>
            <a:ext cx="3169378" cy="286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57473" y="4044745"/>
            <a:ext cx="3683505" cy="190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93" tIns="44596" rIns="89193" bIns="44596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i="1" u="sng" dirty="0"/>
              <a:t>Trend</a:t>
            </a:r>
            <a:r>
              <a:rPr lang="cs-CZ" sz="2000" i="1" u="sng" dirty="0"/>
              <a:t>:</a:t>
            </a:r>
            <a:r>
              <a:rPr lang="cs-CZ" sz="2000" i="1" dirty="0"/>
              <a:t> </a:t>
            </a:r>
            <a:r>
              <a:rPr lang="cs-CZ" sz="2000" dirty="0"/>
              <a:t>podíl manipulátorů a robotů s touto koncepcí roste.</a:t>
            </a:r>
            <a:endParaRPr lang="cs-CZ" sz="2000" dirty="0"/>
          </a:p>
          <a:p>
            <a:pPr marL="613577"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kartézský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071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25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kartézský</a:t>
            </a:r>
            <a:endParaRPr lang="cs-CZ" sz="2400" b="1" dirty="0"/>
          </a:p>
        </p:txBody>
      </p:sp>
      <p:pic>
        <p:nvPicPr>
          <p:cNvPr id="11" name="Obrázek 10" descr="The easy, quick way to a linear robot | Bosch Rexroth A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54388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1421107" y="3573016"/>
            <a:ext cx="2913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400" i="1" dirty="0"/>
              <a:t>Kartézský robot Bosch </a:t>
            </a:r>
            <a:r>
              <a:rPr lang="cs-CZ" sz="1400" i="1" dirty="0" err="1" smtClean="0"/>
              <a:t>Rexroth</a:t>
            </a:r>
            <a:r>
              <a:rPr lang="cs-CZ" sz="1400" i="1" dirty="0" smtClean="0"/>
              <a:t>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</a:t>
            </a:r>
            <a:r>
              <a:rPr lang="cs-CZ" sz="1400" i="1" dirty="0" smtClean="0"/>
              <a:t>https://www.boschrexroth.com</a:t>
            </a:r>
            <a:endParaRPr lang="cs-CZ" sz="1400" dirty="0"/>
          </a:p>
        </p:txBody>
      </p:sp>
      <p:pic>
        <p:nvPicPr>
          <p:cNvPr id="12" name="Obrázek 11" descr="Lineární robot | KUKA A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13634"/>
            <a:ext cx="4688544" cy="31236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6156176" y="4887693"/>
            <a:ext cx="2445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400" i="1" dirty="0" smtClean="0"/>
              <a:t>Kartézský (lineární) </a:t>
            </a:r>
            <a:r>
              <a:rPr lang="cs-CZ" sz="1400" i="1" dirty="0"/>
              <a:t>robot </a:t>
            </a:r>
            <a:r>
              <a:rPr lang="cs-CZ" sz="1400" i="1" dirty="0" smtClean="0"/>
              <a:t>Kuka,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</a:t>
            </a:r>
            <a:r>
              <a:rPr lang="cs-CZ" sz="1400" i="1" dirty="0" smtClean="0"/>
              <a:t>https</a:t>
            </a:r>
            <a:r>
              <a:rPr lang="cs-CZ" sz="1400" i="1" dirty="0"/>
              <a:t>://www.kuka.com</a:t>
            </a:r>
            <a:endParaRPr lang="cs-CZ" sz="1400" dirty="0"/>
          </a:p>
        </p:txBody>
      </p:sp>
      <p:pic>
        <p:nvPicPr>
          <p:cNvPr id="14" name="Obrázek 13" descr="Průmyslové roboty | Officiální distributor Yamaha robotů pro Č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52973"/>
            <a:ext cx="3207472" cy="172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délník 14"/>
          <p:cNvSpPr/>
          <p:nvPr/>
        </p:nvSpPr>
        <p:spPr>
          <a:xfrm>
            <a:off x="-32526" y="5877272"/>
            <a:ext cx="5252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/>
              <a:t>Kartézský robot </a:t>
            </a:r>
            <a:r>
              <a:rPr lang="cs-CZ" sz="1400" i="1" dirty="0" smtClean="0"/>
              <a:t>Yamaha, zdroj</a:t>
            </a:r>
            <a:r>
              <a:rPr lang="cs-CZ" sz="1400" i="1" dirty="0"/>
              <a:t>: http://</a:t>
            </a:r>
            <a:r>
              <a:rPr lang="cs-CZ" sz="1400" i="1" dirty="0" smtClean="0"/>
              <a:t>www.prumysloveroboty.cz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039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26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1975327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má polohovací ústrojí </a:t>
            </a:r>
            <a:r>
              <a:rPr lang="cs-CZ" sz="2000" dirty="0"/>
              <a:t>tvořeno </a:t>
            </a:r>
            <a:r>
              <a:rPr lang="cs-CZ" sz="2000" dirty="0"/>
              <a:t>řetězcem </a:t>
            </a:r>
            <a:r>
              <a:rPr lang="cs-CZ" sz="2000" b="1" dirty="0"/>
              <a:t>TRT</a:t>
            </a:r>
            <a:r>
              <a:rPr lang="cs-CZ" sz="2000" dirty="0"/>
              <a:t> resp. </a:t>
            </a:r>
            <a:r>
              <a:rPr lang="cs-CZ" sz="2000" b="1" dirty="0"/>
              <a:t>RTT</a:t>
            </a:r>
            <a:r>
              <a:rPr lang="cs-CZ" sz="2000" dirty="0"/>
              <a:t> a obsahuje vertikální a horizontální translační jednotku a osa rotace rotační jednotky je svislá. Jednotky jsou nejčastěji s </a:t>
            </a:r>
            <a:r>
              <a:rPr lang="cs-CZ" sz="2000" b="1" dirty="0"/>
              <a:t>pneumatickými pohony </a:t>
            </a:r>
            <a:r>
              <a:rPr lang="cs-CZ" sz="2000" dirty="0"/>
              <a:t>a s PTP (sekvenčním) řízením. Pracovním prostorem je </a:t>
            </a:r>
            <a:r>
              <a:rPr lang="cs-CZ" sz="2000" b="1" dirty="0"/>
              <a:t>válcový prstenec</a:t>
            </a:r>
            <a:r>
              <a:rPr lang="cs-CZ" sz="2000" dirty="0"/>
              <a:t>. Řada manipulátorů a jednoduchých robotů je právě této koncepce. Z hlediska konstrukce je časté modulární řešení. </a:t>
            </a:r>
            <a:endParaRPr lang="cs-CZ" sz="2000" dirty="0"/>
          </a:p>
          <a:p>
            <a:pPr algn="just"/>
            <a:endParaRPr lang="cs-CZ" sz="2000" dirty="0"/>
          </a:p>
          <a:p>
            <a:pPr marL="613577"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57473" y="3429000"/>
            <a:ext cx="3745080" cy="252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93" tIns="44596" rIns="89193" bIns="44596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i="1" u="sng" dirty="0"/>
              <a:t>Trend:</a:t>
            </a:r>
            <a:r>
              <a:rPr lang="cs-CZ" sz="2000" dirty="0"/>
              <a:t> v souvislosti s ústupem </a:t>
            </a:r>
            <a:r>
              <a:rPr lang="cs-CZ" sz="2000" dirty="0"/>
              <a:t>hnízdového </a:t>
            </a:r>
            <a:r>
              <a:rPr lang="cs-CZ" sz="2000" dirty="0"/>
              <a:t>uspořádání </a:t>
            </a:r>
            <a:r>
              <a:rPr lang="cs-CZ" sz="2000" dirty="0"/>
              <a:t>RTP a </a:t>
            </a:r>
            <a:r>
              <a:rPr lang="cs-CZ" sz="2000" dirty="0"/>
              <a:t>upřednostňováním lineárního layoutu pružných výrobních systémů podíl těchto robotů na celkové produkci spíše klesá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 b="15820"/>
          <a:stretch/>
        </p:blipFill>
        <p:spPr bwMode="auto">
          <a:xfrm>
            <a:off x="4163254" y="3789040"/>
            <a:ext cx="4751638" cy="216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válcový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541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27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válcový</a:t>
            </a:r>
            <a:endParaRPr lang="cs-CZ" sz="2400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827585" y="1268760"/>
            <a:ext cx="2880320" cy="4032448"/>
            <a:chOff x="827584" y="1268760"/>
            <a:chExt cx="3692075" cy="4968552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84" y="1268760"/>
              <a:ext cx="3692075" cy="4464496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5513567"/>
              <a:ext cx="446422" cy="723745"/>
            </a:xfrm>
            <a:prstGeom prst="rect">
              <a:avLst/>
            </a:prstGeom>
          </p:spPr>
        </p:pic>
      </p:grpSp>
      <p:sp>
        <p:nvSpPr>
          <p:cNvPr id="12" name="Obdélník 11"/>
          <p:cNvSpPr/>
          <p:nvPr/>
        </p:nvSpPr>
        <p:spPr>
          <a:xfrm>
            <a:off x="539552" y="4892119"/>
            <a:ext cx="3252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 smtClean="0"/>
              <a:t>Cylindrický robot,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https://analyticalscience.wiley.com</a:t>
            </a:r>
            <a:endParaRPr lang="cs-CZ" sz="14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700808"/>
            <a:ext cx="3242637" cy="2864736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4673898" y="4565544"/>
            <a:ext cx="3252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 smtClean="0"/>
              <a:t>Cylindrický robot </a:t>
            </a:r>
            <a:r>
              <a:rPr lang="cs-CZ" sz="1400" i="1" dirty="0" err="1" smtClean="0"/>
              <a:t>Fanuc</a:t>
            </a:r>
            <a:r>
              <a:rPr lang="cs-CZ" sz="1400" i="1" dirty="0" smtClean="0"/>
              <a:t>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https://www.robotix.co.uk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884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28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1975327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má polohovací </a:t>
            </a:r>
            <a:r>
              <a:rPr lang="cs-CZ" sz="2000" dirty="0"/>
              <a:t>ústrojí </a:t>
            </a:r>
            <a:r>
              <a:rPr lang="cs-CZ" sz="2000" dirty="0"/>
              <a:t>tvořeno kinematickým řetězcem </a:t>
            </a:r>
            <a:r>
              <a:rPr lang="cs-CZ" sz="2000" b="1" dirty="0"/>
              <a:t>RRT</a:t>
            </a:r>
            <a:r>
              <a:rPr lang="cs-CZ" sz="2000" dirty="0"/>
              <a:t>, přičemž obě rotační pohybové jednotky mají osy na sebe kolmé a translace se děje vždy ve směru kolmém na prostřední rotaci. Takto tvořený řetězec pak modeluje sférický souřadný systém. Tato struktura byla použita poprvé začátkem 70. let pro </a:t>
            </a:r>
            <a:r>
              <a:rPr lang="cs-CZ" sz="2000" dirty="0" err="1"/>
              <a:t>servořízené</a:t>
            </a:r>
            <a:r>
              <a:rPr lang="cs-CZ" sz="2000" dirty="0"/>
              <a:t> roboty firmy </a:t>
            </a:r>
            <a:r>
              <a:rPr lang="cs-CZ" sz="2000" dirty="0" err="1"/>
              <a:t>Unimate</a:t>
            </a:r>
            <a:r>
              <a:rPr lang="cs-CZ" sz="2000" dirty="0"/>
              <a:t> a postupně doznala značného rozšíření pro technologické aplikace v automobilovém průmyslu. </a:t>
            </a:r>
          </a:p>
          <a:p>
            <a:pPr marL="613577" algn="just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57473" y="3675298"/>
            <a:ext cx="2944611" cy="221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93" tIns="44596" rIns="89193" bIns="44596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i="1" u="sng" dirty="0"/>
              <a:t>Trend:</a:t>
            </a:r>
            <a:r>
              <a:rPr lang="cs-CZ" sz="2000" dirty="0"/>
              <a:t> Tato struktura je dnes takřka úplně nahrazena výhodnější strukturou angulární.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6"/>
          <a:stretch/>
        </p:blipFill>
        <p:spPr bwMode="auto">
          <a:xfrm>
            <a:off x="3402083" y="3305029"/>
            <a:ext cx="5273593" cy="28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sférický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674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29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sférický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56196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Sférický </a:t>
            </a:r>
            <a:r>
              <a:rPr lang="cs-CZ" sz="1400" i="1" dirty="0"/>
              <a:t>robot </a:t>
            </a:r>
            <a:r>
              <a:rPr lang="cs-CZ" sz="1400" i="1" dirty="0" err="1" smtClean="0"/>
              <a:t>Kawasaki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Unimate</a:t>
            </a:r>
            <a:r>
              <a:rPr lang="cs-CZ" sz="1400" i="1" dirty="0"/>
              <a:t>, </a:t>
            </a:r>
            <a:endParaRPr lang="cs-CZ" sz="1400" i="1" dirty="0" smtClean="0"/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https://www.somagnews.com</a:t>
            </a:r>
            <a:endParaRPr lang="cs-CZ" sz="1400" i="1" dirty="0"/>
          </a:p>
        </p:txBody>
      </p:sp>
      <p:pic>
        <p:nvPicPr>
          <p:cNvPr id="14" name="Obrázek 13" descr="https://www.somagnews.com/wp-content/uploads/2020/02/b2-16-e1582228787654-696x4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1" y="1524928"/>
            <a:ext cx="4115445" cy="287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In 1961, the First Robot Arm Punched In - IEEE Spectr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4928"/>
            <a:ext cx="3935076" cy="287926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ovéPole 15"/>
          <p:cNvSpPr txBox="1"/>
          <p:nvPr/>
        </p:nvSpPr>
        <p:spPr>
          <a:xfrm>
            <a:off x="4609516" y="456196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Sférický </a:t>
            </a:r>
            <a:r>
              <a:rPr lang="cs-CZ" sz="1400" i="1" dirty="0"/>
              <a:t>robot </a:t>
            </a:r>
            <a:r>
              <a:rPr lang="cs-CZ" sz="1400" i="1" dirty="0" err="1" smtClean="0"/>
              <a:t>Unimation</a:t>
            </a:r>
            <a:r>
              <a:rPr lang="cs-CZ" sz="1400" i="1" dirty="0" smtClean="0"/>
              <a:t>,</a:t>
            </a:r>
          </a:p>
          <a:p>
            <a:pPr algn="r"/>
            <a:r>
              <a:rPr lang="cs-CZ" sz="1400" i="1" dirty="0" smtClean="0"/>
              <a:t> </a:t>
            </a:r>
            <a:r>
              <a:rPr lang="cs-CZ" sz="1400" i="1" dirty="0"/>
              <a:t>zdroj: </a:t>
            </a:r>
            <a:r>
              <a:rPr lang="cs-CZ" sz="1400" i="1" dirty="0" smtClean="0"/>
              <a:t>https</a:t>
            </a:r>
            <a:r>
              <a:rPr lang="cs-CZ" sz="1400" i="1" dirty="0"/>
              <a:t>://spectrum.ieee.org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538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Kinematická struktura mechanismů PR a manipulátorů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15" name="Obdélník 11"/>
          <p:cNvSpPr>
            <a:spLocks noChangeArrowheads="1"/>
          </p:cNvSpPr>
          <p:nvPr/>
        </p:nvSpPr>
        <p:spPr bwMode="auto">
          <a:xfrm>
            <a:off x="539552" y="1773238"/>
            <a:ext cx="81361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Mechanismy průmyslových robotů (dále PR) a manipulátorů jsou tvořeny soustavou pohyblivě spojených prvků – členů, z nichž jeden tvoří rám. </a:t>
            </a:r>
          </a:p>
          <a:p>
            <a:endParaRPr lang="cs-CZ" sz="2000" dirty="0" smtClean="0"/>
          </a:p>
          <a:p>
            <a:r>
              <a:rPr lang="cs-CZ" sz="2000" dirty="0" smtClean="0"/>
              <a:t>Mechanismy PR jsou odvozeny z </a:t>
            </a:r>
            <a:r>
              <a:rPr lang="cs-CZ" sz="2000" b="1" dirty="0" smtClean="0"/>
              <a:t>otevřených prostorových kinematických řetězců</a:t>
            </a:r>
            <a:r>
              <a:rPr lang="cs-CZ" sz="2000" dirty="0" smtClean="0"/>
              <a:t> a vázány </a:t>
            </a:r>
            <a:r>
              <a:rPr lang="cs-CZ" sz="2000" b="1" dirty="0" smtClean="0"/>
              <a:t>prostorovými kinematickými dvojicemi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 </a:t>
            </a:r>
          </a:p>
          <a:p>
            <a:r>
              <a:rPr lang="cs-CZ" sz="2000" dirty="0" smtClean="0"/>
              <a:t>Kinematický řetězec pak určuje </a:t>
            </a:r>
            <a:r>
              <a:rPr lang="cs-CZ" sz="2000" b="1" dirty="0" smtClean="0"/>
              <a:t>kinematickou strukturu</a:t>
            </a:r>
            <a:r>
              <a:rPr lang="cs-CZ" sz="2000" dirty="0" smtClean="0"/>
              <a:t>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51175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30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2652647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je tvořen polohovacím ústrojím </a:t>
            </a:r>
            <a:r>
              <a:rPr lang="cs-CZ" sz="2000" b="1" dirty="0"/>
              <a:t>RRR</a:t>
            </a:r>
            <a:r>
              <a:rPr lang="cs-CZ" sz="2000" dirty="0"/>
              <a:t>, </a:t>
            </a:r>
            <a:r>
              <a:rPr lang="cs-CZ" sz="2000" b="1" dirty="0"/>
              <a:t>rotace kolem svislé osy a zbývající osy jsou vodorovné a rovnoběžné</a:t>
            </a:r>
            <a:r>
              <a:rPr lang="cs-CZ" sz="2000" dirty="0"/>
              <a:t>. Využívá složený souřadnicový systém, protože se orientace mění ve třech osách, je nutné úplné orientační ústrojí se 3° volnosti. Pracovní prostor má širokou variabilitu v závislosti na rozsahu pohyblivosti a rozměrech pohybových jednotek. Výhodou je anatomičnost a pracovní prostor dovoluje pracovat poblíž osy </a:t>
            </a:r>
            <a:r>
              <a:rPr lang="cs-CZ" sz="2000" i="1" dirty="0"/>
              <a:t>z</a:t>
            </a:r>
            <a:r>
              <a:rPr lang="cs-CZ" sz="2000" dirty="0"/>
              <a:t>, má velmi </a:t>
            </a:r>
            <a:r>
              <a:rPr lang="cs-CZ" sz="2000" b="1" dirty="0"/>
              <a:t>dobrou manévrovací </a:t>
            </a:r>
            <a:r>
              <a:rPr lang="cs-CZ" sz="2000" b="1" dirty="0"/>
              <a:t>schopnost </a:t>
            </a:r>
            <a:r>
              <a:rPr lang="cs-CZ" sz="2000" dirty="0"/>
              <a:t>a vysoký koeficient obslužnosti v celém manipulačním prostoru</a:t>
            </a:r>
            <a:r>
              <a:rPr lang="cs-CZ" sz="2000" dirty="0"/>
              <a:t>.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457473" y="3983171"/>
            <a:ext cx="3868229" cy="19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93" tIns="44596" rIns="89193" bIns="44596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i="1" u="sng" dirty="0"/>
              <a:t>Trend:</a:t>
            </a:r>
            <a:r>
              <a:rPr lang="cs-CZ" sz="2000" i="1" dirty="0"/>
              <a:t> </a:t>
            </a:r>
            <a:r>
              <a:rPr lang="cs-CZ" sz="2000" dirty="0"/>
              <a:t>celkový </a:t>
            </a:r>
            <a:r>
              <a:rPr lang="cs-CZ" sz="2000" dirty="0"/>
              <a:t>podíl robotů tohoto typu na celkovém počtu vyráběných </a:t>
            </a:r>
            <a:r>
              <a:rPr lang="cs-CZ" sz="2000" dirty="0"/>
              <a:t>PR </a:t>
            </a:r>
            <a:r>
              <a:rPr lang="cs-CZ" sz="2000" dirty="0"/>
              <a:t>trvale roste a v současné době činí více než 2/3 aplikací.</a:t>
            </a:r>
          </a:p>
          <a:p>
            <a:pPr algn="just"/>
            <a:endParaRPr lang="cs-CZ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98" y="3675297"/>
            <a:ext cx="3786150" cy="25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angulární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642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31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angulární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5536" y="522920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Angulární robot </a:t>
            </a:r>
            <a:r>
              <a:rPr lang="cs-CZ" sz="1400" i="1" dirty="0" err="1" smtClean="0"/>
              <a:t>Fanuc</a:t>
            </a:r>
            <a:r>
              <a:rPr lang="cs-CZ" sz="1400" i="1" dirty="0" smtClean="0"/>
              <a:t>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https://www.fanuc.eu</a:t>
            </a:r>
          </a:p>
        </p:txBody>
      </p:sp>
      <p:pic>
        <p:nvPicPr>
          <p:cNvPr id="13" name="Obrázek 12" descr="M-1000iA model - Fanu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1109"/>
            <a:ext cx="2961117" cy="444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New large ABB robots increase speed and flexibility for material handling  on EV battery produc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20602"/>
            <a:ext cx="2670394" cy="44318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ovéPole 14"/>
          <p:cNvSpPr txBox="1"/>
          <p:nvPr/>
        </p:nvSpPr>
        <p:spPr>
          <a:xfrm>
            <a:off x="3102294" y="552323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Angulární robot ABB,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https://new.abb.com</a:t>
            </a:r>
          </a:p>
        </p:txBody>
      </p:sp>
      <p:pic>
        <p:nvPicPr>
          <p:cNvPr id="16" name="Obrázek 15" descr="Universal Robots - Olympus Technologies Robot Integrator and Supplier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3" r="10550"/>
          <a:stretch/>
        </p:blipFill>
        <p:spPr bwMode="auto">
          <a:xfrm>
            <a:off x="6300192" y="2052959"/>
            <a:ext cx="1796521" cy="296710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ovéPole 16"/>
          <p:cNvSpPr txBox="1"/>
          <p:nvPr/>
        </p:nvSpPr>
        <p:spPr>
          <a:xfrm>
            <a:off x="4932040" y="4967590"/>
            <a:ext cx="366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Angulární robot UR, zdroj</a:t>
            </a:r>
            <a:r>
              <a:rPr lang="cs-CZ" sz="1400" i="1" dirty="0"/>
              <a:t>: https://www.universal-robots.com</a:t>
            </a:r>
          </a:p>
        </p:txBody>
      </p:sp>
    </p:spTree>
    <p:extLst>
      <p:ext uri="{BB962C8B-B14F-4D97-AF65-F5344CB8AC3E}">
        <p14:creationId xmlns:p14="http://schemas.microsoft.com/office/powerpoint/2010/main" val="38923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32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2652647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SCARA (z angl. </a:t>
            </a:r>
            <a:r>
              <a:rPr lang="cs-CZ" sz="2000" u="sng" dirty="0" err="1"/>
              <a:t>S</a:t>
            </a:r>
            <a:r>
              <a:rPr lang="cs-CZ" sz="2000" dirty="0" err="1"/>
              <a:t>ystem</a:t>
            </a:r>
            <a:r>
              <a:rPr lang="cs-CZ" sz="2000" dirty="0"/>
              <a:t> </a:t>
            </a:r>
            <a:r>
              <a:rPr lang="cs-CZ" sz="2000" u="sng" dirty="0" err="1"/>
              <a:t>C</a:t>
            </a:r>
            <a:r>
              <a:rPr lang="cs-CZ" sz="2000" dirty="0" err="1"/>
              <a:t>ompliance</a:t>
            </a:r>
            <a:r>
              <a:rPr lang="cs-CZ" sz="2000" dirty="0"/>
              <a:t> </a:t>
            </a:r>
            <a:r>
              <a:rPr lang="cs-CZ" sz="2000" u="sng" dirty="0" err="1"/>
              <a:t>A</a:t>
            </a:r>
            <a:r>
              <a:rPr lang="cs-CZ" sz="2000" dirty="0" err="1"/>
              <a:t>ssembly</a:t>
            </a:r>
            <a:r>
              <a:rPr lang="cs-CZ" sz="2000" dirty="0"/>
              <a:t> </a:t>
            </a:r>
            <a:r>
              <a:rPr lang="cs-CZ" sz="2000" u="sng" dirty="0"/>
              <a:t>R</a:t>
            </a:r>
            <a:r>
              <a:rPr lang="cs-CZ" sz="2000" dirty="0"/>
              <a:t>obot </a:t>
            </a:r>
            <a:r>
              <a:rPr lang="cs-CZ" sz="2000" u="sng" dirty="0" err="1"/>
              <a:t>A</a:t>
            </a:r>
            <a:r>
              <a:rPr lang="cs-CZ" sz="2000" dirty="0" err="1"/>
              <a:t>rm</a:t>
            </a:r>
            <a:r>
              <a:rPr lang="cs-CZ" sz="2000" dirty="0" smtClean="0"/>
              <a:t>) má </a:t>
            </a:r>
            <a:r>
              <a:rPr lang="cs-CZ" sz="2000" dirty="0"/>
              <a:t>polohovací ústrojí </a:t>
            </a:r>
            <a:r>
              <a:rPr lang="cs-CZ" sz="2000" dirty="0"/>
              <a:t>speciálně </a:t>
            </a:r>
            <a:r>
              <a:rPr lang="cs-CZ" sz="2000" dirty="0"/>
              <a:t>vyvinuté pro aplikace v automatické montáži, které je tvořeno kinematickým řetězcem </a:t>
            </a:r>
            <a:r>
              <a:rPr lang="cs-CZ" sz="2000" b="1" dirty="0"/>
              <a:t>TRR</a:t>
            </a:r>
            <a:r>
              <a:rPr lang="cs-CZ" sz="2000" dirty="0"/>
              <a:t>, resp. </a:t>
            </a:r>
            <a:r>
              <a:rPr lang="cs-CZ" sz="2000" b="1" dirty="0"/>
              <a:t>RRT</a:t>
            </a:r>
            <a:r>
              <a:rPr lang="cs-CZ" sz="2000" dirty="0"/>
              <a:t>, přičemž </a:t>
            </a:r>
            <a:r>
              <a:rPr lang="cs-CZ" sz="2000" b="1" dirty="0"/>
              <a:t>všechny pohybové osy jsou svislé a vzájemně rovnoběžné</a:t>
            </a:r>
            <a:r>
              <a:rPr lang="cs-CZ" sz="2000" dirty="0" smtClean="0"/>
              <a:t>. </a:t>
            </a:r>
            <a:r>
              <a:rPr lang="cs-CZ" sz="2000" dirty="0"/>
              <a:t>Struktura je výhodná pro montážní i technologické účely s možností přesného polohování (běžná přesnost </a:t>
            </a:r>
            <a:r>
              <a:rPr lang="cs-CZ" sz="2000" i="1" dirty="0"/>
              <a:t>±0,05</a:t>
            </a:r>
            <a:r>
              <a:rPr lang="cs-CZ" sz="2000" dirty="0"/>
              <a:t> mm) a značných rychlostí v horizontální rovině (běžně </a:t>
            </a:r>
            <a:r>
              <a:rPr lang="cs-CZ" sz="2000" i="1" dirty="0"/>
              <a:t>4 - 6 </a:t>
            </a:r>
            <a:r>
              <a:rPr lang="cs-CZ" sz="2000" dirty="0"/>
              <a:t>m.s</a:t>
            </a:r>
            <a:r>
              <a:rPr lang="cs-CZ" sz="2000" baseline="30000" dirty="0"/>
              <a:t>-1</a:t>
            </a:r>
            <a:r>
              <a:rPr lang="cs-CZ" sz="2000" dirty="0"/>
              <a:t>).</a:t>
            </a:r>
            <a:endParaRPr lang="cs-CZ" sz="20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457473" y="4358776"/>
            <a:ext cx="3868229" cy="16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93" tIns="44596" rIns="89193" bIns="44596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i="1" u="sng" dirty="0"/>
              <a:t>Trend:</a:t>
            </a:r>
            <a:r>
              <a:rPr lang="cs-CZ" sz="2000" i="1" dirty="0"/>
              <a:t> </a:t>
            </a:r>
            <a:r>
              <a:rPr lang="cs-CZ" sz="2000" dirty="0"/>
              <a:t>v </a:t>
            </a:r>
            <a:r>
              <a:rPr lang="cs-CZ" sz="2000" dirty="0"/>
              <a:t>souladu s rozvojem montážních aplikací podíl v posledních </a:t>
            </a:r>
            <a:r>
              <a:rPr lang="cs-CZ" sz="2000" dirty="0" smtClean="0"/>
              <a:t>15ti </a:t>
            </a:r>
            <a:r>
              <a:rPr lang="cs-CZ" sz="2000" dirty="0"/>
              <a:t>letech výrazně roste a dosahuje cca 15 - 20% podílu na trhu robotů.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0"/>
          <a:stretch/>
        </p:blipFill>
        <p:spPr bwMode="auto">
          <a:xfrm>
            <a:off x="4788024" y="3402831"/>
            <a:ext cx="4086021" cy="19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SCARA</a:t>
            </a: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654927"/>
            <a:ext cx="2016224" cy="20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33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SCARA</a:t>
            </a:r>
            <a:endParaRPr lang="cs-CZ" sz="2400" b="1" dirty="0"/>
          </a:p>
        </p:txBody>
      </p:sp>
      <p:pic>
        <p:nvPicPr>
          <p:cNvPr id="9" name="Obrázek 8" descr="Nové roboty FANUC SCARA – Zakazka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114579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179512" y="49411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SCARA robot </a:t>
            </a:r>
            <a:r>
              <a:rPr lang="cs-CZ" sz="1400" i="1" dirty="0" err="1" smtClean="0"/>
              <a:t>Fanuc</a:t>
            </a:r>
            <a:r>
              <a:rPr lang="cs-CZ" sz="1400" i="1" dirty="0" smtClean="0"/>
              <a:t>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https://www.fanuc.eu</a:t>
            </a:r>
          </a:p>
        </p:txBody>
      </p:sp>
      <p:pic>
        <p:nvPicPr>
          <p:cNvPr id="13" name="Obrázek 12" descr="SG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49972"/>
            <a:ext cx="285750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3059832" y="494116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SCARA robot </a:t>
            </a:r>
            <a:r>
              <a:rPr lang="cs-CZ" sz="1400" i="1" dirty="0" err="1" smtClean="0"/>
              <a:t>Yaskawa</a:t>
            </a:r>
            <a:r>
              <a:rPr lang="cs-CZ" sz="1400" i="1" dirty="0" smtClean="0"/>
              <a:t>, zdroj</a:t>
            </a:r>
            <a:r>
              <a:rPr lang="cs-CZ" sz="1400" i="1" dirty="0"/>
              <a:t>: https://www.cz.yaskawa.eu.com</a:t>
            </a:r>
          </a:p>
        </p:txBody>
      </p:sp>
      <p:pic>
        <p:nvPicPr>
          <p:cNvPr id="15" name="Obrázek 14" descr="Robot KUKA SCARA – ideální pro manipulační a montážní aplikace | KUKA A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21027"/>
          <a:stretch/>
        </p:blipFill>
        <p:spPr bwMode="auto">
          <a:xfrm>
            <a:off x="6156176" y="1978516"/>
            <a:ext cx="2664296" cy="285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délník 15"/>
          <p:cNvSpPr/>
          <p:nvPr/>
        </p:nvSpPr>
        <p:spPr>
          <a:xfrm>
            <a:off x="6298586" y="4887693"/>
            <a:ext cx="2303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400" i="1" dirty="0" smtClean="0"/>
              <a:t>SCARA robot Kuka,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</a:t>
            </a:r>
            <a:r>
              <a:rPr lang="cs-CZ" sz="1400" i="1" dirty="0" smtClean="0"/>
              <a:t>https</a:t>
            </a:r>
            <a:r>
              <a:rPr lang="cs-CZ" sz="1400" i="1" dirty="0"/>
              <a:t>://www.kuka.com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62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34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2" y="1603847"/>
            <a:ext cx="8229057" cy="4561457"/>
          </a:xfrm>
        </p:spPr>
        <p:txBody>
          <a:bodyPr/>
          <a:lstStyle/>
          <a:p>
            <a:pPr algn="just"/>
            <a:r>
              <a:rPr lang="cs-CZ" sz="2052" dirty="0"/>
              <a:t>V poslední době nalézají uplatnění tzv. </a:t>
            </a:r>
            <a:r>
              <a:rPr lang="cs-CZ" sz="2052" b="1" dirty="0"/>
              <a:t>paralelní struktury </a:t>
            </a:r>
            <a:r>
              <a:rPr lang="cs-CZ" sz="2052" dirty="0"/>
              <a:t>kinematických řetězců, které vzniknou obecně připojením výstupních členů soustavy na rám prostřednictvím několika klasických sériových řetězců. V praxi se pak přednostně uplatňují různé variace </a:t>
            </a:r>
            <a:r>
              <a:rPr lang="cs-CZ" sz="2052" b="1" dirty="0"/>
              <a:t>Stewartovy plošiny </a:t>
            </a:r>
            <a:r>
              <a:rPr lang="cs-CZ" sz="2052" dirty="0"/>
              <a:t>v </a:t>
            </a:r>
            <a:r>
              <a:rPr lang="cs-CZ" sz="2052" dirty="0"/>
              <a:t>současnosti nejčastěji v </a:t>
            </a:r>
            <a:r>
              <a:rPr lang="cs-CZ" sz="2052" dirty="0" err="1"/>
              <a:t>hexapodním</a:t>
            </a:r>
            <a:r>
              <a:rPr lang="cs-CZ" sz="2052" dirty="0"/>
              <a:t> uspořádání ( z lat. </a:t>
            </a:r>
            <a:r>
              <a:rPr lang="cs-CZ" sz="2052" dirty="0" err="1"/>
              <a:t>Hexapod</a:t>
            </a:r>
            <a:r>
              <a:rPr lang="cs-CZ" sz="2052" dirty="0"/>
              <a:t> = šestinožec). Toto uspořádání obsahující posuvnou kinematickou dvojici a připojené na rám pomocí sférických kinematických dvojic dává plošině 6° </a:t>
            </a:r>
            <a:r>
              <a:rPr lang="cs-CZ" sz="2052" dirty="0"/>
              <a:t>volnosti.  Připojením </a:t>
            </a:r>
            <a:r>
              <a:rPr lang="cs-CZ" sz="2052" dirty="0"/>
              <a:t>plošiny na rám pomocí sférického uložení odebereme struktuře 3°volnosti a dostáváme tzv. </a:t>
            </a:r>
            <a:r>
              <a:rPr lang="cs-CZ" sz="2052" b="1" dirty="0"/>
              <a:t>orientovanou </a:t>
            </a:r>
            <a:r>
              <a:rPr lang="cs-CZ" sz="2052" b="1" dirty="0"/>
              <a:t>plošinu</a:t>
            </a:r>
            <a:r>
              <a:rPr lang="cs-CZ" sz="2052" i="1" dirty="0"/>
              <a:t>,</a:t>
            </a:r>
            <a:r>
              <a:rPr lang="cs-CZ" sz="2052" dirty="0"/>
              <a:t> která </a:t>
            </a:r>
            <a:r>
              <a:rPr lang="cs-CZ" sz="2052" dirty="0"/>
              <a:t>má výhodné aplikační vlastnosti v systémech pasivní i aktivní kompenzace chyb prostorové orientace a s výhodou nalézá uplatnění v realizaci automatické </a:t>
            </a:r>
            <a:r>
              <a:rPr lang="cs-CZ" sz="2052" dirty="0"/>
              <a:t>montáže</a:t>
            </a:r>
            <a:r>
              <a:rPr lang="cs-CZ" sz="2052" dirty="0" smtClean="0"/>
              <a:t>.</a:t>
            </a:r>
            <a:endParaRPr lang="cs-CZ" sz="2052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modifikované kloubové struktury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31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35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61" y="1340768"/>
            <a:ext cx="7017865" cy="209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5" y="3331501"/>
            <a:ext cx="2359005" cy="26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64" y="3370413"/>
            <a:ext cx="2955578" cy="272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61" y="3645024"/>
            <a:ext cx="2498660" cy="21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72938" y="3662636"/>
            <a:ext cx="431022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70" dirty="0"/>
              <a:t>g</a:t>
            </a:r>
            <a:r>
              <a:rPr lang="cs-CZ" sz="770" dirty="0"/>
              <a:t>)</a:t>
            </a:r>
            <a:endParaRPr lang="cs-CZ" sz="77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40152" y="5856180"/>
            <a:ext cx="2880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DELTA robot (ABB a řada dalších)</a:t>
            </a:r>
            <a:endParaRPr lang="cs-CZ" sz="1400" i="1" dirty="0"/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modifikované kloubové struktury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5806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36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koncepce kinematické struktury PR – typ modifikované kloubové struktury</a:t>
            </a:r>
            <a:endParaRPr lang="cs-CZ" sz="2400" b="1" dirty="0"/>
          </a:p>
        </p:txBody>
      </p:sp>
      <p:pic>
        <p:nvPicPr>
          <p:cNvPr id="12" name="Obrázek 11" descr="FANUC Robotics F-200iB 6 Axis, Parallel Link Robot, 100 Kg Payload Capacity  - Flexible Automation Suppl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1538" r="23077" b="7694"/>
          <a:stretch/>
        </p:blipFill>
        <p:spPr bwMode="auto">
          <a:xfrm>
            <a:off x="611560" y="2060848"/>
            <a:ext cx="2304256" cy="35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467544" y="55172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Paralelní robot </a:t>
            </a:r>
            <a:r>
              <a:rPr lang="cs-CZ" sz="1400" i="1" dirty="0" err="1" smtClean="0"/>
              <a:t>Fanuc</a:t>
            </a:r>
            <a:r>
              <a:rPr lang="cs-CZ" sz="1400" i="1" dirty="0" smtClean="0"/>
              <a:t>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https://www.fanuc.eu</a:t>
            </a:r>
          </a:p>
        </p:txBody>
      </p:sp>
      <p:pic>
        <p:nvPicPr>
          <p:cNvPr id="15" name="Obrázek 14" descr="Parallel robot - IRB 360 FlexPicker® - ABB Robotics - 4-axis / 3-axis /  handli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r="21127"/>
          <a:stretch/>
        </p:blipFill>
        <p:spPr bwMode="auto">
          <a:xfrm>
            <a:off x="3275856" y="1916832"/>
            <a:ext cx="2376264" cy="37913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ovéPole 15"/>
          <p:cNvSpPr txBox="1"/>
          <p:nvPr/>
        </p:nvSpPr>
        <p:spPr>
          <a:xfrm>
            <a:off x="3131840" y="55172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Paralelní (delta) robot ABB,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https://new.abb.com</a:t>
            </a:r>
            <a:endParaRPr lang="cs-CZ" sz="1400" i="1" dirty="0"/>
          </a:p>
        </p:txBody>
      </p:sp>
      <p:pic>
        <p:nvPicPr>
          <p:cNvPr id="17" name="Obrázek 16" descr="X4 four-armed parallel robot developped at Tsinghua Universit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34" y="2780928"/>
            <a:ext cx="3128174" cy="24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ovéPole 17"/>
          <p:cNvSpPr txBox="1"/>
          <p:nvPr/>
        </p:nvSpPr>
        <p:spPr>
          <a:xfrm>
            <a:off x="6084168" y="55172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smtClean="0"/>
              <a:t>4ramenný paralelní robot,</a:t>
            </a:r>
          </a:p>
          <a:p>
            <a:pPr algn="r"/>
            <a:r>
              <a:rPr lang="cs-CZ" sz="1400" i="1" dirty="0" smtClean="0"/>
              <a:t>zdroj</a:t>
            </a:r>
            <a:r>
              <a:rPr lang="cs-CZ" sz="1400" i="1" dirty="0"/>
              <a:t>: https://robohub.org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0938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</a:rPr>
              <a:pPr algn="r" defTabSz="891917">
                <a:defRPr/>
              </a:pPr>
              <a:t>37</a:t>
            </a:fld>
            <a:endParaRPr lang="cs-CZ" sz="1197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8251"/>
            <a:ext cx="157974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539"/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Přehled počtu nasazených robotů jednotlivých typů</a:t>
            </a:r>
            <a:endParaRPr lang="cs-CZ" sz="2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8006243" cy="35283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1907704" y="5175647"/>
            <a:ext cx="7367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1863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348880"/>
            <a:ext cx="4052335" cy="167548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331640" y="2275581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Název: </a:t>
            </a:r>
            <a:r>
              <a:rPr lang="cs-CZ" sz="2000" b="1" dirty="0" smtClean="0"/>
              <a:t>rotační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Symbol: </a:t>
            </a:r>
            <a:r>
              <a:rPr lang="cs-CZ" sz="2000" b="1" dirty="0" smtClean="0"/>
              <a:t>R</a:t>
            </a:r>
            <a:endParaRPr lang="cs-CZ" sz="2000" b="1" dirty="0"/>
          </a:p>
          <a:p>
            <a:pPr>
              <a:spcAft>
                <a:spcPts val="1200"/>
              </a:spcAft>
            </a:pPr>
            <a:r>
              <a:rPr lang="cs-CZ" sz="2000" dirty="0"/>
              <a:t>Pohyblivost (B:A): </a:t>
            </a:r>
            <a:r>
              <a:rPr lang="cs-CZ" sz="2000" b="1" dirty="0"/>
              <a:t>i = 1°</a:t>
            </a:r>
          </a:p>
          <a:p>
            <a:r>
              <a:rPr lang="cs-CZ" sz="2000" dirty="0" smtClean="0"/>
              <a:t>Třída (j = 6 – i): </a:t>
            </a:r>
            <a:r>
              <a:rPr lang="cs-CZ" sz="2000" b="1" dirty="0" smtClean="0"/>
              <a:t>5</a:t>
            </a:r>
          </a:p>
          <a:p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755576" y="4995845"/>
            <a:ext cx="7542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Počet stupňů volnosti (pohyblivost) kinematické dvojice i </a:t>
            </a:r>
            <a:r>
              <a:rPr lang="cs-CZ" sz="2000" dirty="0" smtClean="0"/>
              <a:t>je roven </a:t>
            </a:r>
            <a:r>
              <a:rPr lang="cs-CZ" sz="2000" dirty="0"/>
              <a:t>počtu nezávislých posuvů a rotací, které mohou členy dvojice vůči sobě navzájem vykonávat.</a:t>
            </a:r>
          </a:p>
        </p:txBody>
      </p:sp>
    </p:spTree>
    <p:extLst>
      <p:ext uri="{BB962C8B-B14F-4D97-AF65-F5344CB8AC3E}">
        <p14:creationId xmlns:p14="http://schemas.microsoft.com/office/powerpoint/2010/main" val="353964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75581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Název: </a:t>
            </a:r>
            <a:r>
              <a:rPr lang="cs-CZ" sz="2000" b="1" dirty="0" smtClean="0"/>
              <a:t>posuvná </a:t>
            </a:r>
            <a:r>
              <a:rPr lang="cs-CZ" sz="2000" dirty="0" smtClean="0"/>
              <a:t>(translační)</a:t>
            </a:r>
            <a:endParaRPr lang="cs-CZ" sz="2000" b="1" dirty="0" smtClean="0"/>
          </a:p>
          <a:p>
            <a:pPr>
              <a:spcAft>
                <a:spcPts val="1200"/>
              </a:spcAft>
            </a:pPr>
            <a:r>
              <a:rPr lang="cs-CZ" sz="2000" dirty="0" smtClean="0"/>
              <a:t>Symbol: </a:t>
            </a:r>
            <a:r>
              <a:rPr lang="cs-CZ" sz="2000" b="1" dirty="0" smtClean="0"/>
              <a:t>T</a:t>
            </a:r>
            <a:endParaRPr lang="cs-CZ" sz="2000" b="1" dirty="0"/>
          </a:p>
          <a:p>
            <a:pPr>
              <a:spcAft>
                <a:spcPts val="1200"/>
              </a:spcAft>
            </a:pPr>
            <a:r>
              <a:rPr lang="cs-CZ" sz="2000" dirty="0"/>
              <a:t>Pohyblivost (B:A): </a:t>
            </a:r>
            <a:r>
              <a:rPr lang="cs-CZ" sz="2000" b="1" dirty="0"/>
              <a:t>i = 1°</a:t>
            </a:r>
          </a:p>
          <a:p>
            <a:r>
              <a:rPr lang="cs-CZ" sz="2000" dirty="0" smtClean="0"/>
              <a:t>Třída (j = 6 – i): </a:t>
            </a:r>
            <a:r>
              <a:rPr lang="cs-CZ" sz="2000" b="1" dirty="0" smtClean="0"/>
              <a:t>5</a:t>
            </a:r>
          </a:p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420888"/>
            <a:ext cx="3550797" cy="17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5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75581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Název: </a:t>
            </a:r>
            <a:r>
              <a:rPr lang="cs-CZ" sz="2000" b="1" dirty="0" smtClean="0"/>
              <a:t>šroubová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Symbol: </a:t>
            </a:r>
            <a:r>
              <a:rPr lang="cs-CZ" sz="2000" b="1" dirty="0"/>
              <a:t>H</a:t>
            </a:r>
          </a:p>
          <a:p>
            <a:pPr>
              <a:spcAft>
                <a:spcPts val="1200"/>
              </a:spcAft>
            </a:pPr>
            <a:r>
              <a:rPr lang="cs-CZ" sz="2000" dirty="0"/>
              <a:t>Pohyblivost (B:A): </a:t>
            </a:r>
            <a:r>
              <a:rPr lang="cs-CZ" sz="2000" b="1" dirty="0"/>
              <a:t>i = </a:t>
            </a:r>
            <a:r>
              <a:rPr lang="cs-CZ" sz="2000" b="1" dirty="0">
                <a:solidFill>
                  <a:srgbClr val="FF0000"/>
                </a:solidFill>
              </a:rPr>
              <a:t>1°</a:t>
            </a:r>
          </a:p>
          <a:p>
            <a:r>
              <a:rPr lang="cs-CZ" sz="2000" dirty="0" smtClean="0"/>
              <a:t>Třída (j = 6 – i): </a:t>
            </a:r>
            <a:r>
              <a:rPr lang="cs-CZ" sz="2000" b="1" dirty="0" smtClean="0">
                <a:solidFill>
                  <a:srgbClr val="FF0000"/>
                </a:solidFill>
              </a:rPr>
              <a:t>5</a:t>
            </a:r>
          </a:p>
          <a:p>
            <a:endParaRPr lang="cs-CZ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420888"/>
            <a:ext cx="41354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75581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Název: </a:t>
            </a:r>
            <a:r>
              <a:rPr lang="cs-CZ" sz="2000" b="1" dirty="0" smtClean="0"/>
              <a:t>valivá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Symbol: </a:t>
            </a:r>
            <a:r>
              <a:rPr lang="cs-CZ" sz="2000" b="1" dirty="0" smtClean="0"/>
              <a:t>V</a:t>
            </a:r>
            <a:endParaRPr lang="cs-CZ" sz="2000" b="1" dirty="0"/>
          </a:p>
          <a:p>
            <a:pPr>
              <a:spcAft>
                <a:spcPts val="1200"/>
              </a:spcAft>
            </a:pPr>
            <a:r>
              <a:rPr lang="cs-CZ" sz="2000" dirty="0"/>
              <a:t>Pohyblivost (B:A): </a:t>
            </a:r>
            <a:r>
              <a:rPr lang="cs-CZ" sz="2000" b="1" dirty="0"/>
              <a:t>i = 1°</a:t>
            </a:r>
          </a:p>
          <a:p>
            <a:r>
              <a:rPr lang="cs-CZ" sz="2000" dirty="0" smtClean="0"/>
              <a:t>Třída (j = 6 – i): </a:t>
            </a:r>
            <a:r>
              <a:rPr lang="cs-CZ" sz="2000" b="1" dirty="0" smtClean="0"/>
              <a:t>5</a:t>
            </a:r>
          </a:p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194326"/>
            <a:ext cx="3854107" cy="21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0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3" y="2421637"/>
            <a:ext cx="3761421" cy="191604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331640" y="2275581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Název: </a:t>
            </a:r>
            <a:r>
              <a:rPr lang="cs-CZ" sz="2000" b="1" dirty="0" smtClean="0"/>
              <a:t>válcová </a:t>
            </a:r>
            <a:r>
              <a:rPr lang="cs-CZ" sz="2000" dirty="0" smtClean="0"/>
              <a:t>(cylindrická)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Symbol: </a:t>
            </a:r>
            <a:r>
              <a:rPr lang="cs-CZ" sz="2000" b="1" dirty="0" smtClean="0"/>
              <a:t>C</a:t>
            </a:r>
            <a:endParaRPr lang="cs-CZ" sz="2000" b="1" dirty="0"/>
          </a:p>
          <a:p>
            <a:pPr>
              <a:spcAft>
                <a:spcPts val="1200"/>
              </a:spcAft>
            </a:pPr>
            <a:r>
              <a:rPr lang="cs-CZ" sz="2000" dirty="0"/>
              <a:t>Pohyblivost (B:A): </a:t>
            </a:r>
            <a:r>
              <a:rPr lang="cs-CZ" sz="2000" b="1" dirty="0"/>
              <a:t>i = </a:t>
            </a:r>
            <a:r>
              <a:rPr lang="cs-CZ" sz="2000" b="1" dirty="0" smtClean="0"/>
              <a:t>2°</a:t>
            </a:r>
            <a:endParaRPr lang="cs-CZ" sz="2000" b="1" dirty="0"/>
          </a:p>
          <a:p>
            <a:r>
              <a:rPr lang="cs-CZ" sz="2000" dirty="0" smtClean="0"/>
              <a:t>Třída (j = 6 – i): </a:t>
            </a:r>
            <a:r>
              <a:rPr lang="cs-CZ" sz="2000" b="1" dirty="0" smtClean="0"/>
              <a:t>4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5453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Přehled prostorových kinematických dvojic</a:t>
            </a:r>
          </a:p>
        </p:txBody>
      </p:sp>
      <p:sp>
        <p:nvSpPr>
          <p:cNvPr id="6" name="Zástupný symbol pro číslo snímku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75581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Název: </a:t>
            </a:r>
            <a:r>
              <a:rPr lang="cs-CZ" sz="2000" b="1" dirty="0" smtClean="0"/>
              <a:t>sférická </a:t>
            </a:r>
            <a:endParaRPr lang="cs-CZ" sz="2000" dirty="0" smtClean="0"/>
          </a:p>
          <a:p>
            <a:pPr>
              <a:spcAft>
                <a:spcPts val="1200"/>
              </a:spcAft>
            </a:pPr>
            <a:r>
              <a:rPr lang="cs-CZ" sz="2000" dirty="0" smtClean="0"/>
              <a:t>Symbol: </a:t>
            </a:r>
            <a:r>
              <a:rPr lang="cs-CZ" sz="2000" b="1" dirty="0" smtClean="0"/>
              <a:t>S</a:t>
            </a:r>
            <a:endParaRPr lang="cs-CZ" sz="2000" b="1" dirty="0"/>
          </a:p>
          <a:p>
            <a:pPr>
              <a:spcAft>
                <a:spcPts val="1200"/>
              </a:spcAft>
            </a:pPr>
            <a:r>
              <a:rPr lang="cs-CZ" sz="2000" dirty="0"/>
              <a:t>Pohyblivost (B:A): </a:t>
            </a:r>
            <a:r>
              <a:rPr lang="cs-CZ" sz="2000" b="1" dirty="0"/>
              <a:t>i = </a:t>
            </a:r>
            <a:r>
              <a:rPr lang="cs-CZ" sz="2000" b="1" dirty="0" smtClean="0"/>
              <a:t>3°</a:t>
            </a:r>
            <a:endParaRPr lang="cs-CZ" sz="2000" b="1" dirty="0"/>
          </a:p>
          <a:p>
            <a:r>
              <a:rPr lang="cs-CZ" sz="2000" dirty="0" smtClean="0"/>
              <a:t>Třída (j = 6 – i): </a:t>
            </a:r>
            <a:r>
              <a:rPr lang="cs-CZ" sz="2000" b="1" dirty="0" smtClean="0"/>
              <a:t>3</a:t>
            </a:r>
          </a:p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277739"/>
            <a:ext cx="3290811" cy="21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5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1709</Words>
  <Application>Microsoft Office PowerPoint</Application>
  <PresentationFormat>Předvádění na obrazovce (4:3)</PresentationFormat>
  <Paragraphs>251</Paragraphs>
  <Slides>37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Michal</cp:lastModifiedBy>
  <cp:revision>79</cp:revision>
  <dcterms:created xsi:type="dcterms:W3CDTF">2017-11-24T10:29:28Z</dcterms:created>
  <dcterms:modified xsi:type="dcterms:W3CDTF">2022-11-23T12:37:13Z</dcterms:modified>
</cp:coreProperties>
</file>