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2" r:id="rId15"/>
    <p:sldId id="273" r:id="rId16"/>
    <p:sldId id="26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0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2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88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0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9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1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1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2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8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3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3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6D85-8284-4C76-8B13-5933007F43C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9B41-BE51-4B9C-ADBE-F2F415F19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845" y="1250565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6600" dirty="0"/>
            </a:br>
            <a:r>
              <a:rPr lang="cs-CZ" sz="6600" dirty="0" err="1"/>
              <a:t>Children</a:t>
            </a:r>
            <a:r>
              <a:rPr lang="en-US" sz="6600" dirty="0"/>
              <a:t>’</a:t>
            </a:r>
            <a:r>
              <a:rPr lang="cs-CZ" sz="6600" dirty="0"/>
              <a:t>s </a:t>
            </a:r>
            <a:r>
              <a:rPr lang="cs-CZ" sz="6600" dirty="0" err="1"/>
              <a:t>literature</a:t>
            </a:r>
            <a:endParaRPr lang="en-GB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8052" y="3783584"/>
            <a:ext cx="11118573" cy="16414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4800" dirty="0" err="1"/>
              <a:t>Aims</a:t>
            </a:r>
            <a:r>
              <a:rPr lang="cs-CZ" sz="4800" dirty="0"/>
              <a:t>/</a:t>
            </a:r>
            <a:r>
              <a:rPr lang="cs-CZ" sz="4800" dirty="0" err="1"/>
              <a:t>Roles</a:t>
            </a:r>
            <a:r>
              <a:rPr lang="cs-CZ" sz="4800" dirty="0"/>
              <a:t>/</a:t>
            </a:r>
            <a:r>
              <a:rPr lang="cs-CZ" sz="4800" dirty="0" err="1"/>
              <a:t>Themes</a:t>
            </a:r>
            <a:r>
              <a:rPr lang="cs-CZ" sz="4800" dirty="0"/>
              <a:t>/</a:t>
            </a:r>
            <a:endParaRPr lang="en-US" sz="4800" dirty="0"/>
          </a:p>
          <a:p>
            <a:pPr algn="ctr"/>
            <a:r>
              <a:rPr lang="cs-CZ" sz="4800" dirty="0" err="1"/>
              <a:t>Historical</a:t>
            </a:r>
            <a:r>
              <a:rPr lang="cs-CZ" sz="4800" dirty="0"/>
              <a:t> </a:t>
            </a:r>
            <a:r>
              <a:rPr lang="cs-CZ" sz="4800" dirty="0" err="1"/>
              <a:t>development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02033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9" y="490332"/>
            <a:ext cx="10353761" cy="887896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6348" y="1378228"/>
            <a:ext cx="10840278" cy="4785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/>
              <a:t>Fantasy:</a:t>
            </a:r>
          </a:p>
          <a:p>
            <a:r>
              <a:rPr lang="en-GB" sz="2400" dirty="0"/>
              <a:t>L. Frank Baum's </a:t>
            </a:r>
            <a:r>
              <a:rPr lang="en-GB" sz="2400" i="1" dirty="0"/>
              <a:t>Wonderful Wizard of Oz </a:t>
            </a:r>
            <a:r>
              <a:rPr lang="en-GB" sz="2400" dirty="0"/>
              <a:t>(1900)</a:t>
            </a:r>
            <a:endParaRPr lang="cs-CZ" sz="2400" dirty="0"/>
          </a:p>
          <a:p>
            <a:r>
              <a:rPr lang="en-GB" sz="2400" dirty="0"/>
              <a:t>A. A. Milne's </a:t>
            </a:r>
            <a:r>
              <a:rPr lang="en-GB" sz="2400" i="1" dirty="0"/>
              <a:t>Winnie-the-Pooh</a:t>
            </a:r>
            <a:r>
              <a:rPr lang="en-GB" sz="2400" dirty="0"/>
              <a:t> (1927)</a:t>
            </a:r>
            <a:endParaRPr lang="cs-CZ" sz="2400" dirty="0"/>
          </a:p>
          <a:p>
            <a:r>
              <a:rPr lang="en-GB" sz="2400" dirty="0"/>
              <a:t>P. L. Travers's </a:t>
            </a:r>
            <a:r>
              <a:rPr lang="en-GB" sz="2400" i="1" dirty="0"/>
              <a:t>Mary Poppins </a:t>
            </a:r>
            <a:r>
              <a:rPr lang="en-GB" sz="2400" dirty="0"/>
              <a:t>(1934)</a:t>
            </a:r>
            <a:endParaRPr lang="cs-CZ" sz="2400" dirty="0"/>
          </a:p>
          <a:p>
            <a:r>
              <a:rPr lang="en-GB" sz="2400" dirty="0"/>
              <a:t>J. R. R. Tolkien's </a:t>
            </a:r>
            <a:r>
              <a:rPr lang="en-GB" sz="2400" i="1" dirty="0"/>
              <a:t>The Hobbit </a:t>
            </a:r>
            <a:r>
              <a:rPr lang="en-GB" sz="2400" dirty="0"/>
              <a:t>(1937)</a:t>
            </a:r>
            <a:endParaRPr lang="cs-CZ" sz="2400" dirty="0"/>
          </a:p>
          <a:p>
            <a:r>
              <a:rPr lang="en-GB" sz="2400" dirty="0"/>
              <a:t>C. S. Lewis's "Narnia" series</a:t>
            </a:r>
            <a:endParaRPr lang="cs-CZ" sz="2400" dirty="0"/>
          </a:p>
          <a:p>
            <a:r>
              <a:rPr lang="en-GB" sz="2400" dirty="0"/>
              <a:t>E. B. White's </a:t>
            </a:r>
            <a:r>
              <a:rPr lang="en-GB" sz="2400" i="1" dirty="0"/>
              <a:t>Charlotte's Web </a:t>
            </a:r>
            <a:r>
              <a:rPr lang="en-GB" sz="2400" dirty="0"/>
              <a:t>(1952) and </a:t>
            </a:r>
            <a:r>
              <a:rPr lang="en-GB" sz="2400" i="1" dirty="0"/>
              <a:t>The Trumpet of the Swan</a:t>
            </a:r>
            <a:r>
              <a:rPr lang="en-GB" sz="2400" dirty="0"/>
              <a:t> (1970)</a:t>
            </a:r>
            <a:endParaRPr lang="cs-CZ" sz="2400" dirty="0"/>
          </a:p>
          <a:p>
            <a:r>
              <a:rPr lang="en-GB" sz="2400" dirty="0"/>
              <a:t>Lloyd Alexander's </a:t>
            </a:r>
            <a:r>
              <a:rPr lang="en-GB" sz="2400" i="1" dirty="0"/>
              <a:t>Book of Three </a:t>
            </a:r>
            <a:r>
              <a:rPr lang="en-GB" sz="2400" dirty="0"/>
              <a:t>(1964)</a:t>
            </a:r>
            <a:endParaRPr lang="cs-CZ" sz="2400" dirty="0"/>
          </a:p>
          <a:p>
            <a:r>
              <a:rPr lang="en-GB" sz="2400" dirty="0"/>
              <a:t>Brian Jacques's </a:t>
            </a:r>
            <a:r>
              <a:rPr lang="en-GB" sz="2400" i="1" dirty="0" err="1"/>
              <a:t>Redwall</a:t>
            </a:r>
            <a:r>
              <a:rPr lang="en-GB" sz="2400" i="1" dirty="0"/>
              <a:t> </a:t>
            </a:r>
            <a:r>
              <a:rPr lang="en-GB" sz="2400" dirty="0"/>
              <a:t>series (1987–)</a:t>
            </a:r>
            <a:endParaRPr lang="cs-CZ" sz="2400" dirty="0"/>
          </a:p>
          <a:p>
            <a:r>
              <a:rPr lang="en-GB" sz="2400" dirty="0"/>
              <a:t>J. K. Rowling's Harry Potter books (7 vol., 1997–2007)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98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9" y="304801"/>
            <a:ext cx="10353761" cy="1086678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3513"/>
            <a:ext cx="10233800" cy="4573450"/>
          </a:xfrm>
        </p:spPr>
        <p:txBody>
          <a:bodyPr>
            <a:normAutofit/>
          </a:bodyPr>
          <a:lstStyle/>
          <a:p>
            <a:r>
              <a:rPr lang="en-US" sz="2400" dirty="0"/>
              <a:t>Kenneth Grahame</a:t>
            </a:r>
            <a:r>
              <a:rPr lang="cs-CZ" sz="2400" dirty="0"/>
              <a:t> - </a:t>
            </a:r>
            <a:r>
              <a:rPr lang="en-US" sz="2400" i="1" dirty="0"/>
              <a:t>Wind in the Willows </a:t>
            </a:r>
            <a:r>
              <a:rPr lang="en-US" sz="2400" dirty="0"/>
              <a:t>(1908)</a:t>
            </a:r>
            <a:endParaRPr lang="cs-CZ" sz="2400" dirty="0"/>
          </a:p>
          <a:p>
            <a:r>
              <a:rPr lang="en-US" sz="2400" dirty="0"/>
              <a:t>Esther Forbes</a:t>
            </a:r>
            <a:r>
              <a:rPr lang="cs-CZ" sz="2400" dirty="0"/>
              <a:t> - </a:t>
            </a:r>
            <a:r>
              <a:rPr lang="en-US" sz="2400" i="1" dirty="0"/>
              <a:t>Johnny </a:t>
            </a:r>
            <a:r>
              <a:rPr lang="en-US" sz="2400" i="1" dirty="0" err="1"/>
              <a:t>Tremain</a:t>
            </a:r>
            <a:r>
              <a:rPr lang="en-US" sz="2400" i="1" dirty="0"/>
              <a:t> </a:t>
            </a:r>
            <a:r>
              <a:rPr lang="en-US" sz="2400" dirty="0"/>
              <a:t>(1944)</a:t>
            </a:r>
            <a:endParaRPr lang="cs-CZ" sz="2400" dirty="0"/>
          </a:p>
          <a:p>
            <a:r>
              <a:rPr lang="en-US" sz="2400" dirty="0"/>
              <a:t>Joseph </a:t>
            </a:r>
            <a:r>
              <a:rPr lang="en-US" sz="2400" dirty="0" err="1"/>
              <a:t>Krumgold</a:t>
            </a:r>
            <a:r>
              <a:rPr lang="cs-CZ" sz="2400" dirty="0"/>
              <a:t> - </a:t>
            </a:r>
            <a:r>
              <a:rPr lang="en-US" sz="2400" i="1" dirty="0"/>
              <a:t>And Now Miguel </a:t>
            </a:r>
            <a:r>
              <a:rPr lang="en-US" sz="2400" dirty="0"/>
              <a:t>(1953)</a:t>
            </a:r>
            <a:endParaRPr lang="cs-CZ" sz="2400" dirty="0"/>
          </a:p>
          <a:p>
            <a:r>
              <a:rPr lang="en-US" sz="2400" dirty="0"/>
              <a:t>Scott O'Dell</a:t>
            </a:r>
            <a:r>
              <a:rPr lang="cs-CZ" sz="2400" dirty="0"/>
              <a:t> - </a:t>
            </a:r>
            <a:r>
              <a:rPr lang="en-US" sz="2400" i="1" dirty="0"/>
              <a:t>Island of the Blue Dolphins </a:t>
            </a:r>
            <a:r>
              <a:rPr lang="en-US" sz="2400" dirty="0"/>
              <a:t>(1961)</a:t>
            </a:r>
            <a:endParaRPr lang="cs-CZ" sz="2400" dirty="0"/>
          </a:p>
          <a:p>
            <a:r>
              <a:rPr lang="en-US" sz="2400" dirty="0"/>
              <a:t>Irene Hunt</a:t>
            </a:r>
            <a:r>
              <a:rPr lang="cs-CZ" sz="2400" dirty="0"/>
              <a:t> - </a:t>
            </a:r>
            <a:r>
              <a:rPr lang="en-US" sz="2400" i="1" dirty="0"/>
              <a:t>Up a Road Slowly </a:t>
            </a:r>
            <a:r>
              <a:rPr lang="en-US" sz="2400" dirty="0"/>
              <a:t>(1966)</a:t>
            </a:r>
            <a:endParaRPr lang="cs-CZ" sz="2400" dirty="0"/>
          </a:p>
          <a:p>
            <a:r>
              <a:rPr lang="en-US" sz="2400" dirty="0"/>
              <a:t>William Armstrong</a:t>
            </a:r>
            <a:r>
              <a:rPr lang="cs-CZ" sz="2400" dirty="0"/>
              <a:t> - </a:t>
            </a:r>
            <a:r>
              <a:rPr lang="en-US" sz="2400" i="1" dirty="0"/>
              <a:t>Sounder</a:t>
            </a:r>
            <a:r>
              <a:rPr lang="en-US" sz="2400" dirty="0"/>
              <a:t> (1970)</a:t>
            </a:r>
            <a:endParaRPr lang="cs-CZ" sz="2400" dirty="0"/>
          </a:p>
          <a:p>
            <a:r>
              <a:rPr lang="en-US" sz="2400" dirty="0"/>
              <a:t>S. E. Hinton</a:t>
            </a:r>
            <a:r>
              <a:rPr lang="cs-CZ" sz="2400" dirty="0"/>
              <a:t> - </a:t>
            </a:r>
            <a:r>
              <a:rPr lang="en-US" sz="2400" i="1" dirty="0"/>
              <a:t>The Outsiders </a:t>
            </a:r>
            <a:r>
              <a:rPr lang="en-US" sz="2400" dirty="0"/>
              <a:t>(1980)</a:t>
            </a:r>
            <a:endParaRPr lang="cs-CZ" sz="2400" dirty="0"/>
          </a:p>
          <a:p>
            <a:r>
              <a:rPr lang="en-US" sz="2400" dirty="0"/>
              <a:t>Robert Cormier</a:t>
            </a:r>
            <a:r>
              <a:rPr lang="cs-CZ" sz="2400" dirty="0"/>
              <a:t> -</a:t>
            </a:r>
            <a:r>
              <a:rPr lang="en-US" sz="2400" dirty="0"/>
              <a:t> </a:t>
            </a:r>
            <a:r>
              <a:rPr lang="en-US" sz="2400" i="1" dirty="0"/>
              <a:t>I Am the Cheese </a:t>
            </a:r>
            <a:r>
              <a:rPr lang="en-US" sz="2400" dirty="0"/>
              <a:t>(1977)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602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9" y="318052"/>
            <a:ext cx="10353761" cy="993913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2696"/>
            <a:ext cx="10233800" cy="4984267"/>
          </a:xfrm>
        </p:spPr>
        <p:txBody>
          <a:bodyPr>
            <a:normAutofit/>
          </a:bodyPr>
          <a:lstStyle/>
          <a:p>
            <a:r>
              <a:rPr lang="en-GB" sz="2400" dirty="0"/>
              <a:t>Ellen </a:t>
            </a:r>
            <a:r>
              <a:rPr lang="en-GB" sz="2400" dirty="0" err="1"/>
              <a:t>Raskin</a:t>
            </a:r>
            <a:r>
              <a:rPr lang="en-GB" sz="2400" dirty="0"/>
              <a:t>, Judy Blume, and Cynthia Voigt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Verna </a:t>
            </a:r>
            <a:r>
              <a:rPr lang="en-GB" sz="2400" dirty="0" err="1"/>
              <a:t>Aardema</a:t>
            </a:r>
            <a:r>
              <a:rPr lang="en-GB" sz="2400" dirty="0"/>
              <a:t> </a:t>
            </a:r>
            <a:r>
              <a:rPr lang="cs-CZ" sz="2400" dirty="0"/>
              <a:t>-</a:t>
            </a:r>
            <a:r>
              <a:rPr lang="en-GB" sz="2400" dirty="0"/>
              <a:t> African folktales</a:t>
            </a:r>
            <a:endParaRPr lang="cs-CZ" sz="2400" dirty="0"/>
          </a:p>
          <a:p>
            <a:r>
              <a:rPr lang="en-GB" sz="2400" dirty="0"/>
              <a:t>Yoko Kawashima Watkins </a:t>
            </a:r>
            <a:r>
              <a:rPr lang="cs-CZ" sz="2400" dirty="0"/>
              <a:t>-</a:t>
            </a:r>
            <a:r>
              <a:rPr lang="en-GB" sz="2400" dirty="0"/>
              <a:t> Asian oral traditions</a:t>
            </a:r>
            <a:endParaRPr lang="cs-CZ" sz="2400" dirty="0"/>
          </a:p>
          <a:p>
            <a:r>
              <a:rPr lang="en-US" sz="2400" dirty="0"/>
              <a:t>Allen Say</a:t>
            </a:r>
            <a:r>
              <a:rPr lang="cs-CZ" sz="2400" dirty="0"/>
              <a:t> - </a:t>
            </a:r>
            <a:r>
              <a:rPr lang="en-US" sz="2400" dirty="0"/>
              <a:t>the Japanese-American immigrant experience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the Newbery Medal, an award for the most distinguished work of literature for children</a:t>
            </a:r>
            <a:endParaRPr lang="cs-CZ" sz="2400" dirty="0"/>
          </a:p>
          <a:p>
            <a:r>
              <a:rPr lang="en-US" sz="2400" dirty="0"/>
              <a:t>the Caldecott Medal, an award</a:t>
            </a:r>
            <a:r>
              <a:rPr lang="cs-CZ" sz="2400" dirty="0"/>
              <a:t> </a:t>
            </a:r>
            <a:r>
              <a:rPr lang="en-US" sz="2400" dirty="0"/>
              <a:t>for the best picture book of the year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39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67409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6278"/>
            <a:ext cx="10585174" cy="4480685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The </a:t>
            </a:r>
            <a:r>
              <a:rPr lang="en-US" sz="2400" i="1" dirty="0" err="1"/>
              <a:t>Christmass</a:t>
            </a:r>
            <a:r>
              <a:rPr lang="en-US" sz="2400" i="1" dirty="0"/>
              <a:t>-Box</a:t>
            </a:r>
            <a:r>
              <a:rPr lang="en-US" sz="2400" dirty="0"/>
              <a:t>, published by M Cooper and M </a:t>
            </a:r>
            <a:r>
              <a:rPr lang="en-US" sz="2400" dirty="0" err="1"/>
              <a:t>Boreman</a:t>
            </a:r>
            <a:r>
              <a:rPr lang="en-US" sz="2400" dirty="0"/>
              <a:t> in 1746 and written by ‘Mary Homebred’ (a pseudonym for the novelist Mary Collyer)</a:t>
            </a:r>
            <a:endParaRPr lang="cs-CZ" sz="2400" dirty="0"/>
          </a:p>
          <a:p>
            <a:pPr lvl="1"/>
            <a:r>
              <a:rPr lang="en-US" sz="2000" dirty="0"/>
              <a:t>stories three or four pages long whose lessons can be easily </a:t>
            </a:r>
            <a:r>
              <a:rPr lang="en-US" sz="2000" dirty="0" err="1"/>
              <a:t>summarised</a:t>
            </a:r>
            <a:r>
              <a:rPr lang="cs-CZ" sz="2000" dirty="0"/>
              <a:t>, 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en-US" sz="2000" dirty="0"/>
              <a:t>‘The History of Miss Polly Friendly’</a:t>
            </a:r>
            <a:endParaRPr lang="cs-CZ" sz="2000" dirty="0"/>
          </a:p>
          <a:p>
            <a:pPr lvl="1"/>
            <a:endParaRPr lang="cs-CZ" sz="2000" dirty="0"/>
          </a:p>
          <a:p>
            <a:r>
              <a:rPr lang="en-GB" sz="2400" dirty="0"/>
              <a:t>Sarah Fielding</a:t>
            </a:r>
            <a:r>
              <a:rPr lang="cs-CZ" sz="2400" dirty="0"/>
              <a:t> - </a:t>
            </a:r>
            <a:r>
              <a:rPr lang="en-GB" sz="2400" i="1" dirty="0"/>
              <a:t>The Governess </a:t>
            </a:r>
            <a:r>
              <a:rPr lang="en-GB" sz="2400" dirty="0"/>
              <a:t>(1749)</a:t>
            </a:r>
            <a:endParaRPr lang="cs-CZ" sz="2400" dirty="0"/>
          </a:p>
          <a:p>
            <a:r>
              <a:rPr lang="en-GB" sz="2400" dirty="0"/>
              <a:t>‘An Adventure of Master Tommy Trusty and his Delivering Miss Biddy Johnson, from the Thieves who were going to murder her’ (in The Lilliputian Magazine, 1751–52)</a:t>
            </a:r>
          </a:p>
        </p:txBody>
      </p:sp>
    </p:spTree>
    <p:extLst>
      <p:ext uri="{BB962C8B-B14F-4D97-AF65-F5344CB8AC3E}">
        <p14:creationId xmlns:p14="http://schemas.microsoft.com/office/powerpoint/2010/main" val="298350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20417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Middle-class</a:t>
            </a:r>
            <a:r>
              <a:rPr lang="cs-CZ" sz="2400" dirty="0"/>
              <a:t> </a:t>
            </a:r>
            <a:r>
              <a:rPr lang="cs-CZ" sz="2400" dirty="0" err="1"/>
              <a:t>values</a:t>
            </a:r>
            <a:r>
              <a:rPr lang="cs-CZ" sz="2400" dirty="0"/>
              <a:t> </a:t>
            </a:r>
            <a:r>
              <a:rPr lang="cs-CZ" sz="2400" dirty="0" err="1"/>
              <a:t>depicted</a:t>
            </a:r>
            <a:r>
              <a:rPr lang="cs-CZ" sz="2400" dirty="0"/>
              <a:t> in </a:t>
            </a:r>
            <a:r>
              <a:rPr lang="cs-CZ" sz="2400" dirty="0" err="1"/>
              <a:t>children´s</a:t>
            </a:r>
            <a:r>
              <a:rPr lang="cs-CZ" sz="2400" dirty="0"/>
              <a:t> </a:t>
            </a:r>
            <a:r>
              <a:rPr lang="cs-CZ" sz="2400" dirty="0" err="1"/>
              <a:t>literature</a:t>
            </a:r>
            <a:r>
              <a:rPr lang="cs-CZ" sz="2400" dirty="0"/>
              <a:t>:</a:t>
            </a: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lvl="1"/>
            <a:r>
              <a:rPr lang="en-US" sz="2400" dirty="0"/>
              <a:t>commercial qualities like hard work, thrift and honesty;</a:t>
            </a:r>
            <a:endParaRPr lang="cs-CZ" sz="2400" dirty="0"/>
          </a:p>
          <a:p>
            <a:pPr lvl="1"/>
            <a:r>
              <a:rPr lang="en-US" sz="2400" dirty="0"/>
              <a:t>moral virtues like solicitude for others;</a:t>
            </a:r>
            <a:endParaRPr lang="cs-CZ" sz="2400" dirty="0"/>
          </a:p>
          <a:p>
            <a:pPr lvl="1"/>
            <a:r>
              <a:rPr lang="en-US" sz="2400" dirty="0"/>
              <a:t>social virtues like politeness, charity and obedience to parents;</a:t>
            </a:r>
            <a:endParaRPr lang="cs-CZ" sz="2400" dirty="0"/>
          </a:p>
          <a:p>
            <a:pPr lvl="1"/>
            <a:r>
              <a:rPr lang="en-US" sz="2400" dirty="0"/>
              <a:t>and a rationality which disdained fear of the dark or ghosts and rejected sentimentality or excessive emotion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000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166191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Society for the Promotion of Christian Knowledge or the Religious Tract Society</a:t>
            </a:r>
            <a:endParaRPr lang="cs-CZ" sz="3200" dirty="0"/>
          </a:p>
          <a:p>
            <a:pPr lvl="1"/>
            <a:r>
              <a:rPr lang="en-US" sz="2800" dirty="0"/>
              <a:t>Mary Martha Sherwood</a:t>
            </a:r>
            <a:r>
              <a:rPr lang="cs-CZ" sz="2800" dirty="0"/>
              <a:t> - </a:t>
            </a:r>
            <a:r>
              <a:rPr lang="en-US" sz="2800" i="1" dirty="0"/>
              <a:t>The History of the Fairchild Family </a:t>
            </a:r>
            <a:r>
              <a:rPr lang="en-US" sz="2800" dirty="0"/>
              <a:t>(1818–47)</a:t>
            </a:r>
            <a:endParaRPr lang="cs-CZ" sz="2800" dirty="0"/>
          </a:p>
          <a:p>
            <a:pPr lvl="1"/>
            <a:endParaRPr lang="cs-CZ" sz="2800" dirty="0"/>
          </a:p>
          <a:p>
            <a:r>
              <a:rPr lang="en-US" sz="3200" dirty="0"/>
              <a:t>Dorothy </a:t>
            </a:r>
            <a:r>
              <a:rPr lang="en-US" sz="3200" dirty="0" err="1"/>
              <a:t>Kilner</a:t>
            </a:r>
            <a:r>
              <a:rPr lang="cs-CZ" sz="3200" dirty="0"/>
              <a:t> -</a:t>
            </a:r>
            <a:r>
              <a:rPr lang="en-US" sz="3200" dirty="0"/>
              <a:t> </a:t>
            </a:r>
            <a:r>
              <a:rPr lang="en-US" sz="3200" i="1" dirty="0"/>
              <a:t>The Life and Perambulations of a Mouse </a:t>
            </a:r>
            <a:r>
              <a:rPr lang="en-US" sz="3200" dirty="0"/>
              <a:t>(1783)</a:t>
            </a:r>
            <a:endParaRPr lang="cs-CZ" sz="3200" dirty="0"/>
          </a:p>
          <a:p>
            <a:r>
              <a:rPr lang="en-US" sz="3200" dirty="0"/>
              <a:t>Sarah Trimmer</a:t>
            </a:r>
            <a:r>
              <a:rPr lang="cs-CZ" sz="3200" dirty="0"/>
              <a:t> - </a:t>
            </a:r>
            <a:r>
              <a:rPr lang="en-US" sz="3200" i="1" dirty="0"/>
              <a:t>Fabulous Histories </a:t>
            </a:r>
            <a:r>
              <a:rPr lang="en-US" sz="3200" dirty="0"/>
              <a:t>(1786)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0099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9" y="410819"/>
            <a:ext cx="10353761" cy="887896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9774"/>
            <a:ext cx="10515600" cy="4507189"/>
          </a:xfrm>
        </p:spPr>
        <p:txBody>
          <a:bodyPr>
            <a:normAutofit/>
          </a:bodyPr>
          <a:lstStyle/>
          <a:p>
            <a:r>
              <a:rPr lang="en-GB" sz="2400" i="1" dirty="0"/>
              <a:t>The Happy Family; or, Winter Evenings’ Employment </a:t>
            </a:r>
            <a:r>
              <a:rPr lang="en-GB" sz="2400" dirty="0"/>
              <a:t>(1801)</a:t>
            </a:r>
            <a:endParaRPr lang="cs-CZ" sz="2400" dirty="0"/>
          </a:p>
          <a:p>
            <a:r>
              <a:rPr lang="en-GB" sz="2400" dirty="0"/>
              <a:t>an older brother explaining slavery to his six-year-old sister and urging a boycott of the sugar that keeps the slave trade going</a:t>
            </a:r>
            <a:r>
              <a:rPr lang="cs-CZ" sz="2400" dirty="0"/>
              <a:t>:</a:t>
            </a:r>
            <a:endParaRPr lang="en-US" sz="2400" dirty="0"/>
          </a:p>
          <a:p>
            <a:pPr marL="457200" lvl="1" indent="0" algn="just">
              <a:buNone/>
            </a:pPr>
            <a:r>
              <a:rPr lang="en-US" sz="2400" dirty="0"/>
              <a:t>Perhaps if older Christians than we were to come to a resolution to break the fetters, to emancipate and kindly raise up these poor afflicted fellow-creatures, who are so sorely burthened,’ he tells her, ‘they would feel a more exquisite sensation that they had ever before experienced.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360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33670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769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Thomas Hughes</a:t>
            </a:r>
            <a:r>
              <a:rPr lang="cs-CZ" sz="2400" dirty="0"/>
              <a:t> - </a:t>
            </a:r>
            <a:r>
              <a:rPr lang="en-US" sz="2400" i="1" dirty="0"/>
              <a:t>Tom Brown’s Schooldays </a:t>
            </a:r>
            <a:r>
              <a:rPr lang="en-US" sz="2400" dirty="0"/>
              <a:t>(1857)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en-GB" sz="2400" dirty="0"/>
              <a:t>Isaac Watts</a:t>
            </a:r>
            <a:r>
              <a:rPr lang="cs-CZ" sz="2400" dirty="0"/>
              <a:t> - </a:t>
            </a:r>
            <a:r>
              <a:rPr lang="en-GB" sz="2400" i="1" dirty="0"/>
              <a:t>Divine Songs </a:t>
            </a:r>
            <a:r>
              <a:rPr lang="en-GB" sz="2400" dirty="0"/>
              <a:t>(1715)</a:t>
            </a:r>
            <a:endParaRPr lang="cs-CZ" sz="2400" dirty="0"/>
          </a:p>
          <a:p>
            <a:r>
              <a:rPr lang="en-GB" sz="2400" dirty="0"/>
              <a:t>James </a:t>
            </a:r>
            <a:r>
              <a:rPr lang="en-GB" sz="2400" dirty="0" err="1"/>
              <a:t>Janeway</a:t>
            </a:r>
            <a:r>
              <a:rPr lang="cs-CZ" sz="2400" dirty="0"/>
              <a:t> - </a:t>
            </a:r>
            <a:r>
              <a:rPr lang="en-GB" sz="2400" i="1" dirty="0"/>
              <a:t>A Token for Children </a:t>
            </a:r>
            <a:r>
              <a:rPr lang="en-GB" sz="2400" dirty="0"/>
              <a:t>(1671)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Christopher Smart </a:t>
            </a:r>
            <a:r>
              <a:rPr lang="cs-CZ" sz="2400" dirty="0"/>
              <a:t>- </a:t>
            </a:r>
            <a:r>
              <a:rPr lang="en-GB" sz="2400" i="1" dirty="0"/>
              <a:t>Hymns for the Amusement of Children </a:t>
            </a:r>
            <a:r>
              <a:rPr lang="en-GB" sz="2400" dirty="0"/>
              <a:t>(1770)</a:t>
            </a:r>
            <a:endParaRPr lang="cs-CZ" sz="2400" dirty="0"/>
          </a:p>
          <a:p>
            <a:r>
              <a:rPr lang="en-GB" sz="2400" dirty="0"/>
              <a:t>Sarah Trimmer</a:t>
            </a:r>
            <a:endParaRPr lang="cs-CZ" sz="2400" dirty="0"/>
          </a:p>
          <a:p>
            <a:pPr lvl="1"/>
            <a:r>
              <a:rPr lang="en-GB" sz="2000" dirty="0"/>
              <a:t>propose a respect for the simple and for the natural world</a:t>
            </a:r>
          </a:p>
        </p:txBody>
      </p:sp>
    </p:spTree>
    <p:extLst>
      <p:ext uri="{BB962C8B-B14F-4D97-AF65-F5344CB8AC3E}">
        <p14:creationId xmlns:p14="http://schemas.microsoft.com/office/powerpoint/2010/main" val="89458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233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At the beginning of the 18</a:t>
            </a:r>
            <a:r>
              <a:rPr lang="en-US" sz="2400" baseline="30000" dirty="0"/>
              <a:t>th</a:t>
            </a:r>
            <a:r>
              <a:rPr lang="cs-CZ" sz="2400" dirty="0"/>
              <a:t> </a:t>
            </a:r>
            <a:r>
              <a:rPr lang="en-US" sz="2400" dirty="0"/>
              <a:t>century very few enjoyable books for children had existed</a:t>
            </a:r>
            <a:endParaRPr lang="cs-CZ" sz="2400" dirty="0"/>
          </a:p>
          <a:p>
            <a:r>
              <a:rPr lang="en-US" sz="2400" dirty="0"/>
              <a:t>By the end of the 18th century, children’s literature was a flourishing</a:t>
            </a:r>
            <a:r>
              <a:rPr lang="cs-CZ" sz="2400" dirty="0"/>
              <a:t> </a:t>
            </a:r>
            <a:r>
              <a:rPr lang="en-US" sz="2400" dirty="0"/>
              <a:t>part of the publishing industry in Britain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Nathaniel Crouch</a:t>
            </a:r>
            <a:r>
              <a:rPr lang="cs-CZ" sz="2400" dirty="0"/>
              <a:t> -</a:t>
            </a:r>
            <a:r>
              <a:rPr lang="en-US" sz="2400" dirty="0"/>
              <a:t> </a:t>
            </a:r>
            <a:r>
              <a:rPr lang="en-US" sz="2400" i="1" dirty="0"/>
              <a:t>Winter-Evenings Entertainments </a:t>
            </a:r>
            <a:r>
              <a:rPr lang="en-US" sz="2400" dirty="0"/>
              <a:t>(1687)</a:t>
            </a:r>
            <a:endParaRPr lang="cs-CZ" sz="2400" dirty="0"/>
          </a:p>
          <a:p>
            <a:r>
              <a:rPr lang="cs-CZ" sz="2400" dirty="0"/>
              <a:t>F</a:t>
            </a:r>
            <a:r>
              <a:rPr lang="en-US" sz="2400" dirty="0" err="1"/>
              <a:t>ables</a:t>
            </a:r>
            <a:r>
              <a:rPr lang="cs-CZ" sz="2400" dirty="0"/>
              <a:t>,</a:t>
            </a:r>
            <a:r>
              <a:rPr lang="en-US" sz="2400" dirty="0"/>
              <a:t> fairy stories, lengthy chivalric romances, and short, affordable pamphlet tales and ballads called chapbooks</a:t>
            </a:r>
            <a:endParaRPr lang="cs-CZ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32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07165"/>
          </a:xfrm>
        </p:spPr>
        <p:txBody>
          <a:bodyPr/>
          <a:lstStyle/>
          <a:p>
            <a:r>
              <a:rPr lang="en-GB" dirty="0"/>
              <a:t>Children’s literature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78" y="1768875"/>
            <a:ext cx="7506044" cy="4631735"/>
          </a:xfrm>
        </p:spPr>
      </p:pic>
    </p:spTree>
    <p:extLst>
      <p:ext uri="{BB962C8B-B14F-4D97-AF65-F5344CB8AC3E}">
        <p14:creationId xmlns:p14="http://schemas.microsoft.com/office/powerpoint/2010/main" val="224279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9" y="364367"/>
            <a:ext cx="10353761" cy="1326321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2338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87" y="1700627"/>
            <a:ext cx="8075023" cy="49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95130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4731"/>
            <a:ext cx="10233800" cy="4772232"/>
          </a:xfrm>
        </p:spPr>
        <p:txBody>
          <a:bodyPr>
            <a:noAutofit/>
          </a:bodyPr>
          <a:lstStyle/>
          <a:p>
            <a:r>
              <a:rPr lang="en-US" dirty="0"/>
              <a:t>the books that were published especially for children before the mid-18th century were almost always instructional or deeply pious</a:t>
            </a:r>
            <a:endParaRPr lang="cs-CZ" dirty="0"/>
          </a:p>
          <a:p>
            <a:pPr lvl="1"/>
            <a:r>
              <a:rPr lang="en-US" sz="2000" dirty="0"/>
              <a:t>(spelling books, school books, conduct books)</a:t>
            </a:r>
            <a:endParaRPr lang="cs-CZ" sz="2000" dirty="0"/>
          </a:p>
          <a:p>
            <a:endParaRPr lang="cs-CZ" dirty="0"/>
          </a:p>
          <a:p>
            <a:r>
              <a:rPr lang="en-US" dirty="0"/>
              <a:t>Thomas </a:t>
            </a:r>
            <a:r>
              <a:rPr lang="en-US" dirty="0" err="1"/>
              <a:t>Boreman</a:t>
            </a:r>
            <a:endParaRPr lang="cs-CZ" dirty="0"/>
          </a:p>
          <a:p>
            <a:pPr lvl="1"/>
            <a:r>
              <a:rPr lang="en-US" sz="2000" i="1" dirty="0"/>
              <a:t>Description of Three Hundred Animals</a:t>
            </a:r>
            <a:endParaRPr lang="cs-CZ" sz="2000" i="1" dirty="0"/>
          </a:p>
          <a:p>
            <a:pPr lvl="1"/>
            <a:r>
              <a:rPr lang="en-US" sz="2000" i="1" dirty="0" err="1"/>
              <a:t>Gigantick</a:t>
            </a:r>
            <a:r>
              <a:rPr lang="en-US" sz="2000" i="1" dirty="0"/>
              <a:t> Histories</a:t>
            </a:r>
            <a:endParaRPr lang="cs-CZ" sz="2000" i="1" dirty="0"/>
          </a:p>
          <a:p>
            <a:r>
              <a:rPr lang="en-US" dirty="0"/>
              <a:t>Mary Cooper</a:t>
            </a:r>
            <a:endParaRPr lang="cs-CZ" dirty="0"/>
          </a:p>
          <a:p>
            <a:pPr lvl="1"/>
            <a:r>
              <a:rPr lang="en-US" sz="2000" i="1" dirty="0"/>
              <a:t>Tommy Thumb's Pretty Song Book</a:t>
            </a:r>
            <a:endParaRPr lang="cs-CZ" sz="2000" i="1" dirty="0"/>
          </a:p>
          <a:p>
            <a:pPr lvl="2"/>
            <a:r>
              <a:rPr lang="en-GB" sz="2000" dirty="0"/>
              <a:t>‘Bah, bah, a black sheep’, ‘Hickory </a:t>
            </a:r>
            <a:r>
              <a:rPr lang="en-GB" sz="2000" dirty="0" err="1"/>
              <a:t>dickory</a:t>
            </a:r>
            <a:r>
              <a:rPr lang="en-GB" sz="2000" dirty="0"/>
              <a:t> dock’, ‘London Bridge is falling down’ </a:t>
            </a:r>
            <a:r>
              <a:rPr lang="cs-CZ" sz="2000" dirty="0" err="1"/>
              <a:t>or</a:t>
            </a:r>
            <a:r>
              <a:rPr lang="en-GB" sz="2000" dirty="0"/>
              <a:t> ‘Sing a song of sixpence’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1798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7" y="282115"/>
            <a:ext cx="10353761" cy="1326321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04" y="1608436"/>
            <a:ext cx="8268789" cy="4976948"/>
          </a:xfrm>
        </p:spPr>
      </p:pic>
    </p:spTree>
    <p:extLst>
      <p:ext uri="{BB962C8B-B14F-4D97-AF65-F5344CB8AC3E}">
        <p14:creationId xmlns:p14="http://schemas.microsoft.com/office/powerpoint/2010/main" val="236568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8" y="455307"/>
            <a:ext cx="10353761" cy="1046922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2229"/>
            <a:ext cx="10233800" cy="4674734"/>
          </a:xfrm>
        </p:spPr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Newbery</a:t>
            </a:r>
            <a:r>
              <a:rPr lang="cs-CZ" dirty="0"/>
              <a:t> - </a:t>
            </a:r>
            <a:r>
              <a:rPr lang="en-US" i="1" dirty="0"/>
              <a:t>A Little Pretty Pocket-Book Intended for the Instruction and Amusement of Little Master Tommy and Pretty Miss Polly </a:t>
            </a:r>
            <a:endParaRPr lang="cs-CZ" i="1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02" y="2686405"/>
            <a:ext cx="8388991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61391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Newbery</a:t>
            </a:r>
            <a:r>
              <a:rPr lang="cs-CZ" sz="2400" dirty="0"/>
              <a:t>:</a:t>
            </a:r>
          </a:p>
          <a:p>
            <a:r>
              <a:rPr lang="cs-CZ" sz="2400" dirty="0"/>
              <a:t>his </a:t>
            </a:r>
            <a:r>
              <a:rPr lang="en-US" sz="2400" dirty="0"/>
              <a:t>books embodied the educational ideas of John Locke</a:t>
            </a:r>
            <a:endParaRPr lang="cs-CZ" sz="2400" dirty="0"/>
          </a:p>
          <a:p>
            <a:r>
              <a:rPr lang="cs-CZ" sz="2400" dirty="0"/>
              <a:t>he</a:t>
            </a:r>
            <a:r>
              <a:rPr lang="en-US" sz="2400" dirty="0"/>
              <a:t> has become known as the ‘father of children's literature’ chiefly because he was able to show that publishing children’s books could be a commercial success</a:t>
            </a:r>
            <a:endParaRPr lang="cs-CZ" sz="2400" dirty="0"/>
          </a:p>
          <a:p>
            <a:endParaRPr lang="cs-CZ" sz="2400" dirty="0"/>
          </a:p>
          <a:p>
            <a:r>
              <a:rPr lang="en-GB" sz="2400" i="1" dirty="0"/>
              <a:t>The Lilliputian Magazine </a:t>
            </a:r>
            <a:r>
              <a:rPr lang="en-GB" sz="2400" dirty="0"/>
              <a:t>(1751-52), a miscellany of stories, verse, riddles and chatty editorials</a:t>
            </a:r>
            <a:endParaRPr lang="cs-CZ" sz="2400" dirty="0"/>
          </a:p>
          <a:p>
            <a:r>
              <a:rPr lang="en-GB" sz="2400" i="1" dirty="0"/>
              <a:t>The History of Little Goody Two-Shoes </a:t>
            </a:r>
            <a:r>
              <a:rPr lang="en-GB" sz="2400" dirty="0"/>
              <a:t>(1765)</a:t>
            </a:r>
          </a:p>
        </p:txBody>
      </p:sp>
    </p:spTree>
    <p:extLst>
      <p:ext uri="{BB962C8B-B14F-4D97-AF65-F5344CB8AC3E}">
        <p14:creationId xmlns:p14="http://schemas.microsoft.com/office/powerpoint/2010/main" val="75080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4400"/>
          </a:xfrm>
        </p:spPr>
        <p:txBody>
          <a:bodyPr/>
          <a:lstStyle/>
          <a:p>
            <a:r>
              <a:rPr lang="cs-CZ" dirty="0" err="1"/>
              <a:t>Children</a:t>
            </a:r>
            <a:r>
              <a:rPr lang="en-US" dirty="0"/>
              <a:t>’</a:t>
            </a:r>
            <a:r>
              <a:rPr lang="cs-CZ" dirty="0"/>
              <a:t>s </a:t>
            </a:r>
            <a:r>
              <a:rPr lang="cs-CZ" dirty="0" err="1"/>
              <a:t>literature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reasons for the sudden rise of children's literature</a:t>
            </a:r>
            <a:r>
              <a:rPr lang="cs-CZ" sz="2400" dirty="0"/>
              <a:t>:</a:t>
            </a:r>
          </a:p>
          <a:p>
            <a:pPr lvl="1"/>
            <a:r>
              <a:rPr lang="en-US" sz="2400" dirty="0"/>
              <a:t>the growth of a sizeable middle class, technical developments in book production, the influence of new educational theories, and changing attitudes to childhood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158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130</TotalTime>
  <Words>901</Words>
  <Application>Microsoft Office PowerPoint</Application>
  <PresentationFormat>Širokoúhlá obrazovka</PresentationFormat>
  <Paragraphs>95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 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  <vt:lpstr>Children’s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Children´s literature</dc:title>
  <dc:creator>Michaela Marková</dc:creator>
  <cp:lastModifiedBy>Michaela Marková</cp:lastModifiedBy>
  <cp:revision>18</cp:revision>
  <dcterms:created xsi:type="dcterms:W3CDTF">2019-11-03T23:06:03Z</dcterms:created>
  <dcterms:modified xsi:type="dcterms:W3CDTF">2022-05-16T13:30:46Z</dcterms:modified>
</cp:coreProperties>
</file>