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sldIdLst>
    <p:sldId id="257" r:id="rId5"/>
    <p:sldId id="358" r:id="rId6"/>
    <p:sldId id="388" r:id="rId7"/>
    <p:sldId id="258" r:id="rId8"/>
    <p:sldId id="259" r:id="rId9"/>
    <p:sldId id="264" r:id="rId10"/>
    <p:sldId id="265" r:id="rId11"/>
    <p:sldId id="266" r:id="rId12"/>
    <p:sldId id="267" r:id="rId13"/>
    <p:sldId id="375" r:id="rId14"/>
    <p:sldId id="269" r:id="rId15"/>
    <p:sldId id="270" r:id="rId16"/>
    <p:sldId id="378" r:id="rId17"/>
    <p:sldId id="272" r:id="rId18"/>
    <p:sldId id="274" r:id="rId19"/>
    <p:sldId id="372" r:id="rId20"/>
    <p:sldId id="278" r:id="rId21"/>
    <p:sldId id="279" r:id="rId22"/>
    <p:sldId id="280" r:id="rId23"/>
    <p:sldId id="281" r:id="rId24"/>
    <p:sldId id="282" r:id="rId25"/>
    <p:sldId id="285" r:id="rId26"/>
    <p:sldId id="286" r:id="rId27"/>
    <p:sldId id="287" r:id="rId28"/>
    <p:sldId id="289" r:id="rId29"/>
    <p:sldId id="373" r:id="rId30"/>
    <p:sldId id="292" r:id="rId31"/>
    <p:sldId id="293" r:id="rId32"/>
    <p:sldId id="294" r:id="rId33"/>
    <p:sldId id="295" r:id="rId34"/>
    <p:sldId id="296" r:id="rId35"/>
    <p:sldId id="297" r:id="rId36"/>
    <p:sldId id="301" r:id="rId37"/>
    <p:sldId id="302" r:id="rId38"/>
    <p:sldId id="304" r:id="rId39"/>
    <p:sldId id="374" r:id="rId40"/>
    <p:sldId id="359" r:id="rId41"/>
    <p:sldId id="306" r:id="rId42"/>
    <p:sldId id="369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9" r:id="rId72"/>
    <p:sldId id="330" r:id="rId73"/>
    <p:sldId id="332" r:id="rId74"/>
    <p:sldId id="333" r:id="rId75"/>
    <p:sldId id="335" r:id="rId76"/>
    <p:sldId id="336" r:id="rId77"/>
    <p:sldId id="337" r:id="rId78"/>
    <p:sldId id="341" r:id="rId79"/>
    <p:sldId id="342" r:id="rId80"/>
    <p:sldId id="343" r:id="rId81"/>
    <p:sldId id="351" r:id="rId82"/>
    <p:sldId id="352" r:id="rId83"/>
    <p:sldId id="370" r:id="rId84"/>
    <p:sldId id="371" r:id="rId8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D30-B4DA-4752-980A-CBA660891B36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98B7-BC65-4172-AFEE-D6C148B5C56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31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D30-B4DA-4752-980A-CBA660891B36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98B7-BC65-4172-AFEE-D6C148B5C5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14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D30-B4DA-4752-980A-CBA660891B36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98B7-BC65-4172-AFEE-D6C148B5C5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931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691215E-E3A7-4D38-817E-DEA51FCC4F0B}" type="datetime1">
              <a:rPr lang="cs-CZ" smtClean="0"/>
              <a:t>25.04.2020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4470254-9C67-427F-A295-C937E5BC41A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68590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D30-B4DA-4752-980A-CBA660891B36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98B7-BC65-4172-AFEE-D6C148B5C5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54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D30-B4DA-4752-980A-CBA660891B36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98B7-BC65-4172-AFEE-D6C148B5C56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69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D30-B4DA-4752-980A-CBA660891B36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98B7-BC65-4172-AFEE-D6C148B5C5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87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D30-B4DA-4752-980A-CBA660891B36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98B7-BC65-4172-AFEE-D6C148B5C5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87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D30-B4DA-4752-980A-CBA660891B36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98B7-BC65-4172-AFEE-D6C148B5C5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93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D30-B4DA-4752-980A-CBA660891B36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98B7-BC65-4172-AFEE-D6C148B5C5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11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068D30-B4DA-4752-980A-CBA660891B36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9C98B7-BC65-4172-AFEE-D6C148B5C5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3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D30-B4DA-4752-980A-CBA660891B36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98B7-BC65-4172-AFEE-D6C148B5C5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73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068D30-B4DA-4752-980A-CBA660891B36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9C98B7-BC65-4172-AFEE-D6C148B5C56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53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1544" y="90872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/>
              <a:t>Gynekologie</a:t>
            </a:r>
            <a:br>
              <a:rPr lang="cs-CZ" dirty="0"/>
            </a:br>
            <a:endParaRPr 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5600" y="3068960"/>
            <a:ext cx="7160840" cy="1752600"/>
          </a:xfrm>
        </p:spPr>
        <p:txBody>
          <a:bodyPr/>
          <a:lstStyle/>
          <a:p>
            <a:pPr eaLnBrk="1" hangingPunct="1"/>
            <a:r>
              <a:rPr lang="cs-CZ" dirty="0"/>
              <a:t>Anatomie rodidel</a:t>
            </a:r>
          </a:p>
          <a:p>
            <a:pPr eaLnBrk="1" hangingPunct="1"/>
            <a:r>
              <a:rPr lang="cs-CZ" dirty="0"/>
              <a:t>Fyziologie ženské reprodukční soustavy</a:t>
            </a:r>
          </a:p>
        </p:txBody>
      </p:sp>
    </p:spTree>
    <p:extLst>
      <p:ext uri="{BB962C8B-B14F-4D97-AF65-F5344CB8AC3E}">
        <p14:creationId xmlns:p14="http://schemas.microsoft.com/office/powerpoint/2010/main" val="141598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ikar.info/pictures/wiki/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404664"/>
            <a:ext cx="739173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47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>
                <a:latin typeface="Tahoma" pitchFamily="34" charset="0"/>
                <a:cs typeface="Tahoma" pitchFamily="34" charset="0"/>
              </a:rPr>
              <a:t>Předsíňové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žlazky-glandulae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vestinbulares</a:t>
            </a:r>
            <a:r>
              <a:rPr lang="cs-CZ" dirty="0">
                <a:latin typeface="Tahoma" pitchFamily="34" charset="0"/>
                <a:cs typeface="Tahoma" pitchFamily="34" charset="0"/>
              </a:rPr>
              <a:t>- velké -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Bartolini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>
                <a:latin typeface="Tahoma" pitchFamily="34" charset="0"/>
                <a:cs typeface="Tahoma" pitchFamily="34" charset="0"/>
              </a:rPr>
              <a:t>Párové-pod bulbus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vestibuli</a:t>
            </a:r>
            <a:r>
              <a:rPr lang="cs-CZ" dirty="0">
                <a:latin typeface="Tahoma" pitchFamily="34" charset="0"/>
                <a:cs typeface="Tahoma" pitchFamily="34" charset="0"/>
              </a:rPr>
              <a:t>,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minores</a:t>
            </a:r>
            <a:r>
              <a:rPr lang="cs-CZ" dirty="0">
                <a:latin typeface="Tahoma" pitchFamily="34" charset="0"/>
                <a:cs typeface="Tahoma" pitchFamily="34" charset="0"/>
              </a:rPr>
              <a:t> -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mnohočetné-produkují</a:t>
            </a:r>
            <a:r>
              <a:rPr lang="cs-CZ" dirty="0">
                <a:latin typeface="Tahoma" pitchFamily="34" charset="0"/>
                <a:cs typeface="Tahoma" pitchFamily="34" charset="0"/>
              </a:rPr>
              <a:t> hlenovitý sekret</a:t>
            </a:r>
            <a:endParaRPr lang="cs-CZ" dirty="0">
              <a:cs typeface="Times New Roman" charset="0"/>
            </a:endParaRPr>
          </a:p>
          <a:p>
            <a:pPr eaLnBrk="1" hangingPunct="1"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7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latin typeface="Tahoma" pitchFamily="34" charset="0"/>
                <a:cs typeface="Tahoma" pitchFamily="34" charset="0"/>
              </a:rPr>
              <a:t>Panenská blána - hymen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cs-CZ" dirty="0">
                <a:latin typeface="Tahoma" pitchFamily="34" charset="0"/>
                <a:cs typeface="Tahoma" pitchFamily="34" charset="0"/>
              </a:rPr>
              <a:t>Slizniční duplikatura různého tvaru -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annularis,semilunaris,septus,cribriformis,microperforatus</a:t>
            </a:r>
            <a:r>
              <a:rPr lang="cs-CZ" dirty="0">
                <a:latin typeface="Tahoma" pitchFamily="34" charset="0"/>
                <a:cs typeface="Tahoma" pitchFamily="34" charset="0"/>
              </a:rPr>
              <a:t>- po porodu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carunculae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myrtiformes</a:t>
            </a:r>
            <a:endParaRPr lang="cs-CZ" dirty="0">
              <a:cs typeface="Times New Roman" charset="0"/>
            </a:endParaRPr>
          </a:p>
          <a:p>
            <a:pPr eaLnBrk="1" hangingPunct="1"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3407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dc2.healthtap.com/ht-staging/user_answer/avatars/296646/large/open-uri20120712-25570-1lan2ob.jpeg?13866045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88640"/>
            <a:ext cx="5715000" cy="63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zbynekmlcoch.cz/informace/images/stories/medicina/anatomie_obrazky/panenska-blana-hymen-fotografie-obrazek-umisteni-protrzeni-deflorac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74" y="4293096"/>
            <a:ext cx="3347780" cy="211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22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latin typeface="Tahoma" pitchFamily="34" charset="0"/>
                <a:cs typeface="Tahoma" pitchFamily="34" charset="0"/>
              </a:rPr>
              <a:t>Hráz - perineum</a:t>
            </a:r>
            <a:r>
              <a:rPr lang="cs-CZ" dirty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>
                <a:latin typeface="Tahoma" pitchFamily="34" charset="0"/>
                <a:cs typeface="Tahoma" pitchFamily="34" charset="0"/>
              </a:rPr>
              <a:t>Mezi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orificium</a:t>
            </a:r>
            <a:r>
              <a:rPr lang="cs-CZ" dirty="0">
                <a:latin typeface="Tahoma" pitchFamily="34" charset="0"/>
                <a:cs typeface="Tahoma" pitchFamily="34" charset="0"/>
              </a:rPr>
              <a:t> ani  a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comissura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labiorum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posterior</a:t>
            </a:r>
            <a:r>
              <a:rPr lang="cs-CZ" dirty="0">
                <a:latin typeface="Tahoma" pitchFamily="34" charset="0"/>
                <a:cs typeface="Tahoma" pitchFamily="34" charset="0"/>
              </a:rPr>
              <a:t>-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vazivová,tuková</a:t>
            </a:r>
            <a:r>
              <a:rPr lang="cs-CZ" dirty="0">
                <a:latin typeface="Tahoma" pitchFamily="34" charset="0"/>
                <a:cs typeface="Tahoma" pitchFamily="34" charset="0"/>
              </a:rPr>
              <a:t>, svalová tkáň</a:t>
            </a:r>
            <a:endParaRPr lang="cs-CZ" dirty="0">
              <a:cs typeface="Times New Roman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latin typeface="Tahoma" pitchFamily="34" charset="0"/>
                <a:cs typeface="Tahoma" pitchFamily="34" charset="0"/>
              </a:rPr>
              <a:t> </a:t>
            </a:r>
            <a:endParaRPr lang="cs-CZ" dirty="0">
              <a:cs typeface="Times New Roman" charset="0"/>
            </a:endParaRPr>
          </a:p>
          <a:p>
            <a:pPr eaLnBrk="1" hangingPunct="1">
              <a:buFontTx/>
              <a:buNone/>
            </a:pPr>
            <a:endParaRPr lang="cs-CZ" dirty="0"/>
          </a:p>
        </p:txBody>
      </p:sp>
      <p:pic>
        <p:nvPicPr>
          <p:cNvPr id="4" name="Picture 2" descr="http://upload.wikimedia.org/wikipedia/commons/6/60/Perineum_of_a_fe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3116838"/>
            <a:ext cx="3313212" cy="347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183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>
                <a:latin typeface="Tahoma" pitchFamily="34" charset="0"/>
                <a:cs typeface="Tahoma" pitchFamily="34" charset="0"/>
              </a:rPr>
              <a:t>Vnitřní rodidla-partes genitales internae</a:t>
            </a:r>
            <a:r>
              <a:rPr lang="cs-CZ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>
                <a:latin typeface="Tahoma" pitchFamily="34" charset="0"/>
                <a:cs typeface="Tahoma" pitchFamily="34" charset="0"/>
              </a:rPr>
              <a:t>Pochva - vagina-colpos</a:t>
            </a:r>
            <a:r>
              <a:rPr lang="cs-CZ"/>
              <a:t> </a:t>
            </a:r>
          </a:p>
          <a:p>
            <a:pPr eaLnBrk="1" hangingPunct="1"/>
            <a:r>
              <a:rPr lang="cs-CZ">
                <a:latin typeface="Tahoma" pitchFamily="34" charset="0"/>
                <a:cs typeface="Tahoma" pitchFamily="34" charset="0"/>
              </a:rPr>
              <a:t>Děloha-uterus,metra</a:t>
            </a:r>
            <a:r>
              <a:rPr lang="cs-CZ"/>
              <a:t> </a:t>
            </a:r>
          </a:p>
          <a:p>
            <a:pPr eaLnBrk="1" hangingPunct="1"/>
            <a:r>
              <a:rPr lang="cs-CZ">
                <a:latin typeface="Tahoma" pitchFamily="34" charset="0"/>
                <a:cs typeface="Tahoma" pitchFamily="34" charset="0"/>
              </a:rPr>
              <a:t>Vejcovod-tuba uterina,tuba Fallopii,salpinx</a:t>
            </a:r>
            <a:r>
              <a:rPr lang="cs-CZ"/>
              <a:t> </a:t>
            </a:r>
          </a:p>
          <a:p>
            <a:pPr eaLnBrk="1" hangingPunct="1"/>
            <a:r>
              <a:rPr lang="cs-CZ">
                <a:latin typeface="Tahoma" pitchFamily="34" charset="0"/>
                <a:cs typeface="Tahoma" pitchFamily="34" charset="0"/>
              </a:rPr>
              <a:t>Vaječník-ovarium-oophoron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6030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0" y="5080001"/>
            <a:ext cx="1016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1000"/>
              <a:t>Midsagittal view of the female pelvic organs.</a:t>
            </a:r>
          </a:p>
          <a:p>
            <a:pPr eaLnBrk="1" hangingPunct="1"/>
            <a:endParaRPr lang="en-US" altLang="cs-CZ" sz="1000"/>
          </a:p>
          <a:p>
            <a:pPr eaLnBrk="1" hangingPunct="1"/>
            <a:r>
              <a:rPr lang="en-US" altLang="cs-CZ" sz="1000"/>
              <a:t>Female Genitalia</a:t>
            </a:r>
          </a:p>
          <a:p>
            <a:pPr eaLnBrk="1" hangingPunct="1"/>
            <a:r>
              <a:rPr lang="en-US" altLang="cs-CZ" sz="1000"/>
              <a:t>Seidel, Henry M., MD, Mosby's Guide to Physical Examination, CHAPTER 18, 535-599</a:t>
            </a:r>
          </a:p>
          <a:p>
            <a:pPr eaLnBrk="1" hangingPunct="1"/>
            <a:endParaRPr lang="en-US" altLang="cs-CZ" sz="1000"/>
          </a:p>
          <a:p>
            <a:pPr eaLnBrk="1" hangingPunct="1"/>
            <a:r>
              <a:rPr lang="en-US" altLang="cs-CZ" sz="1000"/>
              <a:t>Copyright ©  2011   Copyright © 2011, 2006, 2003, 1999, 1995, 1991, 1987 by Mosby, Inc., an affiliate of Elsevier Inc. All rights reserved.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7000"/>
            <a:ext cx="52197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744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ttp://www-medlib.med.utah.edu/WebPath/jpeg4/FEM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52" y="430212"/>
            <a:ext cx="8732943" cy="602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Comment 13"/>
          <p:cNvSpPr>
            <a:spLocks noChangeArrowheads="1"/>
          </p:cNvSpPr>
          <p:nvPr/>
        </p:nvSpPr>
        <p:spPr bwMode="auto">
          <a:xfrm>
            <a:off x="2063553" y="277812"/>
            <a:ext cx="4556125" cy="712788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Normální děloha s adnexy mladé ženy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11522" y="6551920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1452803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http://www-medlib.med.utah.edu/WebPath/jpeg4/FEM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8382000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omment 4"/>
          <p:cNvSpPr>
            <a:spLocks noChangeArrowheads="1"/>
          </p:cNvSpPr>
          <p:nvPr/>
        </p:nvSpPr>
        <p:spPr bwMode="auto">
          <a:xfrm>
            <a:off x="5807968" y="5486400"/>
            <a:ext cx="4326632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dirty="0">
                <a:solidFill>
                  <a:srgbClr val="000000"/>
                </a:solidFill>
                <a:latin typeface="Arial" charset="0"/>
              </a:rPr>
              <a:t>Děloha s adnexy </a:t>
            </a:r>
            <a:r>
              <a:rPr lang="cs-CZ" sz="1600" dirty="0" err="1">
                <a:solidFill>
                  <a:srgbClr val="000000"/>
                </a:solidFill>
                <a:latin typeface="Arial" charset="0"/>
              </a:rPr>
              <a:t>perimenopausální</a:t>
            </a:r>
            <a:r>
              <a:rPr lang="cs-CZ" sz="1600" dirty="0">
                <a:solidFill>
                  <a:srgbClr val="000000"/>
                </a:solidFill>
                <a:latin typeface="Arial" charset="0"/>
              </a:rPr>
              <a:t> ženy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11522" y="6551920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3147496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http://www-medlib.med.utah.edu/WebPath/jpeg4/FEM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830580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Comment 4"/>
          <p:cNvSpPr>
            <a:spLocks noChangeArrowheads="1"/>
          </p:cNvSpPr>
          <p:nvPr/>
        </p:nvSpPr>
        <p:spPr bwMode="auto">
          <a:xfrm>
            <a:off x="6456040" y="5715000"/>
            <a:ext cx="398336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dirty="0">
                <a:solidFill>
                  <a:srgbClr val="000000"/>
                </a:solidFill>
                <a:latin typeface="Arial" charset="0"/>
              </a:rPr>
              <a:t>Děloha s adnexy postmenopausální ženy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11522" y="6551920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317674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1200" y="1565920"/>
            <a:ext cx="8229600" cy="1143000"/>
          </a:xfrm>
        </p:spPr>
        <p:txBody>
          <a:bodyPr/>
          <a:lstStyle/>
          <a:p>
            <a:r>
              <a:rPr lang="cs-CZ" dirty="0"/>
              <a:t>Anatomie</a:t>
            </a:r>
          </a:p>
        </p:txBody>
      </p:sp>
    </p:spTree>
    <p:extLst>
      <p:ext uri="{BB962C8B-B14F-4D97-AF65-F5344CB8AC3E}">
        <p14:creationId xmlns:p14="http://schemas.microsoft.com/office/powerpoint/2010/main" val="672893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>
                <a:latin typeface="Tahoma" pitchFamily="34" charset="0"/>
                <a:cs typeface="Tahoma" pitchFamily="34" charset="0"/>
              </a:rPr>
              <a:t>Pochva - vagina-colpos</a:t>
            </a:r>
            <a:r>
              <a:rPr lang="cs-CZ"/>
              <a:t> </a:t>
            </a:r>
            <a:br>
              <a:rPr lang="cs-CZ"/>
            </a:br>
            <a:endParaRPr 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latin typeface="Tahoma" pitchFamily="34" charset="0"/>
                <a:cs typeface="Tahoma" pitchFamily="34" charset="0"/>
              </a:rPr>
              <a:t>Dutý útvar </a:t>
            </a:r>
            <a:endParaRPr lang="cs-CZ" dirty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>
                <a:latin typeface="Tahoma" pitchFamily="34" charset="0"/>
              </a:rPr>
              <a:t>S</a:t>
            </a:r>
            <a:r>
              <a:rPr lang="cs-CZ" dirty="0">
                <a:latin typeface="Tahoma" pitchFamily="34" charset="0"/>
                <a:cs typeface="Tahoma" pitchFamily="34" charset="0"/>
              </a:rPr>
              <a:t>valovina poševní 3-4 mm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>
                <a:latin typeface="Tahoma" pitchFamily="34" charset="0"/>
                <a:cs typeface="Tahoma" pitchFamily="34" charset="0"/>
              </a:rPr>
              <a:t>-3 vrstvy-neobsahuje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žlazky</a:t>
            </a:r>
            <a:endParaRPr lang="cs-CZ" dirty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 err="1">
                <a:latin typeface="Tahoma" pitchFamily="34" charset="0"/>
              </a:rPr>
              <a:t>E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pithel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endParaRPr lang="cs-CZ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dirty="0" err="1">
                <a:latin typeface="Tahoma" pitchFamily="34" charset="0"/>
                <a:cs typeface="Tahoma" pitchFamily="34" charset="0"/>
              </a:rPr>
              <a:t>Vrstevnatý,dlaždicový,nerohovějící-příčné</a:t>
            </a:r>
            <a:r>
              <a:rPr lang="cs-CZ" dirty="0">
                <a:latin typeface="Tahoma" pitchFamily="34" charset="0"/>
                <a:cs typeface="Tahoma" pitchFamily="34" charset="0"/>
              </a:rPr>
              <a:t> řasy-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columna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rugarum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anterior</a:t>
            </a:r>
            <a:r>
              <a:rPr lang="cs-CZ" dirty="0">
                <a:latin typeface="Tahoma" pitchFamily="34" charset="0"/>
                <a:cs typeface="Tahoma" pitchFamily="34" charset="0"/>
              </a:rPr>
              <a:t> et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posterior</a:t>
            </a:r>
            <a:r>
              <a:rPr lang="cs-CZ" dirty="0">
                <a:latin typeface="Tahoma" pitchFamily="34" charset="0"/>
                <a:cs typeface="Tahoma" pitchFamily="34" charset="0"/>
              </a:rPr>
              <a:t>- vrstva epiteliální</a:t>
            </a:r>
            <a:r>
              <a:rPr lang="cs-CZ" dirty="0">
                <a:latin typeface="Tahoma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latin typeface="Tahoma" pitchFamily="34" charset="0"/>
              </a:rPr>
              <a:t>E</a:t>
            </a:r>
            <a:r>
              <a:rPr lang="cs-CZ" dirty="0">
                <a:latin typeface="Tahoma" pitchFamily="34" charset="0"/>
                <a:cs typeface="Tahoma" pitchFamily="34" charset="0"/>
              </a:rPr>
              <a:t>lastické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vazivo,cirkulární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>
                <a:latin typeface="Tahoma" pitchFamily="34" charset="0"/>
                <a:cs typeface="Tahoma" pitchFamily="34" charset="0"/>
              </a:rPr>
              <a:t>a longitudinální svalovina,</a:t>
            </a:r>
            <a:endParaRPr lang="cs-CZ" dirty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 err="1">
                <a:latin typeface="Tahoma" pitchFamily="34" charset="0"/>
              </a:rPr>
              <a:t>P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arakolpium</a:t>
            </a:r>
            <a:r>
              <a:rPr lang="cs-CZ" dirty="0">
                <a:latin typeface="Tahoma" pitchFamily="34" charset="0"/>
                <a:cs typeface="Tahoma" pitchFamily="34" charset="0"/>
              </a:rPr>
              <a:t>-spojuje pochvu s okolím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086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>
                <a:latin typeface="Tahoma" pitchFamily="34" charset="0"/>
                <a:cs typeface="Tahoma" pitchFamily="34" charset="0"/>
              </a:rPr>
              <a:t>Pochva - vagina-colpos</a:t>
            </a:r>
            <a:r>
              <a:rPr lang="cs-CZ"/>
              <a:t> </a:t>
            </a:r>
            <a:br>
              <a:rPr lang="cs-CZ"/>
            </a:br>
            <a:endParaRPr 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>
                <a:latin typeface="Tahoma" pitchFamily="34" charset="0"/>
              </a:rPr>
              <a:t>P</a:t>
            </a:r>
            <a:r>
              <a:rPr lang="cs-CZ">
                <a:latin typeface="Tahoma" pitchFamily="34" charset="0"/>
                <a:cs typeface="Tahoma" pitchFamily="34" charset="0"/>
              </a:rPr>
              <a:t>ochva </a:t>
            </a:r>
            <a:endParaRPr lang="cs-CZ">
              <a:latin typeface="Tahoma" pitchFamily="34" charset="0"/>
            </a:endParaRPr>
          </a:p>
          <a:p>
            <a:pPr lvl="1" eaLnBrk="1" hangingPunct="1"/>
            <a:r>
              <a:rPr lang="cs-CZ">
                <a:latin typeface="Tahoma" pitchFamily="34" charset="0"/>
                <a:cs typeface="Tahoma" pitchFamily="34" charset="0"/>
              </a:rPr>
              <a:t> pars ventralis-přední stěna 8-10 cm</a:t>
            </a:r>
            <a:endParaRPr lang="cs-CZ">
              <a:latin typeface="Tahoma" pitchFamily="34" charset="0"/>
            </a:endParaRPr>
          </a:p>
          <a:p>
            <a:pPr lvl="1" eaLnBrk="1" hangingPunct="1"/>
            <a:r>
              <a:rPr lang="cs-CZ">
                <a:latin typeface="Tahoma" pitchFamily="34" charset="0"/>
                <a:cs typeface="Tahoma" pitchFamily="34" charset="0"/>
              </a:rPr>
              <a:t>pars dorsalis - zadní stěna 10-12 cm</a:t>
            </a:r>
            <a:endParaRPr lang="cs-CZ">
              <a:latin typeface="Tahoma" pitchFamily="34" charset="0"/>
            </a:endParaRPr>
          </a:p>
          <a:p>
            <a:pPr lvl="1" eaLnBrk="1" hangingPunct="1"/>
            <a:r>
              <a:rPr lang="cs-CZ">
                <a:latin typeface="Tahoma" pitchFamily="34" charset="0"/>
                <a:cs typeface="Tahoma" pitchFamily="34" charset="0"/>
              </a:rPr>
              <a:t>průsvit pochvy je příčně štěrbinovitý</a:t>
            </a:r>
            <a:endParaRPr lang="cs-CZ">
              <a:latin typeface="Tahoma" pitchFamily="34" charset="0"/>
            </a:endParaRPr>
          </a:p>
          <a:p>
            <a:pPr lvl="1" eaLnBrk="1" hangingPunct="1"/>
            <a:r>
              <a:rPr lang="cs-CZ">
                <a:latin typeface="Tahoma" pitchFamily="34" charset="0"/>
                <a:cs typeface="Tahoma" pitchFamily="34" charset="0"/>
              </a:rPr>
              <a:t>úpon pochvy na děložní hrdlo tvoří klenbu poševní - fornix vaginae-přední,zadní,pravá a levá- zadní klenba receptaculum seminis</a:t>
            </a:r>
            <a:endParaRPr lang="cs-CZ">
              <a:cs typeface="Times New Roman" charset="0"/>
            </a:endParaRPr>
          </a:p>
          <a:p>
            <a:pPr eaLnBrk="1" hangingPunct="1"/>
            <a:endParaRPr lang="cs-CZ"/>
          </a:p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748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latin typeface="Tahoma" pitchFamily="34" charset="0"/>
                <a:cs typeface="Tahoma" pitchFamily="34" charset="0"/>
              </a:rPr>
              <a:t>Děloha-uterus,metra</a:t>
            </a:r>
            <a:r>
              <a:rPr lang="cs-CZ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latin typeface="Tahoma" pitchFamily="34" charset="0"/>
                <a:cs typeface="Tahoma" pitchFamily="34" charset="0"/>
              </a:rPr>
              <a:t>Dutý svalový orgán- 8x5x3,5 cm - corpus-cervix-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isthmus</a:t>
            </a:r>
            <a:endParaRPr lang="cs-CZ" dirty="0"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>
                <a:latin typeface="Tahoma" pitchFamily="34" charset="0"/>
                <a:cs typeface="Tahoma" pitchFamily="34" charset="0"/>
              </a:rPr>
              <a:t>Corpus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uteri</a:t>
            </a:r>
            <a:r>
              <a:rPr lang="cs-CZ" dirty="0">
                <a:latin typeface="Tahoma" pitchFamily="34" charset="0"/>
                <a:cs typeface="Tahoma" pitchFamily="34" charset="0"/>
              </a:rPr>
              <a:t> - přední stěna-facies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vesicalis,zadní</a:t>
            </a:r>
            <a:r>
              <a:rPr lang="cs-CZ" dirty="0">
                <a:latin typeface="Tahoma" pitchFamily="34" charset="0"/>
                <a:cs typeface="Tahoma" pitchFamily="34" charset="0"/>
              </a:rPr>
              <a:t> stěna - facies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intestinalis,děložní</a:t>
            </a:r>
            <a:r>
              <a:rPr lang="cs-CZ" dirty="0">
                <a:latin typeface="Tahoma" pitchFamily="34" charset="0"/>
                <a:cs typeface="Tahoma" pitchFamily="34" charset="0"/>
              </a:rPr>
              <a:t> dno-fundus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uteri,hrany</a:t>
            </a:r>
            <a:r>
              <a:rPr lang="cs-CZ" dirty="0">
                <a:latin typeface="Tahoma" pitchFamily="34" charset="0"/>
                <a:cs typeface="Tahoma" pitchFamily="34" charset="0"/>
              </a:rPr>
              <a:t> děložní - levá a pravá, děložní rohy-levý a pravý - horní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parametrální</a:t>
            </a:r>
            <a:r>
              <a:rPr lang="cs-CZ" dirty="0">
                <a:latin typeface="Tahoma" pitchFamily="34" charset="0"/>
                <a:cs typeface="Tahoma" pitchFamily="34" charset="0"/>
              </a:rPr>
              <a:t> svazek -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lig.teres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uteri,vejcovod,lig.ovarii</a:t>
            </a:r>
            <a:r>
              <a:rPr lang="cs-CZ" dirty="0">
                <a:latin typeface="Tahoma" pitchFamily="34" charset="0"/>
                <a:cs typeface="Tahoma" pitchFamily="34" charset="0"/>
              </a:rPr>
              <a:t> proprium</a:t>
            </a:r>
            <a:endParaRPr lang="cs-CZ" dirty="0"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>
                <a:latin typeface="Tahoma" pitchFamily="34" charset="0"/>
                <a:cs typeface="Tahoma" pitchFamily="34" charset="0"/>
              </a:rPr>
              <a:t>Cervix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uteri</a:t>
            </a:r>
            <a:r>
              <a:rPr lang="cs-CZ" dirty="0">
                <a:latin typeface="Tahoma" pitchFamily="34" charset="0"/>
                <a:cs typeface="Tahoma" pitchFamily="34" charset="0"/>
              </a:rPr>
              <a:t> - labium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anterius</a:t>
            </a:r>
            <a:r>
              <a:rPr lang="cs-CZ" dirty="0">
                <a:latin typeface="Tahoma" pitchFamily="34" charset="0"/>
                <a:cs typeface="Tahoma" pitchFamily="34" charset="0"/>
              </a:rPr>
              <a:t> et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posterius,portio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vaginalis</a:t>
            </a:r>
            <a:r>
              <a:rPr lang="cs-CZ" dirty="0">
                <a:latin typeface="Tahoma" pitchFamily="34" charset="0"/>
                <a:cs typeface="Tahoma" pitchFamily="34" charset="0"/>
              </a:rPr>
              <a:t> et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supravaginalis</a:t>
            </a:r>
            <a:endParaRPr lang="cs-CZ" dirty="0"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890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http://www-medlib.med.utah.edu/WebPath/jpeg4/FEM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8382000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omment 4"/>
          <p:cNvSpPr>
            <a:spLocks noChangeArrowheads="1"/>
          </p:cNvSpPr>
          <p:nvPr/>
        </p:nvSpPr>
        <p:spPr bwMode="auto">
          <a:xfrm>
            <a:off x="4871864" y="5410200"/>
            <a:ext cx="5567536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dirty="0">
                <a:solidFill>
                  <a:srgbClr val="000000"/>
                </a:solidFill>
                <a:latin typeface="Arial" charset="0"/>
              </a:rPr>
              <a:t>Děložní hrdlo – </a:t>
            </a:r>
            <a:r>
              <a:rPr lang="cs-CZ" sz="1600" dirty="0" err="1">
                <a:solidFill>
                  <a:srgbClr val="000000"/>
                </a:solidFill>
                <a:latin typeface="Arial" charset="0"/>
              </a:rPr>
              <a:t>exocervix</a:t>
            </a:r>
            <a:r>
              <a:rPr lang="cs-CZ" sz="1600" dirty="0">
                <a:solidFill>
                  <a:srgbClr val="000000"/>
                </a:solidFill>
                <a:latin typeface="Arial" charset="0"/>
              </a:rPr>
              <a:t> – krytý dlaždicovým </a:t>
            </a:r>
            <a:r>
              <a:rPr lang="cs-CZ" sz="1600" dirty="0" err="1">
                <a:solidFill>
                  <a:srgbClr val="000000"/>
                </a:solidFill>
                <a:latin typeface="Arial" charset="0"/>
              </a:rPr>
              <a:t>epithelem</a:t>
            </a:r>
            <a:endParaRPr lang="cs-CZ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11522" y="6551920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198410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http://matweb.hcuge.ch/endo/International_Network/cervical_cancer_modules/M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71550"/>
            <a:ext cx="39243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http://www.path.sunysb.edu/courses/webclass2/lab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20889"/>
            <a:ext cx="394335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11522" y="6551920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229418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latin typeface="Tahoma" pitchFamily="34" charset="0"/>
                <a:cs typeface="Tahoma" pitchFamily="34" charset="0"/>
              </a:rPr>
              <a:t>Děloha-uterus,metra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>
                <a:latin typeface="Tahoma" pitchFamily="34" charset="0"/>
                <a:cs typeface="Tahoma" pitchFamily="34" charset="0"/>
              </a:rPr>
              <a:t>Isthmus uteri – </a:t>
            </a:r>
            <a:r>
              <a:rPr lang="cs-CZ">
                <a:latin typeface="Tahoma" pitchFamily="34" charset="0"/>
              </a:rPr>
              <a:t>přechod hrdla a těla děložního</a:t>
            </a:r>
            <a:endParaRPr lang="cs-CZ"/>
          </a:p>
          <a:p>
            <a:pPr eaLnBrk="1" hangingPunct="1">
              <a:lnSpc>
                <a:spcPct val="90000"/>
              </a:lnSpc>
            </a:pPr>
            <a:r>
              <a:rPr lang="cs-CZ">
                <a:latin typeface="Tahoma" pitchFamily="34" charset="0"/>
                <a:cs typeface="Tahoma" pitchFamily="34" charset="0"/>
              </a:rPr>
              <a:t>Děložní stěna 12-15 mm</a:t>
            </a:r>
            <a:endParaRPr lang="cs-CZ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>
                <a:latin typeface="Tahoma" pitchFamily="34" charset="0"/>
              </a:rPr>
              <a:t>E</a:t>
            </a:r>
            <a:r>
              <a:rPr lang="cs-CZ">
                <a:latin typeface="Tahoma" pitchFamily="34" charset="0"/>
                <a:cs typeface="Tahoma" pitchFamily="34" charset="0"/>
              </a:rPr>
              <a:t>ndometrium-cyl.epithel řasinkový jednovrstevný-tubulosní žlazky</a:t>
            </a:r>
            <a:endParaRPr lang="cs-CZ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>
                <a:latin typeface="Tahoma" pitchFamily="34" charset="0"/>
                <a:cs typeface="Tahoma" pitchFamily="34" charset="0"/>
              </a:rPr>
              <a:t>Myometrium</a:t>
            </a:r>
            <a:endParaRPr lang="cs-CZ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>
                <a:latin typeface="Tahoma" pitchFamily="34" charset="0"/>
              </a:rPr>
              <a:t>P</a:t>
            </a:r>
            <a:r>
              <a:rPr lang="cs-CZ">
                <a:latin typeface="Tahoma" pitchFamily="34" charset="0"/>
                <a:cs typeface="Tahoma" pitchFamily="34" charset="0"/>
              </a:rPr>
              <a:t>erimetrium-excavatio vesicouterina,parametrium-zahuštění - závěsný aparát děložní-retinaculum uteri-lig.vesicouterinní,lig.cardinalia Mackenrodti-lig.sacrouterina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0234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0" y="5080001"/>
            <a:ext cx="1016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1000"/>
              <a:t>Cross-sectional view of internal female genitalia and pelvic contents.</a:t>
            </a:r>
          </a:p>
          <a:p>
            <a:pPr eaLnBrk="1" hangingPunct="1"/>
            <a:endParaRPr lang="en-US" altLang="cs-CZ" sz="1000"/>
          </a:p>
          <a:p>
            <a:pPr eaLnBrk="1" hangingPunct="1"/>
            <a:r>
              <a:rPr lang="en-US" altLang="cs-CZ" sz="1000"/>
              <a:t>Female Genitalia</a:t>
            </a:r>
          </a:p>
          <a:p>
            <a:pPr eaLnBrk="1" hangingPunct="1"/>
            <a:r>
              <a:rPr lang="en-US" altLang="cs-CZ" sz="1000"/>
              <a:t>Seidel, Henry M., MD, Mosby's Guide to Physical Examination, CHAPTER 18, 535-599</a:t>
            </a:r>
          </a:p>
          <a:p>
            <a:pPr eaLnBrk="1" hangingPunct="1"/>
            <a:endParaRPr lang="en-US" altLang="cs-CZ" sz="1000"/>
          </a:p>
          <a:p>
            <a:pPr eaLnBrk="1" hangingPunct="1"/>
            <a:r>
              <a:rPr lang="en-US" altLang="cs-CZ" sz="1000"/>
              <a:t>Copyright ©  2011   Copyright © 2011, 2006, 2003, 1999, 1995, 1991, 1987 by Mosby, Inc., an affiliate of Elsevier Inc. All rights reserved.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27000"/>
            <a:ext cx="6883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563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http://www-medlib.med.utah.edu/WebPath/jpeg4/FEM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1"/>
            <a:ext cx="81534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omment 4"/>
          <p:cNvSpPr>
            <a:spLocks noChangeArrowheads="1"/>
          </p:cNvSpPr>
          <p:nvPr/>
        </p:nvSpPr>
        <p:spPr bwMode="auto">
          <a:xfrm>
            <a:off x="4655840" y="5181600"/>
            <a:ext cx="570736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dirty="0">
                <a:solidFill>
                  <a:srgbClr val="000000"/>
                </a:solidFill>
                <a:latin typeface="Arial" charset="0"/>
              </a:rPr>
              <a:t>Normální dlaždicový nerohovějící </a:t>
            </a:r>
            <a:r>
              <a:rPr lang="cs-CZ" sz="1600" dirty="0" err="1">
                <a:solidFill>
                  <a:srgbClr val="000000"/>
                </a:solidFill>
                <a:latin typeface="Arial" charset="0"/>
              </a:rPr>
              <a:t>epithel</a:t>
            </a:r>
            <a:r>
              <a:rPr lang="cs-CZ" sz="1600" dirty="0">
                <a:solidFill>
                  <a:srgbClr val="000000"/>
                </a:solidFill>
                <a:latin typeface="Arial" charset="0"/>
              </a:rPr>
              <a:t> děložního hrdla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11522" y="6551920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1766050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http://www-medlib.med.utah.edu/WebPath/jpeg4/FEM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8382000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Comment 4"/>
          <p:cNvSpPr>
            <a:spLocks noChangeArrowheads="1"/>
          </p:cNvSpPr>
          <p:nvPr/>
        </p:nvSpPr>
        <p:spPr bwMode="auto">
          <a:xfrm>
            <a:off x="5159896" y="5638800"/>
            <a:ext cx="3672408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dirty="0">
                <a:solidFill>
                  <a:srgbClr val="000000"/>
                </a:solidFill>
                <a:latin typeface="Arial" charset="0"/>
              </a:rPr>
              <a:t>Endometrium  v proliferační fázi cyklu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11522" y="6551920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1036737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http://www-medlib.med.utah.edu/WebPath/jpeg4/FEM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4201"/>
            <a:ext cx="83058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Comment 4"/>
          <p:cNvSpPr>
            <a:spLocks noChangeArrowheads="1"/>
          </p:cNvSpPr>
          <p:nvPr/>
        </p:nvSpPr>
        <p:spPr bwMode="auto">
          <a:xfrm>
            <a:off x="6110526" y="5654040"/>
            <a:ext cx="396044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dirty="0">
                <a:solidFill>
                  <a:srgbClr val="000000"/>
                </a:solidFill>
                <a:latin typeface="Arial" charset="0"/>
              </a:rPr>
              <a:t>Endometrium – časná sekreční fáze cyklu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11522" y="6551920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61454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/>
              <a:t>Orgány reprodukční soustavy ženy - rodidla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Zevní</a:t>
            </a:r>
          </a:p>
          <a:p>
            <a:pPr eaLnBrk="1" hangingPunct="1"/>
            <a:r>
              <a:rPr lang="cs-CZ" dirty="0"/>
              <a:t>Vnitřní</a:t>
            </a:r>
          </a:p>
          <a:p>
            <a:pPr eaLnBrk="1" hangingPunct="1"/>
            <a:r>
              <a:rPr lang="cs-CZ" dirty="0"/>
              <a:t>Anatomie + funkce</a:t>
            </a:r>
          </a:p>
          <a:p>
            <a:pPr lvl="1" eaLnBrk="1" hangingPunct="1"/>
            <a:r>
              <a:rPr lang="cs-CZ" dirty="0"/>
              <a:t>Oplození</a:t>
            </a:r>
          </a:p>
          <a:p>
            <a:pPr lvl="1" eaLnBrk="1" hangingPunct="1"/>
            <a:r>
              <a:rPr lang="cs-CZ" dirty="0"/>
              <a:t>Vývoj plodového vejce</a:t>
            </a:r>
          </a:p>
          <a:p>
            <a:pPr lvl="1" eaLnBrk="1" hangingPunct="1"/>
            <a:r>
              <a:rPr lang="cs-CZ" dirty="0"/>
              <a:t>Porod</a:t>
            </a:r>
          </a:p>
        </p:txBody>
      </p:sp>
    </p:spTree>
    <p:extLst>
      <p:ext uri="{BB962C8B-B14F-4D97-AF65-F5344CB8AC3E}">
        <p14:creationId xmlns:p14="http://schemas.microsoft.com/office/powerpoint/2010/main" val="4140723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http://www-medlib.med.utah.edu/WebPath/jpeg4/FEM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1"/>
            <a:ext cx="83058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Comment 4"/>
          <p:cNvSpPr>
            <a:spLocks noChangeArrowheads="1"/>
          </p:cNvSpPr>
          <p:nvPr/>
        </p:nvSpPr>
        <p:spPr bwMode="auto">
          <a:xfrm>
            <a:off x="7315200" y="5562601"/>
            <a:ext cx="31242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>
                <a:solidFill>
                  <a:srgbClr val="000000"/>
                </a:solidFill>
                <a:latin typeface="Arial" charset="0"/>
              </a:rPr>
              <a:t>Sekreční endometrium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11522" y="6551920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1545667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>
                <a:latin typeface="Tahoma" pitchFamily="34" charset="0"/>
                <a:cs typeface="Tahoma" pitchFamily="34" charset="0"/>
              </a:rPr>
              <a:t>Vejcovod-tuba uterina,tuba Fallopii,salpinx</a:t>
            </a:r>
            <a:r>
              <a:rPr lang="cs-CZ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8229600" cy="4114800"/>
          </a:xfrm>
        </p:spPr>
        <p:txBody>
          <a:bodyPr/>
          <a:lstStyle/>
          <a:p>
            <a:pPr eaLnBrk="1" hangingPunct="1"/>
            <a:r>
              <a:rPr lang="cs-CZ">
                <a:latin typeface="Tahoma" pitchFamily="34" charset="0"/>
                <a:cs typeface="Tahoma" pitchFamily="34" charset="0"/>
              </a:rPr>
              <a:t>8-15 cm</a:t>
            </a:r>
            <a:endParaRPr lang="cs-CZ">
              <a:latin typeface="Tahoma" pitchFamily="34" charset="0"/>
            </a:endParaRPr>
          </a:p>
          <a:p>
            <a:pPr eaLnBrk="1" hangingPunct="1"/>
            <a:r>
              <a:rPr lang="cs-CZ">
                <a:latin typeface="Tahoma" pitchFamily="34" charset="0"/>
              </a:rPr>
              <a:t>P</a:t>
            </a:r>
            <a:r>
              <a:rPr lang="cs-CZ">
                <a:latin typeface="Tahoma" pitchFamily="34" charset="0"/>
                <a:cs typeface="Tahoma" pitchFamily="34" charset="0"/>
              </a:rPr>
              <a:t>ars interstitialis,</a:t>
            </a:r>
            <a:r>
              <a:rPr lang="cs-CZ">
                <a:latin typeface="Tahoma" pitchFamily="34" charset="0"/>
              </a:rPr>
              <a:t> </a:t>
            </a:r>
            <a:r>
              <a:rPr lang="cs-CZ">
                <a:latin typeface="Tahoma" pitchFamily="34" charset="0"/>
                <a:cs typeface="Tahoma" pitchFamily="34" charset="0"/>
              </a:rPr>
              <a:t>isthmica</a:t>
            </a:r>
            <a:r>
              <a:rPr lang="cs-CZ">
                <a:latin typeface="Tahoma" pitchFamily="34" charset="0"/>
              </a:rPr>
              <a:t>,a</a:t>
            </a:r>
            <a:r>
              <a:rPr lang="cs-CZ">
                <a:latin typeface="Tahoma" pitchFamily="34" charset="0"/>
                <a:cs typeface="Tahoma" pitchFamily="34" charset="0"/>
              </a:rPr>
              <a:t>mpularis</a:t>
            </a:r>
            <a:endParaRPr lang="cs-CZ">
              <a:latin typeface="Tahoma" pitchFamily="34" charset="0"/>
            </a:endParaRPr>
          </a:p>
          <a:p>
            <a:pPr eaLnBrk="1" hangingPunct="1"/>
            <a:r>
              <a:rPr lang="cs-CZ">
                <a:latin typeface="Tahoma" pitchFamily="34" charset="0"/>
              </a:rPr>
              <a:t>I</a:t>
            </a:r>
            <a:r>
              <a:rPr lang="cs-CZ">
                <a:latin typeface="Tahoma" pitchFamily="34" charset="0"/>
                <a:cs typeface="Tahoma" pitchFamily="34" charset="0"/>
              </a:rPr>
              <a:t>nfundibulum.fimbriae,fimbria ovari</a:t>
            </a:r>
            <a:r>
              <a:rPr lang="cs-CZ">
                <a:latin typeface="Tahoma" pitchFamily="34" charset="0"/>
              </a:rPr>
              <a:t>c</a:t>
            </a:r>
            <a:r>
              <a:rPr lang="cs-CZ">
                <a:latin typeface="Tahoma" pitchFamily="34" charset="0"/>
                <a:cs typeface="Tahoma" pitchFamily="34" charset="0"/>
              </a:rPr>
              <a:t>a-ostium tubae uterinum,ostium tubae abdominale</a:t>
            </a:r>
            <a:endParaRPr lang="cs-CZ">
              <a:latin typeface="Tahoma" pitchFamily="34" charset="0"/>
            </a:endParaRPr>
          </a:p>
          <a:p>
            <a:pPr eaLnBrk="1" hangingPunct="1"/>
            <a:r>
              <a:rPr lang="cs-CZ">
                <a:latin typeface="Tahoma" pitchFamily="34" charset="0"/>
              </a:rPr>
              <a:t>M</a:t>
            </a:r>
            <a:r>
              <a:rPr lang="cs-CZ">
                <a:latin typeface="Tahoma" pitchFamily="34" charset="0"/>
                <a:cs typeface="Tahoma" pitchFamily="34" charset="0"/>
              </a:rPr>
              <a:t>esosalpinx-tuba </a:t>
            </a:r>
            <a:r>
              <a:rPr lang="cs-CZ">
                <a:latin typeface="Tahoma" pitchFamily="34" charset="0"/>
              </a:rPr>
              <a:t> - </a:t>
            </a:r>
            <a:r>
              <a:rPr lang="cs-CZ">
                <a:latin typeface="Tahoma" pitchFamily="34" charset="0"/>
                <a:cs typeface="Tahoma" pitchFamily="34" charset="0"/>
              </a:rPr>
              <a:t>3 vrstvy sliznice,svalovina cirkulární a longitudinální</a:t>
            </a:r>
            <a:endParaRPr lang="cs-CZ">
              <a:cs typeface="Times New Roman" charset="0"/>
            </a:endParaRPr>
          </a:p>
          <a:p>
            <a:pPr eaLnBrk="1" hangingPunct="1">
              <a:buFontTx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565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latin typeface="Tahoma" pitchFamily="34" charset="0"/>
                <a:cs typeface="Tahoma" pitchFamily="34" charset="0"/>
              </a:rPr>
              <a:t>Vaječník-ovarium-oophoron</a:t>
            </a:r>
            <a:r>
              <a:rPr lang="cs-CZ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>
                <a:latin typeface="Tahoma" pitchFamily="34" charset="0"/>
              </a:rPr>
              <a:t>P</a:t>
            </a:r>
            <a:r>
              <a:rPr lang="cs-CZ">
                <a:latin typeface="Tahoma" pitchFamily="34" charset="0"/>
                <a:cs typeface="Tahoma" pitchFamily="34" charset="0"/>
              </a:rPr>
              <a:t>ohlavní žláza vel.švestky-zadní okraj-margo liber-přední okraj margo mesovaricus</a:t>
            </a:r>
            <a:endParaRPr lang="cs-CZ"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>
                <a:latin typeface="Tahoma" pitchFamily="34" charset="0"/>
                <a:cs typeface="Tahoma" pitchFamily="34" charset="0"/>
              </a:rPr>
              <a:t>Povrch vaječníku - tu</a:t>
            </a:r>
            <a:r>
              <a:rPr lang="cs-CZ">
                <a:latin typeface="Tahoma" pitchFamily="34" charset="0"/>
              </a:rPr>
              <a:t>n</a:t>
            </a:r>
            <a:r>
              <a:rPr lang="cs-CZ">
                <a:latin typeface="Tahoma" pitchFamily="34" charset="0"/>
                <a:cs typeface="Tahoma" pitchFamily="34" charset="0"/>
              </a:rPr>
              <a:t>ica albuginea</a:t>
            </a:r>
            <a:endParaRPr lang="cs-CZ"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>
                <a:latin typeface="Tahoma" pitchFamily="34" charset="0"/>
                <a:cs typeface="Tahoma" pitchFamily="34" charset="0"/>
              </a:rPr>
              <a:t>Zona corticalis- kůra- obsahuje folikuly-primární,zrající,antrální,Graafův folikul, zona medullaris-dřeň-obsahuje cévy,nervy</a:t>
            </a:r>
            <a:endParaRPr lang="cs-CZ"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>
                <a:latin typeface="Tahoma" pitchFamily="34" charset="0"/>
                <a:cs typeface="Tahoma" pitchFamily="34" charset="0"/>
              </a:rPr>
              <a:t>Zbytky embryonálních tkání-epooforon-parovarium,appendix vesiculosa -hydatis Morgagni-zbytky Wolfova vývodu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2112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ttp://www-medlib.med.utah.edu/WebPath/jpeg4/FEM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1"/>
            <a:ext cx="8373616" cy="548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Comment 4"/>
          <p:cNvSpPr>
            <a:spLocks noChangeArrowheads="1"/>
          </p:cNvSpPr>
          <p:nvPr/>
        </p:nvSpPr>
        <p:spPr bwMode="auto">
          <a:xfrm>
            <a:off x="6600056" y="5885914"/>
            <a:ext cx="375476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dirty="0">
                <a:solidFill>
                  <a:srgbClr val="000000"/>
                </a:solidFill>
                <a:latin typeface="Arial" charset="0"/>
              </a:rPr>
              <a:t>Řez vaječníkem ženy ve fertilním věku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11522" y="6551920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1532228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http://www-medlib.med.utah.edu/WebPath/jpeg4/FEM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366674"/>
            <a:ext cx="8544490" cy="561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omment 4"/>
          <p:cNvSpPr>
            <a:spLocks noChangeArrowheads="1"/>
          </p:cNvSpPr>
          <p:nvPr/>
        </p:nvSpPr>
        <p:spPr bwMode="auto">
          <a:xfrm>
            <a:off x="5735960" y="5638800"/>
            <a:ext cx="3024336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dirty="0">
                <a:solidFill>
                  <a:srgbClr val="000000"/>
                </a:solidFill>
                <a:latin typeface="Arial" charset="0"/>
              </a:rPr>
              <a:t>Corpus luteum </a:t>
            </a:r>
            <a:r>
              <a:rPr lang="cs-CZ" sz="1600" dirty="0" err="1">
                <a:solidFill>
                  <a:srgbClr val="000000"/>
                </a:solidFill>
                <a:latin typeface="Arial" charset="0"/>
              </a:rPr>
              <a:t>haemorrhgicum</a:t>
            </a:r>
            <a:endParaRPr lang="cs-CZ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11522" y="6551920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198476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>
                <a:latin typeface="Tahoma" pitchFamily="34" charset="0"/>
                <a:cs typeface="Tahoma" pitchFamily="34" charset="0"/>
              </a:rPr>
              <a:t>Závěsný a podpůrný aparát rodidel</a:t>
            </a:r>
            <a:r>
              <a:rPr lang="cs-CZ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>
                <a:latin typeface="Tahoma" pitchFamily="34" charset="0"/>
                <a:cs typeface="Tahoma" pitchFamily="34" charset="0"/>
              </a:rPr>
              <a:t>Závěsný - soustava vazů –</a:t>
            </a:r>
            <a:endParaRPr lang="cs-CZ" dirty="0">
              <a:latin typeface="Tahoma" pitchFamily="34" charset="0"/>
            </a:endParaRPr>
          </a:p>
          <a:p>
            <a:pPr lvl="1" eaLnBrk="1" hangingPunct="1"/>
            <a:r>
              <a:rPr lang="cs-CZ" dirty="0">
                <a:latin typeface="Tahoma" pitchFamily="34" charset="0"/>
                <a:cs typeface="Tahoma" pitchFamily="34" charset="0"/>
              </a:rPr>
              <a:t>parametria-horní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parametrální</a:t>
            </a:r>
            <a:r>
              <a:rPr lang="cs-CZ" dirty="0">
                <a:latin typeface="Tahoma" pitchFamily="34" charset="0"/>
                <a:cs typeface="Tahoma" pitchFamily="34" charset="0"/>
              </a:rPr>
              <a:t> svazek -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lig.teres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uteri,lig.ovarii</a:t>
            </a:r>
            <a:r>
              <a:rPr lang="cs-CZ" dirty="0">
                <a:latin typeface="Tahoma" pitchFamily="34" charset="0"/>
                <a:cs typeface="Tahoma" pitchFamily="34" charset="0"/>
              </a:rPr>
              <a:t> proprium, </a:t>
            </a:r>
            <a:r>
              <a:rPr lang="cs-CZ" dirty="0" err="1">
                <a:latin typeface="Tahoma" pitchFamily="34" charset="0"/>
              </a:rPr>
              <a:t>l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ig.suspensorium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o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varii,lig.sacrouterina,lig.Mackenrodti</a:t>
            </a:r>
            <a:endParaRPr lang="cs-CZ" dirty="0">
              <a:cs typeface="Times New Roman" charset="0"/>
            </a:endParaRPr>
          </a:p>
          <a:p>
            <a:pPr eaLnBrk="1" hangingPunct="1"/>
            <a:r>
              <a:rPr lang="cs-CZ" dirty="0">
                <a:latin typeface="Tahoma" pitchFamily="34" charset="0"/>
                <a:cs typeface="Tahoma" pitchFamily="34" charset="0"/>
              </a:rPr>
              <a:t>Podpůrný aparát děložní - diafragma pelvis, diafragma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urogenitale</a:t>
            </a:r>
            <a:endParaRPr lang="cs-CZ" dirty="0">
              <a:cs typeface="Times New Roman" charset="0"/>
            </a:endParaRPr>
          </a:p>
          <a:p>
            <a:pPr eaLnBrk="1" hangingPunct="1"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758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524000" y="5080001"/>
            <a:ext cx="1016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1000"/>
              <a:t>A, Superficial musculature of the perineum. B, Deep musculature of the perineum. (From Thompson et al, 1997.)</a:t>
            </a:r>
          </a:p>
          <a:p>
            <a:pPr eaLnBrk="1" hangingPunct="1"/>
            <a:endParaRPr lang="en-US" altLang="cs-CZ" sz="1000"/>
          </a:p>
          <a:p>
            <a:pPr eaLnBrk="1" hangingPunct="1"/>
            <a:r>
              <a:rPr lang="en-US" altLang="cs-CZ" sz="1000"/>
              <a:t>(From Thompson et al, 1997.)</a:t>
            </a:r>
          </a:p>
          <a:p>
            <a:pPr eaLnBrk="1" hangingPunct="1"/>
            <a:endParaRPr lang="en-US" altLang="cs-CZ" sz="1000"/>
          </a:p>
          <a:p>
            <a:pPr eaLnBrk="1" hangingPunct="1"/>
            <a:r>
              <a:rPr lang="en-US" altLang="cs-CZ" sz="1000"/>
              <a:t>Female Genitalia</a:t>
            </a:r>
          </a:p>
          <a:p>
            <a:pPr eaLnBrk="1" hangingPunct="1"/>
            <a:r>
              <a:rPr lang="en-US" altLang="cs-CZ" sz="1000"/>
              <a:t>Seidel, Henry M., MD, Mosby's Guide to Physical Examination, CHAPTER 18, 535-599</a:t>
            </a:r>
          </a:p>
          <a:p>
            <a:pPr eaLnBrk="1" hangingPunct="1"/>
            <a:endParaRPr lang="en-US" altLang="cs-CZ" sz="1000"/>
          </a:p>
          <a:p>
            <a:pPr eaLnBrk="1" hangingPunct="1"/>
            <a:r>
              <a:rPr lang="en-US" altLang="cs-CZ" sz="1000"/>
              <a:t>Copyright ©  2011   Copyright © 2011, 2006, 2003, 1999, 1995, 1991, 1987 by Mosby, Inc., an affiliate of Elsevier Inc. All rights reserved.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7000"/>
            <a:ext cx="43815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647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1200" y="1565920"/>
            <a:ext cx="8229600" cy="1143000"/>
          </a:xfrm>
        </p:spPr>
        <p:txBody>
          <a:bodyPr/>
          <a:lstStyle/>
          <a:p>
            <a:r>
              <a:rPr lang="cs-CZ" dirty="0"/>
              <a:t>Fyziologie</a:t>
            </a:r>
          </a:p>
        </p:txBody>
      </p:sp>
    </p:spTree>
    <p:extLst>
      <p:ext uri="{BB962C8B-B14F-4D97-AF65-F5344CB8AC3E}">
        <p14:creationId xmlns:p14="http://schemas.microsoft.com/office/powerpoint/2010/main" val="1150077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Řízení reprodukčního cyklu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Neuroendokrinní sekrece – látka produkována nervovou buňkou je secernována do krevního oběhu a váže se na receptory vzdálených buněk</a:t>
            </a:r>
          </a:p>
          <a:p>
            <a:r>
              <a:rPr lang="cs-CZ"/>
              <a:t>Endokrinní sekrece – látka produkovaná buňkou je secernována do krevního oběhu  a váže se na receptory vzdálených buněk</a:t>
            </a:r>
          </a:p>
        </p:txBody>
      </p:sp>
    </p:spTree>
    <p:extLst>
      <p:ext uri="{BB962C8B-B14F-4D97-AF65-F5344CB8AC3E}">
        <p14:creationId xmlns:p14="http://schemas.microsoft.com/office/powerpoint/2010/main" val="461836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210611"/>
            <a:ext cx="4687416" cy="547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37876" y="6567156"/>
            <a:ext cx="379462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vi-VN" sz="1000" dirty="0"/>
              <a:t>Rob</a:t>
            </a:r>
            <a:r>
              <a:rPr lang="cs-CZ" sz="1000" dirty="0"/>
              <a:t> </a:t>
            </a:r>
            <a:r>
              <a:rPr lang="vi-VN" sz="1000" dirty="0"/>
              <a:t>L</a:t>
            </a:r>
            <a:r>
              <a:rPr lang="cs-CZ" sz="1000" dirty="0"/>
              <a:t>.</a:t>
            </a:r>
            <a:r>
              <a:rPr lang="vi-VN" sz="1000" dirty="0"/>
              <a:t>,Martan</a:t>
            </a:r>
            <a:r>
              <a:rPr lang="cs-CZ" sz="1000" dirty="0"/>
              <a:t> A</a:t>
            </a:r>
            <a:r>
              <a:rPr lang="vi-VN" sz="1000" dirty="0"/>
              <a:t>,</a:t>
            </a:r>
            <a:r>
              <a:rPr lang="cs-CZ" sz="1000" dirty="0"/>
              <a:t> </a:t>
            </a:r>
            <a:r>
              <a:rPr lang="vi-VN" sz="1000" dirty="0"/>
              <a:t>Citterbart</a:t>
            </a:r>
            <a:r>
              <a:rPr lang="cs-CZ" sz="1000" dirty="0"/>
              <a:t> K</a:t>
            </a:r>
            <a:r>
              <a:rPr lang="vi-VN" sz="1000" dirty="0"/>
              <a:t>. </a:t>
            </a:r>
            <a:r>
              <a:rPr lang="vi-VN" sz="1000" i="1" dirty="0"/>
              <a:t>Gynekologie</a:t>
            </a:r>
            <a:r>
              <a:rPr lang="vi-VN" sz="1000" dirty="0"/>
              <a:t>. Praha: Galén, 2008. </a:t>
            </a:r>
            <a:endParaRPr lang="cs-CZ" sz="1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Hypothalamo-hypofyzo-ovariální osa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74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>
                <a:latin typeface="Tahoma" pitchFamily="34" charset="0"/>
                <a:cs typeface="Times New Roman" charset="0"/>
              </a:rPr>
              <a:t>Zevní rodidla - pudendum femininum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Tahoma" pitchFamily="34" charset="0"/>
                <a:cs typeface="Tahoma" pitchFamily="34" charset="0"/>
              </a:rPr>
              <a:t>Hrma</a:t>
            </a:r>
          </a:p>
          <a:p>
            <a:r>
              <a:rPr lang="cs-CZ" dirty="0">
                <a:latin typeface="Tahoma" pitchFamily="34" charset="0"/>
                <a:cs typeface="Tahoma" pitchFamily="34" charset="0"/>
              </a:rPr>
              <a:t>Vulva </a:t>
            </a:r>
          </a:p>
          <a:p>
            <a:pPr lvl="1"/>
            <a:r>
              <a:rPr lang="cs-CZ" dirty="0">
                <a:latin typeface="Tahoma" pitchFamily="34" charset="0"/>
                <a:cs typeface="Tahoma" pitchFamily="34" charset="0"/>
              </a:rPr>
              <a:t>Velké a malé stydké pysky</a:t>
            </a:r>
          </a:p>
          <a:p>
            <a:pPr lvl="1"/>
            <a:r>
              <a:rPr lang="cs-CZ" dirty="0">
                <a:latin typeface="Tahoma" pitchFamily="34" charset="0"/>
                <a:cs typeface="Tahoma" pitchFamily="34" charset="0"/>
              </a:rPr>
              <a:t>Poštěváček</a:t>
            </a:r>
          </a:p>
          <a:p>
            <a:pPr lvl="1"/>
            <a:r>
              <a:rPr lang="cs-CZ" dirty="0">
                <a:latin typeface="Tahoma" pitchFamily="34" charset="0"/>
                <a:cs typeface="Tahoma" pitchFamily="34" charset="0"/>
              </a:rPr>
              <a:t>Poševní lůno</a:t>
            </a:r>
          </a:p>
          <a:p>
            <a:pPr lvl="1"/>
            <a:r>
              <a:rPr lang="cs-CZ" dirty="0" err="1">
                <a:latin typeface="Tahoma" pitchFamily="34" charset="0"/>
                <a:cs typeface="Tahoma" pitchFamily="34" charset="0"/>
              </a:rPr>
              <a:t>Bulbi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vestibuli</a:t>
            </a:r>
            <a:endParaRPr lang="cs-CZ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cs-CZ" dirty="0">
                <a:latin typeface="Tahoma" pitchFamily="34" charset="0"/>
                <a:cs typeface="Tahoma" pitchFamily="34" charset="0"/>
              </a:rPr>
              <a:t>Předsíňové žlázky</a:t>
            </a:r>
          </a:p>
          <a:p>
            <a:pPr lvl="1"/>
            <a:r>
              <a:rPr lang="cs-CZ" dirty="0">
                <a:latin typeface="Tahoma" pitchFamily="34" charset="0"/>
                <a:cs typeface="Tahoma" pitchFamily="34" charset="0"/>
              </a:rPr>
              <a:t>Panenská blána</a:t>
            </a:r>
          </a:p>
          <a:p>
            <a:pPr lvl="1"/>
            <a:r>
              <a:rPr lang="cs-CZ" dirty="0">
                <a:latin typeface="Tahoma" pitchFamily="34" charset="0"/>
                <a:cs typeface="Tahoma" pitchFamily="34" charset="0"/>
              </a:rPr>
              <a:t>Hráz</a:t>
            </a:r>
            <a:endParaRPr lang="cs-CZ" dirty="0">
              <a:cs typeface="Times New Roman" charset="0"/>
            </a:endParaRPr>
          </a:p>
          <a:p>
            <a:pPr eaLnBrk="1" hangingPunct="1"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1236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Řízení reprodukčního cyklu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Neuroendokrinní regulace hypotalamo-hypofyzárního systému</a:t>
            </a:r>
          </a:p>
          <a:p>
            <a:pPr>
              <a:lnSpc>
                <a:spcPct val="90000"/>
              </a:lnSpc>
            </a:pPr>
            <a:r>
              <a:rPr lang="cs-CZ"/>
              <a:t>Hypotalamická centra – gonadotropin releasing hormon – GnRH – gonadoliberin</a:t>
            </a:r>
          </a:p>
          <a:p>
            <a:pPr>
              <a:lnSpc>
                <a:spcPct val="90000"/>
              </a:lnSpc>
            </a:pPr>
            <a:r>
              <a:rPr lang="cs-CZ"/>
              <a:t>Přední lalok hypofýzy – Prolaktin, LH, FSH</a:t>
            </a:r>
          </a:p>
          <a:p>
            <a:pPr>
              <a:lnSpc>
                <a:spcPct val="90000"/>
              </a:lnSpc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942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57175"/>
            <a:ext cx="802005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37876" y="6567156"/>
            <a:ext cx="379462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vi-VN" sz="1000" dirty="0"/>
              <a:t>Rob</a:t>
            </a:r>
            <a:r>
              <a:rPr lang="cs-CZ" sz="1000" dirty="0"/>
              <a:t> </a:t>
            </a:r>
            <a:r>
              <a:rPr lang="vi-VN" sz="1000" dirty="0"/>
              <a:t>L</a:t>
            </a:r>
            <a:r>
              <a:rPr lang="cs-CZ" sz="1000" dirty="0"/>
              <a:t>.</a:t>
            </a:r>
            <a:r>
              <a:rPr lang="vi-VN" sz="1000" dirty="0"/>
              <a:t>,Martan</a:t>
            </a:r>
            <a:r>
              <a:rPr lang="cs-CZ" sz="1000" dirty="0"/>
              <a:t> A</a:t>
            </a:r>
            <a:r>
              <a:rPr lang="vi-VN" sz="1000" dirty="0"/>
              <a:t>,</a:t>
            </a:r>
            <a:r>
              <a:rPr lang="cs-CZ" sz="1000" dirty="0"/>
              <a:t> </a:t>
            </a:r>
            <a:r>
              <a:rPr lang="vi-VN" sz="1000" dirty="0"/>
              <a:t>Citterbart</a:t>
            </a:r>
            <a:r>
              <a:rPr lang="cs-CZ" sz="1000" dirty="0"/>
              <a:t> K</a:t>
            </a:r>
            <a:r>
              <a:rPr lang="vi-VN" sz="1000" dirty="0"/>
              <a:t>. </a:t>
            </a:r>
            <a:r>
              <a:rPr lang="vi-VN" sz="1000" i="1" dirty="0"/>
              <a:t>Gynekologie</a:t>
            </a:r>
            <a:r>
              <a:rPr lang="vi-VN" sz="1000" dirty="0"/>
              <a:t>. Praha: Galén, 2008.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241117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Gonadoliberin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Hypotalamický nucleus arcuatus – místo syntézy hormonu</a:t>
            </a:r>
          </a:p>
          <a:p>
            <a:r>
              <a:rPr lang="cs-CZ"/>
              <a:t>Dekapeptid</a:t>
            </a:r>
          </a:p>
          <a:p>
            <a:r>
              <a:rPr lang="cs-CZ"/>
              <a:t>Biologický poločas     2-4 min.</a:t>
            </a:r>
          </a:p>
          <a:p>
            <a:r>
              <a:rPr lang="cs-CZ"/>
              <a:t>Pulsatilní výdej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150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Pulsatilní výdej gonadoliberinu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Odpověď hypofýzy závisí na – frekvenci pulsů, jejím trvání, amplitudě</a:t>
            </a:r>
          </a:p>
          <a:p>
            <a:r>
              <a:rPr lang="cs-CZ"/>
              <a:t>Folikulární fáze – puls za 60 – 120 min.</a:t>
            </a:r>
          </a:p>
          <a:p>
            <a:r>
              <a:rPr lang="cs-CZ"/>
              <a:t>Luteální fáze – puls za 4-8 hod.</a:t>
            </a:r>
          </a:p>
          <a:p>
            <a:r>
              <a:rPr lang="cs-CZ"/>
              <a:t>Kontinuální podávání GnRH inhibuje sekreci gonadotropinů</a:t>
            </a:r>
          </a:p>
        </p:txBody>
      </p:sp>
    </p:spTree>
    <p:extLst>
      <p:ext uri="{BB962C8B-B14F-4D97-AF65-F5344CB8AC3E}">
        <p14:creationId xmlns:p14="http://schemas.microsoft.com/office/powerpoint/2010/main" val="1950714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7010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37876" y="6567156"/>
            <a:ext cx="379462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vi-VN" sz="1000" dirty="0"/>
              <a:t>Rob</a:t>
            </a:r>
            <a:r>
              <a:rPr lang="cs-CZ" sz="1000" dirty="0"/>
              <a:t> </a:t>
            </a:r>
            <a:r>
              <a:rPr lang="vi-VN" sz="1000" dirty="0"/>
              <a:t>L</a:t>
            </a:r>
            <a:r>
              <a:rPr lang="cs-CZ" sz="1000" dirty="0"/>
              <a:t>.</a:t>
            </a:r>
            <a:r>
              <a:rPr lang="vi-VN" sz="1000" dirty="0"/>
              <a:t>,Martan</a:t>
            </a:r>
            <a:r>
              <a:rPr lang="cs-CZ" sz="1000" dirty="0"/>
              <a:t> A</a:t>
            </a:r>
            <a:r>
              <a:rPr lang="vi-VN" sz="1000" dirty="0"/>
              <a:t>,</a:t>
            </a:r>
            <a:r>
              <a:rPr lang="cs-CZ" sz="1000" dirty="0"/>
              <a:t> </a:t>
            </a:r>
            <a:r>
              <a:rPr lang="vi-VN" sz="1000" dirty="0"/>
              <a:t>Citterbart</a:t>
            </a:r>
            <a:r>
              <a:rPr lang="cs-CZ" sz="1000" dirty="0"/>
              <a:t> K</a:t>
            </a:r>
            <a:r>
              <a:rPr lang="vi-VN" sz="1000" dirty="0"/>
              <a:t>. </a:t>
            </a:r>
            <a:r>
              <a:rPr lang="vi-VN" sz="1000" i="1" dirty="0"/>
              <a:t>Gynekologie</a:t>
            </a:r>
            <a:r>
              <a:rPr lang="vi-VN" sz="1000" dirty="0"/>
              <a:t>. Praha: Galén, 2008.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997457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90500"/>
            <a:ext cx="7543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37876" y="6567156"/>
            <a:ext cx="379462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vi-VN" sz="1000" dirty="0"/>
              <a:t>Rob</a:t>
            </a:r>
            <a:r>
              <a:rPr lang="cs-CZ" sz="1000" dirty="0"/>
              <a:t> </a:t>
            </a:r>
            <a:r>
              <a:rPr lang="vi-VN" sz="1000" dirty="0"/>
              <a:t>L</a:t>
            </a:r>
            <a:r>
              <a:rPr lang="cs-CZ" sz="1000" dirty="0"/>
              <a:t>.</a:t>
            </a:r>
            <a:r>
              <a:rPr lang="vi-VN" sz="1000" dirty="0"/>
              <a:t>,Martan</a:t>
            </a:r>
            <a:r>
              <a:rPr lang="cs-CZ" sz="1000" dirty="0"/>
              <a:t> A</a:t>
            </a:r>
            <a:r>
              <a:rPr lang="vi-VN" sz="1000" dirty="0"/>
              <a:t>,</a:t>
            </a:r>
            <a:r>
              <a:rPr lang="cs-CZ" sz="1000" dirty="0"/>
              <a:t> </a:t>
            </a:r>
            <a:r>
              <a:rPr lang="vi-VN" sz="1000" dirty="0"/>
              <a:t>Citterbart</a:t>
            </a:r>
            <a:r>
              <a:rPr lang="cs-CZ" sz="1000" dirty="0"/>
              <a:t> K</a:t>
            </a:r>
            <a:r>
              <a:rPr lang="vi-VN" sz="1000" dirty="0"/>
              <a:t>. </a:t>
            </a:r>
            <a:r>
              <a:rPr lang="vi-VN" sz="1000" i="1" dirty="0"/>
              <a:t>Gynekologie</a:t>
            </a:r>
            <a:r>
              <a:rPr lang="vi-VN" sz="1000" dirty="0"/>
              <a:t>. Praha: Galén, 2008.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5071233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Gonadotropiny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LH – luteotropní hormon</a:t>
            </a:r>
          </a:p>
          <a:p>
            <a:r>
              <a:rPr lang="cs-CZ"/>
              <a:t>FSH – folikulostimulační hormon</a:t>
            </a:r>
          </a:p>
          <a:p>
            <a:r>
              <a:rPr lang="cs-CZ"/>
              <a:t>Secernován v gonadotropních buňkách předního laloku hypofýzy</a:t>
            </a:r>
          </a:p>
          <a:p>
            <a:r>
              <a:rPr lang="cs-CZ"/>
              <a:t>Polypeptidy – jednotka </a:t>
            </a:r>
            <a:r>
              <a:rPr lang="cs-CZ">
                <a:cs typeface="Times New Roman" charset="0"/>
              </a:rPr>
              <a:t>α</a:t>
            </a:r>
            <a:r>
              <a:rPr lang="cs-CZ"/>
              <a:t> (společná) a </a:t>
            </a:r>
            <a:r>
              <a:rPr lang="cs-CZ">
                <a:cs typeface="Times New Roman" charset="0"/>
              </a:rPr>
              <a:t>β</a:t>
            </a:r>
            <a:r>
              <a:rPr lang="cs-CZ"/>
              <a:t> (specifická)</a:t>
            </a:r>
          </a:p>
          <a:p>
            <a:r>
              <a:rPr lang="cs-CZ"/>
              <a:t>Molekulová hmotnost 30 000</a:t>
            </a:r>
          </a:p>
        </p:txBody>
      </p:sp>
    </p:spTree>
    <p:extLst>
      <p:ext uri="{BB962C8B-B14F-4D97-AF65-F5344CB8AC3E}">
        <p14:creationId xmlns:p14="http://schemas.microsoft.com/office/powerpoint/2010/main" val="20864077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Gonadotropiny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Biologický poločas </a:t>
            </a:r>
          </a:p>
          <a:p>
            <a:pPr lvl="1"/>
            <a:r>
              <a:rPr lang="cs-CZ"/>
              <a:t>FSH – 170 min.</a:t>
            </a:r>
          </a:p>
          <a:p>
            <a:pPr lvl="1"/>
            <a:r>
              <a:rPr lang="cs-CZ"/>
              <a:t>LH – 60 min.</a:t>
            </a:r>
          </a:p>
        </p:txBody>
      </p:sp>
    </p:spTree>
    <p:extLst>
      <p:ext uri="{BB962C8B-B14F-4D97-AF65-F5344CB8AC3E}">
        <p14:creationId xmlns:p14="http://schemas.microsoft.com/office/powerpoint/2010/main" val="41217112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r>
              <a:rPr lang="cs-CZ"/>
              <a:t>Pohlavní hormony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Estrogeny</a:t>
            </a:r>
          </a:p>
          <a:p>
            <a:r>
              <a:rPr lang="cs-CZ" dirty="0" err="1"/>
              <a:t>Gestageny</a:t>
            </a:r>
            <a:endParaRPr lang="cs-CZ" dirty="0"/>
          </a:p>
          <a:p>
            <a:r>
              <a:rPr lang="cs-CZ" dirty="0"/>
              <a:t>Androgeny</a:t>
            </a:r>
          </a:p>
          <a:p>
            <a:r>
              <a:rPr lang="cs-CZ" dirty="0" err="1"/>
              <a:t>Inhibin</a:t>
            </a:r>
            <a:r>
              <a:rPr lang="cs-CZ" dirty="0"/>
              <a:t>, </a:t>
            </a:r>
            <a:r>
              <a:rPr lang="cs-CZ" dirty="0" err="1"/>
              <a:t>aktivin</a:t>
            </a:r>
            <a:r>
              <a:rPr lang="cs-CZ" dirty="0"/>
              <a:t>, </a:t>
            </a:r>
            <a:r>
              <a:rPr lang="cs-CZ" dirty="0" err="1"/>
              <a:t>folistatin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2855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Estrogeny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Estradiol, estron, estriol</a:t>
            </a:r>
          </a:p>
          <a:p>
            <a:r>
              <a:rPr lang="cs-CZ" dirty="0"/>
              <a:t>Ovarium – </a:t>
            </a:r>
            <a:r>
              <a:rPr lang="cs-CZ" dirty="0" err="1"/>
              <a:t>theca</a:t>
            </a:r>
            <a:r>
              <a:rPr lang="cs-CZ" dirty="0"/>
              <a:t> </a:t>
            </a:r>
            <a:r>
              <a:rPr lang="cs-CZ" dirty="0" err="1"/>
              <a:t>foliculi</a:t>
            </a:r>
            <a:r>
              <a:rPr lang="cs-CZ" dirty="0"/>
              <a:t> interna, </a:t>
            </a:r>
            <a:r>
              <a:rPr lang="cs-CZ" dirty="0" err="1"/>
              <a:t>stratum</a:t>
            </a:r>
            <a:r>
              <a:rPr lang="cs-CZ" dirty="0"/>
              <a:t> </a:t>
            </a:r>
            <a:r>
              <a:rPr lang="cs-CZ" dirty="0" err="1"/>
              <a:t>granulosum</a:t>
            </a:r>
            <a:r>
              <a:rPr lang="cs-CZ" dirty="0"/>
              <a:t>, placenta, nadledviny</a:t>
            </a:r>
          </a:p>
          <a:p>
            <a:r>
              <a:rPr lang="cs-CZ" dirty="0"/>
              <a:t>Denní sekrece estradiolu 50-500 </a:t>
            </a:r>
            <a:r>
              <a:rPr lang="cs-CZ" dirty="0" err="1">
                <a:cs typeface="Times New Roman" charset="0"/>
              </a:rPr>
              <a:t>μ</a:t>
            </a:r>
            <a:r>
              <a:rPr lang="cs-CZ" dirty="0" err="1"/>
              <a:t>g</a:t>
            </a:r>
            <a:r>
              <a:rPr lang="cs-CZ" dirty="0"/>
              <a:t>/24 hod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05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05" y="144922"/>
            <a:ext cx="7627938" cy="66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Comment 4"/>
          <p:cNvSpPr>
            <a:spLocks noChangeArrowheads="1"/>
          </p:cNvSpPr>
          <p:nvPr/>
        </p:nvSpPr>
        <p:spPr bwMode="auto">
          <a:xfrm>
            <a:off x="2220135" y="630238"/>
            <a:ext cx="898525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Hrma</a:t>
            </a:r>
          </a:p>
        </p:txBody>
      </p:sp>
      <p:sp>
        <p:nvSpPr>
          <p:cNvPr id="38918" name="Comment 6"/>
          <p:cNvSpPr>
            <a:spLocks noChangeArrowheads="1"/>
          </p:cNvSpPr>
          <p:nvPr/>
        </p:nvSpPr>
        <p:spPr bwMode="auto">
          <a:xfrm>
            <a:off x="2073276" y="2260283"/>
            <a:ext cx="1050925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b="1" dirty="0">
                <a:solidFill>
                  <a:srgbClr val="000000"/>
                </a:solidFill>
                <a:latin typeface="Arial" charset="0"/>
              </a:rPr>
              <a:t>Klitoris</a:t>
            </a:r>
            <a:endParaRPr lang="cs-CZ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9" name="Comment 7"/>
          <p:cNvSpPr>
            <a:spLocks noChangeArrowheads="1"/>
          </p:cNvSpPr>
          <p:nvPr/>
        </p:nvSpPr>
        <p:spPr bwMode="auto">
          <a:xfrm>
            <a:off x="1981201" y="2938910"/>
            <a:ext cx="2117725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Malý stydký pysk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0" name="Comment 8"/>
          <p:cNvSpPr>
            <a:spLocks noChangeArrowheads="1"/>
          </p:cNvSpPr>
          <p:nvPr/>
        </p:nvSpPr>
        <p:spPr bwMode="auto">
          <a:xfrm>
            <a:off x="7924801" y="3429001"/>
            <a:ext cx="2193925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Velký stydký pysk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1" name="Comment 9"/>
          <p:cNvSpPr>
            <a:spLocks noChangeArrowheads="1"/>
          </p:cNvSpPr>
          <p:nvPr/>
        </p:nvSpPr>
        <p:spPr bwMode="auto">
          <a:xfrm>
            <a:off x="2362201" y="3429001"/>
            <a:ext cx="898525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Hymen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2" name="Comment 10"/>
          <p:cNvSpPr>
            <a:spLocks noChangeArrowheads="1"/>
          </p:cNvSpPr>
          <p:nvPr/>
        </p:nvSpPr>
        <p:spPr bwMode="auto">
          <a:xfrm>
            <a:off x="2209800" y="3861049"/>
            <a:ext cx="18288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Poševní vchod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3" name="Comment 11"/>
          <p:cNvSpPr>
            <a:spLocks noChangeArrowheads="1"/>
          </p:cNvSpPr>
          <p:nvPr/>
        </p:nvSpPr>
        <p:spPr bwMode="auto">
          <a:xfrm>
            <a:off x="1981200" y="4293097"/>
            <a:ext cx="18288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b="1" dirty="0">
                <a:solidFill>
                  <a:srgbClr val="000000"/>
                </a:solidFill>
                <a:latin typeface="Arial" charset="0"/>
              </a:rPr>
              <a:t>Zadní komisura</a:t>
            </a:r>
            <a:endParaRPr lang="cs-CZ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4" name="Comment 12"/>
          <p:cNvSpPr>
            <a:spLocks noChangeArrowheads="1"/>
          </p:cNvSpPr>
          <p:nvPr/>
        </p:nvSpPr>
        <p:spPr bwMode="auto">
          <a:xfrm>
            <a:off x="8763001" y="4495801"/>
            <a:ext cx="746125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Hráz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5" name="Comment 13"/>
          <p:cNvSpPr>
            <a:spLocks noChangeArrowheads="1"/>
          </p:cNvSpPr>
          <p:nvPr/>
        </p:nvSpPr>
        <p:spPr bwMode="auto">
          <a:xfrm>
            <a:off x="2590801" y="5029201"/>
            <a:ext cx="517525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Řiť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6" name="Comment 14"/>
          <p:cNvSpPr>
            <a:spLocks noChangeArrowheads="1"/>
          </p:cNvSpPr>
          <p:nvPr/>
        </p:nvSpPr>
        <p:spPr bwMode="auto">
          <a:xfrm>
            <a:off x="8458200" y="2819401"/>
            <a:ext cx="18288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Zevní ústí uretry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735961" y="6471502"/>
            <a:ext cx="379462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vi-VN" sz="1000" dirty="0"/>
              <a:t>Rob</a:t>
            </a:r>
            <a:r>
              <a:rPr lang="cs-CZ" sz="1000" dirty="0"/>
              <a:t> </a:t>
            </a:r>
            <a:r>
              <a:rPr lang="vi-VN" sz="1000" dirty="0"/>
              <a:t>L</a:t>
            </a:r>
            <a:r>
              <a:rPr lang="cs-CZ" sz="1000" dirty="0"/>
              <a:t>.</a:t>
            </a:r>
            <a:r>
              <a:rPr lang="vi-VN" sz="1000" dirty="0"/>
              <a:t>,Martan</a:t>
            </a:r>
            <a:r>
              <a:rPr lang="cs-CZ" sz="1000" dirty="0"/>
              <a:t> A</a:t>
            </a:r>
            <a:r>
              <a:rPr lang="vi-VN" sz="1000" dirty="0"/>
              <a:t>,</a:t>
            </a:r>
            <a:r>
              <a:rPr lang="cs-CZ" sz="1000" dirty="0"/>
              <a:t> </a:t>
            </a:r>
            <a:r>
              <a:rPr lang="vi-VN" sz="1000" dirty="0"/>
              <a:t>Citterbart</a:t>
            </a:r>
            <a:r>
              <a:rPr lang="cs-CZ" sz="1000" dirty="0"/>
              <a:t> K</a:t>
            </a:r>
            <a:r>
              <a:rPr lang="vi-VN" sz="1000" dirty="0"/>
              <a:t>. </a:t>
            </a:r>
            <a:r>
              <a:rPr lang="vi-VN" sz="1000" i="1" dirty="0"/>
              <a:t>Gynekologie</a:t>
            </a:r>
            <a:r>
              <a:rPr lang="vi-VN" sz="1000" dirty="0"/>
              <a:t>. Praha: Galén, 2008.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1046625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8610600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735961" y="6471502"/>
            <a:ext cx="379462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vi-VN" sz="1000" dirty="0"/>
              <a:t>Rob</a:t>
            </a:r>
            <a:r>
              <a:rPr lang="cs-CZ" sz="1000" dirty="0"/>
              <a:t> </a:t>
            </a:r>
            <a:r>
              <a:rPr lang="vi-VN" sz="1000" dirty="0"/>
              <a:t>L</a:t>
            </a:r>
            <a:r>
              <a:rPr lang="cs-CZ" sz="1000" dirty="0"/>
              <a:t>.</a:t>
            </a:r>
            <a:r>
              <a:rPr lang="vi-VN" sz="1000" dirty="0"/>
              <a:t>,Martan</a:t>
            </a:r>
            <a:r>
              <a:rPr lang="cs-CZ" sz="1000" dirty="0"/>
              <a:t> A</a:t>
            </a:r>
            <a:r>
              <a:rPr lang="vi-VN" sz="1000" dirty="0"/>
              <a:t>,</a:t>
            </a:r>
            <a:r>
              <a:rPr lang="cs-CZ" sz="1000" dirty="0"/>
              <a:t> </a:t>
            </a:r>
            <a:r>
              <a:rPr lang="vi-VN" sz="1000" dirty="0"/>
              <a:t>Citterbart</a:t>
            </a:r>
            <a:r>
              <a:rPr lang="cs-CZ" sz="1000" dirty="0"/>
              <a:t> K</a:t>
            </a:r>
            <a:r>
              <a:rPr lang="vi-VN" sz="1000" dirty="0"/>
              <a:t>. </a:t>
            </a:r>
            <a:r>
              <a:rPr lang="vi-VN" sz="1000" i="1" dirty="0"/>
              <a:t>Gynekologie</a:t>
            </a:r>
            <a:r>
              <a:rPr lang="vi-VN" sz="1000" dirty="0"/>
              <a:t>. Praha: Galén, 2008.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6795290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Fyziologické účinky estrogenů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Vývoj rodidel</a:t>
            </a:r>
          </a:p>
          <a:p>
            <a:pPr>
              <a:lnSpc>
                <a:spcPct val="90000"/>
              </a:lnSpc>
            </a:pPr>
            <a:r>
              <a:rPr lang="cs-CZ"/>
              <a:t>Proliferace vaginální sliznice, děložního hrdla, myometria, endometria, tvorba glykogenu</a:t>
            </a:r>
          </a:p>
          <a:p>
            <a:pPr>
              <a:lnSpc>
                <a:spcPct val="90000"/>
              </a:lnSpc>
            </a:pPr>
            <a:r>
              <a:rPr lang="cs-CZ"/>
              <a:t>Stimulace růstu svaloviny vejcovodu, zvýšení motility</a:t>
            </a:r>
          </a:p>
          <a:p>
            <a:pPr>
              <a:lnSpc>
                <a:spcPct val="90000"/>
              </a:lnSpc>
            </a:pPr>
            <a:r>
              <a:rPr lang="cs-CZ"/>
              <a:t>Proliferace  buněk trigona močového měchýře</a:t>
            </a:r>
          </a:p>
        </p:txBody>
      </p:sp>
    </p:spTree>
    <p:extLst>
      <p:ext uri="{BB962C8B-B14F-4D97-AF65-F5344CB8AC3E}">
        <p14:creationId xmlns:p14="http://schemas.microsoft.com/office/powerpoint/2010/main" val="5142855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Fyziologické účinky estrogenů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Stimulace počátečního růst folikulů</a:t>
            </a:r>
          </a:p>
          <a:p>
            <a:pPr>
              <a:lnSpc>
                <a:spcPct val="90000"/>
              </a:lnSpc>
            </a:pPr>
            <a:r>
              <a:rPr lang="cs-CZ"/>
              <a:t>Ovlivňují produkci gonadoliberinu a změny výdeje gonadotropinů</a:t>
            </a:r>
          </a:p>
          <a:p>
            <a:pPr>
              <a:lnSpc>
                <a:spcPct val="90000"/>
              </a:lnSpc>
            </a:pPr>
            <a:r>
              <a:rPr lang="cs-CZ"/>
              <a:t>Parasympatotonický efekt</a:t>
            </a:r>
          </a:p>
          <a:p>
            <a:pPr>
              <a:lnSpc>
                <a:spcPct val="90000"/>
              </a:lnSpc>
            </a:pPr>
            <a:r>
              <a:rPr lang="cs-CZ"/>
              <a:t>Polymerizace mukopolysacharidů – zpevnění cévní stěny</a:t>
            </a:r>
          </a:p>
          <a:p>
            <a:pPr>
              <a:lnSpc>
                <a:spcPct val="90000"/>
              </a:lnSpc>
            </a:pPr>
            <a:r>
              <a:rPr lang="cs-CZ"/>
              <a:t>Ovlivňuje erytropoézu – snížení tvorby erytrocytů</a:t>
            </a:r>
          </a:p>
        </p:txBody>
      </p:sp>
    </p:spTree>
    <p:extLst>
      <p:ext uri="{BB962C8B-B14F-4D97-AF65-F5344CB8AC3E}">
        <p14:creationId xmlns:p14="http://schemas.microsoft.com/office/powerpoint/2010/main" val="9297356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Fyziologické účinky estrogenů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Vývoj sekundárních pohlavních znaků</a:t>
            </a:r>
          </a:p>
          <a:p>
            <a:r>
              <a:rPr lang="cs-CZ"/>
              <a:t>Růst a větvení mlékovodů</a:t>
            </a:r>
          </a:p>
          <a:p>
            <a:r>
              <a:rPr lang="cs-CZ"/>
              <a:t>Ovlivňují psychiku, chování, jednání</a:t>
            </a:r>
          </a:p>
        </p:txBody>
      </p:sp>
    </p:spTree>
    <p:extLst>
      <p:ext uri="{BB962C8B-B14F-4D97-AF65-F5344CB8AC3E}">
        <p14:creationId xmlns:p14="http://schemas.microsoft.com/office/powerpoint/2010/main" val="15988602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Fyziologické účinky estrogenů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Minerální a vodní metbolismus – retence vody ve tkáních – edémy</a:t>
            </a:r>
          </a:p>
          <a:p>
            <a:pPr>
              <a:lnSpc>
                <a:spcPct val="90000"/>
              </a:lnSpc>
            </a:pPr>
            <a:r>
              <a:rPr lang="cs-CZ"/>
              <a:t>Sacharidový metabolismus – snižuje utilizaci glukózy – diabetogenní efekt</a:t>
            </a:r>
          </a:p>
          <a:p>
            <a:pPr>
              <a:lnSpc>
                <a:spcPct val="90000"/>
              </a:lnSpc>
            </a:pPr>
            <a:r>
              <a:rPr lang="cs-CZ"/>
              <a:t>Lipidový metabolismus – snižuje koncentraci cholesterolu</a:t>
            </a:r>
          </a:p>
          <a:p>
            <a:pPr>
              <a:lnSpc>
                <a:spcPct val="90000"/>
              </a:lnSpc>
            </a:pPr>
            <a:r>
              <a:rPr lang="cs-CZ"/>
              <a:t>Kalciový metabolismus – zrání osifikačních center, zabraňuje vzniku osteoporosy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8123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Fyziologické účinky estrogenů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Metabolismus štítné žlázy a nadledvin</a:t>
            </a:r>
          </a:p>
          <a:p>
            <a:r>
              <a:rPr lang="cs-CZ"/>
              <a:t>Zvyšuje plasmatický globulin, který váže tyroxin a kortizol</a:t>
            </a:r>
          </a:p>
        </p:txBody>
      </p:sp>
    </p:spTree>
    <p:extLst>
      <p:ext uri="{BB962C8B-B14F-4D97-AF65-F5344CB8AC3E}">
        <p14:creationId xmlns:p14="http://schemas.microsoft.com/office/powerpoint/2010/main" val="31618197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Gestageny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Progesteron, 17-hydroxyprogesteron</a:t>
            </a:r>
          </a:p>
          <a:p>
            <a:r>
              <a:rPr lang="cs-CZ"/>
              <a:t>Luteinizované buňky žlutého tělíska, trofoblast, placenta</a:t>
            </a:r>
          </a:p>
          <a:p>
            <a:r>
              <a:rPr lang="cs-CZ"/>
              <a:t>Produkce progesteronu – proliferační fáze 2,5-5,4 mg/24 hod., luteální fáze 22-43 mg/24 hod.</a:t>
            </a:r>
          </a:p>
        </p:txBody>
      </p:sp>
    </p:spTree>
    <p:extLst>
      <p:ext uri="{BB962C8B-B14F-4D97-AF65-F5344CB8AC3E}">
        <p14:creationId xmlns:p14="http://schemas.microsoft.com/office/powerpoint/2010/main" val="4965258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Fyziologické účinky progesteronu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Příprava a udržení těhotenství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Metabolické účinky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Endometrium – sekrece </a:t>
            </a:r>
            <a:r>
              <a:rPr lang="cs-CZ" sz="2400" dirty="0" err="1"/>
              <a:t>žlaz</a:t>
            </a:r>
            <a:r>
              <a:rPr lang="cs-CZ" sz="2400" dirty="0"/>
              <a:t>, tvorba glykogenu, </a:t>
            </a:r>
            <a:r>
              <a:rPr lang="cs-CZ" sz="2400" dirty="0" err="1"/>
              <a:t>pseudodeciduální</a:t>
            </a:r>
            <a:r>
              <a:rPr lang="cs-CZ" sz="2400" dirty="0"/>
              <a:t> změny – příprava k nidaci</a:t>
            </a:r>
          </a:p>
          <a:p>
            <a:pPr>
              <a:lnSpc>
                <a:spcPct val="90000"/>
              </a:lnSpc>
            </a:pPr>
            <a:r>
              <a:rPr lang="cs-CZ" sz="2400" dirty="0" err="1"/>
              <a:t>Myometrium</a:t>
            </a:r>
            <a:r>
              <a:rPr lang="cs-CZ" sz="2400" dirty="0"/>
              <a:t> – tlumí motilitu hladkého svalstva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Zvyšuje viskozitu cervikálního hlenu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2717904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Fyziologické účinky progesteronu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Vývoj alveolů v mléčné žláze</a:t>
            </a:r>
          </a:p>
          <a:p>
            <a:r>
              <a:rPr lang="cs-CZ"/>
              <a:t>Zpomaluje transport plodového vejce vejcovodem</a:t>
            </a:r>
          </a:p>
          <a:p>
            <a:r>
              <a:rPr lang="cs-CZ"/>
              <a:t>Inhibuje sekrece LH po ovulaci</a:t>
            </a:r>
          </a:p>
          <a:p>
            <a:r>
              <a:rPr lang="cs-CZ"/>
              <a:t>Podporuje inhibiční účinky estrogenů          a zabraňuje ovulaci</a:t>
            </a:r>
          </a:p>
        </p:txBody>
      </p:sp>
    </p:spTree>
    <p:extLst>
      <p:ext uri="{BB962C8B-B14F-4D97-AF65-F5344CB8AC3E}">
        <p14:creationId xmlns:p14="http://schemas.microsoft.com/office/powerpoint/2010/main" val="15197988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Fyziologické účinky progesteronu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590800"/>
            <a:ext cx="7772400" cy="3276600"/>
          </a:xfrm>
        </p:spPr>
        <p:txBody>
          <a:bodyPr/>
          <a:lstStyle/>
          <a:p>
            <a:r>
              <a:rPr lang="cs-CZ"/>
              <a:t>Metabolické účinky</a:t>
            </a:r>
          </a:p>
          <a:p>
            <a:r>
              <a:rPr lang="cs-CZ"/>
              <a:t>Stimulace vylučování natria a kalia močí</a:t>
            </a:r>
          </a:p>
          <a:p>
            <a:r>
              <a:rPr lang="cs-CZ"/>
              <a:t>Snižuje alveolární pCO</a:t>
            </a:r>
            <a:r>
              <a:rPr lang="cs-CZ" baseline="-25000"/>
              <a:t>2</a:t>
            </a:r>
            <a:endParaRPr lang="cs-CZ"/>
          </a:p>
          <a:p>
            <a:r>
              <a:rPr lang="cs-CZ"/>
              <a:t>Tlumivý efekt na nervový systém – anestetický efekt ve vysokých dávkách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65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latin typeface="Tahoma" pitchFamily="34" charset="0"/>
                <a:cs typeface="Tahoma" pitchFamily="34" charset="0"/>
              </a:rPr>
              <a:t>Hrma -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mons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veneris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>
                <a:latin typeface="Tahoma" pitchFamily="34" charset="0"/>
                <a:cs typeface="Tahoma" pitchFamily="34" charset="0"/>
              </a:rPr>
              <a:t>Hrma</a:t>
            </a:r>
          </a:p>
          <a:p>
            <a:pPr lvl="1"/>
            <a:r>
              <a:rPr lang="cs-CZ" dirty="0">
                <a:latin typeface="Tahoma" pitchFamily="34" charset="0"/>
                <a:cs typeface="Tahoma" pitchFamily="34" charset="0"/>
              </a:rPr>
              <a:t>Ventrální část rodidel nad stydkou sponou, obsahuje tukovou tkáň, kryta ochlupenou kůží</a:t>
            </a:r>
            <a:endParaRPr lang="cs-CZ" dirty="0">
              <a:cs typeface="Times New Roman" charset="0"/>
            </a:endParaRPr>
          </a:p>
          <a:p>
            <a:pPr eaLnBrk="1" hangingPunct="1"/>
            <a:r>
              <a:rPr lang="cs-CZ" dirty="0">
                <a:latin typeface="Tahoma" pitchFamily="34" charset="0"/>
                <a:cs typeface="Tahoma" pitchFamily="34" charset="0"/>
              </a:rPr>
              <a:t>Vulva</a:t>
            </a:r>
          </a:p>
          <a:p>
            <a:pPr lvl="1"/>
            <a:r>
              <a:rPr lang="cs-CZ" dirty="0">
                <a:latin typeface="Tahoma" pitchFamily="34" charset="0"/>
                <a:cs typeface="Tahoma" pitchFamily="34" charset="0"/>
              </a:rPr>
              <a:t>2.velké stydké pysky - labia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maior</a:t>
            </a:r>
            <a:r>
              <a:rPr lang="cs-CZ" dirty="0" err="1">
                <a:latin typeface="Tahoma" pitchFamily="34" charset="0"/>
              </a:rPr>
              <a:t>a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pudendi</a:t>
            </a:r>
            <a:r>
              <a:rPr lang="cs-CZ" dirty="0">
                <a:latin typeface="Tahoma" pitchFamily="34" charset="0"/>
                <a:cs typeface="Tahoma" pitchFamily="34" charset="0"/>
              </a:rPr>
              <a:t> - přímé pokračování hrmy dorsálním směrem- kožní valy obsahují tukovou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tkáň,kryté</a:t>
            </a:r>
            <a:r>
              <a:rPr lang="cs-CZ" dirty="0">
                <a:latin typeface="Tahoma" pitchFamily="34" charset="0"/>
                <a:cs typeface="Tahoma" pitchFamily="34" charset="0"/>
              </a:rPr>
              <a:t> ochlupenou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kůží,velké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>
                <a:latin typeface="Tahoma" pitchFamily="34" charset="0"/>
              </a:rPr>
              <a:t>pysky se </a:t>
            </a:r>
            <a:r>
              <a:rPr lang="cs-CZ" dirty="0">
                <a:latin typeface="Tahoma" pitchFamily="34" charset="0"/>
                <a:cs typeface="Tahoma" pitchFamily="34" charset="0"/>
              </a:rPr>
              <a:t>stýkají v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rima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pudendi</a:t>
            </a:r>
            <a:r>
              <a:rPr lang="cs-CZ" dirty="0">
                <a:latin typeface="Tahoma" pitchFamily="34" charset="0"/>
                <a:cs typeface="Tahoma" pitchFamily="34" charset="0"/>
              </a:rPr>
              <a:t> - štěrbina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stydká-spojení</a:t>
            </a:r>
            <a:r>
              <a:rPr lang="cs-CZ" dirty="0">
                <a:latin typeface="Tahoma" pitchFamily="34" charset="0"/>
                <a:cs typeface="Tahoma" pitchFamily="34" charset="0"/>
              </a:rPr>
              <a:t> v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comisura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labiorum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anterior</a:t>
            </a:r>
            <a:r>
              <a:rPr lang="cs-CZ" dirty="0">
                <a:latin typeface="Tahoma" pitchFamily="34" charset="0"/>
                <a:cs typeface="Tahoma" pitchFamily="34" charset="0"/>
              </a:rPr>
              <a:t> et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posterior</a:t>
            </a:r>
            <a:endParaRPr lang="cs-CZ" dirty="0">
              <a:cs typeface="Times New Roman" charset="0"/>
            </a:endParaRPr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4586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Fyziologické účinky progesteronu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Zvyšuje bazální teplotu       </a:t>
            </a:r>
          </a:p>
          <a:p>
            <a:pPr lvl="1"/>
            <a:r>
              <a:rPr lang="cs-CZ"/>
              <a:t> termogenní efekt</a:t>
            </a:r>
          </a:p>
        </p:txBody>
      </p:sp>
    </p:spTree>
    <p:extLst>
      <p:ext uri="{BB962C8B-B14F-4D97-AF65-F5344CB8AC3E}">
        <p14:creationId xmlns:p14="http://schemas.microsoft.com/office/powerpoint/2010/main" val="1164006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Androgeny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Testosteron</a:t>
            </a:r>
          </a:p>
          <a:p>
            <a:r>
              <a:rPr lang="cs-CZ"/>
              <a:t>Androstendion – hlavní ovariální androgen</a:t>
            </a:r>
          </a:p>
          <a:p>
            <a:r>
              <a:rPr lang="cs-CZ"/>
              <a:t>Dehydroepiandrosteron – DHEA</a:t>
            </a:r>
          </a:p>
          <a:p>
            <a:r>
              <a:rPr lang="cs-CZ"/>
              <a:t>Androsteron</a:t>
            </a:r>
          </a:p>
          <a:p>
            <a:r>
              <a:rPr lang="cs-CZ"/>
              <a:t>Denní plasmatická produkce testosteronu – 0,23-0,34 mg/24 hod.</a:t>
            </a:r>
          </a:p>
        </p:txBody>
      </p:sp>
    </p:spTree>
    <p:extLst>
      <p:ext uri="{BB962C8B-B14F-4D97-AF65-F5344CB8AC3E}">
        <p14:creationId xmlns:p14="http://schemas.microsoft.com/office/powerpoint/2010/main" val="19999342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Fyziologické účinky androgenů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2247900"/>
            <a:ext cx="3810000" cy="2362200"/>
          </a:xfrm>
        </p:spPr>
        <p:txBody>
          <a:bodyPr>
            <a:normAutofit/>
          </a:bodyPr>
          <a:lstStyle/>
          <a:p>
            <a:r>
              <a:rPr lang="cs-CZ"/>
              <a:t>Růst pubického             a axilárního ochlupení</a:t>
            </a:r>
          </a:p>
          <a:p>
            <a:r>
              <a:rPr lang="cs-CZ"/>
              <a:t>Libido</a:t>
            </a:r>
          </a:p>
          <a:p>
            <a:r>
              <a:rPr lang="cs-CZ"/>
              <a:t>Prekurzory estrogenů</a:t>
            </a:r>
          </a:p>
        </p:txBody>
      </p:sp>
    </p:spTree>
    <p:extLst>
      <p:ext uri="{BB962C8B-B14F-4D97-AF65-F5344CB8AC3E}">
        <p14:creationId xmlns:p14="http://schemas.microsoft.com/office/powerpoint/2010/main" val="1216338500"/>
      </p:ext>
    </p:extLst>
  </p:cSld>
  <p:clrMapOvr>
    <a:masterClrMapping/>
  </p:clrMapOvr>
  <p:transition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Fyziologické účinky androgenů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Androgenní a </a:t>
            </a:r>
            <a:r>
              <a:rPr lang="cs-CZ" dirty="0" err="1"/>
              <a:t>proteoanabolické</a:t>
            </a:r>
            <a:r>
              <a:rPr lang="cs-CZ" dirty="0"/>
              <a:t> účinky </a:t>
            </a:r>
          </a:p>
          <a:p>
            <a:r>
              <a:rPr lang="cs-CZ" dirty="0"/>
              <a:t>Nejúčinnější – </a:t>
            </a:r>
            <a:r>
              <a:rPr lang="cs-CZ" dirty="0" err="1"/>
              <a:t>DHEA,testosteron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4788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Relaxin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Polypeptid</a:t>
            </a:r>
          </a:p>
          <a:p>
            <a:r>
              <a:rPr lang="cs-CZ" dirty="0"/>
              <a:t>Produkován v corpus luteum</a:t>
            </a:r>
          </a:p>
          <a:p>
            <a:r>
              <a:rPr lang="cs-CZ" dirty="0"/>
              <a:t>V těhotenství uvolňuje spojení symfýzy a pánevních kostí</a:t>
            </a:r>
          </a:p>
        </p:txBody>
      </p:sp>
    </p:spTree>
    <p:extLst>
      <p:ext uri="{BB962C8B-B14F-4D97-AF65-F5344CB8AC3E}">
        <p14:creationId xmlns:p14="http://schemas.microsoft.com/office/powerpoint/2010/main" val="26445833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Inhibin, aktivin, folistatin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Produkce v granulozových buňkách ovaria</a:t>
            </a:r>
          </a:p>
          <a:p>
            <a:r>
              <a:rPr lang="cs-CZ"/>
              <a:t>Inhibin – inhibitor FSH – hlavní faktor snižující produkci FSH</a:t>
            </a:r>
          </a:p>
          <a:p>
            <a:r>
              <a:rPr lang="cs-CZ"/>
              <a:t>Folistatin – inhibitor FSH – vazbou na inhibin</a:t>
            </a:r>
          </a:p>
          <a:p>
            <a:r>
              <a:rPr lang="cs-CZ"/>
              <a:t>Aktivin – stimuluje sekreci FSH</a:t>
            </a:r>
          </a:p>
        </p:txBody>
      </p:sp>
    </p:spTree>
    <p:extLst>
      <p:ext uri="{BB962C8B-B14F-4D97-AF65-F5344CB8AC3E}">
        <p14:creationId xmlns:p14="http://schemas.microsoft.com/office/powerpoint/2010/main" val="9506438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Ovariální cyklus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400"/>
              <a:t>Ovarium – folikul – oocyt</a:t>
            </a:r>
          </a:p>
          <a:p>
            <a:r>
              <a:rPr lang="cs-CZ" sz="2400"/>
              <a:t>Plod v 5.-6. měs.gravidity -  6-7 mil. oocytů</a:t>
            </a:r>
          </a:p>
          <a:p>
            <a:r>
              <a:rPr lang="cs-CZ" sz="2400"/>
              <a:t>Plod při narození – 1-2 mil. oocytů</a:t>
            </a:r>
          </a:p>
          <a:p>
            <a:r>
              <a:rPr lang="cs-CZ" sz="2400"/>
              <a:t>Dívka při menarche – 500 000 oocytů</a:t>
            </a:r>
          </a:p>
          <a:p>
            <a:r>
              <a:rPr lang="cs-CZ" sz="2400"/>
              <a:t>Ovulace – cca 400 oocytů</a:t>
            </a:r>
          </a:p>
          <a:p>
            <a:pPr>
              <a:buFontTx/>
              <a:buNone/>
            </a:pPr>
            <a:endParaRPr lang="cs-CZ" sz="2400"/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9476093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Ovariální cyklus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Na počátku cyklu – vyzrává kohorta folikulů</a:t>
            </a:r>
          </a:p>
          <a:p>
            <a:r>
              <a:rPr lang="cs-CZ"/>
              <a:t>6.den cyklu – dominantní folikul – ostatní regredují</a:t>
            </a:r>
          </a:p>
          <a:p>
            <a:pPr>
              <a:buFontTx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602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Ovariální cyklus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Primární folikul – maturace zahájena estrogeny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Sekundární folikul – FSH stimuluje </a:t>
            </a:r>
            <a:r>
              <a:rPr lang="cs-CZ" sz="2400" dirty="0" err="1"/>
              <a:t>granulozové</a:t>
            </a:r>
            <a:r>
              <a:rPr lang="cs-CZ" sz="2400" dirty="0"/>
              <a:t> buňky – enzym </a:t>
            </a:r>
            <a:r>
              <a:rPr lang="cs-CZ" sz="2400" dirty="0" err="1"/>
              <a:t>aromatáza</a:t>
            </a:r>
            <a:r>
              <a:rPr lang="cs-CZ" sz="2400" dirty="0"/>
              <a:t> – konverze androgenů na estrogeny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Terciární folikul – estrogeny a FSH – ukládány v </a:t>
            </a:r>
            <a:r>
              <a:rPr lang="cs-CZ" sz="2400" dirty="0" err="1"/>
              <a:t>anthrum</a:t>
            </a:r>
            <a:r>
              <a:rPr lang="cs-CZ" sz="2400" dirty="0"/>
              <a:t> </a:t>
            </a:r>
            <a:r>
              <a:rPr lang="cs-CZ" sz="2400" dirty="0" err="1"/>
              <a:t>foliculi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Graafův folikul - </a:t>
            </a:r>
            <a:r>
              <a:rPr lang="cs-CZ" sz="2400" dirty="0" err="1"/>
              <a:t>preovulační</a:t>
            </a: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63652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00150"/>
            <a:ext cx="77724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735961" y="6471502"/>
            <a:ext cx="2861681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1000" dirty="0" err="1"/>
              <a:t>Martius</a:t>
            </a:r>
            <a:r>
              <a:rPr lang="cs-CZ" sz="1000" dirty="0"/>
              <a:t> G. Gynekologie a porodnictví. </a:t>
            </a:r>
            <a:r>
              <a:rPr lang="cs-CZ" sz="1000" dirty="0" err="1"/>
              <a:t>Osveta</a:t>
            </a:r>
            <a:r>
              <a:rPr lang="cs-CZ" sz="1000" dirty="0"/>
              <a:t> 1996.</a:t>
            </a:r>
          </a:p>
        </p:txBody>
      </p:sp>
    </p:spTree>
    <p:extLst>
      <p:ext uri="{BB962C8B-B14F-4D97-AF65-F5344CB8AC3E}">
        <p14:creationId xmlns:p14="http://schemas.microsoft.com/office/powerpoint/2010/main" val="358659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>
                <a:latin typeface="Tahoma" pitchFamily="34" charset="0"/>
                <a:cs typeface="Tahoma" pitchFamily="34" charset="0"/>
              </a:rPr>
              <a:t>Malé stydké pysky-labia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minora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pudendi</a:t>
            </a:r>
            <a:r>
              <a:rPr lang="cs-CZ" dirty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>
                <a:latin typeface="Tahoma" pitchFamily="34" charset="0"/>
                <a:cs typeface="Tahoma" pitchFamily="34" charset="0"/>
              </a:rPr>
              <a:t>Párové kožní řasy-mediálně od velkých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pysků,tenká</a:t>
            </a:r>
            <a:r>
              <a:rPr lang="cs-CZ" dirty="0">
                <a:latin typeface="Tahoma" pitchFamily="34" charset="0"/>
                <a:cs typeface="Tahoma" pitchFamily="34" charset="0"/>
              </a:rPr>
              <a:t> kůže bez ochlupení-ventrálně tvoří řasu -předkožku-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preputiium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clitoridis,dorsálně</a:t>
            </a:r>
            <a:r>
              <a:rPr lang="cs-CZ" dirty="0">
                <a:latin typeface="Tahoma" pitchFamily="34" charset="0"/>
                <a:cs typeface="Tahoma" pitchFamily="34" charset="0"/>
              </a:rPr>
              <a:t> splývají s labia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minora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pudendi</a:t>
            </a:r>
            <a:endParaRPr lang="cs-CZ" dirty="0">
              <a:cs typeface="Times New Roman" charset="0"/>
            </a:endParaRPr>
          </a:p>
          <a:p>
            <a:pPr eaLnBrk="1" hangingPunct="1"/>
            <a:r>
              <a:rPr lang="cs-CZ" dirty="0">
                <a:latin typeface="Tahoma" pitchFamily="34" charset="0"/>
                <a:cs typeface="Tahoma" pitchFamily="34" charset="0"/>
              </a:rPr>
              <a:t>4.poštěváček -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clitoris</a:t>
            </a:r>
            <a:r>
              <a:rPr lang="cs-CZ" dirty="0">
                <a:latin typeface="Tahoma" pitchFamily="34" charset="0"/>
                <a:cs typeface="Tahoma" pitchFamily="34" charset="0"/>
              </a:rPr>
              <a:t> - analogon penisu -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glans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clitoris,corpus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clitoridis</a:t>
            </a:r>
            <a:r>
              <a:rPr lang="cs-CZ" dirty="0">
                <a:latin typeface="Tahoma" pitchFamily="34" charset="0"/>
                <a:cs typeface="Tahoma" pitchFamily="34" charset="0"/>
              </a:rPr>
              <a:t>-corpus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cavernosum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clitoridis,crura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clitoridis</a:t>
            </a:r>
            <a:endParaRPr lang="cs-CZ" dirty="0">
              <a:cs typeface="Times New Roman" charset="0"/>
            </a:endParaRPr>
          </a:p>
          <a:p>
            <a:pPr eaLnBrk="1" hangingPunct="1"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7075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Ovariální cyklus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Ovulace – 14. den cyklu – prasklý folikul je vyplněn krví</a:t>
            </a:r>
          </a:p>
          <a:p>
            <a:pPr>
              <a:lnSpc>
                <a:spcPct val="90000"/>
              </a:lnSpc>
            </a:pPr>
            <a:r>
              <a:rPr lang="cs-CZ"/>
              <a:t>Proliferace thekálních a granulozových buněk – corpus luteum</a:t>
            </a:r>
          </a:p>
          <a:p>
            <a:pPr>
              <a:lnSpc>
                <a:spcPct val="90000"/>
              </a:lnSpc>
            </a:pPr>
            <a:r>
              <a:rPr lang="cs-CZ"/>
              <a:t>Sekrece progesteronu a estrogenů</a:t>
            </a:r>
          </a:p>
          <a:p>
            <a:pPr>
              <a:lnSpc>
                <a:spcPct val="90000"/>
              </a:lnSpc>
            </a:pPr>
            <a:r>
              <a:rPr lang="cs-CZ"/>
              <a:t>Regrese corpus luteum 4 dny před menstruací – corpus albicans</a:t>
            </a:r>
          </a:p>
          <a:p>
            <a:pPr>
              <a:lnSpc>
                <a:spcPct val="90000"/>
              </a:lnSpc>
            </a:pPr>
            <a:r>
              <a:rPr lang="cs-CZ"/>
              <a:t>Při oplození – corpus luteum graviditatis</a:t>
            </a:r>
          </a:p>
        </p:txBody>
      </p:sp>
    </p:spTree>
    <p:extLst>
      <p:ext uri="{BB962C8B-B14F-4D97-AF65-F5344CB8AC3E}">
        <p14:creationId xmlns:p14="http://schemas.microsoft.com/office/powerpoint/2010/main" val="34026526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0"/>
            <a:ext cx="5962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770864" y="6585303"/>
            <a:ext cx="2861681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1000" dirty="0" err="1"/>
              <a:t>Martius</a:t>
            </a:r>
            <a:r>
              <a:rPr lang="cs-CZ" sz="1000" dirty="0"/>
              <a:t> G. Gynekologie a porodnictví. </a:t>
            </a:r>
            <a:r>
              <a:rPr lang="cs-CZ" sz="1000" dirty="0" err="1"/>
              <a:t>Osveta</a:t>
            </a:r>
            <a:r>
              <a:rPr lang="cs-CZ" sz="1000" dirty="0"/>
              <a:t> 1996.</a:t>
            </a:r>
          </a:p>
        </p:txBody>
      </p:sp>
    </p:spTree>
    <p:extLst>
      <p:ext uri="{BB962C8B-B14F-4D97-AF65-F5344CB8AC3E}">
        <p14:creationId xmlns:p14="http://schemas.microsoft.com/office/powerpoint/2010/main" val="16851666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Děložní cyklus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Endometriální (menstruační)</a:t>
            </a:r>
          </a:p>
          <a:p>
            <a:r>
              <a:rPr lang="cs-CZ"/>
              <a:t>Myometriální</a:t>
            </a:r>
          </a:p>
          <a:p>
            <a:r>
              <a:rPr lang="cs-CZ"/>
              <a:t>Cervikální</a:t>
            </a:r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9506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Endometriální cyklus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Proliferační fáze – 5.-14. den cyklu, proliferace žlázek, cév, epitelu, endometrium 3-5 mm</a:t>
            </a:r>
          </a:p>
          <a:p>
            <a:r>
              <a:rPr lang="cs-CZ"/>
              <a:t>Sekreční fáze – 15.-26. den cyklu,                 v buňkách stromatu se hromadí lecitin, lipidy, fosfatidy, cerebrosidy, v epitelu glykogen, baze žlázek a spirální arterie se rozšiřují</a:t>
            </a:r>
          </a:p>
        </p:txBody>
      </p:sp>
    </p:spTree>
    <p:extLst>
      <p:ext uri="{BB962C8B-B14F-4D97-AF65-F5344CB8AC3E}">
        <p14:creationId xmlns:p14="http://schemas.microsoft.com/office/powerpoint/2010/main" val="33062525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304800"/>
            <a:ext cx="8583612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35961" y="6471502"/>
            <a:ext cx="2861681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1000" dirty="0" err="1"/>
              <a:t>Martius</a:t>
            </a:r>
            <a:r>
              <a:rPr lang="cs-CZ" sz="1000" dirty="0"/>
              <a:t> G. Gynekologie a porodnictví. </a:t>
            </a:r>
            <a:r>
              <a:rPr lang="cs-CZ" sz="1000" dirty="0" err="1"/>
              <a:t>Osveta</a:t>
            </a:r>
            <a:r>
              <a:rPr lang="cs-CZ" sz="1000" dirty="0"/>
              <a:t> 1996.</a:t>
            </a:r>
          </a:p>
        </p:txBody>
      </p:sp>
    </p:spTree>
    <p:extLst>
      <p:ext uri="{BB962C8B-B14F-4D97-AF65-F5344CB8AC3E}">
        <p14:creationId xmlns:p14="http://schemas.microsoft.com/office/powerpoint/2010/main" val="13784403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Endometriální cyklus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Menstruační fáze – 0.-5.den cyklu, degenerace endometria, ischemická nekróza, po uvolnění spasmu arteriol – krvácení</a:t>
            </a:r>
          </a:p>
          <a:p>
            <a:r>
              <a:rPr lang="cs-CZ"/>
              <a:t>Menstruační krev – 75% arteriální- obsahuje buněčnou drť , prostaglandiny,fibrinolyzin – nesrráží se</a:t>
            </a:r>
          </a:p>
        </p:txBody>
      </p:sp>
    </p:spTree>
    <p:extLst>
      <p:ext uri="{BB962C8B-B14F-4D97-AF65-F5344CB8AC3E}">
        <p14:creationId xmlns:p14="http://schemas.microsoft.com/office/powerpoint/2010/main" val="28817381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Endometriální cyklus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Menstruační fáze </a:t>
            </a:r>
          </a:p>
          <a:p>
            <a:pPr>
              <a:buFontTx/>
              <a:buNone/>
            </a:pPr>
            <a:r>
              <a:rPr lang="cs-CZ"/>
              <a:t>  -  deskvamační – 1-2 dny</a:t>
            </a:r>
          </a:p>
          <a:p>
            <a:pPr>
              <a:buFontTx/>
              <a:buNone/>
            </a:pPr>
            <a:r>
              <a:rPr lang="cs-CZ"/>
              <a:t>  -  regenerační – 2-3 dny</a:t>
            </a:r>
          </a:p>
          <a:p>
            <a:pPr>
              <a:buFontTx/>
              <a:buNone/>
            </a:pPr>
            <a:r>
              <a:rPr lang="cs-CZ"/>
              <a:t>  Menstruační krvácení </a:t>
            </a:r>
          </a:p>
          <a:p>
            <a:pPr>
              <a:buFontTx/>
              <a:buNone/>
            </a:pPr>
            <a:r>
              <a:rPr lang="cs-CZ"/>
              <a:t> - 1 – 8 dní</a:t>
            </a:r>
          </a:p>
          <a:p>
            <a:pPr>
              <a:buFontTx/>
              <a:buNone/>
            </a:pPr>
            <a:r>
              <a:rPr lang="cs-CZ"/>
              <a:t> - krevní ztráta 30-80 ml</a:t>
            </a:r>
          </a:p>
          <a:p>
            <a:pPr>
              <a:buFontTx/>
              <a:buNone/>
            </a:pPr>
            <a:r>
              <a:rPr lang="cs-CZ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252158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Myometriální a  cervikální cyklus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Hojnější spontánní kontrakce </a:t>
            </a:r>
            <a:r>
              <a:rPr lang="cs-CZ" dirty="0" err="1"/>
              <a:t>myometria</a:t>
            </a:r>
            <a:r>
              <a:rPr lang="cs-CZ" dirty="0"/>
              <a:t> v první polovině cyklu</a:t>
            </a:r>
          </a:p>
          <a:p>
            <a:r>
              <a:rPr lang="cs-CZ" dirty="0"/>
              <a:t>Změny děložního hrdla a složení hlenu</a:t>
            </a:r>
          </a:p>
        </p:txBody>
      </p:sp>
    </p:spTree>
    <p:extLst>
      <p:ext uri="{BB962C8B-B14F-4D97-AF65-F5344CB8AC3E}">
        <p14:creationId xmlns:p14="http://schemas.microsoft.com/office/powerpoint/2010/main" val="9840652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Prolaktin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Polypeptid – 198 aminokyselin – molekulová hmotnost 23 000</a:t>
            </a:r>
          </a:p>
          <a:p>
            <a:pPr>
              <a:lnSpc>
                <a:spcPct val="90000"/>
              </a:lnSpc>
            </a:pPr>
            <a:r>
              <a:rPr lang="cs-CZ"/>
              <a:t>Secernován v laktotrofních buňkách předního laloku hypofýzy</a:t>
            </a:r>
          </a:p>
          <a:p>
            <a:pPr>
              <a:lnSpc>
                <a:spcPct val="90000"/>
              </a:lnSpc>
            </a:pPr>
            <a:r>
              <a:rPr lang="cs-CZ"/>
              <a:t>Řízení sekrece – PIH – prolaktin inhibující hormon</a:t>
            </a:r>
          </a:p>
          <a:p>
            <a:pPr>
              <a:lnSpc>
                <a:spcPct val="90000"/>
              </a:lnSpc>
            </a:pPr>
            <a:r>
              <a:rPr lang="cs-CZ"/>
              <a:t>Hyperprolaktinemie – stres, hypoglykemie, taktilní podněty</a:t>
            </a:r>
          </a:p>
          <a:p>
            <a:pPr>
              <a:lnSpc>
                <a:spcPct val="90000"/>
              </a:lnSpc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2112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Účinky prolaktinu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Laktogenní</a:t>
            </a:r>
          </a:p>
          <a:p>
            <a:r>
              <a:rPr lang="cs-CZ"/>
              <a:t>Antidiuretický – retence natria</a:t>
            </a:r>
          </a:p>
          <a:p>
            <a:pPr>
              <a:buFontTx/>
              <a:buNone/>
            </a:pP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158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>
                <a:latin typeface="Tahoma" pitchFamily="34" charset="0"/>
                <a:cs typeface="Tahoma" pitchFamily="34" charset="0"/>
              </a:rPr>
              <a:t>Poševní lůno-předsíň poševní - vestibulum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vaginae</a:t>
            </a:r>
            <a:r>
              <a:rPr lang="cs-CZ" dirty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>
                <a:latin typeface="Tahoma" pitchFamily="34" charset="0"/>
                <a:cs typeface="Tahoma" pitchFamily="34" charset="0"/>
              </a:rPr>
              <a:t>Prostor mezi malými stydkými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pysky,ventrálně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poštěváček,dorsálně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fossa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navicularis</a:t>
            </a:r>
            <a:r>
              <a:rPr lang="cs-CZ" dirty="0">
                <a:latin typeface="Tahoma" pitchFamily="34" charset="0"/>
                <a:cs typeface="Tahoma" pitchFamily="34" charset="0"/>
              </a:rPr>
              <a:t>- do poševní předsíně   ústí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urethra</a:t>
            </a:r>
            <a:r>
              <a:rPr lang="cs-CZ" dirty="0">
                <a:latin typeface="Tahoma" pitchFamily="34" charset="0"/>
                <a:cs typeface="Tahoma" pitchFamily="34" charset="0"/>
              </a:rPr>
              <a:t> - zevní ústí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urethry</a:t>
            </a:r>
            <a:r>
              <a:rPr lang="cs-CZ" dirty="0">
                <a:latin typeface="Tahoma" pitchFamily="34" charset="0"/>
                <a:cs typeface="Tahoma" pitchFamily="34" charset="0"/>
              </a:rPr>
              <a:t> - ostium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urethrae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externum,Skeneho</a:t>
            </a:r>
            <a:r>
              <a:rPr lang="cs-CZ" dirty="0">
                <a:latin typeface="Tahoma" pitchFamily="34" charset="0"/>
                <a:cs typeface="Tahoma" pitchFamily="34" charset="0"/>
              </a:rPr>
              <a:t> vývody-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ductus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paraurethrales,ostium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vaginae</a:t>
            </a:r>
            <a:endParaRPr lang="cs-CZ" dirty="0">
              <a:cs typeface="Times New Roman" charset="0"/>
            </a:endParaRPr>
          </a:p>
          <a:p>
            <a:pPr eaLnBrk="1" hangingPunct="1"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10900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Anatomie</a:t>
            </a:r>
          </a:p>
          <a:p>
            <a:pPr lvl="1"/>
            <a:r>
              <a:rPr lang="cs-CZ" dirty="0"/>
              <a:t>Vývoj rodidel</a:t>
            </a:r>
          </a:p>
          <a:p>
            <a:pPr lvl="1"/>
            <a:r>
              <a:rPr lang="cs-CZ" dirty="0"/>
              <a:t>Anatomie zevních rodidel</a:t>
            </a:r>
          </a:p>
          <a:p>
            <a:pPr lvl="1"/>
            <a:r>
              <a:rPr lang="cs-CZ" dirty="0"/>
              <a:t>Děloha - popis, funkce</a:t>
            </a:r>
          </a:p>
          <a:p>
            <a:pPr lvl="1"/>
            <a:r>
              <a:rPr lang="cs-CZ" dirty="0"/>
              <a:t>Ovarium - popis, funkce</a:t>
            </a:r>
          </a:p>
          <a:p>
            <a:pPr lvl="1"/>
            <a:r>
              <a:rPr lang="cs-CZ" dirty="0"/>
              <a:t>VVV ženských pohlavních orgánů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Fyziologie</a:t>
            </a:r>
          </a:p>
          <a:p>
            <a:pPr lvl="1"/>
            <a:r>
              <a:rPr lang="cs-CZ" dirty="0"/>
              <a:t>Ovulace, řízení ovulace</a:t>
            </a:r>
          </a:p>
          <a:p>
            <a:pPr lvl="1"/>
            <a:r>
              <a:rPr lang="cs-CZ" dirty="0"/>
              <a:t>Fyziologie menstruačního cyklu</a:t>
            </a:r>
          </a:p>
          <a:p>
            <a:pPr lvl="1"/>
            <a:r>
              <a:rPr lang="cs-CZ" dirty="0"/>
              <a:t>Fyziologie oplození</a:t>
            </a:r>
          </a:p>
          <a:p>
            <a:pPr lvl="1"/>
            <a:r>
              <a:rPr lang="cs-CZ" dirty="0"/>
              <a:t>Fáze menstruačního cyklu</a:t>
            </a:r>
          </a:p>
          <a:p>
            <a:pPr lvl="1"/>
            <a:r>
              <a:rPr lang="cs-CZ" dirty="0"/>
              <a:t>Puberta, vývojové změny</a:t>
            </a:r>
          </a:p>
          <a:p>
            <a:pPr lvl="1"/>
            <a:r>
              <a:rPr lang="cs-CZ" dirty="0"/>
              <a:t>Klimakterium, hormonální substituční terapie</a:t>
            </a:r>
          </a:p>
          <a:p>
            <a:pPr lvl="1"/>
            <a:r>
              <a:rPr lang="cs-CZ" dirty="0"/>
              <a:t>Plánované rodičovství, metody antikoncepce, sterilizace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6724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991544" y="494116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>
                <a:latin typeface="Desyrel" pitchFamily="2" charset="0"/>
              </a:rPr>
              <a:t>Děkuji za pozornost</a:t>
            </a:r>
            <a:br>
              <a:rPr lang="cs-CZ" dirty="0">
                <a:latin typeface="Desyrel" pitchFamily="2" charset="0"/>
              </a:rPr>
            </a:br>
            <a:r>
              <a:rPr lang="cs-CZ" dirty="0">
                <a:latin typeface="Desyrel" pitchFamily="2" charset="0"/>
              </a:rPr>
              <a:t>Petr Křepelka</a:t>
            </a:r>
          </a:p>
        </p:txBody>
      </p:sp>
    </p:spTree>
    <p:extLst>
      <p:ext uri="{BB962C8B-B14F-4D97-AF65-F5344CB8AC3E}">
        <p14:creationId xmlns:p14="http://schemas.microsoft.com/office/powerpoint/2010/main" val="205910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latin typeface="Tahoma" pitchFamily="34" charset="0"/>
                <a:cs typeface="Tahoma" pitchFamily="34" charset="0"/>
              </a:rPr>
              <a:t>Bulbi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vestibuli</a:t>
            </a:r>
            <a:r>
              <a:rPr lang="cs-CZ" dirty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>
                <a:latin typeface="Tahoma" pitchFamily="34" charset="0"/>
                <a:cs typeface="Tahoma" pitchFamily="34" charset="0"/>
              </a:rPr>
              <a:t>Párová kavernosní tělesa-vejčitého tvaru-obklopují po stranách poševní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vchod,uložena</a:t>
            </a:r>
            <a:r>
              <a:rPr lang="cs-CZ" dirty="0">
                <a:latin typeface="Tahoma" pitchFamily="34" charset="0"/>
                <a:cs typeface="Tahoma" pitchFamily="34" charset="0"/>
              </a:rPr>
              <a:t> v hloubi stydkých pysků na diafragma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urogenitale</a:t>
            </a:r>
            <a:endParaRPr lang="cs-CZ" dirty="0">
              <a:cs typeface="Times New Roman" charset="0"/>
            </a:endParaRPr>
          </a:p>
          <a:p>
            <a:pPr eaLnBrk="1" hangingPunct="1"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644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4C27CBC2DC8C4EAEF4C6C409CBE76C" ma:contentTypeVersion="10" ma:contentTypeDescription="Vytvoří nový dokument" ma:contentTypeScope="" ma:versionID="9a7bcf8688273eceace4f153e757d3cd">
  <xsd:schema xmlns:xsd="http://www.w3.org/2001/XMLSchema" xmlns:xs="http://www.w3.org/2001/XMLSchema" xmlns:p="http://schemas.microsoft.com/office/2006/metadata/properties" xmlns:ns3="59b8b51d-e521-4d86-bf65-33125397533a" targetNamespace="http://schemas.microsoft.com/office/2006/metadata/properties" ma:root="true" ma:fieldsID="d79c0a2e9fef2721d3b05b48dde0a39f" ns3:_="">
    <xsd:import namespace="59b8b51d-e521-4d86-bf65-3312539753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8b51d-e521-4d86-bf65-3312539753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A8E6B5-9789-4F11-B30A-46C16D8ED0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8b51d-e521-4d86-bf65-3312539753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9332D8-FABC-4FFE-A467-196C7D1431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BF3A1B-34AA-4880-91FE-192F75B42BA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TM02900769[[fn=Retrospektiva]]</Template>
  <TotalTime>4</TotalTime>
  <Words>2110</Words>
  <Application>Microsoft Office PowerPoint</Application>
  <PresentationFormat>Širokoúhlá obrazovka</PresentationFormat>
  <Paragraphs>314</Paragraphs>
  <Slides>81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7" baseType="lpstr">
      <vt:lpstr>Arial</vt:lpstr>
      <vt:lpstr>Calibri</vt:lpstr>
      <vt:lpstr>Calibri Light</vt:lpstr>
      <vt:lpstr>Desyrel</vt:lpstr>
      <vt:lpstr>Tahoma</vt:lpstr>
      <vt:lpstr>Retrospektiva</vt:lpstr>
      <vt:lpstr>Gynekologie </vt:lpstr>
      <vt:lpstr>Anatomie</vt:lpstr>
      <vt:lpstr>Orgány reprodukční soustavy ženy - rodidla </vt:lpstr>
      <vt:lpstr>Zevní rodidla - pudendum femininum </vt:lpstr>
      <vt:lpstr>Prezentace aplikace PowerPoint</vt:lpstr>
      <vt:lpstr>Hrma - mons veneris </vt:lpstr>
      <vt:lpstr>Malé stydké pysky-labia minora pudendi </vt:lpstr>
      <vt:lpstr>Poševní lůno-předsíň poševní - vestibulum vaginae </vt:lpstr>
      <vt:lpstr>Bulbi vestibuli </vt:lpstr>
      <vt:lpstr>Prezentace aplikace PowerPoint</vt:lpstr>
      <vt:lpstr>Předsíňové žlazky-glandulae vestinbulares- velké - Bartolini </vt:lpstr>
      <vt:lpstr>Panenská blána - hymen </vt:lpstr>
      <vt:lpstr>Prezentace aplikace PowerPoint</vt:lpstr>
      <vt:lpstr>Hráz - perineum </vt:lpstr>
      <vt:lpstr>Vnitřní rodidla-partes genitales internae </vt:lpstr>
      <vt:lpstr>Prezentace aplikace PowerPoint</vt:lpstr>
      <vt:lpstr>Prezentace aplikace PowerPoint</vt:lpstr>
      <vt:lpstr>Prezentace aplikace PowerPoint</vt:lpstr>
      <vt:lpstr>Prezentace aplikace PowerPoint</vt:lpstr>
      <vt:lpstr>Pochva - vagina-colpos  </vt:lpstr>
      <vt:lpstr>Pochva - vagina-colpos  </vt:lpstr>
      <vt:lpstr>Děloha-uterus,metra </vt:lpstr>
      <vt:lpstr>Prezentace aplikace PowerPoint</vt:lpstr>
      <vt:lpstr>Prezentace aplikace PowerPoint</vt:lpstr>
      <vt:lpstr>Děloha-uterus,metra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Vejcovod-tuba uterina,tuba Fallopii,salpinx </vt:lpstr>
      <vt:lpstr>Vaječník-ovarium-oophoron </vt:lpstr>
      <vt:lpstr>Prezentace aplikace PowerPoint</vt:lpstr>
      <vt:lpstr>Prezentace aplikace PowerPoint</vt:lpstr>
      <vt:lpstr>Závěsný a podpůrný aparát rodidel </vt:lpstr>
      <vt:lpstr>Prezentace aplikace PowerPoint</vt:lpstr>
      <vt:lpstr>Fyziologie</vt:lpstr>
      <vt:lpstr>Řízení reprodukčního cyklu</vt:lpstr>
      <vt:lpstr>Prezentace aplikace PowerPoint</vt:lpstr>
      <vt:lpstr>Řízení reprodukčního cyklu</vt:lpstr>
      <vt:lpstr>Prezentace aplikace PowerPoint</vt:lpstr>
      <vt:lpstr>Gonadoliberin</vt:lpstr>
      <vt:lpstr>Pulsatilní výdej gonadoliberinu</vt:lpstr>
      <vt:lpstr>Prezentace aplikace PowerPoint</vt:lpstr>
      <vt:lpstr>Prezentace aplikace PowerPoint</vt:lpstr>
      <vt:lpstr>Gonadotropiny</vt:lpstr>
      <vt:lpstr>Gonadotropiny</vt:lpstr>
      <vt:lpstr>Pohlavní hormony</vt:lpstr>
      <vt:lpstr>Estrogeny</vt:lpstr>
      <vt:lpstr>Prezentace aplikace PowerPoint</vt:lpstr>
      <vt:lpstr>Fyziologické účinky estrogenů</vt:lpstr>
      <vt:lpstr>Fyziologické účinky estrogenů</vt:lpstr>
      <vt:lpstr>Fyziologické účinky estrogenů</vt:lpstr>
      <vt:lpstr>Fyziologické účinky estrogenů</vt:lpstr>
      <vt:lpstr>Fyziologické účinky estrogenů</vt:lpstr>
      <vt:lpstr>Gestageny</vt:lpstr>
      <vt:lpstr>Fyziologické účinky progesteronu</vt:lpstr>
      <vt:lpstr>Fyziologické účinky progesteronu</vt:lpstr>
      <vt:lpstr>Fyziologické účinky progesteronu</vt:lpstr>
      <vt:lpstr>Fyziologické účinky progesteronu</vt:lpstr>
      <vt:lpstr>Androgeny</vt:lpstr>
      <vt:lpstr>Fyziologické účinky androgenů</vt:lpstr>
      <vt:lpstr>Fyziologické účinky androgenů</vt:lpstr>
      <vt:lpstr>Relaxin</vt:lpstr>
      <vt:lpstr>Inhibin, aktivin, folistatin</vt:lpstr>
      <vt:lpstr>Ovariální cyklus</vt:lpstr>
      <vt:lpstr>Ovariální cyklus</vt:lpstr>
      <vt:lpstr>Ovariální cyklus</vt:lpstr>
      <vt:lpstr>Prezentace aplikace PowerPoint</vt:lpstr>
      <vt:lpstr>Ovariální cyklus</vt:lpstr>
      <vt:lpstr>Prezentace aplikace PowerPoint</vt:lpstr>
      <vt:lpstr>Děložní cyklus</vt:lpstr>
      <vt:lpstr>Endometriální cyklus</vt:lpstr>
      <vt:lpstr>Prezentace aplikace PowerPoint</vt:lpstr>
      <vt:lpstr>Endometriální cyklus</vt:lpstr>
      <vt:lpstr>Endometriální cyklus</vt:lpstr>
      <vt:lpstr>Myometriální a  cervikální cyklus</vt:lpstr>
      <vt:lpstr>Prolaktin</vt:lpstr>
      <vt:lpstr>Účinky prolaktinu</vt:lpstr>
      <vt:lpstr>Otázky</vt:lpstr>
      <vt:lpstr>Děkuji za pozornost Petr Křepelka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Gynekologie</dc:title>
  <dc:creator>Petr Křepelka</dc:creator>
  <cp:lastModifiedBy>Křepelka, Petr</cp:lastModifiedBy>
  <cp:revision>2</cp:revision>
  <dcterms:created xsi:type="dcterms:W3CDTF">2020-03-24T11:24:14Z</dcterms:created>
  <dcterms:modified xsi:type="dcterms:W3CDTF">2020-04-25T09:42:25Z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0x010100644C27CBC2DC8C4EAEF4C6C409CBE76C</vt:lpwstr>
  </property>
</Properties>
</file>