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72" r:id="rId6"/>
    <p:sldId id="273" r:id="rId7"/>
    <p:sldId id="274" r:id="rId8"/>
    <p:sldId id="268" r:id="rId9"/>
    <p:sldId id="267" r:id="rId10"/>
    <p:sldId id="275" r:id="rId11"/>
    <p:sldId id="276" r:id="rId12"/>
    <p:sldId id="270" r:id="rId13"/>
    <p:sldId id="261" r:id="rId14"/>
    <p:sldId id="277" r:id="rId15"/>
    <p:sldId id="278" r:id="rId16"/>
    <p:sldId id="271" r:id="rId17"/>
    <p:sldId id="265" r:id="rId18"/>
    <p:sldId id="266" r:id="rId19"/>
    <p:sldId id="260"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3" r:id="rId34"/>
    <p:sldId id="292"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0EF73D0-C2F2-4644-A133-81036AC55078}"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157356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153114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114758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682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298733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60EF73D0-C2F2-4644-A133-81036AC55078}" type="datetimeFigureOut">
              <a:rPr lang="cs-CZ" smtClean="0"/>
              <a:t>22.10.2021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20353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60EF73D0-C2F2-4644-A133-81036AC55078}" type="datetimeFigureOut">
              <a:rPr lang="cs-CZ" smtClean="0"/>
              <a:t>22.10.2021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152471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0EF73D0-C2F2-4644-A133-81036AC55078}"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223035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0EF73D0-C2F2-4644-A133-81036AC55078}"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108570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0EF73D0-C2F2-4644-A133-81036AC55078}"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236846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0EF73D0-C2F2-4644-A133-81036AC55078}"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276533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105614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913795" y="2912232"/>
            <a:ext cx="5107208" cy="287896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912232"/>
            <a:ext cx="5095357" cy="287896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0EF73D0-C2F2-4644-A133-81036AC55078}" type="datetimeFigureOut">
              <a:rPr lang="cs-CZ" smtClean="0"/>
              <a:t>22.10.2021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97944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0EF73D0-C2F2-4644-A133-81036AC55078}" type="datetimeFigureOut">
              <a:rPr lang="cs-CZ" smtClean="0"/>
              <a:t>22.10.2021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957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73D0-C2F2-4644-A133-81036AC55078}" type="datetimeFigureOut">
              <a:rPr lang="cs-CZ" smtClean="0"/>
              <a:t>22.10.2021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5421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200123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0EF73D0-C2F2-4644-A133-81036AC55078}"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C7CE67-22C1-4A3C-83C2-C34EEBB5CBA4}" type="slidenum">
              <a:rPr lang="cs-CZ" smtClean="0"/>
              <a:t>‹#›</a:t>
            </a:fld>
            <a:endParaRPr lang="cs-CZ"/>
          </a:p>
        </p:txBody>
      </p:sp>
    </p:spTree>
    <p:extLst>
      <p:ext uri="{BB962C8B-B14F-4D97-AF65-F5344CB8AC3E}">
        <p14:creationId xmlns:p14="http://schemas.microsoft.com/office/powerpoint/2010/main" val="351044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0EF73D0-C2F2-4644-A133-81036AC55078}" type="datetimeFigureOut">
              <a:rPr lang="cs-CZ" smtClean="0"/>
              <a:t>22.10.2021</a:t>
            </a:fld>
            <a:endParaRPr lang="cs-CZ"/>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8C7CE67-22C1-4A3C-83C2-C34EEBB5CBA4}" type="slidenum">
              <a:rPr lang="cs-CZ" smtClean="0"/>
              <a:t>‹#›</a:t>
            </a:fld>
            <a:endParaRPr lang="cs-CZ"/>
          </a:p>
        </p:txBody>
      </p:sp>
    </p:spTree>
    <p:extLst>
      <p:ext uri="{BB962C8B-B14F-4D97-AF65-F5344CB8AC3E}">
        <p14:creationId xmlns:p14="http://schemas.microsoft.com/office/powerpoint/2010/main" val="41788456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FC199F-603C-4506-B0D6-6BE12D4C4AE7}"/>
              </a:ext>
            </a:extLst>
          </p:cNvPr>
          <p:cNvSpPr>
            <a:spLocks noGrp="1"/>
          </p:cNvSpPr>
          <p:nvPr>
            <p:ph type="ctrTitle"/>
          </p:nvPr>
        </p:nvSpPr>
        <p:spPr>
          <a:xfrm>
            <a:off x="1595269" y="751302"/>
            <a:ext cx="9001462" cy="666680"/>
          </a:xfrm>
        </p:spPr>
        <p:txBody>
          <a:bodyPr>
            <a:normAutofit fontScale="90000"/>
          </a:bodyPr>
          <a:lstStyle/>
          <a:p>
            <a:r>
              <a:rPr lang="en-US" dirty="0"/>
              <a:t>SF/sci-fi</a:t>
            </a:r>
            <a:endParaRPr lang="cs-CZ" dirty="0"/>
          </a:p>
        </p:txBody>
      </p:sp>
      <p:pic>
        <p:nvPicPr>
          <p:cNvPr id="4" name="Obrázek 3">
            <a:extLst>
              <a:ext uri="{FF2B5EF4-FFF2-40B4-BE49-F238E27FC236}">
                <a16:creationId xmlns:a16="http://schemas.microsoft.com/office/drawing/2014/main" id="{ABCDDA5C-3FFF-4E09-909D-C6F60DA09E5D}"/>
              </a:ext>
            </a:extLst>
          </p:cNvPr>
          <p:cNvPicPr>
            <a:picLocks noChangeAspect="1"/>
          </p:cNvPicPr>
          <p:nvPr/>
        </p:nvPicPr>
        <p:blipFill>
          <a:blip r:embed="rId2"/>
          <a:stretch>
            <a:fillRect/>
          </a:stretch>
        </p:blipFill>
        <p:spPr>
          <a:xfrm>
            <a:off x="920047" y="1600200"/>
            <a:ext cx="10351905" cy="4343618"/>
          </a:xfrm>
          <a:prstGeom prst="rect">
            <a:avLst/>
          </a:prstGeom>
        </p:spPr>
      </p:pic>
    </p:spTree>
    <p:extLst>
      <p:ext uri="{BB962C8B-B14F-4D97-AF65-F5344CB8AC3E}">
        <p14:creationId xmlns:p14="http://schemas.microsoft.com/office/powerpoint/2010/main" val="107443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54B50-AC0C-46EA-B089-8746A86B3F73}"/>
              </a:ext>
            </a:extLst>
          </p:cNvPr>
          <p:cNvSpPr>
            <a:spLocks noGrp="1"/>
          </p:cNvSpPr>
          <p:nvPr>
            <p:ph type="title"/>
          </p:nvPr>
        </p:nvSpPr>
        <p:spPr/>
        <p:txBody>
          <a:bodyPr/>
          <a:lstStyle/>
          <a:p>
            <a:r>
              <a:rPr lang="en-US" dirty="0"/>
              <a:t>SF/sci-fi – history of the genre</a:t>
            </a:r>
            <a:br>
              <a:rPr lang="en-US" dirty="0"/>
            </a:br>
            <a:r>
              <a:rPr lang="en-US" dirty="0"/>
              <a:t>golden age</a:t>
            </a:r>
            <a:endParaRPr lang="cs-CZ" dirty="0"/>
          </a:p>
        </p:txBody>
      </p:sp>
      <p:pic>
        <p:nvPicPr>
          <p:cNvPr id="5" name="Zástupný symbol pro obsah 4">
            <a:extLst>
              <a:ext uri="{FF2B5EF4-FFF2-40B4-BE49-F238E27FC236}">
                <a16:creationId xmlns:a16="http://schemas.microsoft.com/office/drawing/2014/main" id="{D474AB9C-33AC-46A9-A05C-9D77D8B8D7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095500"/>
            <a:ext cx="3154622" cy="4152900"/>
          </a:xfrm>
        </p:spPr>
      </p:pic>
      <p:sp>
        <p:nvSpPr>
          <p:cNvPr id="6" name="Obdélník 5">
            <a:extLst>
              <a:ext uri="{FF2B5EF4-FFF2-40B4-BE49-F238E27FC236}">
                <a16:creationId xmlns:a16="http://schemas.microsoft.com/office/drawing/2014/main" id="{AD5314E5-7D66-4731-AFA9-A8E0C39A94D0}"/>
              </a:ext>
            </a:extLst>
          </p:cNvPr>
          <p:cNvSpPr/>
          <p:nvPr/>
        </p:nvSpPr>
        <p:spPr>
          <a:xfrm>
            <a:off x="4417364" y="2095500"/>
            <a:ext cx="6860841" cy="3970318"/>
          </a:xfrm>
          <a:prstGeom prst="rect">
            <a:avLst/>
          </a:prstGeom>
        </p:spPr>
        <p:txBody>
          <a:bodyPr wrap="square">
            <a:spAutoFit/>
          </a:bodyPr>
          <a:lstStyle/>
          <a:p>
            <a:r>
              <a:rPr lang="en-US" dirty="0"/>
              <a:t>Hugo </a:t>
            </a:r>
            <a:r>
              <a:rPr lang="en-US" dirty="0" err="1"/>
              <a:t>Gernsback</a:t>
            </a:r>
            <a:r>
              <a:rPr lang="en-US" dirty="0"/>
              <a:t> began to republish the works of Verne and Poe and the early writings of H.G. Wells in great profusion.</a:t>
            </a:r>
          </a:p>
          <a:p>
            <a:endParaRPr lang="en-US" dirty="0"/>
          </a:p>
          <a:p>
            <a:pPr algn="just"/>
            <a:r>
              <a:rPr lang="en-US" dirty="0" err="1"/>
              <a:t>Gernsback’s</a:t>
            </a:r>
            <a:r>
              <a:rPr lang="en-US" dirty="0"/>
              <a:t> magazine Amazing Stories (founded 1926) broke ground for many imitators and successors, including his own later periodicals Science Wonder Stories, Air Wonder Stories, and Scientific Detective Monthly (later known as Amazing Detective Tales), and a torrent of other pulp publications.</a:t>
            </a:r>
          </a:p>
          <a:p>
            <a:pPr algn="just"/>
            <a:endParaRPr lang="en-US" dirty="0"/>
          </a:p>
          <a:p>
            <a:pPr algn="just"/>
            <a:r>
              <a:rPr lang="en-US" dirty="0"/>
              <a:t>By 1934 SF readership in the United States was large enough to support the establishment of the Science Fiction League, </a:t>
            </a:r>
            <a:r>
              <a:rPr lang="en-US" dirty="0" err="1"/>
              <a:t>Gernsback’s</a:t>
            </a:r>
            <a:r>
              <a:rPr lang="en-US" dirty="0"/>
              <a:t> professionally sponsored fan organization (with local chapters in the United Kingdom and Australia). </a:t>
            </a:r>
          </a:p>
          <a:p>
            <a:endParaRPr lang="cs-CZ" dirty="0"/>
          </a:p>
        </p:txBody>
      </p:sp>
    </p:spTree>
    <p:extLst>
      <p:ext uri="{BB962C8B-B14F-4D97-AF65-F5344CB8AC3E}">
        <p14:creationId xmlns:p14="http://schemas.microsoft.com/office/powerpoint/2010/main" val="388840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92F8B2-9BE7-4961-AD0D-DBE49B87B393}"/>
              </a:ext>
            </a:extLst>
          </p:cNvPr>
          <p:cNvSpPr>
            <a:spLocks noGrp="1"/>
          </p:cNvSpPr>
          <p:nvPr>
            <p:ph type="title"/>
          </p:nvPr>
        </p:nvSpPr>
        <p:spPr/>
        <p:txBody>
          <a:bodyPr/>
          <a:lstStyle/>
          <a:p>
            <a:r>
              <a:rPr lang="en-US" dirty="0"/>
              <a:t>SF/sci-fi – history of the genre</a:t>
            </a:r>
            <a:br>
              <a:rPr lang="en-US" dirty="0"/>
            </a:br>
            <a:r>
              <a:rPr lang="en-US" dirty="0"/>
              <a:t>golden age</a:t>
            </a:r>
            <a:endParaRPr lang="cs-CZ" dirty="0"/>
          </a:p>
        </p:txBody>
      </p:sp>
      <p:sp>
        <p:nvSpPr>
          <p:cNvPr id="3" name="Zástupný symbol pro obsah 2">
            <a:extLst>
              <a:ext uri="{FF2B5EF4-FFF2-40B4-BE49-F238E27FC236}">
                <a16:creationId xmlns:a16="http://schemas.microsoft.com/office/drawing/2014/main" id="{9606676B-3E34-41E9-BB86-BE9CCE31C1F5}"/>
              </a:ext>
            </a:extLst>
          </p:cNvPr>
          <p:cNvSpPr>
            <a:spLocks noGrp="1"/>
          </p:cNvSpPr>
          <p:nvPr>
            <p:ph idx="1"/>
          </p:nvPr>
        </p:nvSpPr>
        <p:spPr>
          <a:xfrm>
            <a:off x="913795" y="2096064"/>
            <a:ext cx="10353762" cy="4152336"/>
          </a:xfrm>
        </p:spPr>
        <p:txBody>
          <a:bodyPr/>
          <a:lstStyle/>
          <a:p>
            <a:r>
              <a:rPr lang="en-US" dirty="0"/>
              <a:t>Another influential figure was John W. Campbell, Jr., who from 1937 to 1971 edited Astounding Science Fiction.</a:t>
            </a:r>
          </a:p>
          <a:p>
            <a:pPr lvl="1"/>
            <a:r>
              <a:rPr lang="en-US" sz="2000" dirty="0"/>
              <a:t>Campbell’s insistence on accurate scientific research (he attended the Massachusetts Institute of Technology and received his B.S. in physics from Duke University) and some sense of literary style shaped the career of almost every major American science fiction writer from the period.</a:t>
            </a:r>
          </a:p>
          <a:p>
            <a:pPr lvl="1" algn="just"/>
            <a:endParaRPr lang="en-US" sz="2000" dirty="0"/>
          </a:p>
          <a:p>
            <a:pPr lvl="1" algn="just"/>
            <a:r>
              <a:rPr lang="en-US" sz="2000" dirty="0"/>
              <a:t>Many fans refer to Campbell’s early years at Astounding, roughly 1938–46, with its frequent publication of stories by Robert Heinlein, Isaac Asimov, A.E. Van Vogt, and Theodore Sturgeon, as SF’s golden age.</a:t>
            </a:r>
            <a:endParaRPr lang="cs-CZ" sz="2000" dirty="0"/>
          </a:p>
        </p:txBody>
      </p:sp>
    </p:spTree>
    <p:extLst>
      <p:ext uri="{BB962C8B-B14F-4D97-AF65-F5344CB8AC3E}">
        <p14:creationId xmlns:p14="http://schemas.microsoft.com/office/powerpoint/2010/main" val="2678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45246E-2C67-46FF-83DB-8D42042EDEC8}"/>
              </a:ext>
            </a:extLst>
          </p:cNvPr>
          <p:cNvSpPr>
            <a:spLocks noGrp="1"/>
          </p:cNvSpPr>
          <p:nvPr>
            <p:ph type="title"/>
          </p:nvPr>
        </p:nvSpPr>
        <p:spPr>
          <a:xfrm>
            <a:off x="913795" y="609601"/>
            <a:ext cx="10353761" cy="901148"/>
          </a:xfrm>
        </p:spPr>
        <p:txBody>
          <a:bodyPr/>
          <a:lstStyle/>
          <a:p>
            <a:r>
              <a:rPr lang="en-US" dirty="0"/>
              <a:t>SF/sci-fi – history of the genre</a:t>
            </a:r>
            <a:endParaRPr lang="cs-CZ" dirty="0"/>
          </a:p>
        </p:txBody>
      </p:sp>
      <p:sp>
        <p:nvSpPr>
          <p:cNvPr id="3" name="Zástupný symbol pro obsah 2">
            <a:extLst>
              <a:ext uri="{FF2B5EF4-FFF2-40B4-BE49-F238E27FC236}">
                <a16:creationId xmlns:a16="http://schemas.microsoft.com/office/drawing/2014/main" id="{C17D5B55-C111-4F4A-B60F-CCFE2627AF74}"/>
              </a:ext>
            </a:extLst>
          </p:cNvPr>
          <p:cNvSpPr>
            <a:spLocks noGrp="1"/>
          </p:cNvSpPr>
          <p:nvPr>
            <p:ph idx="1"/>
          </p:nvPr>
        </p:nvSpPr>
        <p:spPr>
          <a:xfrm>
            <a:off x="913795" y="1643269"/>
            <a:ext cx="10353762" cy="4605129"/>
          </a:xfrm>
        </p:spPr>
        <p:txBody>
          <a:bodyPr>
            <a:normAutofit fontScale="92500" lnSpcReduction="20000"/>
          </a:bodyPr>
          <a:lstStyle/>
          <a:p>
            <a:pPr algn="just"/>
            <a:r>
              <a:rPr lang="en-US" dirty="0"/>
              <a:t>Following World War II, science fiction spread throughout the world from its </a:t>
            </a:r>
            <a:r>
              <a:rPr lang="en-US" dirty="0" err="1"/>
              <a:t>epicentre</a:t>
            </a:r>
            <a:r>
              <a:rPr lang="en-US" dirty="0"/>
              <a:t> in the United States, spurred on by ever more staggering scientific feats, from the development of nuclear energy and atomic bombs to the advent of space travel, human visits to the Moon, and the real possibility of cloning human life</a:t>
            </a:r>
          </a:p>
          <a:p>
            <a:pPr algn="just"/>
            <a:r>
              <a:rPr lang="en-US" dirty="0"/>
              <a:t>Science fiction films of the period, with a few notable exceptions – such as The Day the Earth Stood Still (1951), The War of the Worlds (1953), and Forbidden Planet (1956) – tended to be cheaply produced, juvenile, formulaic films about alien invasions and monstrous mutants.</a:t>
            </a:r>
          </a:p>
          <a:p>
            <a:pPr algn="just"/>
            <a:r>
              <a:rPr lang="en-US" dirty="0"/>
              <a:t>In the genre’s fiction, however, the American trio of Robert Heinlein, Isaac Asimov, and Ray Bradbury – later joined by Briton Arthur C. Clarke – enjoyed worldwide fame and unmatched popularity during the 1940s, ’50s, and early ’60s.</a:t>
            </a:r>
          </a:p>
          <a:p>
            <a:pPr algn="just"/>
            <a:r>
              <a:rPr lang="en-US" dirty="0"/>
              <a:t>In fact, Anglophone science fiction was dominant during the 1950s and ’60s, though authors from other countries—such as the Polish </a:t>
            </a:r>
            <a:r>
              <a:rPr lang="en-US" dirty="0" err="1"/>
              <a:t>fantastyka</a:t>
            </a:r>
            <a:r>
              <a:rPr lang="en-US" dirty="0"/>
              <a:t> writer </a:t>
            </a:r>
            <a:r>
              <a:rPr lang="en-US" dirty="0" err="1"/>
              <a:t>Stanisław</a:t>
            </a:r>
            <a:r>
              <a:rPr lang="en-US" dirty="0"/>
              <a:t> </a:t>
            </a:r>
            <a:r>
              <a:rPr lang="en-US" dirty="0" err="1"/>
              <a:t>Lem</a:t>
            </a:r>
            <a:r>
              <a:rPr lang="en-US" dirty="0"/>
              <a:t> and the literary Italian Italo Calvino, with his </a:t>
            </a:r>
            <a:r>
              <a:rPr lang="en-US" dirty="0" err="1"/>
              <a:t>fantascienza</a:t>
            </a:r>
            <a:r>
              <a:rPr lang="en-US" dirty="0"/>
              <a:t>—also advanced the genre.</a:t>
            </a:r>
          </a:p>
        </p:txBody>
      </p:sp>
    </p:spTree>
    <p:extLst>
      <p:ext uri="{BB962C8B-B14F-4D97-AF65-F5344CB8AC3E}">
        <p14:creationId xmlns:p14="http://schemas.microsoft.com/office/powerpoint/2010/main" val="248149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B38DB-8A68-4280-AD75-EB3AB6965F78}"/>
              </a:ext>
            </a:extLst>
          </p:cNvPr>
          <p:cNvSpPr>
            <a:spLocks noGrp="1"/>
          </p:cNvSpPr>
          <p:nvPr>
            <p:ph type="title"/>
          </p:nvPr>
        </p:nvSpPr>
        <p:spPr>
          <a:xfrm>
            <a:off x="913795" y="609601"/>
            <a:ext cx="10353761" cy="622852"/>
          </a:xfrm>
        </p:spPr>
        <p:txBody>
          <a:bodyPr/>
          <a:lstStyle/>
          <a:p>
            <a:r>
              <a:rPr lang="cs-CZ" dirty="0"/>
              <a:t>SF/sci-fi</a:t>
            </a:r>
            <a:r>
              <a:rPr lang="en-US" dirty="0"/>
              <a:t> </a:t>
            </a:r>
            <a:r>
              <a:rPr lang="cs-CZ" dirty="0"/>
              <a:t>– </a:t>
            </a:r>
            <a:r>
              <a:rPr lang="cs-CZ" dirty="0" err="1"/>
              <a:t>history</a:t>
            </a:r>
            <a:r>
              <a:rPr lang="cs-CZ" dirty="0"/>
              <a:t> </a:t>
            </a:r>
            <a:r>
              <a:rPr lang="cs-CZ" dirty="0" err="1"/>
              <a:t>of</a:t>
            </a:r>
            <a:r>
              <a:rPr lang="cs-CZ" dirty="0"/>
              <a:t> </a:t>
            </a:r>
            <a:r>
              <a:rPr lang="cs-CZ" dirty="0" err="1"/>
              <a:t>the</a:t>
            </a:r>
            <a:r>
              <a:rPr lang="cs-CZ" dirty="0"/>
              <a:t> </a:t>
            </a:r>
            <a:r>
              <a:rPr lang="cs-CZ" dirty="0" err="1"/>
              <a:t>genre</a:t>
            </a:r>
            <a:endParaRPr lang="cs-CZ" dirty="0"/>
          </a:p>
        </p:txBody>
      </p:sp>
      <p:sp>
        <p:nvSpPr>
          <p:cNvPr id="3" name="Zástupný symbol pro obsah 2">
            <a:extLst>
              <a:ext uri="{FF2B5EF4-FFF2-40B4-BE49-F238E27FC236}">
                <a16:creationId xmlns:a16="http://schemas.microsoft.com/office/drawing/2014/main" id="{84394536-FF8F-48CD-B20A-7C3C43E849F2}"/>
              </a:ext>
            </a:extLst>
          </p:cNvPr>
          <p:cNvSpPr>
            <a:spLocks noGrp="1"/>
          </p:cNvSpPr>
          <p:nvPr>
            <p:ph idx="1"/>
          </p:nvPr>
        </p:nvSpPr>
        <p:spPr>
          <a:xfrm>
            <a:off x="913795" y="1444487"/>
            <a:ext cx="10353762" cy="4943061"/>
          </a:xfrm>
        </p:spPr>
        <p:txBody>
          <a:bodyPr>
            <a:normAutofit/>
          </a:bodyPr>
          <a:lstStyle/>
          <a:p>
            <a:pPr algn="just"/>
            <a:r>
              <a:rPr lang="en-US" dirty="0"/>
              <a:t>In Britain and the United States, the editorial polemics of Michael Moorcock (associated for many years with New Worlds and its anthologies) and Harlan Ellison (Dangerous Visions [1967] and Again, Dangerous Visions [1972]) led a rebellious New Wave movement that facilitated the genre’s move in fresh directions.</a:t>
            </a:r>
          </a:p>
          <a:p>
            <a:pPr lvl="1" algn="just"/>
            <a:r>
              <a:rPr lang="en-US" dirty="0"/>
              <a:t>Sporting a countercultural disregard of taboos (particularly with regard to morals and sexuality), a fascination with mind-altering drugs and Eastern religions, and an interest in experimental literary styles, the movement pushed the boundaries of traditional science fiction until the genre was almost unrecognizable.</a:t>
            </a:r>
          </a:p>
          <a:p>
            <a:pPr algn="just"/>
            <a:r>
              <a:rPr lang="en-US" dirty="0"/>
              <a:t>By the 21st century, science fiction had become much more than a literary genre. Its avid followers and practitioners constituted a thriving worldwide subculture. Fans relished the seemingly endless variety of SF-related products and pastimes, including books, movies, television shows, computer games, magazines, paintings, comics, and, increasingly, collectible figurines, Web sites, DVDs, and toy weaponry</a:t>
            </a:r>
          </a:p>
          <a:p>
            <a:endParaRPr lang="cs-CZ" dirty="0"/>
          </a:p>
        </p:txBody>
      </p:sp>
    </p:spTree>
    <p:extLst>
      <p:ext uri="{BB962C8B-B14F-4D97-AF65-F5344CB8AC3E}">
        <p14:creationId xmlns:p14="http://schemas.microsoft.com/office/powerpoint/2010/main" val="162587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E9F904-79CF-49CD-8CEC-D9CC14C20D3E}"/>
              </a:ext>
            </a:extLst>
          </p:cNvPr>
          <p:cNvSpPr>
            <a:spLocks noGrp="1"/>
          </p:cNvSpPr>
          <p:nvPr>
            <p:ph type="title"/>
          </p:nvPr>
        </p:nvSpPr>
        <p:spPr>
          <a:xfrm>
            <a:off x="913795" y="609601"/>
            <a:ext cx="10353761" cy="781878"/>
          </a:xfrm>
        </p:spPr>
        <p:txBody>
          <a:bodyPr/>
          <a:lstStyle/>
          <a:p>
            <a:r>
              <a:rPr lang="cs-CZ" dirty="0"/>
              <a:t>SF/sci-fi</a:t>
            </a:r>
            <a:r>
              <a:rPr lang="en-US" dirty="0"/>
              <a:t> – history of the genre</a:t>
            </a:r>
            <a:endParaRPr lang="cs-CZ" dirty="0"/>
          </a:p>
        </p:txBody>
      </p:sp>
      <p:sp>
        <p:nvSpPr>
          <p:cNvPr id="3" name="Zástupný symbol pro obsah 2">
            <a:extLst>
              <a:ext uri="{FF2B5EF4-FFF2-40B4-BE49-F238E27FC236}">
                <a16:creationId xmlns:a16="http://schemas.microsoft.com/office/drawing/2014/main" id="{D96EDCFD-32FC-4D23-B0E3-A0F4CAF9CD41}"/>
              </a:ext>
            </a:extLst>
          </p:cNvPr>
          <p:cNvSpPr>
            <a:spLocks noGrp="1"/>
          </p:cNvSpPr>
          <p:nvPr>
            <p:ph idx="1"/>
          </p:nvPr>
        </p:nvSpPr>
        <p:spPr>
          <a:xfrm>
            <a:off x="913795" y="1391479"/>
            <a:ext cx="10353762" cy="4856920"/>
          </a:xfrm>
        </p:spPr>
        <p:txBody>
          <a:bodyPr>
            <a:normAutofit fontScale="92500" lnSpcReduction="10000"/>
          </a:bodyPr>
          <a:lstStyle/>
          <a:p>
            <a:r>
              <a:rPr lang="en-US" sz="2400" dirty="0"/>
              <a:t>Other significant books which contributed to the development to the genre (this is not a definitive list):</a:t>
            </a:r>
          </a:p>
          <a:p>
            <a:r>
              <a:rPr lang="en-US" dirty="0"/>
              <a:t>1872 - </a:t>
            </a:r>
            <a:r>
              <a:rPr lang="en-US" i="1" dirty="0" err="1"/>
              <a:t>Erewhon</a:t>
            </a:r>
            <a:r>
              <a:rPr lang="en-US" i="1" dirty="0"/>
              <a:t>: or, Over the Range </a:t>
            </a:r>
            <a:r>
              <a:rPr lang="en-US" dirty="0"/>
              <a:t>by Samuel Butler</a:t>
            </a:r>
          </a:p>
          <a:p>
            <a:r>
              <a:rPr lang="en-US" dirty="0"/>
              <a:t>1884 - </a:t>
            </a:r>
            <a:r>
              <a:rPr lang="en-US" i="1" dirty="0"/>
              <a:t>Flatland: A Romance of Many Dimensions </a:t>
            </a:r>
            <a:r>
              <a:rPr lang="en-US" dirty="0"/>
              <a:t>by Edwin Abbott </a:t>
            </a:r>
            <a:r>
              <a:rPr lang="en-US" dirty="0" err="1"/>
              <a:t>Abbott</a:t>
            </a:r>
            <a:endParaRPr lang="en-US" dirty="0"/>
          </a:p>
          <a:p>
            <a:r>
              <a:rPr lang="en-US" dirty="0"/>
              <a:t>1888 &amp; 1897 - </a:t>
            </a:r>
            <a:r>
              <a:rPr lang="en-US" i="1" dirty="0"/>
              <a:t>Looking Backward, 2000 to 1887 </a:t>
            </a:r>
            <a:r>
              <a:rPr lang="en-US" dirty="0"/>
              <a:t>and </a:t>
            </a:r>
            <a:r>
              <a:rPr lang="en-US" i="1" dirty="0"/>
              <a:t>Equality</a:t>
            </a:r>
            <a:r>
              <a:rPr lang="en-US" dirty="0"/>
              <a:t> by Edward Bellamy</a:t>
            </a:r>
          </a:p>
          <a:p>
            <a:r>
              <a:rPr lang="en-US" dirty="0"/>
              <a:t>1890 - </a:t>
            </a:r>
            <a:r>
              <a:rPr lang="en-US" i="1" dirty="0"/>
              <a:t>The Twentieth Century: The electric life </a:t>
            </a:r>
            <a:r>
              <a:rPr lang="en-US" dirty="0"/>
              <a:t>by Albert </a:t>
            </a:r>
            <a:r>
              <a:rPr lang="en-US" dirty="0" err="1"/>
              <a:t>Robida</a:t>
            </a:r>
            <a:endParaRPr lang="en-US" dirty="0"/>
          </a:p>
          <a:p>
            <a:r>
              <a:rPr lang="pl-PL" dirty="0"/>
              <a:t>1921 - </a:t>
            </a:r>
            <a:r>
              <a:rPr lang="pl-PL" i="1" dirty="0"/>
              <a:t>We</a:t>
            </a:r>
            <a:r>
              <a:rPr lang="pl-PL" dirty="0"/>
              <a:t> by Yevgeny Zamyatin</a:t>
            </a:r>
            <a:endParaRPr lang="en-US" dirty="0"/>
          </a:p>
          <a:p>
            <a:r>
              <a:rPr lang="en-US" dirty="0"/>
              <a:t>1931 - </a:t>
            </a:r>
            <a:r>
              <a:rPr lang="en-US" i="1" dirty="0"/>
              <a:t>Brave New World </a:t>
            </a:r>
            <a:r>
              <a:rPr lang="en-US" dirty="0"/>
              <a:t>by Aldous Huxley</a:t>
            </a:r>
          </a:p>
          <a:p>
            <a:r>
              <a:rPr lang="en-US" dirty="0"/>
              <a:t>1948 - </a:t>
            </a:r>
            <a:r>
              <a:rPr lang="en-US" i="1" dirty="0"/>
              <a:t>Nineteen Eighty-Four </a:t>
            </a:r>
            <a:r>
              <a:rPr lang="en-US" dirty="0"/>
              <a:t>by George Orwell</a:t>
            </a:r>
          </a:p>
          <a:p>
            <a:r>
              <a:rPr lang="cs-CZ" dirty="0"/>
              <a:t>1961 - </a:t>
            </a:r>
            <a:r>
              <a:rPr lang="cs-CZ" i="1" dirty="0" err="1"/>
              <a:t>Stranger</a:t>
            </a:r>
            <a:r>
              <a:rPr lang="cs-CZ" i="1" dirty="0"/>
              <a:t> in a </a:t>
            </a:r>
            <a:r>
              <a:rPr lang="cs-CZ" i="1" dirty="0" err="1"/>
              <a:t>Strange</a:t>
            </a:r>
            <a:r>
              <a:rPr lang="cs-CZ" i="1" dirty="0"/>
              <a:t> Land </a:t>
            </a:r>
            <a:r>
              <a:rPr lang="cs-CZ" dirty="0"/>
              <a:t>by Robert A. </a:t>
            </a:r>
            <a:r>
              <a:rPr lang="cs-CZ" dirty="0" err="1"/>
              <a:t>Heinlein</a:t>
            </a:r>
            <a:endParaRPr lang="en-US" dirty="0"/>
          </a:p>
          <a:p>
            <a:r>
              <a:rPr lang="en-US" dirty="0"/>
              <a:t>1968 - </a:t>
            </a:r>
            <a:r>
              <a:rPr lang="en-US" i="1" dirty="0"/>
              <a:t>Do Androids Dream of Electric Sheep? </a:t>
            </a:r>
            <a:r>
              <a:rPr lang="en-US" dirty="0"/>
              <a:t>by Philip K. Dick</a:t>
            </a:r>
            <a:endParaRPr lang="cs-CZ" dirty="0"/>
          </a:p>
        </p:txBody>
      </p:sp>
    </p:spTree>
    <p:extLst>
      <p:ext uri="{BB962C8B-B14F-4D97-AF65-F5344CB8AC3E}">
        <p14:creationId xmlns:p14="http://schemas.microsoft.com/office/powerpoint/2010/main" val="388043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44F1C0-BD75-4C68-954C-00BD54A3DBF1}"/>
              </a:ext>
            </a:extLst>
          </p:cNvPr>
          <p:cNvSpPr>
            <a:spLocks noGrp="1"/>
          </p:cNvSpPr>
          <p:nvPr>
            <p:ph type="title"/>
          </p:nvPr>
        </p:nvSpPr>
        <p:spPr>
          <a:xfrm>
            <a:off x="913795" y="609600"/>
            <a:ext cx="10353761" cy="834887"/>
          </a:xfrm>
        </p:spPr>
        <p:txBody>
          <a:bodyPr/>
          <a:lstStyle/>
          <a:p>
            <a:r>
              <a:rPr lang="en-US" dirty="0"/>
              <a:t>SF/sci-fi – history of the genre</a:t>
            </a:r>
            <a:endParaRPr lang="cs-CZ" dirty="0"/>
          </a:p>
        </p:txBody>
      </p:sp>
      <p:sp>
        <p:nvSpPr>
          <p:cNvPr id="3" name="Zástupný symbol pro obsah 2">
            <a:extLst>
              <a:ext uri="{FF2B5EF4-FFF2-40B4-BE49-F238E27FC236}">
                <a16:creationId xmlns:a16="http://schemas.microsoft.com/office/drawing/2014/main" id="{39809A48-9844-432A-9D96-8BDDF272C872}"/>
              </a:ext>
            </a:extLst>
          </p:cNvPr>
          <p:cNvSpPr>
            <a:spLocks noGrp="1"/>
          </p:cNvSpPr>
          <p:nvPr>
            <p:ph idx="1"/>
          </p:nvPr>
        </p:nvSpPr>
        <p:spPr>
          <a:xfrm>
            <a:off x="913795" y="1444487"/>
            <a:ext cx="10364410" cy="4803913"/>
          </a:xfrm>
        </p:spPr>
        <p:txBody>
          <a:bodyPr/>
          <a:lstStyle/>
          <a:p>
            <a:r>
              <a:rPr lang="en-US" sz="2400" dirty="0"/>
              <a:t>Other significant books which contributed to the development to the genre:</a:t>
            </a:r>
          </a:p>
          <a:p>
            <a:endParaRPr lang="en-US" sz="2400" dirty="0"/>
          </a:p>
          <a:p>
            <a:r>
              <a:rPr lang="en-US" dirty="0"/>
              <a:t>1968 - </a:t>
            </a:r>
            <a:r>
              <a:rPr lang="en-US" i="1" dirty="0"/>
              <a:t>2001: A Space Odyssey </a:t>
            </a:r>
            <a:r>
              <a:rPr lang="en-US" dirty="0"/>
              <a:t>by Arthur C. Clarke</a:t>
            </a:r>
          </a:p>
          <a:p>
            <a:r>
              <a:rPr lang="en-US" dirty="0"/>
              <a:t>1984 - </a:t>
            </a:r>
            <a:r>
              <a:rPr lang="en-US" i="1" dirty="0"/>
              <a:t>Neuromancer</a:t>
            </a:r>
            <a:r>
              <a:rPr lang="en-US" dirty="0"/>
              <a:t> by William Gibson</a:t>
            </a:r>
          </a:p>
          <a:p>
            <a:r>
              <a:rPr lang="en-US" dirty="0"/>
              <a:t>1994 - </a:t>
            </a:r>
            <a:r>
              <a:rPr lang="en-US" i="1" dirty="0"/>
              <a:t>Permutation City </a:t>
            </a:r>
            <a:r>
              <a:rPr lang="en-US" dirty="0"/>
              <a:t>by Greg Egan</a:t>
            </a:r>
          </a:p>
          <a:p>
            <a:r>
              <a:rPr lang="en-US" dirty="0"/>
              <a:t>2009 - </a:t>
            </a:r>
            <a:r>
              <a:rPr lang="en-US" i="1" dirty="0"/>
              <a:t>The Windup Girl </a:t>
            </a:r>
            <a:r>
              <a:rPr lang="en-US" dirty="0"/>
              <a:t>by Paolo </a:t>
            </a:r>
            <a:r>
              <a:rPr lang="en-US" dirty="0" err="1"/>
              <a:t>Bacigalupi</a:t>
            </a:r>
            <a:endParaRPr lang="cs-CZ" dirty="0"/>
          </a:p>
        </p:txBody>
      </p:sp>
    </p:spTree>
    <p:extLst>
      <p:ext uri="{BB962C8B-B14F-4D97-AF65-F5344CB8AC3E}">
        <p14:creationId xmlns:p14="http://schemas.microsoft.com/office/powerpoint/2010/main" val="24734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1979C-CF85-4E8D-AE84-A1A12C13628B}"/>
              </a:ext>
            </a:extLst>
          </p:cNvPr>
          <p:cNvSpPr>
            <a:spLocks noGrp="1"/>
          </p:cNvSpPr>
          <p:nvPr>
            <p:ph type="title"/>
          </p:nvPr>
        </p:nvSpPr>
        <p:spPr/>
        <p:txBody>
          <a:bodyPr/>
          <a:lstStyle/>
          <a:p>
            <a:r>
              <a:rPr lang="cs-CZ" dirty="0"/>
              <a:t>SF/sci-fi – </a:t>
            </a:r>
            <a:r>
              <a:rPr lang="cs-CZ" dirty="0" err="1"/>
              <a:t>principles</a:t>
            </a:r>
            <a:r>
              <a:rPr lang="cs-CZ" dirty="0"/>
              <a:t>/</a:t>
            </a:r>
            <a:r>
              <a:rPr lang="cs-CZ" dirty="0" err="1"/>
              <a:t>features</a:t>
            </a:r>
            <a:endParaRPr lang="cs-CZ" dirty="0"/>
          </a:p>
        </p:txBody>
      </p:sp>
      <p:pic>
        <p:nvPicPr>
          <p:cNvPr id="8" name="Zástupný symbol pro obsah 7">
            <a:extLst>
              <a:ext uri="{FF2B5EF4-FFF2-40B4-BE49-F238E27FC236}">
                <a16:creationId xmlns:a16="http://schemas.microsoft.com/office/drawing/2014/main" id="{5019F1A9-F4D6-4B83-A2F2-466062FD8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7525" y="2195512"/>
            <a:ext cx="6067425" cy="3495675"/>
          </a:xfrm>
        </p:spPr>
      </p:pic>
    </p:spTree>
    <p:extLst>
      <p:ext uri="{BB962C8B-B14F-4D97-AF65-F5344CB8AC3E}">
        <p14:creationId xmlns:p14="http://schemas.microsoft.com/office/powerpoint/2010/main" val="322771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083851-433F-4171-B96E-F07D89F25F68}"/>
              </a:ext>
            </a:extLst>
          </p:cNvPr>
          <p:cNvSpPr>
            <a:spLocks noGrp="1"/>
          </p:cNvSpPr>
          <p:nvPr>
            <p:ph type="title"/>
          </p:nvPr>
        </p:nvSpPr>
        <p:spPr>
          <a:xfrm>
            <a:off x="913795" y="609600"/>
            <a:ext cx="10353761" cy="702365"/>
          </a:xfrm>
        </p:spPr>
        <p:txBody>
          <a:bodyPr/>
          <a:lstStyle/>
          <a:p>
            <a:r>
              <a:rPr lang="cs-CZ" dirty="0"/>
              <a:t>SF/sci-fi</a:t>
            </a:r>
            <a:r>
              <a:rPr lang="en-US" dirty="0"/>
              <a:t> – principles/features</a:t>
            </a:r>
            <a:endParaRPr lang="cs-CZ" dirty="0"/>
          </a:p>
        </p:txBody>
      </p:sp>
      <p:sp>
        <p:nvSpPr>
          <p:cNvPr id="3" name="Zástupný symbol pro obsah 2">
            <a:extLst>
              <a:ext uri="{FF2B5EF4-FFF2-40B4-BE49-F238E27FC236}">
                <a16:creationId xmlns:a16="http://schemas.microsoft.com/office/drawing/2014/main" id="{7BB73038-5BC1-4A5E-BCDA-35FF54AC6A95}"/>
              </a:ext>
            </a:extLst>
          </p:cNvPr>
          <p:cNvSpPr>
            <a:spLocks noGrp="1"/>
          </p:cNvSpPr>
          <p:nvPr>
            <p:ph idx="1"/>
          </p:nvPr>
        </p:nvSpPr>
        <p:spPr>
          <a:xfrm>
            <a:off x="913795" y="1417983"/>
            <a:ext cx="10353762" cy="4830417"/>
          </a:xfrm>
        </p:spPr>
        <p:txBody>
          <a:bodyPr>
            <a:normAutofit fontScale="85000" lnSpcReduction="20000"/>
          </a:bodyPr>
          <a:lstStyle/>
          <a:p>
            <a:r>
              <a:rPr lang="en-US" dirty="0"/>
              <a:t>Robert A. Heinlein’s definition of the genre lists some of its principles/features:</a:t>
            </a:r>
          </a:p>
          <a:p>
            <a:pPr marL="0" indent="0">
              <a:buNone/>
            </a:pPr>
            <a:r>
              <a:rPr lang="en-US" dirty="0"/>
              <a:t>"Let's gather up the bits and pieces and define the Simon-pure science fiction story:</a:t>
            </a:r>
          </a:p>
          <a:p>
            <a:pPr marL="457200" indent="-457200">
              <a:buAutoNum type="arabicPeriod"/>
            </a:pPr>
            <a:r>
              <a:rPr lang="en-US" dirty="0"/>
              <a:t>The conditions must be, in some respect, different from here-and-now, although the difference may lie only in an invention made in the course of the story.</a:t>
            </a:r>
          </a:p>
          <a:p>
            <a:pPr marL="457200" indent="-457200">
              <a:buAutoNum type="arabicPeriod"/>
            </a:pPr>
            <a:r>
              <a:rPr lang="en-US" dirty="0"/>
              <a:t>The new conditions must be an essential part of the story.</a:t>
            </a:r>
          </a:p>
          <a:p>
            <a:pPr marL="457200" indent="-457200">
              <a:buAutoNum type="arabicPeriod"/>
            </a:pPr>
            <a:r>
              <a:rPr lang="en-US" dirty="0"/>
              <a:t>The problem itself—the "plot"—must be a human problem.</a:t>
            </a:r>
          </a:p>
          <a:p>
            <a:pPr marL="457200" indent="-457200">
              <a:buAutoNum type="arabicPeriod"/>
            </a:pPr>
            <a:r>
              <a:rPr lang="en-US" dirty="0"/>
              <a:t>The human problem must be one which is created by, or indispensably affected by, the new conditions.</a:t>
            </a:r>
          </a:p>
          <a:p>
            <a:pPr marL="457200" indent="-457200">
              <a:buAutoNum type="arabicPeriod"/>
            </a:pPr>
            <a:r>
              <a:rPr lang="en-US" dirty="0"/>
              <a:t>And lastly, no established fact shall be violated, and, furthermore, when the story requires that a theory contrary to present accepted theory be used, the new theory should be rendered reasonably plausible and it must include and explain established facts as satisfactorily as the one the author saw fit to junk. It may be far-fetched, it may seem fantastic, but it must not be at variance with observed facts, i.e., if you are going to assume that the human race descended from Martians, then you've got to explain our apparent close relationship to terrestrial anthropoid apes as well."</a:t>
            </a:r>
            <a:endParaRPr lang="cs-CZ" dirty="0"/>
          </a:p>
        </p:txBody>
      </p:sp>
    </p:spTree>
    <p:extLst>
      <p:ext uri="{BB962C8B-B14F-4D97-AF65-F5344CB8AC3E}">
        <p14:creationId xmlns:p14="http://schemas.microsoft.com/office/powerpoint/2010/main" val="50733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6EB14-27C1-4B7A-904C-1E273A99EEAB}"/>
              </a:ext>
            </a:extLst>
          </p:cNvPr>
          <p:cNvSpPr>
            <a:spLocks noGrp="1"/>
          </p:cNvSpPr>
          <p:nvPr>
            <p:ph type="title"/>
          </p:nvPr>
        </p:nvSpPr>
        <p:spPr>
          <a:xfrm>
            <a:off x="913795" y="609600"/>
            <a:ext cx="10353761" cy="702365"/>
          </a:xfrm>
        </p:spPr>
        <p:txBody>
          <a:bodyPr/>
          <a:lstStyle/>
          <a:p>
            <a:r>
              <a:rPr lang="cs-CZ" dirty="0"/>
              <a:t>SF/sci-fi – </a:t>
            </a:r>
            <a:r>
              <a:rPr lang="cs-CZ" dirty="0" err="1"/>
              <a:t>principles</a:t>
            </a:r>
            <a:r>
              <a:rPr lang="cs-CZ" dirty="0"/>
              <a:t>/</a:t>
            </a:r>
            <a:r>
              <a:rPr lang="cs-CZ" dirty="0" err="1"/>
              <a:t>features</a:t>
            </a:r>
            <a:endParaRPr lang="cs-CZ" dirty="0"/>
          </a:p>
        </p:txBody>
      </p:sp>
      <p:sp>
        <p:nvSpPr>
          <p:cNvPr id="3" name="Zástupný symbol pro obsah 2">
            <a:extLst>
              <a:ext uri="{FF2B5EF4-FFF2-40B4-BE49-F238E27FC236}">
                <a16:creationId xmlns:a16="http://schemas.microsoft.com/office/drawing/2014/main" id="{4605FA42-73B5-4B9D-A8A3-B1B75620FDE8}"/>
              </a:ext>
            </a:extLst>
          </p:cNvPr>
          <p:cNvSpPr>
            <a:spLocks noGrp="1"/>
          </p:cNvSpPr>
          <p:nvPr>
            <p:ph idx="1"/>
          </p:nvPr>
        </p:nvSpPr>
        <p:spPr>
          <a:xfrm>
            <a:off x="913795" y="1311965"/>
            <a:ext cx="10353762" cy="4479235"/>
          </a:xfrm>
        </p:spPr>
        <p:txBody>
          <a:bodyPr/>
          <a:lstStyle/>
          <a:p>
            <a:endParaRPr lang="en-US" dirty="0"/>
          </a:p>
          <a:p>
            <a:r>
              <a:rPr lang="en-US" dirty="0"/>
              <a:t>prophetic warnings</a:t>
            </a:r>
          </a:p>
          <a:p>
            <a:r>
              <a:rPr lang="en-US" dirty="0"/>
              <a:t>utopian aspirations</a:t>
            </a:r>
          </a:p>
          <a:p>
            <a:r>
              <a:rPr lang="en-US" dirty="0"/>
              <a:t>elaborate scenarios for entirely imaginary worlds</a:t>
            </a:r>
          </a:p>
          <a:p>
            <a:r>
              <a:rPr lang="en-US" dirty="0"/>
              <a:t>titanic disasters</a:t>
            </a:r>
          </a:p>
          <a:p>
            <a:r>
              <a:rPr lang="en-US" dirty="0"/>
              <a:t>strange voyages</a:t>
            </a:r>
          </a:p>
          <a:p>
            <a:r>
              <a:rPr lang="en-US" dirty="0"/>
              <a:t>political agitation of many extremist </a:t>
            </a:r>
            <a:r>
              <a:rPr lang="en-US" dirty="0" err="1"/>
              <a:t>flavours</a:t>
            </a:r>
            <a:r>
              <a:rPr lang="en-US" dirty="0"/>
              <a:t>, presented in the form of sermons, meditations, satires, allegories, and parodies—exhibiting every conceivable attitude toward the process of techno-social change, from cynical despair to cosmic bliss.</a:t>
            </a:r>
            <a:endParaRPr lang="cs-CZ" dirty="0"/>
          </a:p>
        </p:txBody>
      </p:sp>
    </p:spTree>
    <p:extLst>
      <p:ext uri="{BB962C8B-B14F-4D97-AF65-F5344CB8AC3E}">
        <p14:creationId xmlns:p14="http://schemas.microsoft.com/office/powerpoint/2010/main" val="59332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98A9B-06B4-4364-AE2C-F067C0945FE2}"/>
              </a:ext>
            </a:extLst>
          </p:cNvPr>
          <p:cNvSpPr>
            <a:spLocks noGrp="1"/>
          </p:cNvSpPr>
          <p:nvPr>
            <p:ph type="title"/>
          </p:nvPr>
        </p:nvSpPr>
        <p:spPr>
          <a:xfrm>
            <a:off x="913795" y="609601"/>
            <a:ext cx="10353761" cy="622852"/>
          </a:xfrm>
        </p:spPr>
        <p:txBody>
          <a:bodyPr>
            <a:normAutofit/>
          </a:bodyPr>
          <a:lstStyle/>
          <a:p>
            <a:r>
              <a:rPr lang="cs-CZ" dirty="0"/>
              <a:t>SF/sci-fi – </a:t>
            </a:r>
            <a:r>
              <a:rPr lang="en-US" dirty="0"/>
              <a:t>Major themes</a:t>
            </a:r>
            <a:endParaRPr lang="cs-CZ" dirty="0"/>
          </a:p>
        </p:txBody>
      </p:sp>
      <p:sp>
        <p:nvSpPr>
          <p:cNvPr id="6" name="Zástupný symbol pro obsah 5">
            <a:extLst>
              <a:ext uri="{FF2B5EF4-FFF2-40B4-BE49-F238E27FC236}">
                <a16:creationId xmlns:a16="http://schemas.microsoft.com/office/drawing/2014/main" id="{57CC436A-F134-405E-BCB7-6FD4F677F4F3}"/>
              </a:ext>
            </a:extLst>
          </p:cNvPr>
          <p:cNvSpPr>
            <a:spLocks noGrp="1"/>
          </p:cNvSpPr>
          <p:nvPr>
            <p:ph idx="1"/>
          </p:nvPr>
        </p:nvSpPr>
        <p:spPr>
          <a:xfrm>
            <a:off x="913795" y="1497496"/>
            <a:ext cx="10353762" cy="4293704"/>
          </a:xfrm>
        </p:spPr>
        <p:txBody>
          <a:bodyPr>
            <a:normAutofit lnSpcReduction="10000"/>
          </a:bodyPr>
          <a:lstStyle/>
          <a:p>
            <a:r>
              <a:rPr lang="cs-CZ" sz="2400" dirty="0" err="1"/>
              <a:t>Utopias</a:t>
            </a:r>
            <a:r>
              <a:rPr lang="cs-CZ" sz="2400" dirty="0"/>
              <a:t> and </a:t>
            </a:r>
            <a:r>
              <a:rPr lang="cs-CZ" sz="2400" dirty="0" err="1"/>
              <a:t>dystopias</a:t>
            </a:r>
            <a:endParaRPr lang="en-US" sz="2400" dirty="0"/>
          </a:p>
          <a:p>
            <a:r>
              <a:rPr lang="cs-CZ" sz="2400" dirty="0" err="1"/>
              <a:t>Alternative</a:t>
            </a:r>
            <a:r>
              <a:rPr lang="cs-CZ" sz="2400" dirty="0"/>
              <a:t> </a:t>
            </a:r>
            <a:r>
              <a:rPr lang="cs-CZ" sz="2400" dirty="0" err="1"/>
              <a:t>societies</a:t>
            </a:r>
            <a:endParaRPr lang="en-US" sz="2400" dirty="0"/>
          </a:p>
          <a:p>
            <a:r>
              <a:rPr lang="en-US" sz="2400" dirty="0"/>
              <a:t>Sex and gender</a:t>
            </a:r>
          </a:p>
          <a:p>
            <a:r>
              <a:rPr lang="en-US" sz="2400" dirty="0"/>
              <a:t>Alien encounters</a:t>
            </a:r>
          </a:p>
          <a:p>
            <a:r>
              <a:rPr lang="en-US" sz="2400" dirty="0"/>
              <a:t>Time travel</a:t>
            </a:r>
          </a:p>
          <a:p>
            <a:r>
              <a:rPr lang="en-US" sz="2400" dirty="0"/>
              <a:t>Space travel</a:t>
            </a:r>
          </a:p>
          <a:p>
            <a:r>
              <a:rPr lang="en-US" sz="2400" dirty="0"/>
              <a:t>Alternate histories and parallel universes</a:t>
            </a:r>
          </a:p>
          <a:p>
            <a:r>
              <a:rPr lang="en-US" sz="2400" dirty="0"/>
              <a:t>High technologies</a:t>
            </a:r>
            <a:endParaRPr lang="cs-CZ" sz="2400" dirty="0"/>
          </a:p>
        </p:txBody>
      </p:sp>
    </p:spTree>
    <p:extLst>
      <p:ext uri="{BB962C8B-B14F-4D97-AF65-F5344CB8AC3E}">
        <p14:creationId xmlns:p14="http://schemas.microsoft.com/office/powerpoint/2010/main" val="398237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664E2-BBCA-41E1-894F-6017056430B1}"/>
              </a:ext>
            </a:extLst>
          </p:cNvPr>
          <p:cNvSpPr>
            <a:spLocks noGrp="1"/>
          </p:cNvSpPr>
          <p:nvPr>
            <p:ph type="title"/>
          </p:nvPr>
        </p:nvSpPr>
        <p:spPr>
          <a:xfrm>
            <a:off x="913795" y="609600"/>
            <a:ext cx="10353761" cy="556591"/>
          </a:xfrm>
        </p:spPr>
        <p:txBody>
          <a:bodyPr>
            <a:normAutofit fontScale="90000"/>
          </a:bodyPr>
          <a:lstStyle/>
          <a:p>
            <a:r>
              <a:rPr lang="cs-CZ" dirty="0"/>
              <a:t>SF/sci-fi</a:t>
            </a:r>
            <a:r>
              <a:rPr lang="en-US" dirty="0"/>
              <a:t> - definitions</a:t>
            </a:r>
            <a:endParaRPr lang="cs-CZ" dirty="0"/>
          </a:p>
        </p:txBody>
      </p:sp>
      <p:sp>
        <p:nvSpPr>
          <p:cNvPr id="3" name="Zástupný symbol pro obsah 2">
            <a:extLst>
              <a:ext uri="{FF2B5EF4-FFF2-40B4-BE49-F238E27FC236}">
                <a16:creationId xmlns:a16="http://schemas.microsoft.com/office/drawing/2014/main" id="{8901C6A4-17C2-4427-8007-503039EDC087}"/>
              </a:ext>
            </a:extLst>
          </p:cNvPr>
          <p:cNvSpPr>
            <a:spLocks noGrp="1"/>
          </p:cNvSpPr>
          <p:nvPr>
            <p:ph idx="1"/>
          </p:nvPr>
        </p:nvSpPr>
        <p:spPr>
          <a:xfrm>
            <a:off x="913795" y="1166191"/>
            <a:ext cx="10364410" cy="5181600"/>
          </a:xfrm>
        </p:spPr>
        <p:txBody>
          <a:bodyPr>
            <a:normAutofit fontScale="92500" lnSpcReduction="20000"/>
          </a:bodyPr>
          <a:lstStyle/>
          <a:p>
            <a:pPr marL="0" indent="0">
              <a:buNone/>
            </a:pPr>
            <a:r>
              <a:rPr lang="en-US" sz="2200" dirty="0"/>
              <a:t>There have been many attempts at defining science fiction, and the debate concerning the problem of definition is ongoing</a:t>
            </a:r>
          </a:p>
          <a:p>
            <a:r>
              <a:rPr lang="en-US" sz="2200" dirty="0"/>
              <a:t>Selection of available definitions:</a:t>
            </a:r>
          </a:p>
          <a:p>
            <a:pPr lvl="1" algn="just"/>
            <a:r>
              <a:rPr lang="en-US" dirty="0"/>
              <a:t>a form of fiction that deals principally with the impact of actual or imagined science upon society or individuals – some texts explain what effect new discoveries, happenings and scientific developments will have on us in the future.</a:t>
            </a:r>
          </a:p>
          <a:p>
            <a:pPr lvl="1" algn="just"/>
            <a:r>
              <a:rPr lang="en-US" dirty="0"/>
              <a:t> a genre of speculative fiction that examines imaginative and futuristic concepts such as advanced science and technology, space exploration, time travel, parallel universes, and extraterrestrial life.</a:t>
            </a:r>
          </a:p>
          <a:p>
            <a:pPr lvl="1" algn="just"/>
            <a:r>
              <a:rPr lang="en-US" dirty="0"/>
              <a:t>‘a literary genre whose necessary and sufficient conditions are the presence and interaction of estrangement and cognition, and whose main formal device is an imaginative framework alternative to the author's empirical environment’</a:t>
            </a:r>
          </a:p>
          <a:p>
            <a:pPr lvl="1" algn="just"/>
            <a:r>
              <a:rPr lang="en-US" dirty="0"/>
              <a:t>‘It must be a scientific discovery—something that the author at least rationalizes as possible to science.’</a:t>
            </a:r>
          </a:p>
          <a:p>
            <a:pPr lvl="1" algn="just"/>
            <a:r>
              <a:rPr lang="en-US" dirty="0"/>
              <a:t>‘Science fiction can be defined as that branch of literature which deals with the reaction of human beings to changes in science and technology.’</a:t>
            </a:r>
          </a:p>
          <a:p>
            <a:endParaRPr lang="en-US" dirty="0"/>
          </a:p>
        </p:txBody>
      </p:sp>
    </p:spTree>
    <p:extLst>
      <p:ext uri="{BB962C8B-B14F-4D97-AF65-F5344CB8AC3E}">
        <p14:creationId xmlns:p14="http://schemas.microsoft.com/office/powerpoint/2010/main" val="3300968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353BD4-FF7F-499E-B041-DB63E646E3DC}"/>
              </a:ext>
            </a:extLst>
          </p:cNvPr>
          <p:cNvSpPr>
            <a:spLocks noGrp="1"/>
          </p:cNvSpPr>
          <p:nvPr>
            <p:ph type="title"/>
          </p:nvPr>
        </p:nvSpPr>
        <p:spPr>
          <a:xfrm>
            <a:off x="913795" y="609601"/>
            <a:ext cx="10353761" cy="457200"/>
          </a:xfrm>
        </p:spPr>
        <p:txBody>
          <a:bodyPr>
            <a:normAutofit fontScale="90000"/>
          </a:bodyPr>
          <a:lstStyle/>
          <a:p>
            <a:r>
              <a:rPr lang="cs-CZ" dirty="0"/>
              <a:t>SF/sci-fi – Major </a:t>
            </a:r>
            <a:r>
              <a:rPr lang="cs-CZ" dirty="0" err="1"/>
              <a:t>themes</a:t>
            </a:r>
            <a:r>
              <a:rPr lang="en-US" dirty="0"/>
              <a:t> - utopias</a:t>
            </a:r>
            <a:endParaRPr lang="cs-CZ" dirty="0"/>
          </a:p>
        </p:txBody>
      </p:sp>
      <p:sp>
        <p:nvSpPr>
          <p:cNvPr id="3" name="Zástupný symbol pro obsah 2">
            <a:extLst>
              <a:ext uri="{FF2B5EF4-FFF2-40B4-BE49-F238E27FC236}">
                <a16:creationId xmlns:a16="http://schemas.microsoft.com/office/drawing/2014/main" id="{F00FD1DB-C7F8-4124-9BDD-E930184BDEE9}"/>
              </a:ext>
            </a:extLst>
          </p:cNvPr>
          <p:cNvSpPr>
            <a:spLocks noGrp="1"/>
          </p:cNvSpPr>
          <p:nvPr>
            <p:ph idx="1"/>
          </p:nvPr>
        </p:nvSpPr>
        <p:spPr>
          <a:xfrm>
            <a:off x="913794" y="1338469"/>
            <a:ext cx="10496327" cy="4909930"/>
          </a:xfrm>
        </p:spPr>
        <p:txBody>
          <a:bodyPr>
            <a:normAutofit fontScale="92500" lnSpcReduction="10000"/>
          </a:bodyPr>
          <a:lstStyle/>
          <a:p>
            <a:pPr algn="just"/>
            <a:r>
              <a:rPr lang="en-US" dirty="0"/>
              <a:t>Sir Thomas More’s learned satire </a:t>
            </a:r>
            <a:r>
              <a:rPr lang="en-US" i="1" dirty="0"/>
              <a:t>Utopia</a:t>
            </a:r>
            <a:r>
              <a:rPr lang="en-US" dirty="0"/>
              <a:t> (1516)—the title is based on a pun of the Greek words eutopia (“good place”) and </a:t>
            </a:r>
            <a:r>
              <a:rPr lang="en-US" dirty="0" err="1"/>
              <a:t>outopia</a:t>
            </a:r>
            <a:r>
              <a:rPr lang="en-US" dirty="0"/>
              <a:t> (“no place”)—shed an analytic light on 16th-century England along rational, humanistic lines.</a:t>
            </a:r>
          </a:p>
          <a:p>
            <a:pPr algn="just"/>
            <a:r>
              <a:rPr lang="en-US" i="1" dirty="0"/>
              <a:t>Utopia</a:t>
            </a:r>
            <a:r>
              <a:rPr lang="en-US" dirty="0"/>
              <a:t> portrayed an ideal society in a hypothetical “no-place” so that More would be perceived as undertaking a thought experiment, giving no direct offense to established interests.</a:t>
            </a:r>
          </a:p>
          <a:p>
            <a:pPr algn="just"/>
            <a:r>
              <a:rPr lang="en-US" dirty="0"/>
              <a:t>Since More’s time, utopias have been attractive primarily to fringe political thinkers who have little practical redress within the power structures of the day. Under these conditions, a published thought experiment that airs hidden discontents can strike with revelatory force and find a broad popular response.</a:t>
            </a:r>
          </a:p>
          <a:p>
            <a:pPr algn="just"/>
            <a:r>
              <a:rPr lang="en-US" dirty="0"/>
              <a:t>H.G. Wells became a particularly ardent and tireless socialist campaigner. In works such as </a:t>
            </a:r>
            <a:r>
              <a:rPr lang="en-US" i="1" dirty="0"/>
              <a:t>A Modern Utopia </a:t>
            </a:r>
            <a:r>
              <a:rPr lang="en-US" dirty="0"/>
              <a:t>(1905), </a:t>
            </a:r>
            <a:r>
              <a:rPr lang="en-US" i="1" dirty="0"/>
              <a:t>Men Like Gods </a:t>
            </a:r>
            <a:r>
              <a:rPr lang="en-US" dirty="0"/>
              <a:t>(1923), </a:t>
            </a:r>
            <a:r>
              <a:rPr lang="en-US" i="1" dirty="0"/>
              <a:t>The Open Conspiracy: Blue Prints for a World Revolution </a:t>
            </a:r>
            <a:r>
              <a:rPr lang="en-US" dirty="0"/>
              <a:t>(1928), and </a:t>
            </a:r>
            <a:r>
              <a:rPr lang="en-US" i="1" dirty="0"/>
              <a:t>The Shape of Things to Come </a:t>
            </a:r>
            <a:r>
              <a:rPr lang="en-US" dirty="0"/>
              <a:t>(1933), he foresaw a rationalized, technocratic society.</a:t>
            </a:r>
            <a:endParaRPr lang="cs-CZ" dirty="0"/>
          </a:p>
        </p:txBody>
      </p:sp>
    </p:spTree>
    <p:extLst>
      <p:ext uri="{BB962C8B-B14F-4D97-AF65-F5344CB8AC3E}">
        <p14:creationId xmlns:p14="http://schemas.microsoft.com/office/powerpoint/2010/main" val="377150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91C67-9C9A-45E7-8E87-4BF39F965015}"/>
              </a:ext>
            </a:extLst>
          </p:cNvPr>
          <p:cNvSpPr>
            <a:spLocks noGrp="1"/>
          </p:cNvSpPr>
          <p:nvPr>
            <p:ph type="title"/>
          </p:nvPr>
        </p:nvSpPr>
        <p:spPr>
          <a:xfrm>
            <a:off x="913795" y="609601"/>
            <a:ext cx="10353761" cy="556590"/>
          </a:xfrm>
        </p:spPr>
        <p:txBody>
          <a:bodyPr>
            <a:normAutofit fontScale="90000"/>
          </a:bodyPr>
          <a:lstStyle/>
          <a:p>
            <a:r>
              <a:rPr lang="cs-CZ" dirty="0"/>
              <a:t>SF/sci-fi – Major </a:t>
            </a:r>
            <a:r>
              <a:rPr lang="cs-CZ" dirty="0" err="1"/>
              <a:t>themes</a:t>
            </a:r>
            <a:r>
              <a:rPr lang="en-US" dirty="0"/>
              <a:t> - utopias</a:t>
            </a:r>
            <a:endParaRPr lang="cs-CZ" dirty="0"/>
          </a:p>
        </p:txBody>
      </p:sp>
      <p:sp>
        <p:nvSpPr>
          <p:cNvPr id="3" name="Zástupný symbol pro obsah 2">
            <a:extLst>
              <a:ext uri="{FF2B5EF4-FFF2-40B4-BE49-F238E27FC236}">
                <a16:creationId xmlns:a16="http://schemas.microsoft.com/office/drawing/2014/main" id="{E47B9999-9634-41C2-AA3B-C6ECCA14CB8B}"/>
              </a:ext>
            </a:extLst>
          </p:cNvPr>
          <p:cNvSpPr>
            <a:spLocks noGrp="1"/>
          </p:cNvSpPr>
          <p:nvPr>
            <p:ph idx="1"/>
          </p:nvPr>
        </p:nvSpPr>
        <p:spPr>
          <a:xfrm>
            <a:off x="913795" y="1457739"/>
            <a:ext cx="10353762" cy="4956313"/>
          </a:xfrm>
        </p:spPr>
        <p:txBody>
          <a:bodyPr>
            <a:normAutofit lnSpcReduction="10000"/>
          </a:bodyPr>
          <a:lstStyle/>
          <a:p>
            <a:r>
              <a:rPr lang="en-GB" dirty="0"/>
              <a:t>Further examples of utopias:</a:t>
            </a:r>
          </a:p>
          <a:p>
            <a:r>
              <a:rPr lang="en-GB" dirty="0"/>
              <a:t>Morris’s News from Nowhere, Samuel Butler’s satiric </a:t>
            </a:r>
            <a:r>
              <a:rPr lang="en-GB" i="1" dirty="0" err="1"/>
              <a:t>Erewhon</a:t>
            </a:r>
            <a:r>
              <a:rPr lang="en-GB" dirty="0"/>
              <a:t> (1872), James Hilton’s </a:t>
            </a:r>
            <a:r>
              <a:rPr lang="en-GB" i="1" dirty="0"/>
              <a:t>Lost Horizon </a:t>
            </a:r>
            <a:r>
              <a:rPr lang="en-GB" dirty="0"/>
              <a:t>(1933; films 1937 and 1973), Aldous Huxley’s psychedelic </a:t>
            </a:r>
            <a:r>
              <a:rPr lang="en-GB" i="1" dirty="0"/>
              <a:t>Island</a:t>
            </a:r>
            <a:r>
              <a:rPr lang="en-GB" dirty="0"/>
              <a:t> (1962), and Ernest </a:t>
            </a:r>
            <a:r>
              <a:rPr lang="en-GB" dirty="0" err="1"/>
              <a:t>Callenbach’s</a:t>
            </a:r>
            <a:r>
              <a:rPr lang="en-GB" dirty="0"/>
              <a:t> green </a:t>
            </a:r>
            <a:r>
              <a:rPr lang="en-GB" dirty="0" err="1"/>
              <a:t>postindustrial</a:t>
            </a:r>
            <a:r>
              <a:rPr lang="en-GB" dirty="0"/>
              <a:t> </a:t>
            </a:r>
            <a:r>
              <a:rPr lang="en-GB" i="1" dirty="0"/>
              <a:t>Ecotopia</a:t>
            </a:r>
            <a:r>
              <a:rPr lang="en-GB" dirty="0"/>
              <a:t> (1975).</a:t>
            </a:r>
          </a:p>
          <a:p>
            <a:endParaRPr lang="en-GB" dirty="0"/>
          </a:p>
          <a:p>
            <a:pPr algn="just"/>
            <a:r>
              <a:rPr lang="en-GB" dirty="0"/>
              <a:t>Ursula K. Le </a:t>
            </a:r>
            <a:r>
              <a:rPr lang="en-GB" dirty="0" err="1"/>
              <a:t>Guin’s</a:t>
            </a:r>
            <a:r>
              <a:rPr lang="en-GB" dirty="0"/>
              <a:t> </a:t>
            </a:r>
            <a:r>
              <a:rPr lang="en-GB" i="1" dirty="0"/>
              <a:t>The Dispossessed </a:t>
            </a:r>
            <a:r>
              <a:rPr lang="en-GB" dirty="0"/>
              <a:t>(1974) depicts an anarchist state striving to </a:t>
            </a:r>
            <a:r>
              <a:rPr lang="en-GB" dirty="0" err="1"/>
              <a:t>fulfill</a:t>
            </a:r>
            <a:r>
              <a:rPr lang="en-GB" dirty="0"/>
              <a:t> its own ideals, but like most modern SF utopias, it emphasizes ambiguity rather than claiming that history is on the author’s side.</a:t>
            </a:r>
          </a:p>
          <a:p>
            <a:pPr algn="just"/>
            <a:endParaRPr lang="en-GB" dirty="0"/>
          </a:p>
          <a:p>
            <a:pPr algn="just"/>
            <a:r>
              <a:rPr lang="en-GB" dirty="0"/>
              <a:t>Kim Stanley Robinson’s </a:t>
            </a:r>
            <a:r>
              <a:rPr lang="en-GB" i="1" dirty="0"/>
              <a:t>Martian Trilogy</a:t>
            </a:r>
            <a:r>
              <a:rPr lang="en-GB" dirty="0"/>
              <a:t>—Red Mars (1992), Green Mars (1994), and Blue Mars (1996)—describes planetary settlers creating an idealist pioneer society under Martian physical conditions.</a:t>
            </a:r>
          </a:p>
        </p:txBody>
      </p:sp>
    </p:spTree>
    <p:extLst>
      <p:ext uri="{BB962C8B-B14F-4D97-AF65-F5344CB8AC3E}">
        <p14:creationId xmlns:p14="http://schemas.microsoft.com/office/powerpoint/2010/main" val="335446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D184C2-60E5-4607-865A-9D38AD78ADB7}"/>
              </a:ext>
            </a:extLst>
          </p:cNvPr>
          <p:cNvSpPr>
            <a:spLocks noGrp="1"/>
          </p:cNvSpPr>
          <p:nvPr>
            <p:ph type="title"/>
          </p:nvPr>
        </p:nvSpPr>
        <p:spPr>
          <a:xfrm>
            <a:off x="913795" y="609600"/>
            <a:ext cx="10353761" cy="569843"/>
          </a:xfrm>
        </p:spPr>
        <p:txBody>
          <a:bodyPr>
            <a:normAutofit fontScale="90000"/>
          </a:bodyPr>
          <a:lstStyle/>
          <a:p>
            <a:r>
              <a:rPr lang="cs-CZ" dirty="0"/>
              <a:t>SF/sci-fi – Major </a:t>
            </a:r>
            <a:r>
              <a:rPr lang="cs-CZ" dirty="0" err="1"/>
              <a:t>themes</a:t>
            </a:r>
            <a:r>
              <a:rPr lang="en-US" dirty="0"/>
              <a:t> – alternative societies</a:t>
            </a:r>
            <a:endParaRPr lang="cs-CZ" dirty="0"/>
          </a:p>
        </p:txBody>
      </p:sp>
      <p:sp>
        <p:nvSpPr>
          <p:cNvPr id="3" name="Zástupný symbol pro obsah 2">
            <a:extLst>
              <a:ext uri="{FF2B5EF4-FFF2-40B4-BE49-F238E27FC236}">
                <a16:creationId xmlns:a16="http://schemas.microsoft.com/office/drawing/2014/main" id="{DD859840-AD16-441B-9FC5-02F2522C0ED1}"/>
              </a:ext>
            </a:extLst>
          </p:cNvPr>
          <p:cNvSpPr>
            <a:spLocks noGrp="1"/>
          </p:cNvSpPr>
          <p:nvPr>
            <p:ph idx="1"/>
          </p:nvPr>
        </p:nvSpPr>
        <p:spPr>
          <a:xfrm>
            <a:off x="913795" y="1364973"/>
            <a:ext cx="10353761" cy="5075583"/>
          </a:xfrm>
        </p:spPr>
        <p:txBody>
          <a:bodyPr>
            <a:normAutofit lnSpcReduction="10000"/>
          </a:bodyPr>
          <a:lstStyle/>
          <a:p>
            <a:pPr algn="just"/>
            <a:r>
              <a:rPr lang="en-US" dirty="0"/>
              <a:t>Science fiction writers have spent much effort conceiving societies that are neither perfect nor horrific but excitingly different, alien to human experience.</a:t>
            </a:r>
          </a:p>
          <a:p>
            <a:pPr algn="just"/>
            <a:r>
              <a:rPr lang="en-US" dirty="0"/>
              <a:t>Robert Heinlein’s greatest popular success, the novel </a:t>
            </a:r>
            <a:r>
              <a:rPr lang="en-US" i="1" dirty="0"/>
              <a:t>Stranger in a Strange Land </a:t>
            </a:r>
            <a:r>
              <a:rPr lang="en-US" dirty="0"/>
              <a:t>(1961), paints the fate of a prophet and social reformer who was raised by Martians. </a:t>
            </a:r>
          </a:p>
          <a:p>
            <a:pPr algn="just"/>
            <a:r>
              <a:rPr lang="en-US" dirty="0"/>
              <a:t>John Varley’s </a:t>
            </a:r>
            <a:r>
              <a:rPr lang="en-US" i="1" dirty="0"/>
              <a:t>The </a:t>
            </a:r>
            <a:r>
              <a:rPr lang="en-US" i="1" dirty="0" err="1"/>
              <a:t>Ophiuchi</a:t>
            </a:r>
            <a:r>
              <a:rPr lang="en-US" i="1" dirty="0"/>
              <a:t> Hotline </a:t>
            </a:r>
            <a:r>
              <a:rPr lang="en-US" dirty="0"/>
              <a:t>(1977) is an archive of methods to shatter old human verities: characters die and are reborn as clones, change sex with ease and alacrity, make backup tapes of their personalities, and undergo drastic acts of surgery—all in a space-dwelling society that accepts such things as normal.</a:t>
            </a:r>
          </a:p>
          <a:p>
            <a:pPr algn="just"/>
            <a:r>
              <a:rPr lang="en-US" dirty="0"/>
              <a:t>In Neal Stephenson’s </a:t>
            </a:r>
            <a:r>
              <a:rPr lang="en-US" i="1" dirty="0"/>
              <a:t>Snow Crash </a:t>
            </a:r>
            <a:r>
              <a:rPr lang="en-US" dirty="0"/>
              <a:t>(1992), a future globalized society has abandoned conventional land-based government and reformed itself along the lines of electronic cults and mobile interest groups. The Mafia delivers pizza, the CIA is a for-profit organization, Hong Kong is a global franchise of capitalist Chinatowns, and life online is often of more consequence than real life.</a:t>
            </a:r>
            <a:endParaRPr lang="cs-CZ" dirty="0"/>
          </a:p>
        </p:txBody>
      </p:sp>
    </p:spTree>
    <p:extLst>
      <p:ext uri="{BB962C8B-B14F-4D97-AF65-F5344CB8AC3E}">
        <p14:creationId xmlns:p14="http://schemas.microsoft.com/office/powerpoint/2010/main" val="98048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DE6E9-9FAC-4E1D-93FF-DAC56E4BE166}"/>
              </a:ext>
            </a:extLst>
          </p:cNvPr>
          <p:cNvSpPr>
            <a:spLocks noGrp="1"/>
          </p:cNvSpPr>
          <p:nvPr>
            <p:ph type="title"/>
          </p:nvPr>
        </p:nvSpPr>
        <p:spPr>
          <a:xfrm>
            <a:off x="913795" y="609601"/>
            <a:ext cx="10353761" cy="583096"/>
          </a:xfrm>
        </p:spPr>
        <p:txBody>
          <a:bodyPr>
            <a:normAutofit fontScale="90000"/>
          </a:bodyPr>
          <a:lstStyle/>
          <a:p>
            <a:r>
              <a:rPr lang="cs-CZ" dirty="0"/>
              <a:t>SF/sci-fi – Major </a:t>
            </a:r>
            <a:r>
              <a:rPr lang="cs-CZ" dirty="0" err="1"/>
              <a:t>themes</a:t>
            </a:r>
            <a:r>
              <a:rPr lang="en-US" dirty="0"/>
              <a:t> – sex and gender</a:t>
            </a:r>
            <a:endParaRPr lang="cs-CZ" dirty="0"/>
          </a:p>
        </p:txBody>
      </p:sp>
      <p:sp>
        <p:nvSpPr>
          <p:cNvPr id="3" name="Zástupný symbol pro obsah 2">
            <a:extLst>
              <a:ext uri="{FF2B5EF4-FFF2-40B4-BE49-F238E27FC236}">
                <a16:creationId xmlns:a16="http://schemas.microsoft.com/office/drawing/2014/main" id="{36D06F0A-1356-4573-A85C-4B0D5FF39D57}"/>
              </a:ext>
            </a:extLst>
          </p:cNvPr>
          <p:cNvSpPr>
            <a:spLocks noGrp="1"/>
          </p:cNvSpPr>
          <p:nvPr>
            <p:ph idx="1"/>
          </p:nvPr>
        </p:nvSpPr>
        <p:spPr>
          <a:xfrm>
            <a:off x="913795" y="1484243"/>
            <a:ext cx="10353762" cy="4764156"/>
          </a:xfrm>
        </p:spPr>
        <p:txBody>
          <a:bodyPr>
            <a:normAutofit fontScale="92500" lnSpcReduction="10000"/>
          </a:bodyPr>
          <a:lstStyle/>
          <a:p>
            <a:pPr algn="just"/>
            <a:r>
              <a:rPr lang="en-US" dirty="0"/>
              <a:t>Since it is often difficult to legislate relations between the sexes by conventional political reform, and because works of fiction can present a multiplicity of new arrangements, science fiction has had a particular affinity for feminism</a:t>
            </a:r>
          </a:p>
          <a:p>
            <a:pPr algn="just"/>
            <a:r>
              <a:rPr lang="en-US" dirty="0"/>
              <a:t>In </a:t>
            </a:r>
            <a:r>
              <a:rPr lang="en-US" i="1" dirty="0" err="1"/>
              <a:t>Mizora</a:t>
            </a:r>
            <a:r>
              <a:rPr lang="en-US" dirty="0"/>
              <a:t> (1890), Mary Bradley Lane presented an early feminist utopia, and Charlotte Perkins Gilman in </a:t>
            </a:r>
            <a:r>
              <a:rPr lang="en-US" i="1" dirty="0" err="1"/>
              <a:t>Herland</a:t>
            </a:r>
            <a:r>
              <a:rPr lang="en-US" dirty="0"/>
              <a:t> (1915) imagined a society of women who reproduce by parthenogenesis.</a:t>
            </a:r>
          </a:p>
          <a:p>
            <a:pPr algn="just"/>
            <a:r>
              <a:rPr lang="en-US" dirty="0"/>
              <a:t>science fiction was by nature receptive to technical solutions to all sorts of issues, including gender, readers embraced </a:t>
            </a:r>
            <a:r>
              <a:rPr lang="en-US" dirty="0" err="1"/>
              <a:t>Shulamith</a:t>
            </a:r>
            <a:r>
              <a:rPr lang="en-US" dirty="0"/>
              <a:t> Firestone’s feminist tract </a:t>
            </a:r>
            <a:r>
              <a:rPr lang="en-US" i="1" dirty="0"/>
              <a:t>The Dialectic of Sex: The Case for a Feminist Revolution</a:t>
            </a:r>
            <a:r>
              <a:rPr lang="en-US" dirty="0"/>
              <a:t> (1970); though the book was not written with a science fiction audience in mind, it nevertheless declared that women could never be free of oppression until the physical acts of childbearing and child rearing were industrialized.</a:t>
            </a:r>
          </a:p>
          <a:p>
            <a:pPr lvl="1" algn="just"/>
            <a:r>
              <a:rPr lang="en-US" dirty="0"/>
              <a:t>The influence of Firestone’s book could be seen in works such as Marge Piercy’s </a:t>
            </a:r>
            <a:r>
              <a:rPr lang="en-US" i="1" dirty="0"/>
              <a:t>Woman on the Edge of Time</a:t>
            </a:r>
            <a:r>
              <a:rPr lang="en-US" dirty="0"/>
              <a:t> (1976) and Suzy McKee Charnas’s </a:t>
            </a:r>
            <a:r>
              <a:rPr lang="en-US" i="1" dirty="0" err="1"/>
              <a:t>Motherlines</a:t>
            </a:r>
            <a:r>
              <a:rPr lang="en-US" dirty="0"/>
              <a:t> (1978).</a:t>
            </a:r>
            <a:endParaRPr lang="cs-CZ" dirty="0"/>
          </a:p>
        </p:txBody>
      </p:sp>
    </p:spTree>
    <p:extLst>
      <p:ext uri="{BB962C8B-B14F-4D97-AF65-F5344CB8AC3E}">
        <p14:creationId xmlns:p14="http://schemas.microsoft.com/office/powerpoint/2010/main" val="305234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3DD18-6322-4F87-98BD-C30102CB7A60}"/>
              </a:ext>
            </a:extLst>
          </p:cNvPr>
          <p:cNvSpPr>
            <a:spLocks noGrp="1"/>
          </p:cNvSpPr>
          <p:nvPr>
            <p:ph type="title"/>
          </p:nvPr>
        </p:nvSpPr>
        <p:spPr>
          <a:xfrm>
            <a:off x="913795" y="609601"/>
            <a:ext cx="10353761" cy="636104"/>
          </a:xfrm>
        </p:spPr>
        <p:txBody>
          <a:bodyPr>
            <a:normAutofit fontScale="90000"/>
          </a:bodyPr>
          <a:lstStyle/>
          <a:p>
            <a:r>
              <a:rPr lang="cs-CZ" dirty="0"/>
              <a:t>SF/sci-fi – Major </a:t>
            </a:r>
            <a:r>
              <a:rPr lang="cs-CZ" dirty="0" err="1"/>
              <a:t>themes</a:t>
            </a:r>
            <a:r>
              <a:rPr lang="en-US" dirty="0"/>
              <a:t> – sex and gender</a:t>
            </a:r>
            <a:endParaRPr lang="cs-CZ" dirty="0"/>
          </a:p>
        </p:txBody>
      </p:sp>
      <p:sp>
        <p:nvSpPr>
          <p:cNvPr id="3" name="Zástupný symbol pro obsah 2">
            <a:extLst>
              <a:ext uri="{FF2B5EF4-FFF2-40B4-BE49-F238E27FC236}">
                <a16:creationId xmlns:a16="http://schemas.microsoft.com/office/drawing/2014/main" id="{0B57BB27-CB37-4C6E-981E-0611FF1D41A9}"/>
              </a:ext>
            </a:extLst>
          </p:cNvPr>
          <p:cNvSpPr>
            <a:spLocks noGrp="1"/>
          </p:cNvSpPr>
          <p:nvPr>
            <p:ph idx="1"/>
          </p:nvPr>
        </p:nvSpPr>
        <p:spPr>
          <a:xfrm>
            <a:off x="913795" y="1563757"/>
            <a:ext cx="10353762" cy="4684641"/>
          </a:xfrm>
        </p:spPr>
        <p:txBody>
          <a:bodyPr/>
          <a:lstStyle/>
          <a:p>
            <a:r>
              <a:rPr lang="en-US" dirty="0"/>
              <a:t> Joanna Russ’s much-praised The Female Man (1975) suggests through its title that “femininity” is a weird condition forced on one by oppressors.</a:t>
            </a:r>
          </a:p>
          <a:p>
            <a:endParaRPr lang="en-US" dirty="0"/>
          </a:p>
          <a:p>
            <a:r>
              <a:rPr lang="en-US" dirty="0"/>
              <a:t>Even Russ’s feminist classic paled by comparison to Margaret Atwood’s evocative dystopian misogyny in The Handmaid’s Tale (1985; film 1990).</a:t>
            </a:r>
          </a:p>
          <a:p>
            <a:pPr lvl="1" algn="just"/>
            <a:r>
              <a:rPr lang="en-US" sz="2000" dirty="0"/>
              <a:t>Drawn from dark contemporary trends, the bitter world of The Handmaid’s Tale is ruled by a repressive American religious regime. This dystopia finally collapses from its own hostility to women—to be succeeded by yet another historical epoch. In this sense, The Handmaid’s Tale makes an intellectual peace with historical process and transcends the customary limits of utopias and dystopias.</a:t>
            </a:r>
            <a:endParaRPr lang="cs-CZ" sz="2000" dirty="0"/>
          </a:p>
        </p:txBody>
      </p:sp>
    </p:spTree>
    <p:extLst>
      <p:ext uri="{BB962C8B-B14F-4D97-AF65-F5344CB8AC3E}">
        <p14:creationId xmlns:p14="http://schemas.microsoft.com/office/powerpoint/2010/main" val="25326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753853-2936-46C0-86C2-22BB8CA804E4}"/>
              </a:ext>
            </a:extLst>
          </p:cNvPr>
          <p:cNvSpPr>
            <a:spLocks noGrp="1"/>
          </p:cNvSpPr>
          <p:nvPr>
            <p:ph type="title"/>
          </p:nvPr>
        </p:nvSpPr>
        <p:spPr>
          <a:xfrm>
            <a:off x="913795" y="609601"/>
            <a:ext cx="10353761" cy="715616"/>
          </a:xfrm>
        </p:spPr>
        <p:txBody>
          <a:bodyPr>
            <a:normAutofit fontScale="90000"/>
          </a:bodyPr>
          <a:lstStyle/>
          <a:p>
            <a:r>
              <a:rPr lang="cs-CZ" dirty="0"/>
              <a:t>SF/sci-fi – Major </a:t>
            </a:r>
            <a:r>
              <a:rPr lang="cs-CZ" dirty="0" err="1"/>
              <a:t>themes</a:t>
            </a:r>
            <a:r>
              <a:rPr lang="en-US" dirty="0"/>
              <a:t> – alien encounters</a:t>
            </a:r>
            <a:endParaRPr lang="cs-CZ" dirty="0"/>
          </a:p>
        </p:txBody>
      </p:sp>
      <p:sp>
        <p:nvSpPr>
          <p:cNvPr id="3" name="Zástupný symbol pro obsah 2">
            <a:extLst>
              <a:ext uri="{FF2B5EF4-FFF2-40B4-BE49-F238E27FC236}">
                <a16:creationId xmlns:a16="http://schemas.microsoft.com/office/drawing/2014/main" id="{447DDDA0-18DD-4AA1-AF4B-C15C07C79453}"/>
              </a:ext>
            </a:extLst>
          </p:cNvPr>
          <p:cNvSpPr>
            <a:spLocks noGrp="1"/>
          </p:cNvSpPr>
          <p:nvPr>
            <p:ph idx="1"/>
          </p:nvPr>
        </p:nvSpPr>
        <p:spPr>
          <a:xfrm>
            <a:off x="913795" y="1497495"/>
            <a:ext cx="10353761" cy="4750903"/>
          </a:xfrm>
        </p:spPr>
        <p:txBody>
          <a:bodyPr>
            <a:normAutofit fontScale="92500" lnSpcReduction="10000"/>
          </a:bodyPr>
          <a:lstStyle/>
          <a:p>
            <a:r>
              <a:rPr lang="en-US" dirty="0"/>
              <a:t>Writers in the 17th and 18th centuries produced many tales of travel to and from other inhabited worlds, but works such as Voltaire’s </a:t>
            </a:r>
            <a:r>
              <a:rPr lang="en-US" dirty="0" err="1"/>
              <a:t>Micromégas</a:t>
            </a:r>
            <a:r>
              <a:rPr lang="en-US" dirty="0"/>
              <a:t> did not depict Saturnians as alien beings; they were men, though of Saturn-sized proportions.</a:t>
            </a:r>
          </a:p>
          <a:p>
            <a:r>
              <a:rPr lang="en-US" dirty="0"/>
              <a:t>Aliens were thus first conceived as Darwinian competitors with mankind, a scheme worked out in spooky Huxleyan detail by H.G. Wells, whose slimy, bloodsucking Martians possessed intellects “vast, and cool, and unsympathetic.</a:t>
            </a:r>
          </a:p>
          <a:p>
            <a:r>
              <a:rPr lang="en-US" dirty="0"/>
              <a:t>Authors of “serious” literature, such as Olaf </a:t>
            </a:r>
            <a:r>
              <a:rPr lang="en-US" dirty="0" err="1"/>
              <a:t>Stapledon</a:t>
            </a:r>
            <a:r>
              <a:rPr lang="en-US" dirty="0"/>
              <a:t>, also dealt with alien life forms. His Star Maker (1937) follows an Englishman whose disembodied mind travels across space and time, observing aliens as metaphysical actors in a fiery cosmic drama remote from all human concern, and encounters the creator of the universe (Star Maker).</a:t>
            </a:r>
          </a:p>
          <a:p>
            <a:pPr lvl="1"/>
            <a:r>
              <a:rPr lang="en-US" dirty="0" err="1"/>
              <a:t>Stapledon’s</a:t>
            </a:r>
            <a:r>
              <a:rPr lang="en-US" dirty="0"/>
              <a:t> descriptions and social-philosophical discourses on galactic empires, symbiotic alien life-forms, genetic engineering, ecology, and overpopulation inspired a number of SF writers, including Arthur C. Clarke, during the 1940s and ’50s.</a:t>
            </a:r>
          </a:p>
        </p:txBody>
      </p:sp>
    </p:spTree>
    <p:extLst>
      <p:ext uri="{BB962C8B-B14F-4D97-AF65-F5344CB8AC3E}">
        <p14:creationId xmlns:p14="http://schemas.microsoft.com/office/powerpoint/2010/main" val="193477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91395-A6D7-40B8-A73F-AB48D496E3C2}"/>
              </a:ext>
            </a:extLst>
          </p:cNvPr>
          <p:cNvSpPr>
            <a:spLocks noGrp="1"/>
          </p:cNvSpPr>
          <p:nvPr>
            <p:ph type="title"/>
          </p:nvPr>
        </p:nvSpPr>
        <p:spPr>
          <a:xfrm>
            <a:off x="913795" y="609600"/>
            <a:ext cx="10353761" cy="662609"/>
          </a:xfrm>
        </p:spPr>
        <p:txBody>
          <a:bodyPr>
            <a:normAutofit fontScale="90000"/>
          </a:bodyPr>
          <a:lstStyle/>
          <a:p>
            <a:r>
              <a:rPr lang="cs-CZ" dirty="0"/>
              <a:t>SF/sci-fi – Major </a:t>
            </a:r>
            <a:r>
              <a:rPr lang="cs-CZ" dirty="0" err="1"/>
              <a:t>themes</a:t>
            </a:r>
            <a:r>
              <a:rPr lang="en-US" dirty="0"/>
              <a:t> – alien encounters</a:t>
            </a:r>
            <a:endParaRPr lang="cs-CZ" dirty="0"/>
          </a:p>
        </p:txBody>
      </p:sp>
      <p:sp>
        <p:nvSpPr>
          <p:cNvPr id="3" name="Zástupný symbol pro obsah 2">
            <a:extLst>
              <a:ext uri="{FF2B5EF4-FFF2-40B4-BE49-F238E27FC236}">
                <a16:creationId xmlns:a16="http://schemas.microsoft.com/office/drawing/2014/main" id="{DEEA6AC2-81BC-4EC2-A0D2-48DE22AB4DFB}"/>
              </a:ext>
            </a:extLst>
          </p:cNvPr>
          <p:cNvSpPr>
            <a:spLocks noGrp="1"/>
          </p:cNvSpPr>
          <p:nvPr>
            <p:ph idx="1"/>
          </p:nvPr>
        </p:nvSpPr>
        <p:spPr>
          <a:xfrm>
            <a:off x="913795" y="1497496"/>
            <a:ext cx="10353761" cy="4929808"/>
          </a:xfrm>
        </p:spPr>
        <p:txBody>
          <a:bodyPr>
            <a:normAutofit/>
          </a:bodyPr>
          <a:lstStyle/>
          <a:p>
            <a:r>
              <a:rPr lang="en-US" dirty="0"/>
              <a:t>Aliens are supposed evolutionary products of life on different worlds, while intelligent robots are supposed mechanical, industrial creations. Robots and aliens therefore serve similar thematic purposes for science fiction.</a:t>
            </a:r>
          </a:p>
          <a:p>
            <a:r>
              <a:rPr lang="en-US" dirty="0"/>
              <a:t>Isaac Asimov devoted much effort to creating an ethical system for humans and robots. Asimov’s famous Three Laws of Robotics are as follows:</a:t>
            </a:r>
          </a:p>
          <a:p>
            <a:pPr lvl="1"/>
            <a:r>
              <a:rPr lang="en-US" dirty="0"/>
              <a:t>(1) a robot may not injure a human being or, through inaction, allow a human being to come to harm</a:t>
            </a:r>
          </a:p>
          <a:p>
            <a:pPr lvl="1"/>
            <a:r>
              <a:rPr lang="en-US" dirty="0"/>
              <a:t>(2) a robot must obey the orders given it by human beings except where such orders would conflict with the First Law</a:t>
            </a:r>
          </a:p>
          <a:p>
            <a:pPr lvl="1"/>
            <a:r>
              <a:rPr lang="en-US" dirty="0"/>
              <a:t>(3) a robot must protect its own existence as long as such protection does not conflict with the First or Second Law.</a:t>
            </a:r>
            <a:endParaRPr lang="cs-CZ" dirty="0"/>
          </a:p>
        </p:txBody>
      </p:sp>
    </p:spTree>
    <p:extLst>
      <p:ext uri="{BB962C8B-B14F-4D97-AF65-F5344CB8AC3E}">
        <p14:creationId xmlns:p14="http://schemas.microsoft.com/office/powerpoint/2010/main" val="12795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C60CFC-95FF-4232-8B88-751D49809634}"/>
              </a:ext>
            </a:extLst>
          </p:cNvPr>
          <p:cNvSpPr>
            <a:spLocks noGrp="1"/>
          </p:cNvSpPr>
          <p:nvPr>
            <p:ph type="title"/>
          </p:nvPr>
        </p:nvSpPr>
        <p:spPr>
          <a:xfrm>
            <a:off x="913795" y="609600"/>
            <a:ext cx="10353761" cy="689113"/>
          </a:xfrm>
        </p:spPr>
        <p:txBody>
          <a:bodyPr>
            <a:normAutofit fontScale="90000"/>
          </a:bodyPr>
          <a:lstStyle/>
          <a:p>
            <a:r>
              <a:rPr lang="cs-CZ" dirty="0"/>
              <a:t>SF/sci-fi – Major </a:t>
            </a:r>
            <a:r>
              <a:rPr lang="cs-CZ" dirty="0" err="1"/>
              <a:t>themes</a:t>
            </a:r>
            <a:r>
              <a:rPr lang="en-US" dirty="0"/>
              <a:t> – space travel</a:t>
            </a:r>
            <a:endParaRPr lang="cs-CZ" dirty="0"/>
          </a:p>
        </p:txBody>
      </p:sp>
      <p:sp>
        <p:nvSpPr>
          <p:cNvPr id="3" name="Zástupný symbol pro obsah 2">
            <a:extLst>
              <a:ext uri="{FF2B5EF4-FFF2-40B4-BE49-F238E27FC236}">
                <a16:creationId xmlns:a16="http://schemas.microsoft.com/office/drawing/2014/main" id="{E185C24D-C43E-409F-87AA-48C1A5C8AC27}"/>
              </a:ext>
            </a:extLst>
          </p:cNvPr>
          <p:cNvSpPr>
            <a:spLocks noGrp="1"/>
          </p:cNvSpPr>
          <p:nvPr>
            <p:ph idx="1"/>
          </p:nvPr>
        </p:nvSpPr>
        <p:spPr>
          <a:xfrm>
            <a:off x="913795" y="1298713"/>
            <a:ext cx="10353762" cy="4949687"/>
          </a:xfrm>
        </p:spPr>
        <p:txBody>
          <a:bodyPr>
            <a:normAutofit fontScale="92500" lnSpcReduction="20000"/>
          </a:bodyPr>
          <a:lstStyle/>
          <a:p>
            <a:pPr algn="just"/>
            <a:r>
              <a:rPr lang="en-US" dirty="0"/>
              <a:t>Verne’s pioneering De la </a:t>
            </a:r>
            <a:r>
              <a:rPr lang="en-US" dirty="0" err="1"/>
              <a:t>terre</a:t>
            </a:r>
            <a:r>
              <a:rPr lang="en-US" dirty="0"/>
              <a:t> à la lune (1865; From the Earth to the Moon) was the first fiction to treat space travel as a coherent engineering problem—to recognize explicitly that gravity would cease, that there could be no air, and so forth.</a:t>
            </a:r>
          </a:p>
          <a:p>
            <a:pPr algn="just"/>
            <a:r>
              <a:rPr lang="en-US" dirty="0"/>
              <a:t>A certain disenchantment with this theme necessarily set in after the actual Moon landing in 1969, for human life in outer space proved less than heavenly.</a:t>
            </a:r>
          </a:p>
          <a:p>
            <a:pPr algn="just"/>
            <a:r>
              <a:rPr lang="en-US" dirty="0"/>
              <a:t>Science fiction far more commonly omits the unromantic aspects of space travel, especially through one of the genre’s commonest stage devices, the “faster-than-light drive,” or “warp drive.” Although this imaginary technology is no more technically plausible than lifelike androids, it is a necessity for the alien-planet adventure story. Science fiction writers cheerfully sacrifice the realities of astrophysics in the service of imaginary worlds.</a:t>
            </a:r>
          </a:p>
          <a:p>
            <a:pPr algn="just"/>
            <a:r>
              <a:rPr lang="en-US" dirty="0"/>
              <a:t>Much creative energy has been invested in “space opera,” science fiction at its most romantic. The space opera is an action adventure, commonly of galactic scale, of which the film cycle Star Wars (1977, 1980, 1983, 1999, 2002, 2005, 2015–17) is the best-known exemplar.</a:t>
            </a:r>
            <a:endParaRPr lang="cs-CZ" dirty="0"/>
          </a:p>
        </p:txBody>
      </p:sp>
    </p:spTree>
    <p:extLst>
      <p:ext uri="{BB962C8B-B14F-4D97-AF65-F5344CB8AC3E}">
        <p14:creationId xmlns:p14="http://schemas.microsoft.com/office/powerpoint/2010/main" val="183637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C47BD7-7971-4341-9489-0EF2A7CC4C41}"/>
              </a:ext>
            </a:extLst>
          </p:cNvPr>
          <p:cNvSpPr>
            <a:spLocks noGrp="1"/>
          </p:cNvSpPr>
          <p:nvPr>
            <p:ph type="title"/>
          </p:nvPr>
        </p:nvSpPr>
        <p:spPr>
          <a:xfrm>
            <a:off x="913795" y="609600"/>
            <a:ext cx="10353761" cy="874643"/>
          </a:xfrm>
        </p:spPr>
        <p:txBody>
          <a:bodyPr>
            <a:normAutofit fontScale="90000"/>
          </a:bodyPr>
          <a:lstStyle/>
          <a:p>
            <a:r>
              <a:rPr lang="cs-CZ" dirty="0"/>
              <a:t>SF/sci-fi – Major </a:t>
            </a:r>
            <a:r>
              <a:rPr lang="cs-CZ" dirty="0" err="1"/>
              <a:t>themes</a:t>
            </a:r>
            <a:r>
              <a:rPr lang="en-US" dirty="0"/>
              <a:t> – space travel</a:t>
            </a:r>
            <a:r>
              <a:rPr lang="cs-CZ" dirty="0"/>
              <a:t> </a:t>
            </a:r>
          </a:p>
        </p:txBody>
      </p:sp>
      <p:sp>
        <p:nvSpPr>
          <p:cNvPr id="3" name="Zástupný symbol pro obsah 2">
            <a:extLst>
              <a:ext uri="{FF2B5EF4-FFF2-40B4-BE49-F238E27FC236}">
                <a16:creationId xmlns:a16="http://schemas.microsoft.com/office/drawing/2014/main" id="{B77D7BA5-023B-48C2-8661-8BC39496CD79}"/>
              </a:ext>
            </a:extLst>
          </p:cNvPr>
          <p:cNvSpPr>
            <a:spLocks noGrp="1"/>
          </p:cNvSpPr>
          <p:nvPr>
            <p:ph idx="1"/>
          </p:nvPr>
        </p:nvSpPr>
        <p:spPr>
          <a:xfrm>
            <a:off x="913795" y="1484242"/>
            <a:ext cx="10353762" cy="4929809"/>
          </a:xfrm>
        </p:spPr>
        <p:txBody>
          <a:bodyPr>
            <a:normAutofit lnSpcReduction="10000"/>
          </a:bodyPr>
          <a:lstStyle/>
          <a:p>
            <a:r>
              <a:rPr lang="en-US" dirty="0"/>
              <a:t>Writers of 20th-century space opera are among the most respected figures in science fiction.</a:t>
            </a:r>
          </a:p>
          <a:p>
            <a:r>
              <a:rPr lang="en-US" dirty="0"/>
              <a:t>Their ranks include:</a:t>
            </a:r>
          </a:p>
          <a:p>
            <a:pPr lvl="1"/>
            <a:r>
              <a:rPr lang="en-US" dirty="0"/>
              <a:t> </a:t>
            </a:r>
            <a:r>
              <a:rPr lang="en-US" sz="2000" dirty="0"/>
              <a:t>E.E. (“Doc”) Smith,</a:t>
            </a:r>
          </a:p>
          <a:p>
            <a:pPr lvl="1"/>
            <a:r>
              <a:rPr lang="en-US" sz="2000" dirty="0"/>
              <a:t>Edmond Hamilton,</a:t>
            </a:r>
          </a:p>
          <a:p>
            <a:pPr lvl="1"/>
            <a:r>
              <a:rPr lang="en-US" sz="2000" dirty="0"/>
              <a:t>John W. Campbell,</a:t>
            </a:r>
          </a:p>
          <a:p>
            <a:pPr lvl="1"/>
            <a:r>
              <a:rPr lang="en-US" sz="2000" dirty="0"/>
              <a:t>Jack Williamson,</a:t>
            </a:r>
          </a:p>
          <a:p>
            <a:pPr lvl="1"/>
            <a:r>
              <a:rPr lang="en-US" sz="2000" dirty="0"/>
              <a:t>A.E. Van Vogt,</a:t>
            </a:r>
          </a:p>
          <a:p>
            <a:pPr lvl="1"/>
            <a:r>
              <a:rPr lang="en-US" sz="2000" dirty="0"/>
              <a:t>Jack Vance,</a:t>
            </a:r>
          </a:p>
          <a:p>
            <a:pPr lvl="1"/>
            <a:r>
              <a:rPr lang="en-US" sz="2000" dirty="0"/>
              <a:t>Anne McCaffrey,</a:t>
            </a:r>
          </a:p>
          <a:p>
            <a:pPr lvl="1"/>
            <a:r>
              <a:rPr lang="en-US" sz="2000" dirty="0"/>
              <a:t>Lois McMaster Bujold,</a:t>
            </a:r>
          </a:p>
          <a:p>
            <a:pPr lvl="1"/>
            <a:r>
              <a:rPr lang="en-US" sz="2000" dirty="0"/>
              <a:t>C.J. </a:t>
            </a:r>
            <a:r>
              <a:rPr lang="en-US" sz="2000" dirty="0" err="1"/>
              <a:t>Cherryh</a:t>
            </a:r>
            <a:endParaRPr lang="en-US" sz="2000" dirty="0"/>
          </a:p>
        </p:txBody>
      </p:sp>
    </p:spTree>
    <p:extLst>
      <p:ext uri="{BB962C8B-B14F-4D97-AF65-F5344CB8AC3E}">
        <p14:creationId xmlns:p14="http://schemas.microsoft.com/office/powerpoint/2010/main" val="157026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E73D4A-3498-4A91-9877-B5AC86759D23}"/>
              </a:ext>
            </a:extLst>
          </p:cNvPr>
          <p:cNvSpPr>
            <a:spLocks noGrp="1"/>
          </p:cNvSpPr>
          <p:nvPr>
            <p:ph type="title"/>
          </p:nvPr>
        </p:nvSpPr>
        <p:spPr/>
        <p:txBody>
          <a:bodyPr/>
          <a:lstStyle/>
          <a:p>
            <a:r>
              <a:rPr lang="en-US" dirty="0"/>
              <a:t>SF/sci-fi – Major themes – space travel </a:t>
            </a:r>
            <a:endParaRPr lang="cs-CZ" dirty="0"/>
          </a:p>
        </p:txBody>
      </p:sp>
      <p:sp>
        <p:nvSpPr>
          <p:cNvPr id="3" name="Zástupný symbol pro obsah 2">
            <a:extLst>
              <a:ext uri="{FF2B5EF4-FFF2-40B4-BE49-F238E27FC236}">
                <a16:creationId xmlns:a16="http://schemas.microsoft.com/office/drawing/2014/main" id="{705891E1-2F2F-4ACD-8CF9-6411C51226C7}"/>
              </a:ext>
            </a:extLst>
          </p:cNvPr>
          <p:cNvSpPr>
            <a:spLocks noGrp="1"/>
          </p:cNvSpPr>
          <p:nvPr>
            <p:ph idx="1"/>
          </p:nvPr>
        </p:nvSpPr>
        <p:spPr/>
        <p:txBody>
          <a:bodyPr>
            <a:normAutofit fontScale="92500"/>
          </a:bodyPr>
          <a:lstStyle/>
          <a:p>
            <a:r>
              <a:rPr lang="en-US" sz="2400" dirty="0"/>
              <a:t>a particularly extravagant form of space opera is the signature of the New British Science Fiction, the first SF literary movement of the 21st century.</a:t>
            </a:r>
          </a:p>
          <a:p>
            <a:endParaRPr lang="en-US" sz="2400" dirty="0"/>
          </a:p>
          <a:p>
            <a:pPr algn="just"/>
            <a:r>
              <a:rPr lang="en-US" sz="2400" dirty="0"/>
              <a:t>Introverted post imperial insularity had long characterized British science fiction, but in the 21st century a cluster of writers—including Iain M. Banks, Stephen Baxter, Justina Robson, Peter F. Hamilton, Charles </a:t>
            </a:r>
            <a:r>
              <a:rPr lang="en-US" sz="2400" dirty="0" err="1"/>
              <a:t>Stross</a:t>
            </a:r>
            <a:r>
              <a:rPr lang="en-US" sz="2400" dirty="0"/>
              <a:t>, and Ken MacLeod—reengineered the universe in gaudy bursts of star-smashing neo-cosmology.</a:t>
            </a:r>
          </a:p>
          <a:p>
            <a:pPr algn="just"/>
            <a:endParaRPr lang="en-US" dirty="0"/>
          </a:p>
          <a:p>
            <a:pPr algn="just"/>
            <a:endParaRPr lang="en-US" dirty="0"/>
          </a:p>
          <a:p>
            <a:endParaRPr lang="cs-CZ" dirty="0"/>
          </a:p>
        </p:txBody>
      </p:sp>
    </p:spTree>
    <p:extLst>
      <p:ext uri="{BB962C8B-B14F-4D97-AF65-F5344CB8AC3E}">
        <p14:creationId xmlns:p14="http://schemas.microsoft.com/office/powerpoint/2010/main" val="157931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A890C1-7D1B-41AC-BF1F-5ABC14DD6020}"/>
              </a:ext>
            </a:extLst>
          </p:cNvPr>
          <p:cNvSpPr>
            <a:spLocks noGrp="1"/>
          </p:cNvSpPr>
          <p:nvPr>
            <p:ph type="title"/>
          </p:nvPr>
        </p:nvSpPr>
        <p:spPr>
          <a:xfrm>
            <a:off x="913795" y="609601"/>
            <a:ext cx="10353761" cy="609600"/>
          </a:xfrm>
        </p:spPr>
        <p:txBody>
          <a:bodyPr/>
          <a:lstStyle/>
          <a:p>
            <a:r>
              <a:rPr lang="cs-CZ" dirty="0"/>
              <a:t>SF/sci-fi</a:t>
            </a:r>
            <a:r>
              <a:rPr lang="en-US" dirty="0"/>
              <a:t> – history of the genre</a:t>
            </a:r>
            <a:endParaRPr lang="cs-CZ" dirty="0"/>
          </a:p>
        </p:txBody>
      </p:sp>
      <p:sp>
        <p:nvSpPr>
          <p:cNvPr id="3" name="Zástupný symbol pro obsah 2">
            <a:extLst>
              <a:ext uri="{FF2B5EF4-FFF2-40B4-BE49-F238E27FC236}">
                <a16:creationId xmlns:a16="http://schemas.microsoft.com/office/drawing/2014/main" id="{EAA20960-1889-4485-A5F7-CDAFFBDCD20B}"/>
              </a:ext>
            </a:extLst>
          </p:cNvPr>
          <p:cNvSpPr>
            <a:spLocks noGrp="1"/>
          </p:cNvSpPr>
          <p:nvPr>
            <p:ph idx="1"/>
          </p:nvPr>
        </p:nvSpPr>
        <p:spPr>
          <a:xfrm>
            <a:off x="913795" y="1219201"/>
            <a:ext cx="10353762" cy="5029198"/>
          </a:xfrm>
        </p:spPr>
        <p:txBody>
          <a:bodyPr>
            <a:normAutofit lnSpcReduction="10000"/>
          </a:bodyPr>
          <a:lstStyle/>
          <a:p>
            <a:r>
              <a:rPr lang="en-US" dirty="0"/>
              <a:t>Origins</a:t>
            </a:r>
          </a:p>
          <a:p>
            <a:pPr lvl="1" algn="just"/>
            <a:r>
              <a:rPr lang="en-US" dirty="0"/>
              <a:t>Although writers in antiquity sometimes dealt with themes common to modern science fiction, their stories made no attempt at scientific and technological plausibility, the feature that distinguishes science fiction from earlier speculative writings and other contemporary speculative genres such as fantasy</a:t>
            </a:r>
          </a:p>
          <a:p>
            <a:pPr lvl="1" algn="just"/>
            <a:r>
              <a:rPr lang="en-US" dirty="0"/>
              <a:t>The genre formally emerged in the West, where the social transformations wrought by the Industrial Revolution first led writers and intellectuals to extrapolate the future impact of technology.</a:t>
            </a:r>
          </a:p>
          <a:p>
            <a:pPr lvl="1"/>
            <a:endParaRPr lang="en-US" dirty="0"/>
          </a:p>
          <a:p>
            <a:r>
              <a:rPr lang="en-US" dirty="0"/>
              <a:t>The term science fiction was popularized in the 1920s by one of the genre’s principal advocates, the American publisher Hugo </a:t>
            </a:r>
            <a:r>
              <a:rPr lang="en-US" dirty="0" err="1"/>
              <a:t>Gernsback</a:t>
            </a:r>
            <a:endParaRPr lang="en-US" dirty="0"/>
          </a:p>
          <a:p>
            <a:pPr lvl="1" algn="just"/>
            <a:r>
              <a:rPr lang="en-US" dirty="0"/>
              <a:t>The Hugo Awards, given annually since 1953 by the World Science Fiction Society, are named after him. These achievement awards are given to the top SF writers, editors, illustrators, films, and fanzines.</a:t>
            </a:r>
          </a:p>
          <a:p>
            <a:endParaRPr lang="cs-CZ" dirty="0"/>
          </a:p>
        </p:txBody>
      </p:sp>
    </p:spTree>
    <p:extLst>
      <p:ext uri="{BB962C8B-B14F-4D97-AF65-F5344CB8AC3E}">
        <p14:creationId xmlns:p14="http://schemas.microsoft.com/office/powerpoint/2010/main" val="259776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C237A-48B6-4A85-8466-A9D23DE6A79E}"/>
              </a:ext>
            </a:extLst>
          </p:cNvPr>
          <p:cNvSpPr>
            <a:spLocks noGrp="1"/>
          </p:cNvSpPr>
          <p:nvPr>
            <p:ph type="title"/>
          </p:nvPr>
        </p:nvSpPr>
        <p:spPr/>
        <p:txBody>
          <a:bodyPr/>
          <a:lstStyle/>
          <a:p>
            <a:r>
              <a:rPr lang="cs-CZ" dirty="0"/>
              <a:t>SF/sci-fi – Major </a:t>
            </a:r>
            <a:r>
              <a:rPr lang="cs-CZ" dirty="0" err="1"/>
              <a:t>themes</a:t>
            </a:r>
            <a:r>
              <a:rPr lang="cs-CZ" dirty="0"/>
              <a:t> </a:t>
            </a:r>
            <a:r>
              <a:rPr lang="en-US" dirty="0"/>
              <a:t>– time travel</a:t>
            </a:r>
            <a:endParaRPr lang="cs-CZ" dirty="0"/>
          </a:p>
        </p:txBody>
      </p:sp>
      <p:sp>
        <p:nvSpPr>
          <p:cNvPr id="3" name="Zástupný symbol pro obsah 2">
            <a:extLst>
              <a:ext uri="{FF2B5EF4-FFF2-40B4-BE49-F238E27FC236}">
                <a16:creationId xmlns:a16="http://schemas.microsoft.com/office/drawing/2014/main" id="{B3E6CFB0-C356-4D14-999F-05D1B7D9ED93}"/>
              </a:ext>
            </a:extLst>
          </p:cNvPr>
          <p:cNvSpPr>
            <a:spLocks noGrp="1"/>
          </p:cNvSpPr>
          <p:nvPr>
            <p:ph idx="1"/>
          </p:nvPr>
        </p:nvSpPr>
        <p:spPr>
          <a:xfrm>
            <a:off x="913795" y="1935921"/>
            <a:ext cx="10353762" cy="4544392"/>
          </a:xfrm>
        </p:spPr>
        <p:txBody>
          <a:bodyPr>
            <a:normAutofit fontScale="92500" lnSpcReduction="20000"/>
          </a:bodyPr>
          <a:lstStyle/>
          <a:p>
            <a:pPr algn="just"/>
            <a:r>
              <a:rPr lang="en-US" dirty="0"/>
              <a:t>A prototype of the time travel story is Charles Dickens’s </a:t>
            </a:r>
            <a:r>
              <a:rPr lang="en-US" i="1" dirty="0"/>
              <a:t>A Christmas Carol </a:t>
            </a:r>
            <a:r>
              <a:rPr lang="en-US" dirty="0"/>
              <a:t>(1843) - Scrooge’s time travels were mere ghostly dream mongering. The SF version of time travel arrived when H.G. Wells suggested in </a:t>
            </a:r>
            <a:r>
              <a:rPr lang="en-US" i="1" dirty="0"/>
              <a:t>The Time Machine</a:t>
            </a:r>
            <a:r>
              <a:rPr lang="en-US" dirty="0"/>
              <a:t> (1895) that the process might be done mechanically.</a:t>
            </a:r>
          </a:p>
          <a:p>
            <a:pPr algn="just"/>
            <a:r>
              <a:rPr lang="en-US" dirty="0"/>
              <a:t>Mark Twain’s </a:t>
            </a:r>
            <a:r>
              <a:rPr lang="en-US" i="1" dirty="0"/>
              <a:t>A Connecticut Yankee in King Arthur’s Court </a:t>
            </a:r>
            <a:r>
              <a:rPr lang="en-US" dirty="0"/>
              <a:t>(1889) contrasts industrial ingenuity with feudal romance, to darkly hilarious effect.</a:t>
            </a:r>
          </a:p>
          <a:p>
            <a:pPr algn="just"/>
            <a:r>
              <a:rPr lang="en-US" dirty="0"/>
              <a:t>L. Sprague de Camp’s novel </a:t>
            </a:r>
            <a:r>
              <a:rPr lang="en-US" i="1" dirty="0"/>
              <a:t>Lest Darkness Fall </a:t>
            </a:r>
            <a:r>
              <a:rPr lang="en-US" dirty="0"/>
              <a:t>(1941) has an American archaeologist rescuing Imperial Rome in its decline, an act the hero carries out with such luminous attention to techno-historical detail that it resembles a World Bank bailout of an underdeveloped country.</a:t>
            </a:r>
          </a:p>
          <a:p>
            <a:pPr algn="just"/>
            <a:r>
              <a:rPr lang="en-US" dirty="0"/>
              <a:t>In Stephen King’s </a:t>
            </a:r>
            <a:r>
              <a:rPr lang="en-US" i="1" dirty="0"/>
              <a:t>11/22/63</a:t>
            </a:r>
            <a:r>
              <a:rPr lang="en-US" dirty="0"/>
              <a:t> (2011; television series 2016), attempts to stop the assassination of U.S. Pres. John F. Kennedy and thus restore a more-promising alternate history do not go according to plan.</a:t>
            </a:r>
            <a:endParaRPr lang="cs-CZ" dirty="0"/>
          </a:p>
        </p:txBody>
      </p:sp>
    </p:spTree>
    <p:extLst>
      <p:ext uri="{BB962C8B-B14F-4D97-AF65-F5344CB8AC3E}">
        <p14:creationId xmlns:p14="http://schemas.microsoft.com/office/powerpoint/2010/main" val="3795629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5BBA1-9C27-4A7F-82F3-EF38A8EBB30A}"/>
              </a:ext>
            </a:extLst>
          </p:cNvPr>
          <p:cNvSpPr>
            <a:spLocks noGrp="1"/>
          </p:cNvSpPr>
          <p:nvPr>
            <p:ph type="title"/>
          </p:nvPr>
        </p:nvSpPr>
        <p:spPr/>
        <p:txBody>
          <a:bodyPr/>
          <a:lstStyle/>
          <a:p>
            <a:r>
              <a:rPr lang="en-US" dirty="0"/>
              <a:t>SF/sci-fi – Major themes – time travel</a:t>
            </a:r>
            <a:endParaRPr lang="cs-CZ" dirty="0"/>
          </a:p>
        </p:txBody>
      </p:sp>
      <p:sp>
        <p:nvSpPr>
          <p:cNvPr id="3" name="Zástupný symbol pro obsah 2">
            <a:extLst>
              <a:ext uri="{FF2B5EF4-FFF2-40B4-BE49-F238E27FC236}">
                <a16:creationId xmlns:a16="http://schemas.microsoft.com/office/drawing/2014/main" id="{9D423E84-C5E3-45F0-93B3-C1B8BC76F4BD}"/>
              </a:ext>
            </a:extLst>
          </p:cNvPr>
          <p:cNvSpPr>
            <a:spLocks noGrp="1"/>
          </p:cNvSpPr>
          <p:nvPr>
            <p:ph idx="1"/>
          </p:nvPr>
        </p:nvSpPr>
        <p:spPr/>
        <p:txBody>
          <a:bodyPr/>
          <a:lstStyle/>
          <a:p>
            <a:r>
              <a:rPr lang="en-US" dirty="0"/>
              <a:t>The long-lived British television series Doctor Who (1963–89, 2005– ) involved an eccentric time traveler whose exotic mode of transport was disguised as a common blue police box. Periodically portrayed by different actors, the Doctor exhibited a popularity so perennial that he indeed seemed timeless.</a:t>
            </a:r>
          </a:p>
          <a:p>
            <a:endParaRPr lang="en-US" dirty="0"/>
          </a:p>
          <a:p>
            <a:r>
              <a:rPr lang="en-US" dirty="0"/>
              <a:t>The popularity of the notion can be seen in any number of time-travel films, including The Time Machine (1960 and 2002), Slaughterhouse-Five (1972), Time Bandits (1981), Back to the Future (1985), Terminator (1984), Twelve Monkeys (1995), Primer (2004), and Looper (2012).</a:t>
            </a:r>
            <a:endParaRPr lang="cs-CZ" dirty="0"/>
          </a:p>
        </p:txBody>
      </p:sp>
    </p:spTree>
    <p:extLst>
      <p:ext uri="{BB962C8B-B14F-4D97-AF65-F5344CB8AC3E}">
        <p14:creationId xmlns:p14="http://schemas.microsoft.com/office/powerpoint/2010/main" val="295114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8B039-89D6-49B4-B695-5A72FF3B3A31}"/>
              </a:ext>
            </a:extLst>
          </p:cNvPr>
          <p:cNvSpPr>
            <a:spLocks noGrp="1"/>
          </p:cNvSpPr>
          <p:nvPr>
            <p:ph type="title"/>
          </p:nvPr>
        </p:nvSpPr>
        <p:spPr/>
        <p:txBody>
          <a:bodyPr>
            <a:normAutofit/>
          </a:bodyPr>
          <a:lstStyle/>
          <a:p>
            <a:r>
              <a:rPr lang="cs-CZ" dirty="0" err="1"/>
              <a:t>Alternate</a:t>
            </a:r>
            <a:r>
              <a:rPr lang="cs-CZ" dirty="0"/>
              <a:t> </a:t>
            </a:r>
            <a:r>
              <a:rPr lang="cs-CZ" dirty="0" err="1"/>
              <a:t>histories</a:t>
            </a:r>
            <a:r>
              <a:rPr lang="cs-CZ" dirty="0"/>
              <a:t> and </a:t>
            </a:r>
            <a:r>
              <a:rPr lang="cs-CZ" dirty="0" err="1"/>
              <a:t>parallel</a:t>
            </a:r>
            <a:r>
              <a:rPr lang="cs-CZ" dirty="0"/>
              <a:t> </a:t>
            </a:r>
            <a:r>
              <a:rPr lang="cs-CZ" dirty="0" err="1"/>
              <a:t>universes</a:t>
            </a:r>
            <a:endParaRPr lang="cs-CZ" dirty="0"/>
          </a:p>
        </p:txBody>
      </p:sp>
      <p:sp>
        <p:nvSpPr>
          <p:cNvPr id="3" name="Zástupný symbol pro obsah 2">
            <a:extLst>
              <a:ext uri="{FF2B5EF4-FFF2-40B4-BE49-F238E27FC236}">
                <a16:creationId xmlns:a16="http://schemas.microsoft.com/office/drawing/2014/main" id="{405F4E2C-409A-40CC-835C-6C7235B3A59F}"/>
              </a:ext>
            </a:extLst>
          </p:cNvPr>
          <p:cNvSpPr>
            <a:spLocks noGrp="1"/>
          </p:cNvSpPr>
          <p:nvPr>
            <p:ph idx="1"/>
          </p:nvPr>
        </p:nvSpPr>
        <p:spPr>
          <a:xfrm>
            <a:off x="913795" y="2096063"/>
            <a:ext cx="10353762" cy="4344493"/>
          </a:xfrm>
        </p:spPr>
        <p:txBody>
          <a:bodyPr>
            <a:normAutofit/>
          </a:bodyPr>
          <a:lstStyle/>
          <a:p>
            <a:pPr algn="just"/>
            <a:r>
              <a:rPr lang="en-US" dirty="0"/>
              <a:t>Narratives set in the future offered at least some potential connection to the real world. By contrast, the “parallel universe” was entirely conjectural and hypothetical. Initially, readers found parallel worlds an amusing but inconsequential conceit, just as they had once found works set within the future academic or absurd.</a:t>
            </a:r>
          </a:p>
          <a:p>
            <a:pPr algn="just"/>
            <a:r>
              <a:rPr lang="en-US" dirty="0"/>
              <a:t>They soon realized, however, that the notion of </a:t>
            </a:r>
            <a:r>
              <a:rPr lang="en-US" dirty="0" err="1"/>
              <a:t>uchronia</a:t>
            </a:r>
            <a:r>
              <a:rPr lang="en-US" dirty="0"/>
              <a:t> (or “no-times”) offered certain pleasures all its own, such as the ability to deploy actual historical figures as fictional characters. Well-known settings and events could be mutated and distorted at will.</a:t>
            </a:r>
          </a:p>
          <a:p>
            <a:pPr algn="just"/>
            <a:r>
              <a:rPr lang="en-US" i="1" dirty="0"/>
              <a:t>Nineteen Eighty-four </a:t>
            </a:r>
            <a:r>
              <a:rPr lang="en-US" dirty="0"/>
              <a:t>is an excellent example of a </a:t>
            </a:r>
            <a:r>
              <a:rPr lang="en-US" dirty="0" err="1"/>
              <a:t>uchronic</a:t>
            </a:r>
            <a:r>
              <a:rPr lang="en-US" dirty="0"/>
              <a:t> novel; it is neither futuristic nor historical, existing in a peculiar </a:t>
            </a:r>
            <a:r>
              <a:rPr lang="en-US" dirty="0" err="1"/>
              <a:t>uchronic</a:t>
            </a:r>
            <a:r>
              <a:rPr lang="en-US" dirty="0"/>
              <a:t> netherworld. As time passes, growing numbers of SF classics fall into this conceptual category. </a:t>
            </a:r>
            <a:endParaRPr lang="cs-CZ" dirty="0"/>
          </a:p>
        </p:txBody>
      </p:sp>
    </p:spTree>
    <p:extLst>
      <p:ext uri="{BB962C8B-B14F-4D97-AF65-F5344CB8AC3E}">
        <p14:creationId xmlns:p14="http://schemas.microsoft.com/office/powerpoint/2010/main" val="274505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D7984-DB4D-4388-9BD1-50DDB4A3CDF6}"/>
              </a:ext>
            </a:extLst>
          </p:cNvPr>
          <p:cNvSpPr>
            <a:spLocks noGrp="1"/>
          </p:cNvSpPr>
          <p:nvPr>
            <p:ph type="title"/>
          </p:nvPr>
        </p:nvSpPr>
        <p:spPr/>
        <p:txBody>
          <a:bodyPr/>
          <a:lstStyle/>
          <a:p>
            <a:r>
              <a:rPr lang="cs-CZ" dirty="0" err="1"/>
              <a:t>Alternate</a:t>
            </a:r>
            <a:r>
              <a:rPr lang="cs-CZ" dirty="0"/>
              <a:t> </a:t>
            </a:r>
            <a:r>
              <a:rPr lang="cs-CZ" dirty="0" err="1"/>
              <a:t>histories</a:t>
            </a:r>
            <a:r>
              <a:rPr lang="cs-CZ" dirty="0"/>
              <a:t> and </a:t>
            </a:r>
            <a:r>
              <a:rPr lang="cs-CZ" dirty="0" err="1"/>
              <a:t>parallel</a:t>
            </a:r>
            <a:r>
              <a:rPr lang="cs-CZ" dirty="0"/>
              <a:t> </a:t>
            </a:r>
            <a:r>
              <a:rPr lang="cs-CZ" dirty="0" err="1"/>
              <a:t>universes</a:t>
            </a:r>
            <a:endParaRPr lang="cs-CZ" dirty="0"/>
          </a:p>
        </p:txBody>
      </p:sp>
      <p:sp>
        <p:nvSpPr>
          <p:cNvPr id="3" name="Zástupný symbol pro obsah 2">
            <a:extLst>
              <a:ext uri="{FF2B5EF4-FFF2-40B4-BE49-F238E27FC236}">
                <a16:creationId xmlns:a16="http://schemas.microsoft.com/office/drawing/2014/main" id="{6B49EA2C-494D-4D15-AA11-DF0690B519B8}"/>
              </a:ext>
            </a:extLst>
          </p:cNvPr>
          <p:cNvSpPr>
            <a:spLocks noGrp="1"/>
          </p:cNvSpPr>
          <p:nvPr>
            <p:ph idx="1"/>
          </p:nvPr>
        </p:nvSpPr>
        <p:spPr>
          <a:xfrm>
            <a:off x="913794" y="2096064"/>
            <a:ext cx="10549335" cy="4013188"/>
          </a:xfrm>
        </p:spPr>
        <p:txBody>
          <a:bodyPr>
            <a:noAutofit/>
          </a:bodyPr>
          <a:lstStyle/>
          <a:p>
            <a:pPr algn="just"/>
            <a:r>
              <a:rPr lang="en-US" dirty="0"/>
              <a:t>Alternate histories existed well outside the customary bounds of science fiction, such as Len Deighton’s thriller </a:t>
            </a:r>
            <a:r>
              <a:rPr lang="en-US" i="1" dirty="0"/>
              <a:t>SS-GB</a:t>
            </a:r>
            <a:r>
              <a:rPr lang="en-US" dirty="0"/>
              <a:t> (1978), about the grim role of Nazi occupiers in Britain, and Vladimir Nabokov’s involved and elegant </a:t>
            </a:r>
            <a:r>
              <a:rPr lang="en-US" i="1" dirty="0"/>
              <a:t>Ada</a:t>
            </a:r>
            <a:r>
              <a:rPr lang="en-US" dirty="0"/>
              <a:t> (1969).</a:t>
            </a:r>
          </a:p>
          <a:p>
            <a:pPr algn="just"/>
            <a:endParaRPr lang="en-US" dirty="0"/>
          </a:p>
          <a:p>
            <a:pPr algn="just"/>
            <a:r>
              <a:rPr lang="en-US" dirty="0"/>
              <a:t>Alternate histories tend to cluster around particularly dramatic and </a:t>
            </a:r>
            <a:r>
              <a:rPr lang="en-US" dirty="0" err="1"/>
              <a:t>colourful</a:t>
            </a:r>
            <a:r>
              <a:rPr lang="en-US" dirty="0"/>
              <a:t> junctures of history, with World War II and the American Civil War as particular </a:t>
            </a:r>
            <a:r>
              <a:rPr lang="en-US" dirty="0" err="1"/>
              <a:t>favourites</a:t>
            </a:r>
            <a:r>
              <a:rPr lang="en-US" dirty="0"/>
              <a:t>. Some ventured farther out, postulating a global Roman Empire or a world in which dinosaurs avoided extinction.</a:t>
            </a:r>
            <a:endParaRPr lang="cs-CZ" dirty="0"/>
          </a:p>
        </p:txBody>
      </p:sp>
    </p:spTree>
    <p:extLst>
      <p:ext uri="{BB962C8B-B14F-4D97-AF65-F5344CB8AC3E}">
        <p14:creationId xmlns:p14="http://schemas.microsoft.com/office/powerpoint/2010/main" val="262567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7909B8-1B03-4DB7-B7A2-5EFD1759901C}"/>
              </a:ext>
            </a:extLst>
          </p:cNvPr>
          <p:cNvSpPr>
            <a:spLocks noGrp="1"/>
          </p:cNvSpPr>
          <p:nvPr>
            <p:ph type="title"/>
          </p:nvPr>
        </p:nvSpPr>
        <p:spPr>
          <a:xfrm>
            <a:off x="913795" y="609600"/>
            <a:ext cx="10353761" cy="715617"/>
          </a:xfrm>
        </p:spPr>
        <p:txBody>
          <a:bodyPr/>
          <a:lstStyle/>
          <a:p>
            <a:r>
              <a:rPr lang="cs-CZ" dirty="0" err="1"/>
              <a:t>High</a:t>
            </a:r>
            <a:r>
              <a:rPr lang="cs-CZ" dirty="0"/>
              <a:t> </a:t>
            </a:r>
            <a:r>
              <a:rPr lang="cs-CZ" dirty="0" err="1"/>
              <a:t>technologies</a:t>
            </a:r>
            <a:endParaRPr lang="cs-CZ" dirty="0"/>
          </a:p>
        </p:txBody>
      </p:sp>
      <p:sp>
        <p:nvSpPr>
          <p:cNvPr id="3" name="Zástupný symbol pro obsah 2">
            <a:extLst>
              <a:ext uri="{FF2B5EF4-FFF2-40B4-BE49-F238E27FC236}">
                <a16:creationId xmlns:a16="http://schemas.microsoft.com/office/drawing/2014/main" id="{90FD545F-F59C-4B55-AF5D-867B102B7ED4}"/>
              </a:ext>
            </a:extLst>
          </p:cNvPr>
          <p:cNvSpPr>
            <a:spLocks noGrp="1"/>
          </p:cNvSpPr>
          <p:nvPr>
            <p:ph idx="1"/>
          </p:nvPr>
        </p:nvSpPr>
        <p:spPr>
          <a:xfrm>
            <a:off x="913795" y="1325217"/>
            <a:ext cx="10353762" cy="4923183"/>
          </a:xfrm>
        </p:spPr>
        <p:txBody>
          <a:bodyPr>
            <a:noAutofit/>
          </a:bodyPr>
          <a:lstStyle/>
          <a:p>
            <a:r>
              <a:rPr lang="en-US" dirty="0"/>
              <a:t>term technological sublime indicates a quasi-spiritual haze given off by any particularly visible and impressive technological advance.</a:t>
            </a:r>
          </a:p>
          <a:p>
            <a:pPr algn="just"/>
            <a:r>
              <a:rPr lang="en-US" dirty="0"/>
              <a:t>Science fiction dotes on the sublime, which ruptures the everyday and lifts the human spirit to the plateaus of high imagination.</a:t>
            </a:r>
          </a:p>
          <a:p>
            <a:pPr algn="just"/>
            <a:r>
              <a:rPr lang="en-US" dirty="0"/>
              <a:t>Common models of the technological sublime include railroads, photography, aviation, giant dams, rural electrification (a particular Soviet </a:t>
            </a:r>
            <a:r>
              <a:rPr lang="en-US" dirty="0" err="1"/>
              <a:t>favourite</a:t>
            </a:r>
            <a:r>
              <a:rPr lang="en-US" dirty="0"/>
              <a:t>), atomic power and atomic weapons, space flight, television, computers, virtual reality, and the ‘information superhighway’</a:t>
            </a:r>
          </a:p>
          <a:p>
            <a:pPr algn="just"/>
            <a:r>
              <a:rPr lang="en-US" dirty="0"/>
              <a:t>Space flight is one high technology to which science fiction has shown a passionate allegiance. For the most part, the space shuttle remains sublime, even though it is three decades old and in its final years of operation. Were space shuttles as common as 747s, they would quickly lose their sublime affect.</a:t>
            </a:r>
            <a:endParaRPr lang="cs-CZ" dirty="0"/>
          </a:p>
        </p:txBody>
      </p:sp>
    </p:spTree>
    <p:extLst>
      <p:ext uri="{BB962C8B-B14F-4D97-AF65-F5344CB8AC3E}">
        <p14:creationId xmlns:p14="http://schemas.microsoft.com/office/powerpoint/2010/main" val="367105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B67B0-EA53-4734-BBF6-AD849461BAFC}"/>
              </a:ext>
            </a:extLst>
          </p:cNvPr>
          <p:cNvSpPr>
            <a:spLocks noGrp="1"/>
          </p:cNvSpPr>
          <p:nvPr>
            <p:ph type="title"/>
          </p:nvPr>
        </p:nvSpPr>
        <p:spPr/>
        <p:txBody>
          <a:bodyPr/>
          <a:lstStyle/>
          <a:p>
            <a:r>
              <a:rPr lang="cs-CZ" dirty="0" err="1"/>
              <a:t>High</a:t>
            </a:r>
            <a:r>
              <a:rPr lang="cs-CZ" dirty="0"/>
              <a:t> </a:t>
            </a:r>
            <a:r>
              <a:rPr lang="cs-CZ" dirty="0" err="1"/>
              <a:t>technologies</a:t>
            </a:r>
            <a:endParaRPr lang="cs-CZ" dirty="0"/>
          </a:p>
        </p:txBody>
      </p:sp>
      <p:sp>
        <p:nvSpPr>
          <p:cNvPr id="3" name="Zástupný symbol pro obsah 2">
            <a:extLst>
              <a:ext uri="{FF2B5EF4-FFF2-40B4-BE49-F238E27FC236}">
                <a16:creationId xmlns:a16="http://schemas.microsoft.com/office/drawing/2014/main" id="{465C6A44-F8E9-4C3C-920E-5AAC3C7B6E72}"/>
              </a:ext>
            </a:extLst>
          </p:cNvPr>
          <p:cNvSpPr>
            <a:spLocks noGrp="1"/>
          </p:cNvSpPr>
          <p:nvPr>
            <p:ph idx="1"/>
          </p:nvPr>
        </p:nvSpPr>
        <p:spPr/>
        <p:txBody>
          <a:bodyPr>
            <a:normAutofit/>
          </a:bodyPr>
          <a:lstStyle/>
          <a:p>
            <a:pPr algn="just"/>
            <a:r>
              <a:rPr lang="en-US" dirty="0"/>
              <a:t>Czech “biopunk” stories of the 1980s used genetic parables to indict the moral warping of Czech society under Warsaw Pact oppression. Biologically altered ‘posthumans’ are becoming an SF staple.</a:t>
            </a:r>
          </a:p>
          <a:p>
            <a:pPr lvl="1" algn="just"/>
            <a:r>
              <a:rPr lang="en-US" sz="2000" dirty="0"/>
              <a:t>First visualized as menacing monsters or Nietzschean supermen, the genetically altered were increasingly seen as people with unconventional personal problems.</a:t>
            </a:r>
            <a:endParaRPr lang="cs-CZ" sz="2000" dirty="0"/>
          </a:p>
        </p:txBody>
      </p:sp>
    </p:spTree>
    <p:extLst>
      <p:ext uri="{BB962C8B-B14F-4D97-AF65-F5344CB8AC3E}">
        <p14:creationId xmlns:p14="http://schemas.microsoft.com/office/powerpoint/2010/main" val="337482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174B5-8C20-47F5-8985-A816364B8FAD}"/>
              </a:ext>
            </a:extLst>
          </p:cNvPr>
          <p:cNvSpPr>
            <a:spLocks noGrp="1"/>
          </p:cNvSpPr>
          <p:nvPr>
            <p:ph type="title"/>
          </p:nvPr>
        </p:nvSpPr>
        <p:spPr>
          <a:xfrm>
            <a:off x="913795" y="609601"/>
            <a:ext cx="10353761" cy="887896"/>
          </a:xfrm>
        </p:spPr>
        <p:txBody>
          <a:bodyPr>
            <a:normAutofit fontScale="90000"/>
          </a:bodyPr>
          <a:lstStyle/>
          <a:p>
            <a:r>
              <a:rPr lang="en-US" dirty="0"/>
              <a:t>SF/sci-fi – history of the genre</a:t>
            </a:r>
            <a:br>
              <a:rPr lang="en-US" dirty="0"/>
            </a:br>
            <a:r>
              <a:rPr lang="en-US" dirty="0"/>
              <a:t>antecedents</a:t>
            </a:r>
            <a:endParaRPr lang="cs-CZ" dirty="0"/>
          </a:p>
        </p:txBody>
      </p:sp>
      <p:sp>
        <p:nvSpPr>
          <p:cNvPr id="3" name="Zástupný symbol pro obsah 2">
            <a:extLst>
              <a:ext uri="{FF2B5EF4-FFF2-40B4-BE49-F238E27FC236}">
                <a16:creationId xmlns:a16="http://schemas.microsoft.com/office/drawing/2014/main" id="{B00C4053-1C5D-4EB1-A129-3F54057AAEE0}"/>
              </a:ext>
            </a:extLst>
          </p:cNvPr>
          <p:cNvSpPr>
            <a:spLocks noGrp="1"/>
          </p:cNvSpPr>
          <p:nvPr>
            <p:ph idx="1"/>
          </p:nvPr>
        </p:nvSpPr>
        <p:spPr>
          <a:xfrm>
            <a:off x="913795" y="1603513"/>
            <a:ext cx="10353762" cy="4644886"/>
          </a:xfrm>
        </p:spPr>
        <p:txBody>
          <a:bodyPr/>
          <a:lstStyle/>
          <a:p>
            <a:pPr algn="just"/>
            <a:r>
              <a:rPr lang="en-GB" dirty="0"/>
              <a:t>Among the earliest examples is the 2nd-century-CE Syrian-born Greek satirist Lucian, who in </a:t>
            </a:r>
            <a:r>
              <a:rPr lang="en-GB" i="1" dirty="0"/>
              <a:t>Trips to the Moon </a:t>
            </a:r>
            <a:r>
              <a:rPr lang="en-GB" dirty="0"/>
              <a:t>describes sailing to the Moon.</a:t>
            </a:r>
          </a:p>
          <a:p>
            <a:pPr lvl="1" algn="just"/>
            <a:r>
              <a:rPr lang="en-GB" dirty="0"/>
              <a:t>Such flights of fancy, or fantastic tales, provided a popular format in which to satirize government, society, and religion while evading libel suits, censorship, and persecution.</a:t>
            </a:r>
          </a:p>
          <a:p>
            <a:pPr algn="just"/>
            <a:r>
              <a:rPr lang="en-GB" dirty="0"/>
              <a:t>The clearest forerunner of the genre was the 17th-century swashbuckler Cyrano de Bergerac, who wrote of a voyager to the Moon finding a utopian society of men free from war, disease, and hunger.</a:t>
            </a:r>
          </a:p>
          <a:p>
            <a:pPr lvl="1"/>
            <a:r>
              <a:rPr lang="en-GB" dirty="0"/>
              <a:t>Cyrano had a great influence on later satirists and social critics. Two works in particular show Cyrano’s mark with their weird monsters, gross inversions of normalcy, and similar harsh satire.:</a:t>
            </a:r>
          </a:p>
          <a:p>
            <a:pPr lvl="1"/>
            <a:r>
              <a:rPr lang="en-GB" dirty="0"/>
              <a:t>Jonathan Swift’s </a:t>
            </a:r>
            <a:r>
              <a:rPr lang="en-GB" i="1" dirty="0"/>
              <a:t>Gulliver’s Travels </a:t>
            </a:r>
            <a:r>
              <a:rPr lang="en-GB" dirty="0"/>
              <a:t>(1726)</a:t>
            </a:r>
          </a:p>
          <a:p>
            <a:pPr lvl="1"/>
            <a:r>
              <a:rPr lang="en-GB" dirty="0"/>
              <a:t>Voltaire’s </a:t>
            </a:r>
            <a:r>
              <a:rPr lang="en-GB" i="1" dirty="0" err="1"/>
              <a:t>Micromégas</a:t>
            </a:r>
            <a:r>
              <a:rPr lang="en-GB" dirty="0"/>
              <a:t> (1752)</a:t>
            </a:r>
          </a:p>
        </p:txBody>
      </p:sp>
    </p:spTree>
    <p:extLst>
      <p:ext uri="{BB962C8B-B14F-4D97-AF65-F5344CB8AC3E}">
        <p14:creationId xmlns:p14="http://schemas.microsoft.com/office/powerpoint/2010/main" val="249359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2C4F86-FFEE-42AE-8548-C83169DF8CDB}"/>
              </a:ext>
            </a:extLst>
          </p:cNvPr>
          <p:cNvSpPr>
            <a:spLocks noGrp="1"/>
          </p:cNvSpPr>
          <p:nvPr>
            <p:ph type="title"/>
          </p:nvPr>
        </p:nvSpPr>
        <p:spPr>
          <a:xfrm>
            <a:off x="913795" y="609600"/>
            <a:ext cx="10353761" cy="1126435"/>
          </a:xfrm>
        </p:spPr>
        <p:txBody>
          <a:bodyPr/>
          <a:lstStyle/>
          <a:p>
            <a:r>
              <a:rPr lang="en-US" dirty="0"/>
              <a:t>SF/sci-fi – history of the genre</a:t>
            </a:r>
            <a:br>
              <a:rPr lang="en-US" dirty="0"/>
            </a:br>
            <a:r>
              <a:rPr lang="en-US" dirty="0"/>
              <a:t>antecedents</a:t>
            </a:r>
            <a:endParaRPr lang="cs-CZ" dirty="0"/>
          </a:p>
        </p:txBody>
      </p:sp>
      <p:pic>
        <p:nvPicPr>
          <p:cNvPr id="5" name="Zástupný symbol pro obsah 4">
            <a:extLst>
              <a:ext uri="{FF2B5EF4-FFF2-40B4-BE49-F238E27FC236}">
                <a16:creationId xmlns:a16="http://schemas.microsoft.com/office/drawing/2014/main" id="{F914895F-415F-4A4E-AB06-BD2D22A2E6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935922"/>
            <a:ext cx="3432918" cy="4524315"/>
          </a:xfrm>
        </p:spPr>
      </p:pic>
      <p:sp>
        <p:nvSpPr>
          <p:cNvPr id="6" name="Obdélník 5">
            <a:extLst>
              <a:ext uri="{FF2B5EF4-FFF2-40B4-BE49-F238E27FC236}">
                <a16:creationId xmlns:a16="http://schemas.microsoft.com/office/drawing/2014/main" id="{E233DF94-B220-4442-8DDE-A983904B29DA}"/>
              </a:ext>
            </a:extLst>
          </p:cNvPr>
          <p:cNvSpPr/>
          <p:nvPr/>
        </p:nvSpPr>
        <p:spPr>
          <a:xfrm>
            <a:off x="4943060" y="1935922"/>
            <a:ext cx="6324495" cy="4524315"/>
          </a:xfrm>
          <a:prstGeom prst="rect">
            <a:avLst/>
          </a:prstGeom>
        </p:spPr>
        <p:txBody>
          <a:bodyPr wrap="square">
            <a:spAutoFit/>
          </a:bodyPr>
          <a:lstStyle/>
          <a:p>
            <a:r>
              <a:rPr lang="en-US" dirty="0"/>
              <a:t>In 1818, Mary Wollstonecraft Shelley published </a:t>
            </a:r>
            <a:r>
              <a:rPr lang="en-US" i="1" dirty="0"/>
              <a:t>Frankenstein: or, The Modern Prometheus</a:t>
            </a:r>
            <a:r>
              <a:rPr lang="en-US" dirty="0"/>
              <a:t>.</a:t>
            </a:r>
          </a:p>
          <a:p>
            <a:endParaRPr lang="en-US" dirty="0"/>
          </a:p>
          <a:p>
            <a:pPr algn="just"/>
            <a:r>
              <a:rPr lang="en-US" dirty="0"/>
              <a:t>She made her protagonist a practicing “scientist”—though the term scientist was not actually coined until 1834—and gave him an interest in galvanic electricity and vivisection, two of the advanced technologies of the early 1800s.</a:t>
            </a:r>
          </a:p>
          <a:p>
            <a:pPr algn="just"/>
            <a:endParaRPr lang="en-US" dirty="0"/>
          </a:p>
          <a:p>
            <a:pPr algn="just"/>
            <a:r>
              <a:rPr lang="en-US" dirty="0"/>
              <a:t>Frankenstein has remained in print since its first publication, and it has been adapted for film repeatedly since the first silent version in 1910. Frankenstein’s monster likewise remained a potent metaphor at the turn of the 21st century, when opponents of genetically engineered food coined the term Frankenfood to express their concern over the unknown effects of the human manipulation of foodstuffs.</a:t>
            </a:r>
            <a:endParaRPr lang="cs-CZ" dirty="0"/>
          </a:p>
        </p:txBody>
      </p:sp>
    </p:spTree>
    <p:extLst>
      <p:ext uri="{BB962C8B-B14F-4D97-AF65-F5344CB8AC3E}">
        <p14:creationId xmlns:p14="http://schemas.microsoft.com/office/powerpoint/2010/main" val="354418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B70B7D-73BF-4103-94BA-71826CCDC1E6}"/>
              </a:ext>
            </a:extLst>
          </p:cNvPr>
          <p:cNvSpPr>
            <a:spLocks noGrp="1"/>
          </p:cNvSpPr>
          <p:nvPr>
            <p:ph type="title"/>
          </p:nvPr>
        </p:nvSpPr>
        <p:spPr/>
        <p:txBody>
          <a:bodyPr/>
          <a:lstStyle/>
          <a:p>
            <a:r>
              <a:rPr lang="en-US" dirty="0"/>
              <a:t>SF/sci-fi – history of the genre</a:t>
            </a:r>
            <a:br>
              <a:rPr lang="en-US" dirty="0"/>
            </a:br>
            <a:r>
              <a:rPr lang="en-US" dirty="0"/>
              <a:t>antecedents</a:t>
            </a:r>
            <a:endParaRPr lang="cs-CZ" dirty="0"/>
          </a:p>
        </p:txBody>
      </p:sp>
      <p:sp>
        <p:nvSpPr>
          <p:cNvPr id="3" name="Zástupný symbol pro obsah 2">
            <a:extLst>
              <a:ext uri="{FF2B5EF4-FFF2-40B4-BE49-F238E27FC236}">
                <a16:creationId xmlns:a16="http://schemas.microsoft.com/office/drawing/2014/main" id="{0809AE59-9B8E-4354-9D6A-67C274EFC332}"/>
              </a:ext>
            </a:extLst>
          </p:cNvPr>
          <p:cNvSpPr>
            <a:spLocks noGrp="1"/>
          </p:cNvSpPr>
          <p:nvPr>
            <p:ph idx="1"/>
          </p:nvPr>
        </p:nvSpPr>
        <p:spPr>
          <a:xfrm>
            <a:off x="913795" y="2096064"/>
            <a:ext cx="10353761" cy="4152336"/>
          </a:xfrm>
        </p:spPr>
        <p:txBody>
          <a:bodyPr>
            <a:normAutofit/>
          </a:bodyPr>
          <a:lstStyle/>
          <a:p>
            <a:r>
              <a:rPr lang="en-US" dirty="0"/>
              <a:t>Another significant 19th-century forerunner was Edgar Allan Poe, who wrote many works loosely classifiable as science fiction.</a:t>
            </a:r>
          </a:p>
          <a:p>
            <a:pPr lvl="1"/>
            <a:r>
              <a:rPr lang="en-US" i="1" dirty="0"/>
              <a:t>The Balloon Hoax </a:t>
            </a:r>
            <a:r>
              <a:rPr lang="en-US" dirty="0"/>
              <a:t>of 1844, originally published in the New York Sun, is but one example of Poe’s ability to provide meticulous technical descriptions intended to mislead and impress the gullible.</a:t>
            </a:r>
          </a:p>
          <a:p>
            <a:r>
              <a:rPr lang="en-US" dirty="0"/>
              <a:t>More significant to the genre’s formation than Poe was Jules Verne</a:t>
            </a:r>
          </a:p>
          <a:p>
            <a:pPr lvl="1"/>
            <a:r>
              <a:rPr lang="en-US" dirty="0"/>
              <a:t>his first novel, </a:t>
            </a:r>
            <a:r>
              <a:rPr lang="en-US" i="1" dirty="0"/>
              <a:t>Paris au </a:t>
            </a:r>
            <a:r>
              <a:rPr lang="en-US" i="1" dirty="0" err="1"/>
              <a:t>XXième</a:t>
            </a:r>
            <a:r>
              <a:rPr lang="en-US" i="1" dirty="0"/>
              <a:t> siècle </a:t>
            </a:r>
            <a:r>
              <a:rPr lang="en-US" dirty="0"/>
              <a:t>(Paris in the Twentieth Century) – written in 1863 but not published until 1994 – is set in the distant 1960s and contains some of his most accurate prognostications: elevated trains, automobiles, facsimile machines, and computer-like banking machines. Nevertheless, the book’s depiction of a dark and bitter dystopian world without art was too radical for Jules Hetzel, Verne’s publisher.</a:t>
            </a:r>
            <a:endParaRPr lang="cs-CZ" dirty="0"/>
          </a:p>
        </p:txBody>
      </p:sp>
    </p:spTree>
    <p:extLst>
      <p:ext uri="{BB962C8B-B14F-4D97-AF65-F5344CB8AC3E}">
        <p14:creationId xmlns:p14="http://schemas.microsoft.com/office/powerpoint/2010/main" val="349914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13FD5D-9C8A-4FF2-9C89-0398E9697361}"/>
              </a:ext>
            </a:extLst>
          </p:cNvPr>
          <p:cNvSpPr>
            <a:spLocks noGrp="1"/>
          </p:cNvSpPr>
          <p:nvPr>
            <p:ph type="title"/>
          </p:nvPr>
        </p:nvSpPr>
        <p:spPr/>
        <p:txBody>
          <a:bodyPr/>
          <a:lstStyle/>
          <a:p>
            <a:r>
              <a:rPr lang="en-US" dirty="0"/>
              <a:t>SF/sci-fi – history of the genre</a:t>
            </a:r>
            <a:br>
              <a:rPr lang="en-US" dirty="0"/>
            </a:br>
            <a:r>
              <a:rPr lang="en-US" dirty="0"/>
              <a:t>antecedents</a:t>
            </a:r>
            <a:endParaRPr lang="cs-CZ" dirty="0"/>
          </a:p>
        </p:txBody>
      </p:sp>
      <p:sp>
        <p:nvSpPr>
          <p:cNvPr id="3" name="Zástupný symbol pro obsah 2">
            <a:extLst>
              <a:ext uri="{FF2B5EF4-FFF2-40B4-BE49-F238E27FC236}">
                <a16:creationId xmlns:a16="http://schemas.microsoft.com/office/drawing/2014/main" id="{262D9510-B1C8-436F-8C3B-C982A87705E9}"/>
              </a:ext>
            </a:extLst>
          </p:cNvPr>
          <p:cNvSpPr>
            <a:spLocks noGrp="1"/>
          </p:cNvSpPr>
          <p:nvPr>
            <p:ph idx="1"/>
          </p:nvPr>
        </p:nvSpPr>
        <p:spPr>
          <a:xfrm>
            <a:off x="913795" y="2040835"/>
            <a:ext cx="10353762" cy="4207565"/>
          </a:xfrm>
        </p:spPr>
        <p:txBody>
          <a:bodyPr/>
          <a:lstStyle/>
          <a:p>
            <a:r>
              <a:rPr lang="cs-CZ" sz="2400" dirty="0" err="1"/>
              <a:t>Innovative</a:t>
            </a:r>
            <a:r>
              <a:rPr lang="cs-CZ" sz="2400" dirty="0"/>
              <a:t> </a:t>
            </a:r>
            <a:r>
              <a:rPr lang="cs-CZ" sz="2400" dirty="0" err="1"/>
              <a:t>works</a:t>
            </a:r>
            <a:r>
              <a:rPr lang="cs-CZ" sz="2400" dirty="0"/>
              <a:t> </a:t>
            </a:r>
            <a:r>
              <a:rPr lang="cs-CZ" sz="2400" dirty="0" err="1"/>
              <a:t>of</a:t>
            </a:r>
            <a:r>
              <a:rPr lang="cs-CZ" sz="2400" dirty="0"/>
              <a:t> </a:t>
            </a:r>
            <a:r>
              <a:rPr lang="cs-CZ" sz="2400" dirty="0" err="1"/>
              <a:t>the</a:t>
            </a:r>
            <a:r>
              <a:rPr lang="cs-CZ" sz="2400" dirty="0"/>
              <a:t> </a:t>
            </a:r>
            <a:r>
              <a:rPr lang="en-US" sz="2400" dirty="0"/>
              <a:t>1880s and 90s:</a:t>
            </a:r>
          </a:p>
          <a:p>
            <a:pPr lvl="1"/>
            <a:r>
              <a:rPr lang="en-US" sz="2000" dirty="0"/>
              <a:t>Robert Louis Stevenson’s </a:t>
            </a:r>
            <a:r>
              <a:rPr lang="en-US" sz="2000" i="1" dirty="0"/>
              <a:t>The Strange Case of Dr. Jekyll and Mr. Hyde </a:t>
            </a:r>
            <a:r>
              <a:rPr lang="en-US" sz="2000" dirty="0"/>
              <a:t>(1886)</a:t>
            </a:r>
          </a:p>
          <a:p>
            <a:pPr lvl="1"/>
            <a:endParaRPr lang="en-US" sz="2000" dirty="0"/>
          </a:p>
          <a:p>
            <a:pPr lvl="1" algn="just"/>
            <a:r>
              <a:rPr lang="en-US" sz="2000" dirty="0"/>
              <a:t>William Morris’s </a:t>
            </a:r>
            <a:r>
              <a:rPr lang="en-US" sz="2000" i="1" dirty="0"/>
              <a:t>News from Nowhere </a:t>
            </a:r>
            <a:r>
              <a:rPr lang="en-US" sz="2000" dirty="0"/>
              <a:t>(1890) – a reaction from the author who longed for a return to a preindustrial life; he envisioned a 21st-century pastoral utopia that combined the author’s socialist theories with the lucid and placid values of the 14th century</a:t>
            </a:r>
          </a:p>
          <a:p>
            <a:pPr lvl="2"/>
            <a:r>
              <a:rPr lang="en-US" sz="1800" dirty="0"/>
              <a:t>Lewis, Lord Dunsany, E.R. </a:t>
            </a:r>
            <a:r>
              <a:rPr lang="en-US" sz="1800" dirty="0" err="1"/>
              <a:t>Eddison</a:t>
            </a:r>
            <a:r>
              <a:rPr lang="en-US" sz="1800" dirty="0"/>
              <a:t>, J.R.R. Tolkien, and a growing host of imitators imbued pastoral settings with heroic and mythic elements, often borrowing from a Christian ethos</a:t>
            </a:r>
          </a:p>
          <a:p>
            <a:endParaRPr lang="cs-CZ" dirty="0"/>
          </a:p>
        </p:txBody>
      </p:sp>
    </p:spTree>
    <p:extLst>
      <p:ext uri="{BB962C8B-B14F-4D97-AF65-F5344CB8AC3E}">
        <p14:creationId xmlns:p14="http://schemas.microsoft.com/office/powerpoint/2010/main" val="115504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076054-C34D-4527-A8DC-B58EFB39DD44}"/>
              </a:ext>
            </a:extLst>
          </p:cNvPr>
          <p:cNvSpPr>
            <a:spLocks noGrp="1"/>
          </p:cNvSpPr>
          <p:nvPr>
            <p:ph type="title"/>
          </p:nvPr>
        </p:nvSpPr>
        <p:spPr>
          <a:xfrm>
            <a:off x="913795" y="609601"/>
            <a:ext cx="10353761" cy="742122"/>
          </a:xfrm>
        </p:spPr>
        <p:txBody>
          <a:bodyPr/>
          <a:lstStyle/>
          <a:p>
            <a:r>
              <a:rPr lang="en-US" dirty="0"/>
              <a:t>SF/sci-fi – history of the genre</a:t>
            </a:r>
            <a:endParaRPr lang="cs-CZ" dirty="0"/>
          </a:p>
        </p:txBody>
      </p:sp>
      <p:pic>
        <p:nvPicPr>
          <p:cNvPr id="5" name="Zástupný symbol pro obsah 4">
            <a:extLst>
              <a:ext uri="{FF2B5EF4-FFF2-40B4-BE49-F238E27FC236}">
                <a16:creationId xmlns:a16="http://schemas.microsoft.com/office/drawing/2014/main" id="{35AB4CAE-4FD9-4A84-BE30-88CD6951F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1643270"/>
            <a:ext cx="6865231" cy="4605129"/>
          </a:xfrm>
        </p:spPr>
      </p:pic>
      <p:sp>
        <p:nvSpPr>
          <p:cNvPr id="7" name="Obdélník 6">
            <a:extLst>
              <a:ext uri="{FF2B5EF4-FFF2-40B4-BE49-F238E27FC236}">
                <a16:creationId xmlns:a16="http://schemas.microsoft.com/office/drawing/2014/main" id="{BC20B723-C131-4656-93FB-8156679CF2D9}"/>
              </a:ext>
            </a:extLst>
          </p:cNvPr>
          <p:cNvSpPr/>
          <p:nvPr/>
        </p:nvSpPr>
        <p:spPr>
          <a:xfrm>
            <a:off x="8083474" y="1643270"/>
            <a:ext cx="3194731" cy="1200329"/>
          </a:xfrm>
          <a:prstGeom prst="rect">
            <a:avLst/>
          </a:prstGeom>
        </p:spPr>
        <p:txBody>
          <a:bodyPr wrap="square">
            <a:spAutoFit/>
          </a:bodyPr>
          <a:lstStyle/>
          <a:p>
            <a:pPr algn="just"/>
            <a:r>
              <a:rPr lang="en-US" dirty="0"/>
              <a:t>The alien invasion featured in H.G. Wells’ </a:t>
            </a:r>
            <a:r>
              <a:rPr lang="en-US" i="1" dirty="0"/>
              <a:t>The War of the Worlds</a:t>
            </a:r>
            <a:r>
              <a:rPr lang="en-US" dirty="0"/>
              <a:t>, an illustration by Henrique </a:t>
            </a:r>
            <a:r>
              <a:rPr lang="en-US" dirty="0" err="1"/>
              <a:t>Alvim</a:t>
            </a:r>
            <a:r>
              <a:rPr lang="en-US" dirty="0"/>
              <a:t> </a:t>
            </a:r>
            <a:r>
              <a:rPr lang="en-US" dirty="0" err="1"/>
              <a:t>Corrêa</a:t>
            </a:r>
            <a:endParaRPr lang="cs-CZ" dirty="0"/>
          </a:p>
        </p:txBody>
      </p:sp>
    </p:spTree>
    <p:extLst>
      <p:ext uri="{BB962C8B-B14F-4D97-AF65-F5344CB8AC3E}">
        <p14:creationId xmlns:p14="http://schemas.microsoft.com/office/powerpoint/2010/main" val="29812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B5B7EE-45B2-4144-9062-C5DD5112D054}"/>
              </a:ext>
            </a:extLst>
          </p:cNvPr>
          <p:cNvSpPr>
            <a:spLocks noGrp="1"/>
          </p:cNvSpPr>
          <p:nvPr>
            <p:ph type="title"/>
          </p:nvPr>
        </p:nvSpPr>
        <p:spPr>
          <a:xfrm>
            <a:off x="913795" y="609601"/>
            <a:ext cx="10353761" cy="596348"/>
          </a:xfrm>
        </p:spPr>
        <p:txBody>
          <a:bodyPr/>
          <a:lstStyle/>
          <a:p>
            <a:r>
              <a:rPr lang="en-US" dirty="0"/>
              <a:t>SF/sci-fi – history of the genre</a:t>
            </a:r>
            <a:endParaRPr lang="cs-CZ" dirty="0"/>
          </a:p>
        </p:txBody>
      </p:sp>
      <p:sp>
        <p:nvSpPr>
          <p:cNvPr id="3" name="Zástupný symbol pro obsah 2">
            <a:extLst>
              <a:ext uri="{FF2B5EF4-FFF2-40B4-BE49-F238E27FC236}">
                <a16:creationId xmlns:a16="http://schemas.microsoft.com/office/drawing/2014/main" id="{B85D755E-8D2A-4128-9F66-2165D66DE7F7}"/>
              </a:ext>
            </a:extLst>
          </p:cNvPr>
          <p:cNvSpPr>
            <a:spLocks noGrp="1"/>
          </p:cNvSpPr>
          <p:nvPr>
            <p:ph idx="1"/>
          </p:nvPr>
        </p:nvSpPr>
        <p:spPr>
          <a:xfrm>
            <a:off x="913795" y="1205948"/>
            <a:ext cx="10353762" cy="5194851"/>
          </a:xfrm>
        </p:spPr>
        <p:txBody>
          <a:bodyPr>
            <a:normAutofit fontScale="62500" lnSpcReduction="20000"/>
          </a:bodyPr>
          <a:lstStyle/>
          <a:p>
            <a:r>
              <a:rPr lang="en-US" sz="3200" dirty="0"/>
              <a:t>Herbert George Wells (1866-1946)</a:t>
            </a:r>
          </a:p>
          <a:p>
            <a:r>
              <a:rPr lang="en-US" sz="2900" dirty="0"/>
              <a:t>considered the founder of the genre and one of its greatest writers</a:t>
            </a:r>
          </a:p>
          <a:p>
            <a:r>
              <a:rPr lang="en-US" sz="2900" dirty="0"/>
              <a:t>an ardent student of the 19th-century British scientist T.H. Huxley, whose vociferous championing of Charles Darwin’s theory of evolution earned him the epithet “Darwin’s Bulldog.”</a:t>
            </a:r>
          </a:p>
          <a:p>
            <a:r>
              <a:rPr lang="en-US" sz="2900" dirty="0"/>
              <a:t>his literary career gives ample evidence of science fiction’s latent radicalism, its affinity for aggressive satire and utopian political agendas, as well as its dire predictions of technological destruction</a:t>
            </a:r>
          </a:p>
          <a:p>
            <a:r>
              <a:rPr lang="en-US" sz="2900" dirty="0"/>
              <a:t>Works:</a:t>
            </a:r>
          </a:p>
          <a:p>
            <a:pPr lvl="1"/>
            <a:r>
              <a:rPr lang="en-US" sz="2900" i="1" dirty="0"/>
              <a:t>The Time Machine </a:t>
            </a:r>
            <a:r>
              <a:rPr lang="en-US" sz="2900" dirty="0"/>
              <a:t>- considered one of the earliest works of science fiction and the progenitor of the “time travel” subgenre; it presents </a:t>
            </a:r>
            <a:r>
              <a:rPr lang="en-US" sz="2900" dirty="0" err="1"/>
              <a:t>Wells’s</a:t>
            </a:r>
            <a:r>
              <a:rPr lang="en-US" sz="2900" dirty="0"/>
              <a:t> vision of the eventual result of unchecked capitalism: a neurasthenic upper class that would eventually be devoured by a proletariat driven to the depths.</a:t>
            </a:r>
          </a:p>
          <a:p>
            <a:pPr lvl="1"/>
            <a:r>
              <a:rPr lang="en-US" sz="2900" i="1" dirty="0"/>
              <a:t>The War of the Worlds </a:t>
            </a:r>
            <a:r>
              <a:rPr lang="en-US" sz="2900" dirty="0"/>
              <a:t>- the novel details a catastrophic conflict between humans and extraterrestrial Martians; from this work the image of the Martian has passed into popular mythology</a:t>
            </a:r>
            <a:endParaRPr lang="cs-CZ" sz="2900" dirty="0"/>
          </a:p>
        </p:txBody>
      </p:sp>
    </p:spTree>
    <p:extLst>
      <p:ext uri="{BB962C8B-B14F-4D97-AF65-F5344CB8AC3E}">
        <p14:creationId xmlns:p14="http://schemas.microsoft.com/office/powerpoint/2010/main" val="2248123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Damašek</Template>
  <TotalTime>428</TotalTime>
  <Words>4391</Words>
  <Application>Microsoft Office PowerPoint</Application>
  <PresentationFormat>Širokoúhlá obrazovka</PresentationFormat>
  <Paragraphs>199</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Bookman Old Style</vt:lpstr>
      <vt:lpstr>Rockwell</vt:lpstr>
      <vt:lpstr>Damask</vt:lpstr>
      <vt:lpstr>SF/sci-fi</vt:lpstr>
      <vt:lpstr>SF/sci-fi - definitions</vt:lpstr>
      <vt:lpstr>SF/sci-fi – history of the genre</vt:lpstr>
      <vt:lpstr>SF/sci-fi – history of the genre antecedents</vt:lpstr>
      <vt:lpstr>SF/sci-fi – history of the genre antecedents</vt:lpstr>
      <vt:lpstr>SF/sci-fi – history of the genre antecedents</vt:lpstr>
      <vt:lpstr>SF/sci-fi – history of the genre antecedents</vt:lpstr>
      <vt:lpstr>SF/sci-fi – history of the genre</vt:lpstr>
      <vt:lpstr>SF/sci-fi – history of the genre</vt:lpstr>
      <vt:lpstr>SF/sci-fi – history of the genre golden age</vt:lpstr>
      <vt:lpstr>SF/sci-fi – history of the genre golden age</vt:lpstr>
      <vt:lpstr>SF/sci-fi – history of the genre</vt:lpstr>
      <vt:lpstr>SF/sci-fi – history of the genre</vt:lpstr>
      <vt:lpstr>SF/sci-fi – history of the genre</vt:lpstr>
      <vt:lpstr>SF/sci-fi – history of the genre</vt:lpstr>
      <vt:lpstr>SF/sci-fi – principles/features</vt:lpstr>
      <vt:lpstr>SF/sci-fi – principles/features</vt:lpstr>
      <vt:lpstr>SF/sci-fi – principles/features</vt:lpstr>
      <vt:lpstr>SF/sci-fi – Major themes</vt:lpstr>
      <vt:lpstr>SF/sci-fi – Major themes - utopias</vt:lpstr>
      <vt:lpstr>SF/sci-fi – Major themes - utopias</vt:lpstr>
      <vt:lpstr>SF/sci-fi – Major themes – alternative societies</vt:lpstr>
      <vt:lpstr>SF/sci-fi – Major themes – sex and gender</vt:lpstr>
      <vt:lpstr>SF/sci-fi – Major themes – sex and gender</vt:lpstr>
      <vt:lpstr>SF/sci-fi – Major themes – alien encounters</vt:lpstr>
      <vt:lpstr>SF/sci-fi – Major themes – alien encounters</vt:lpstr>
      <vt:lpstr>SF/sci-fi – Major themes – space travel</vt:lpstr>
      <vt:lpstr>SF/sci-fi – Major themes – space travel </vt:lpstr>
      <vt:lpstr>SF/sci-fi – Major themes – space travel </vt:lpstr>
      <vt:lpstr>SF/sci-fi – Major themes – time travel</vt:lpstr>
      <vt:lpstr>SF/sci-fi – Major themes – time travel</vt:lpstr>
      <vt:lpstr>Alternate histories and parallel universes</vt:lpstr>
      <vt:lpstr>Alternate histories and parallel universes</vt:lpstr>
      <vt:lpstr>High technologies</vt:lpstr>
      <vt:lpstr>High technologies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Marková</dc:creator>
  <cp:lastModifiedBy>Michaela Marková</cp:lastModifiedBy>
  <cp:revision>40</cp:revision>
  <dcterms:created xsi:type="dcterms:W3CDTF">2020-10-26T13:54:02Z</dcterms:created>
  <dcterms:modified xsi:type="dcterms:W3CDTF">2021-10-22T06:35:50Z</dcterms:modified>
</cp:coreProperties>
</file>