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3920" cy="10548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216000" indent="-3232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Eliška Valentová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Řízení lidských zdrojů ve službách 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Výběr uchazeče ve službách - metody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Cílení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Reference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Standardizace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Předvídání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CC01C90-B9E2-4553-ADC9-275A97B8E5A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Absence personálního managementu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0" y="122328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nákladné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pro firmy neefektivní najímat si někoho na personalistiku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lidské zdroje 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23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zanedbávaný význam liniového managementu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E07A1E4-E5F6-42C7-956C-9D920C7C023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Změny ve výběru zaměstnanců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0" y="122328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8404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Díky stále se zvyšujícím nárokům …………..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8404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Globalizující se ………………………..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8404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Sílící konkurenci a ……………….. zaměstnanců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50720" indent="-439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Měnícím se zákonným podmínkám v poskytování služeb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87F2AD1-AE18-4645-8BF6-CD91D543E3A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Požadavky na recepční – příklad inzerátu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0" y="122328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0000"/>
          </a:bodyPr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komunikační dovednosti;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upravenost a celkový dojem;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jazyková vybavenost;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organizační schopnosti;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reakceschopnost, asertivita;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pohled na týmovou práci;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odolnost vůči stresu;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počítačová a technická gramotnost;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ochota pracovat v denních i nočních směnách, o víkendech i o svátcích;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celková flexibilita;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6160" indent="-35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ochota učit se novým věcem.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2AACA1A-DFC8-4344-9B40-9E1F3FEB3C2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Význam liniového managementu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218160" y="144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zóna přímého styku s 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nenadálé situace v 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první přijímá 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řeší …………... situace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zodpovídá za obsazení 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odpovědný za ……………. chod pracoviště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zabezpečuje chod provozovny a řeší …………………….. v provozu.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řídí, motivuje a …………….. pracovníky, obslužný personál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00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aktivně se podílí na …………………….. úkonech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B60E1F3-976D-4DA4-A540-B42A14B71C1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Přístupy k ŘLZ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5000"/>
          </a:bodyPr>
          <a:p>
            <a:pPr marL="539280" indent="-807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Administrativní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9280" indent="-807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Řídící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+ řídící činnosti PÚ =&gt;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9280" indent="-807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Manažerský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+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9280" indent="-807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Řízení lidského kapitálu –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9280" indent="-807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Záleží na prostředí i na typologii zaměstnanců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DD75AC0-2687-4769-A723-9C59A653A28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Typologie zaměstnanců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8000"/>
          </a:bodyPr>
          <a:p>
            <a:pPr marL="348840" indent="-52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vyšší míra ……………...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51520" indent="-52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větší motivace k dalšímu vzdělávání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51520" indent="-52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samostatnost (na Tul naprostá) a ………………..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51520" indent="-5223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potřeba vstřícnosti a proaktivního ………………..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C4692A6-EE3D-41F2-A14F-6D1EFAB3903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Hodnocení lidských zdrojů ve službách –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podle stanovených cílů/výsledků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218160" y="151272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Stanovení jasných …………….. výkonu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Plán postupu k dosažení ukazatelů a vytvoření …………………….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Kontrola, zpětná vazba,…………..., …………... opatření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Cíle musí být měřitelné a dosažitelné a měly by být motivující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B63E870-07E6-4FE8-A551-B3EB5C85573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Hodnocení lidských zdrojů ve službách –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podle chování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BARS metoda (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Behaviorally Anchored Rating Scale) – </a:t>
            </a:r>
            <a:br>
              <a:rPr sz="1800"/>
            </a:br>
            <a:br>
              <a:rPr sz="1800"/>
            </a:b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Hodnocení zákazníky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404A6CF-2BB9-40BA-B97A-A150A5B8287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Způsob zaměstnávání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3000"/>
          </a:bodyPr>
          <a:p>
            <a:pPr marL="231840" indent="-3474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Široká paleta díky zajištění efektivnosti a flexibility: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1840" indent="-3474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nejflexibilnější je: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dobrovolník, př. Spartan Race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31840" indent="-3474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následuje pracovník na: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dohodu o provedení práce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dohodu o pracovní činnost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agenturní zaměstnanci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Zaměstnanci na částečný úvazek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30240" indent="-347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Zaměstnanci na plný úvazek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C04599C-8134-4FA3-BC40-6AD64099A3C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Základní pojmy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29680" indent="-343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řízení lidských zdrojů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62880" indent="-343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personalistika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62880" indent="-343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lidský kapitál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F33FC08-54DC-4CA4-A644-9590313CEB7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Trh práce a terciární sektor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přetahování zaměstnanců z výrobního sektoru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vliv demografického vývoje – stárnutí – př.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vliv ekonomické situace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E7E5A02-601A-4463-B53D-23BDEE9B0B9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Vzdělávání zaměstnanců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0000"/>
          </a:bodyPr>
          <a:p>
            <a:pPr marL="307440" indent="-46116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často důraz na neustále 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86360" indent="-46116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neustále se měnící podmínky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86360" indent="-46116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periodická školení, firemní vzdělávání, teambuilding, kurzy, výměnné pobyty v rámci zaměstnavatele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86360" indent="-4611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……………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. zaměřené na komunikační a telefonické dovednosti, jednání se zákazníky, kurzy jazykové a kurzy zvyšující všeobecný přehled zaměstnance.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7BEE23C-A919-4891-8A49-81CA83372C8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Zaměstnávání ve službách - ženy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3000"/>
          </a:bodyPr>
          <a:p>
            <a:pPr marL="351000" indent="-5248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Zaměstnanost mužů převažuje v ………….. </a:t>
            </a:r>
            <a:r>
              <a:rPr b="0" i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sektoru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, zatímco nejvíce žen pracuje v …………….</a:t>
            </a:r>
            <a:r>
              <a:rPr b="0" i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sektoru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6920" indent="-5248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možnost pracovat z domova …………………..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4400" indent="-5248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 rámci velkých firem možnost jeslí nebo dětských koutků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4400" indent="-5248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odlišné vlastnosti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DE6D0D1-DEF5-4759-8B61-FE3BA369CCB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Zaměstnávání ve službách – pozor na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diskriminaci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legislativu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neustále nové technologie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konkurenci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9F257FA-E756-43BA-B30A-4D70E6A15B0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Zaměstnávání ve službách - rizika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4000"/>
          </a:bodyPr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nevhodně nastavený proces poskytování služby </a:t>
            </a:r>
            <a:br>
              <a:rPr sz="18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……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 selhání pracovníka</a:t>
            </a:r>
            <a:br>
              <a:rPr sz="22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odchod zaměstnanců do jiného odvětví služeb či zpět do výrobního podniku – </a:t>
            </a:r>
            <a:br>
              <a:rPr sz="22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nehospodárnost lidských zdrojů – </a:t>
            </a:r>
            <a:br>
              <a:rPr sz="22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nutnost mít za každého náhradu</a:t>
            </a:r>
            <a:br>
              <a:rPr sz="22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28320" indent="-491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BOZP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EEF3244-AB8F-4B7C-911D-A9184234E49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Zaměstnávání ve službách – veřejná správa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63600" indent="-360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Hlavní cíle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18360" indent="-3430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Efektivní činnost …………….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18360" indent="-3430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Snížení ……………. nároků na chod administrativy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18360" indent="-3430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Zjištění ……………. výkonu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918360" indent="-3430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.. současného stavu veř. správy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63600" indent="-360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Rozdíly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oproti ŘLZ v soukromém sektoru například u náboru nových zaměstnanců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0DD4250-8A80-447F-AEE2-A4E341BCD0B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ŘLZ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Motivace k postupu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Nahrazování zaměstnanců technologiemi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Kurzy a školení online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Homeoffice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C29BD45-96CD-4BF5-829B-38ECCD59BFE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ŘLZ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Zavedení moderních technologií v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procesu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poskytování služby kvůli ………………..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AI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Motivace k sebevzdělávání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232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Sladění pracovního a soukromého života a snížení stresu, tzv.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wellbeing – </a:t>
            </a:r>
            <a:br>
              <a:rPr sz="1800"/>
            </a:b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A6F567A-A653-49FE-A65A-86657AB64A7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Pozornost na ŘLZ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velké náklady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vysoká fluktuace –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dynamická odvětví s ……………….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možnost ……………. pracovní doby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  …………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. konkurence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3232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snadné přenesení…………... do jiné organizace –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850BBA1-B99E-40F9-9FC2-76D2078E677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Konkurenční doložka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4000"/>
          </a:bodyPr>
          <a:p>
            <a:pPr marL="443880" indent="-432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 si pod tím představíte?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43880" indent="-4186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43880" indent="-4186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43880" indent="-4186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přiměřený výdělek min.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43880" indent="-4186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jde i na ……………….. dobu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43880" indent="-4186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odstoupení zaměstnance pouze po dobu trvání pracovního poměru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A5CBE1F-936E-4F15-B235-30C57E3335C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Činnosti personálního managementu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73240" indent="-408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příprava a výběr pracovníků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73240" indent="-408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rozvoj a hodnocení pracovníků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73240" indent="-408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odměňování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73240" indent="-408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vytváření optimálních podmínek k práci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273240" indent="-4089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schopnost zaměstnance nadchnout a získat si je vnitřně pro společný cíl - obtížné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610A52C-2EDE-461D-B0D6-0634BA310E0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Jednotlivé úkoly personálního managementu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 marL="470160" indent="-458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Budete mít v Úvodu do managementu. Jako příklady lze uvést: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analýzu pracovních míst, průzkum trhu práce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plánování potřeby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vyhledávání  a výběr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vzdělávání, výcvik a školení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hodnocení a odměňování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motivaci pracovníků, monitoring spokojenosti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péči o pracovní vztahy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0160" indent="-44352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péči o zaměstnance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029E4C3-65D4-42C2-B8A4-FB13ECE8CAB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Nábor a výběr zaměstnanců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Rozdílné ve velké a malé společnosti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Rozdíl oproti výrobnímu sektoru v ………... ……………..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3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Situace usnadněna díky ………………….. a zvýšenému ………………………….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E01BE2D-DA27-4D9B-B862-9F47A4AC29D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Application>LibreOffice/7.5.1.2$Windows_X86_64 LibreOffice_project/fcbaee479e84c6cd81291587d2ee68cba099e129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2024-03-06T07:56:18Z</dcterms:modified>
  <cp:revision>147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r8>9</vt:r8>
  </property>
</Properties>
</file>