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19" r:id="rId5"/>
    <p:sldId id="288" r:id="rId6"/>
    <p:sldId id="296" r:id="rId7"/>
    <p:sldId id="292" r:id="rId8"/>
    <p:sldId id="293" r:id="rId9"/>
    <p:sldId id="294" r:id="rId10"/>
    <p:sldId id="295" r:id="rId11"/>
    <p:sldId id="297" r:id="rId12"/>
    <p:sldId id="317" r:id="rId13"/>
    <p:sldId id="298" r:id="rId14"/>
    <p:sldId id="318" r:id="rId15"/>
    <p:sldId id="284" r:id="rId16"/>
    <p:sldId id="307" r:id="rId17"/>
    <p:sldId id="308" r:id="rId18"/>
    <p:sldId id="310" r:id="rId19"/>
    <p:sldId id="286" r:id="rId20"/>
    <p:sldId id="271" r:id="rId21"/>
    <p:sldId id="270" r:id="rId22"/>
    <p:sldId id="269" r:id="rId23"/>
    <p:sldId id="287" r:id="rId24"/>
    <p:sldId id="279" r:id="rId25"/>
    <p:sldId id="278" r:id="rId26"/>
    <p:sldId id="277" r:id="rId27"/>
    <p:sldId id="320" r:id="rId28"/>
    <p:sldId id="311" r:id="rId29"/>
    <p:sldId id="312" r:id="rId30"/>
    <p:sldId id="313" r:id="rId31"/>
    <p:sldId id="314" r:id="rId3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6" autoAdjust="0"/>
    <p:restoredTop sz="94660"/>
  </p:normalViewPr>
  <p:slideViewPr>
    <p:cSldViewPr>
      <p:cViewPr varScale="1">
        <p:scale>
          <a:sx n="80" d="100"/>
          <a:sy n="80" d="100"/>
        </p:scale>
        <p:origin x="108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0A5D-E290-4F1F-9067-4D28285A966D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BACE-07C6-48B8-AA86-C8D53B8CF5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47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1275-53B5-4BDA-BD1E-F076F5235F45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904F-9188-4405-A4C9-7CD29E4359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472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06D3-E5C8-4690-AF81-C0CA5A557CA6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FA06-726B-4E57-8E72-78AFFDE9B1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854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2DC1A-317E-4EB3-AF7B-3BA9A1C7006D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F6F6-FC4C-4866-80D6-40C4B121EA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54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F31E-99D3-4621-9155-D802452AAD9F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B367E-2352-4F11-91DB-200811D85F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03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150E-7AD7-4E8F-A06F-AF74CA592E31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DF75-C631-423A-A183-95EE20AFBA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317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9528-07AB-43E0-BDBD-497767607EEA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6407C-1219-4563-A98D-57DE2B4E47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380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4769-A12B-4B9B-8E62-606279C234A8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F3E1-B03D-4E2F-8FA4-613CC65432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24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58F92-3A6D-4D9E-A391-4A336811297A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6507-C32D-434F-BE9A-7475F285C0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275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17DF4-175C-4224-9BD5-E399A7B2FDEF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FD5C-247F-453E-A18C-137CC4AAAF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693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6819-A476-4FE2-8620-186174DDDCB7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6817C-2787-4485-B837-5E2D060A5D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867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1056-1C5B-4E79-997D-325FF2D1B8AD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35213-CFB0-4D33-BDC8-FB73B106EB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001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9AB703-9982-4BC7-9C4A-987CDEE7DFD1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2DBF5B9-4987-4321-8979-2DAA3B4CC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casto-kladene-dotazy/Jak-se-vyvijela-diskontni-sazba-CNB/" TargetMode="External"/><Relationship Id="rId2" Type="http://schemas.openxmlformats.org/officeDocument/2006/relationships/hyperlink" Target="https://www.cnb.cz/cs/casto-kladene-dotazy/Jak-se-vyvijela-dvoutydenni-repo-sazba-CNB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cnb.cz/cs/casto-kladene-dotazy/Jak-se-vyvijela-lombardni-sazba-CN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dirty="0" smtClean="0"/>
              <a:t>devizový trh: dokončení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4543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Čím je způsoben růst D</a:t>
            </a:r>
            <a:r>
              <a:rPr lang="cs-CZ" baseline="-25000" dirty="0" smtClean="0"/>
              <a:t>CZK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růst exportů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kapitálovými přílivy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prodej DR centrální bankou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Čím je způsoben růst S</a:t>
            </a:r>
            <a:r>
              <a:rPr lang="cs-CZ" baseline="-25000" dirty="0" smtClean="0"/>
              <a:t>CZK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růst importů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kapitálovými odlivy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nákup DR centrální bankou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613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800" b="1" smtClean="0"/>
              <a:t>Úkoly komerčních bank v ČR</a:t>
            </a:r>
            <a:r>
              <a:rPr lang="cs-CZ" altLang="cs-CZ" sz="2800" smtClean="0"/>
              <a:t>: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2800" smtClean="0"/>
          </a:p>
          <a:p>
            <a:r>
              <a:rPr lang="cs-CZ" altLang="cs-CZ" sz="2800" smtClean="0"/>
              <a:t>vedení účtů právnických a fyzickým osobám</a:t>
            </a:r>
          </a:p>
          <a:p>
            <a:r>
              <a:rPr lang="cs-CZ" altLang="cs-CZ" sz="2800" smtClean="0"/>
              <a:t>stanovování výše úrokových sazeb na úvěry a vklady</a:t>
            </a:r>
          </a:p>
          <a:p>
            <a:r>
              <a:rPr lang="cs-CZ" altLang="cs-CZ" sz="2800" smtClean="0"/>
              <a:t>shromažďování vkladů a poskytování úvěrů</a:t>
            </a:r>
          </a:p>
          <a:p>
            <a:r>
              <a:rPr lang="cs-CZ" altLang="cs-CZ" sz="2800" smtClean="0"/>
              <a:t>prodej a nákup konvertibilních měn za komerční kurzy (modifikované oproti kurzu ČNB)</a:t>
            </a:r>
          </a:p>
          <a:p>
            <a:r>
              <a:rPr lang="cs-CZ" altLang="cs-CZ" sz="2800" smtClean="0"/>
              <a:t>umožnění vstupu obyvatel na trh cenných papírů, tj. vstup na burzu cenných papírů, který je možný pouze prostřednictvím banky nebo makléřské společnosti.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Trh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r>
              <a:rPr lang="cs-CZ" dirty="0" smtClean="0"/>
              <a:t>reálná úroková míra (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– i)</a:t>
            </a:r>
          </a:p>
          <a:p>
            <a:pPr marL="457200" lvl="1" indent="0">
              <a:buNone/>
            </a:pPr>
            <a:r>
              <a:rPr lang="cs-CZ" dirty="0" smtClean="0"/>
              <a:t>i = </a:t>
            </a:r>
            <a:r>
              <a:rPr lang="cs-CZ" dirty="0" err="1" smtClean="0"/>
              <a:t>i</a:t>
            </a:r>
            <a:r>
              <a:rPr lang="cs-CZ" baseline="-25000" dirty="0" err="1" smtClean="0"/>
              <a:t>N</a:t>
            </a:r>
            <a:r>
              <a:rPr lang="cs-CZ" dirty="0" smtClean="0"/>
              <a:t> – </a:t>
            </a:r>
            <a:r>
              <a:rPr lang="el-GR" dirty="0" smtClean="0"/>
              <a:t>π</a:t>
            </a:r>
            <a:r>
              <a:rPr lang="cs-CZ" dirty="0" smtClean="0"/>
              <a:t>    … nominální úroková míra mínus míra inflace</a:t>
            </a:r>
          </a:p>
          <a:p>
            <a:r>
              <a:rPr lang="cs-CZ" dirty="0" smtClean="0"/>
              <a:t>reálná peněžní zásoba (reálné peněžní zůstatky)</a:t>
            </a:r>
          </a:p>
          <a:p>
            <a:pPr marL="457200" lvl="1" indent="0">
              <a:buNone/>
            </a:pPr>
            <a:r>
              <a:rPr lang="cs-CZ" altLang="cs-CZ" dirty="0" smtClean="0"/>
              <a:t>M</a:t>
            </a:r>
            <a:r>
              <a:rPr lang="cs-CZ" altLang="cs-CZ" baseline="-25000" dirty="0" smtClean="0"/>
              <a:t>1</a:t>
            </a:r>
            <a:r>
              <a:rPr lang="cs-CZ" altLang="cs-CZ" dirty="0" smtClean="0"/>
              <a:t>/P</a:t>
            </a:r>
          </a:p>
          <a:p>
            <a:pPr marL="357188" lvl="1">
              <a:buFont typeface="Arial" panose="020B0604020202020204" pitchFamily="34" charset="0"/>
              <a:buChar char="•"/>
            </a:pPr>
            <a:r>
              <a:rPr lang="cs-CZ" sz="3200" dirty="0"/>
              <a:t>poptávka po penězích </a:t>
            </a:r>
            <a:r>
              <a:rPr lang="cs-CZ" sz="3200" dirty="0" smtClean="0"/>
              <a:t>(Money </a:t>
            </a:r>
            <a:r>
              <a:rPr lang="cs-CZ" sz="3200" dirty="0" err="1" smtClean="0"/>
              <a:t>Demand</a:t>
            </a:r>
            <a:r>
              <a:rPr lang="cs-CZ" sz="3200" dirty="0" smtClean="0"/>
              <a:t> - MD</a:t>
            </a:r>
            <a:r>
              <a:rPr lang="cs-CZ" sz="3200" dirty="0"/>
              <a:t>)</a:t>
            </a:r>
          </a:p>
          <a:p>
            <a:pPr marL="357188" lvl="1">
              <a:buFont typeface="Arial" panose="020B0604020202020204" pitchFamily="34" charset="0"/>
              <a:buChar char="•"/>
            </a:pPr>
            <a:r>
              <a:rPr lang="cs-CZ" sz="3200" dirty="0"/>
              <a:t>nabídka peněz </a:t>
            </a:r>
            <a:r>
              <a:rPr lang="cs-CZ" sz="3200" dirty="0" smtClean="0"/>
              <a:t>(Money Supply - MS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689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92696"/>
          </a:xfrm>
        </p:spPr>
        <p:txBody>
          <a:bodyPr/>
          <a:lstStyle/>
          <a:p>
            <a:r>
              <a:rPr lang="cs-CZ" altLang="cs-CZ" b="1" dirty="0" smtClean="0"/>
              <a:t>Nabídka peněz (MS)</a:t>
            </a:r>
          </a:p>
        </p:txBody>
      </p:sp>
      <p:sp>
        <p:nvSpPr>
          <p:cNvPr id="12291" name="Zástupný symbol pro obsah 5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/>
          <a:lstStyle/>
          <a:p>
            <a:r>
              <a:rPr lang="cs-CZ" altLang="cs-CZ" dirty="0" smtClean="0"/>
              <a:t>CB stanovuje množství peněz v oběhu (M</a:t>
            </a:r>
            <a:r>
              <a:rPr lang="cs-CZ" altLang="cs-CZ" baseline="-25000" dirty="0" smtClean="0"/>
              <a:t>1</a:t>
            </a:r>
            <a:r>
              <a:rPr lang="cs-CZ" altLang="cs-CZ" dirty="0" smtClean="0"/>
              <a:t>) nezávisle na výši úrokové míry … křivka MS je vertikála</a:t>
            </a:r>
          </a:p>
          <a:p>
            <a:r>
              <a:rPr lang="cs-CZ" altLang="cs-CZ" b="1" dirty="0" smtClean="0"/>
              <a:t>poloha křivky MS </a:t>
            </a:r>
            <a:r>
              <a:rPr lang="cs-CZ" altLang="cs-CZ" dirty="0" smtClean="0"/>
              <a:t>je dána velikostí emitované </a:t>
            </a:r>
            <a:r>
              <a:rPr lang="cs-CZ" altLang="cs-CZ" b="1" dirty="0" smtClean="0"/>
              <a:t>reálné peněžní zásoby (M</a:t>
            </a:r>
            <a:r>
              <a:rPr lang="cs-CZ" altLang="cs-CZ" b="1" baseline="-25000" dirty="0" smtClean="0"/>
              <a:t>1</a:t>
            </a:r>
            <a:r>
              <a:rPr lang="cs-CZ" altLang="cs-CZ" b="1" dirty="0" smtClean="0"/>
              <a:t>/P) … MS  =  M</a:t>
            </a:r>
            <a:r>
              <a:rPr lang="cs-CZ" altLang="cs-CZ" b="1" baseline="-25000" dirty="0" smtClean="0"/>
              <a:t>1</a:t>
            </a:r>
            <a:r>
              <a:rPr lang="cs-CZ" altLang="cs-CZ" b="1" dirty="0" smtClean="0"/>
              <a:t>/P</a:t>
            </a:r>
          </a:p>
          <a:p>
            <a:pPr lvl="1"/>
            <a:r>
              <a:rPr lang="cs-CZ" altLang="cs-CZ" sz="2400" dirty="0" smtClean="0"/>
              <a:t>M</a:t>
            </a:r>
            <a:r>
              <a:rPr lang="cs-CZ" altLang="cs-CZ" sz="2400" baseline="-25000" dirty="0" smtClean="0"/>
              <a:t>1 </a:t>
            </a:r>
            <a:r>
              <a:rPr lang="cs-CZ" altLang="cs-CZ" sz="2400" dirty="0" smtClean="0"/>
              <a:t>… nominální peněžní zásoba</a:t>
            </a:r>
          </a:p>
          <a:p>
            <a:pPr lvl="1"/>
            <a:r>
              <a:rPr lang="cs-CZ" altLang="cs-CZ" sz="2400" dirty="0" smtClean="0"/>
              <a:t>P … cenová hladina</a:t>
            </a:r>
          </a:p>
          <a:p>
            <a:pPr marL="63500" lvl="1" indent="0">
              <a:buNone/>
            </a:pPr>
            <a:r>
              <a:rPr lang="cs-CZ" altLang="cs-CZ" dirty="0" smtClean="0"/>
              <a:t>Čím je způsoben pokles M</a:t>
            </a:r>
            <a:r>
              <a:rPr lang="cs-CZ" altLang="cs-CZ" baseline="-25000" dirty="0" smtClean="0"/>
              <a:t>1</a:t>
            </a:r>
            <a:r>
              <a:rPr lang="cs-CZ" altLang="cs-CZ" dirty="0" smtClean="0"/>
              <a:t> (a tedy pokles MS, tj. posun polohy MS doleva)?</a:t>
            </a:r>
          </a:p>
          <a:p>
            <a:pPr marL="265113" lvl="2" indent="0">
              <a:buNone/>
            </a:pPr>
            <a:r>
              <a:rPr lang="cs-CZ" altLang="cs-CZ" b="1" dirty="0" smtClean="0"/>
              <a:t>zvýšení základních úrokových sazeb </a:t>
            </a:r>
          </a:p>
          <a:p>
            <a:pPr marL="265113" lvl="2" indent="0">
              <a:buNone/>
            </a:pPr>
            <a:r>
              <a:rPr lang="cs-CZ" altLang="cs-CZ" b="1" dirty="0" smtClean="0"/>
              <a:t>zvýšení PMR (R) </a:t>
            </a:r>
          </a:p>
          <a:p>
            <a:pPr marL="265113" lvl="2" indent="0">
              <a:buNone/>
            </a:pPr>
            <a:r>
              <a:rPr lang="cs-CZ" altLang="cs-CZ" b="1" dirty="0" smtClean="0"/>
              <a:t>prodej DR, CP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altLang="cs-CZ" sz="3600" b="1" dirty="0" smtClean="0">
                <a:latin typeface="Arial" panose="020B0604020202020204" pitchFamily="34" charset="0"/>
              </a:rPr>
              <a:t>Poptávka po penězích (MD)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84976" cy="511286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množství peněz (</a:t>
            </a:r>
            <a:r>
              <a:rPr lang="cs-CZ" altLang="cs-CZ" sz="2800" b="1" dirty="0" smtClean="0"/>
              <a:t>ve formě peněžního agregátu </a:t>
            </a:r>
            <a:r>
              <a:rPr lang="cs-CZ" altLang="cs-CZ" sz="2800" b="1" i="1" dirty="0" smtClean="0"/>
              <a:t>M</a:t>
            </a:r>
            <a:r>
              <a:rPr lang="cs-CZ" altLang="cs-CZ" sz="2800" b="1" i="1" baseline="-25000" dirty="0" smtClean="0"/>
              <a:t>1</a:t>
            </a:r>
            <a:r>
              <a:rPr lang="cs-CZ" altLang="cs-CZ" sz="2800" dirty="0" smtClean="0"/>
              <a:t>), které spotřebitelé a firmy chtějí držet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 smtClean="0"/>
              <a:t>čím nižší bude úroková míra, tím větší objemy</a:t>
            </a:r>
            <a:r>
              <a:rPr lang="cs-CZ" altLang="cs-CZ" sz="2800" dirty="0" smtClean="0"/>
              <a:t> hotovosti (resp. reálných peněžních zůstatků </a:t>
            </a:r>
            <a:r>
              <a:rPr lang="cs-CZ" altLang="cs-CZ" sz="2800" i="1" dirty="0" smtClean="0"/>
              <a:t>M</a:t>
            </a:r>
            <a:r>
              <a:rPr lang="cs-CZ" altLang="cs-CZ" sz="2800" i="1" baseline="-25000" dirty="0" smtClean="0"/>
              <a:t>1</a:t>
            </a:r>
            <a:r>
              <a:rPr lang="cs-CZ" altLang="cs-CZ" sz="2800" i="1" dirty="0" smtClean="0"/>
              <a:t>/P</a:t>
            </a:r>
            <a:r>
              <a:rPr lang="cs-CZ" altLang="cs-CZ" sz="2800" dirty="0" smtClean="0"/>
              <a:t>) spotřebitelé a firmy poptávají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Nízká úroková míra stimuluje ekonomické subjekty k realizaci spotřebních a investičních záměrů, vysoká úroková míra motivuje spíše k úsporám.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 smtClean="0"/>
              <a:t>poloha křivky MD</a:t>
            </a:r>
            <a:r>
              <a:rPr lang="cs-CZ" altLang="cs-CZ" sz="2800" dirty="0" smtClean="0"/>
              <a:t> je </a:t>
            </a:r>
            <a:r>
              <a:rPr lang="cs-CZ" altLang="cs-CZ" sz="2800" b="1" dirty="0" smtClean="0"/>
              <a:t>ovlivňována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velikostí důchodu</a:t>
            </a:r>
            <a:r>
              <a:rPr lang="cs-CZ" altLang="cs-CZ" sz="2800" dirty="0" smtClean="0"/>
              <a:t> ekonomických subjektů.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dirty="0" smtClean="0"/>
              <a:t>Při růstu důchodu (</a:t>
            </a:r>
            <a:r>
              <a:rPr lang="cs-CZ" altLang="cs-CZ" sz="2400" b="1" i="1" dirty="0" smtClean="0"/>
              <a:t>Y/</a:t>
            </a:r>
            <a:r>
              <a:rPr lang="cs-CZ" altLang="cs-CZ" sz="2400" b="1" i="1" dirty="0" err="1" smtClean="0"/>
              <a:t>rGDP</a:t>
            </a:r>
            <a:r>
              <a:rPr lang="cs-CZ" altLang="cs-CZ" sz="2400" b="1" dirty="0" smtClean="0"/>
              <a:t>) </a:t>
            </a:r>
            <a:r>
              <a:rPr lang="cs-CZ" altLang="cs-CZ" sz="2400" dirty="0" smtClean="0"/>
              <a:t>budou spotřebitelé a investoři poptávat více hotovosti – </a:t>
            </a:r>
            <a:r>
              <a:rPr lang="cs-CZ" altLang="cs-CZ" sz="2400" b="1" dirty="0" smtClean="0"/>
              <a:t>roste poptávka po penězích</a:t>
            </a:r>
            <a:r>
              <a:rPr lang="cs-CZ" altLang="cs-CZ" sz="24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Motivy držby peněz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 smtClean="0">
                <a:latin typeface="Arial" panose="020B0604020202020204" pitchFamily="34" charset="0"/>
              </a:rPr>
              <a:t>Existuje několik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motivů poptávky po penězích</a:t>
            </a:r>
            <a:r>
              <a:rPr lang="cs-CZ" altLang="cs-CZ" sz="2400" dirty="0" smtClean="0">
                <a:latin typeface="Arial" panose="020B0604020202020204" pitchFamily="34" charset="0"/>
              </a:rPr>
              <a:t>, které ovlivňují ekonomické subjekty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k držbě peněz</a:t>
            </a:r>
            <a:r>
              <a:rPr lang="cs-CZ" altLang="cs-CZ" sz="2400" dirty="0" smtClean="0">
                <a:latin typeface="Arial" panose="020B0604020202020204" pitchFamily="34" charset="0"/>
              </a:rPr>
              <a:t> v jejich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nejlikvidnější podobě</a:t>
            </a:r>
            <a:r>
              <a:rPr lang="cs-CZ" altLang="cs-CZ" sz="2400" dirty="0" smtClean="0"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Motivy držby peněz</a:t>
            </a:r>
            <a:r>
              <a:rPr lang="cs-CZ" altLang="cs-CZ" sz="2400" dirty="0" smtClean="0"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dirty="0" smtClean="0">
                <a:latin typeface="Arial" panose="020B0604020202020204" pitchFamily="34" charset="0"/>
              </a:rPr>
              <a:t>-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transakční </a:t>
            </a:r>
            <a:r>
              <a:rPr lang="cs-CZ" altLang="cs-CZ" sz="2400" dirty="0" smtClean="0">
                <a:latin typeface="Arial" panose="020B0604020202020204" pitchFamily="34" charset="0"/>
              </a:rPr>
              <a:t>– k realizaci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běžných nákupů</a:t>
            </a:r>
            <a:r>
              <a:rPr lang="cs-CZ" altLang="cs-CZ" sz="2400" dirty="0" smtClean="0">
                <a:latin typeface="Arial" panose="020B0604020202020204" pitchFamily="34" charset="0"/>
              </a:rPr>
              <a:t> (transakcí)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dirty="0" smtClean="0">
                <a:latin typeface="Arial" panose="020B0604020202020204" pitchFamily="34" charset="0"/>
              </a:rPr>
              <a:t>-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opatrnostní</a:t>
            </a:r>
            <a:r>
              <a:rPr lang="cs-CZ" altLang="cs-CZ" sz="2400" dirty="0" smtClean="0">
                <a:latin typeface="Arial" panose="020B0604020202020204" pitchFamily="34" charset="0"/>
              </a:rPr>
              <a:t> – „co kdyby náhodou“ – je třeba uhradit např.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nepředvídatelnou</a:t>
            </a:r>
            <a:r>
              <a:rPr lang="cs-CZ" altLang="cs-CZ" sz="2400" dirty="0" smtClean="0">
                <a:latin typeface="Arial" panose="020B0604020202020204" pitchFamily="34" charset="0"/>
              </a:rPr>
              <a:t> opravu rozbitého auta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dirty="0" smtClean="0">
                <a:latin typeface="Arial" panose="020B0604020202020204" pitchFamily="34" charset="0"/>
              </a:rPr>
              <a:t>-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spekulační</a:t>
            </a:r>
            <a:r>
              <a:rPr lang="cs-CZ" altLang="cs-CZ" sz="2400" dirty="0" smtClean="0">
                <a:latin typeface="Arial" panose="020B0604020202020204" pitchFamily="34" charset="0"/>
              </a:rPr>
              <a:t> – majetkový motiv – představuje motiv držet peníze jako aktivum, např.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s cílem nákupu cenných papírů.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Rovnováha na trhu peněz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752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Je dána interakcí poptávky a nabídky reálných peněžních zůstatků.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800" dirty="0" smtClean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Při daném množství peněz v ekonomice je utvářena rovnovážná úroková míra.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ctrTitle"/>
          </p:nvPr>
        </p:nvSpPr>
        <p:spPr>
          <a:xfrm>
            <a:off x="215900" y="2693988"/>
            <a:ext cx="8712200" cy="147002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Efekty růstu důchodu na trhu s penězi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95300"/>
            <a:ext cx="8709025" cy="587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46100"/>
            <a:ext cx="8709025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58800"/>
            <a:ext cx="8709025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4400" b="1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400" b="1" smtClean="0"/>
              <a:t>Téma 5 Bankovní systém a trh peněz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ctrTitle"/>
          </p:nvPr>
        </p:nvSpPr>
        <p:spPr>
          <a:xfrm>
            <a:off x="215900" y="2693988"/>
            <a:ext cx="8712200" cy="147002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Efekty růstu reálné peněžní nabídky na trhu peněz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44500"/>
            <a:ext cx="870902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44500"/>
            <a:ext cx="870902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44500"/>
            <a:ext cx="870902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1867"/>
            <a:ext cx="8229600" cy="1143000"/>
          </a:xfrm>
        </p:spPr>
        <p:txBody>
          <a:bodyPr/>
          <a:lstStyle/>
          <a:p>
            <a:r>
              <a:rPr lang="cs-CZ" dirty="0" smtClean="0"/>
              <a:t>Jak se na trhu peněz projeví růst reálné úrokové míry? Zakreslete …</a:t>
            </a:r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3" y="1628800"/>
            <a:ext cx="7409174" cy="507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005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Mezinárodní finance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b="1" smtClean="0"/>
              <a:t>Vztahy </a:t>
            </a:r>
            <a:r>
              <a:rPr lang="cs-CZ" altLang="cs-CZ" sz="2800" smtClean="0"/>
              <a:t>peněžní tvorby, rozdělování a užití peněžních prostředků </a:t>
            </a:r>
            <a:r>
              <a:rPr lang="cs-CZ" altLang="cs-CZ" sz="2800" b="1" smtClean="0"/>
              <a:t>v mezinárodním měřítku</a:t>
            </a:r>
            <a:r>
              <a:rPr lang="cs-CZ" altLang="cs-CZ" sz="2800" smtClean="0"/>
              <a:t>, kde </a:t>
            </a:r>
            <a:r>
              <a:rPr lang="cs-CZ" altLang="cs-CZ" sz="2800" b="1" smtClean="0"/>
              <a:t>peníze </a:t>
            </a:r>
            <a:r>
              <a:rPr lang="cs-CZ" altLang="cs-CZ" sz="2800" smtClean="0"/>
              <a:t>vystupují </a:t>
            </a:r>
            <a:r>
              <a:rPr lang="cs-CZ" altLang="cs-CZ" sz="2800" b="1" smtClean="0"/>
              <a:t>ve funkci světových peněz</a:t>
            </a:r>
            <a:r>
              <a:rPr lang="cs-CZ" altLang="cs-CZ" sz="2800" smtClean="0"/>
              <a:t>, lze shrnout pod pojem mezinárodní finance. </a:t>
            </a:r>
          </a:p>
          <a:p>
            <a:r>
              <a:rPr lang="cs-CZ" altLang="cs-CZ" sz="2800" smtClean="0"/>
              <a:t>Mezi nejvýznamnější </a:t>
            </a:r>
            <a:r>
              <a:rPr lang="cs-CZ" altLang="cs-CZ" sz="2800" b="1" smtClean="0"/>
              <a:t>světové finanční organizace</a:t>
            </a:r>
            <a:r>
              <a:rPr lang="cs-CZ" altLang="cs-CZ" sz="2800" smtClean="0"/>
              <a:t> patří: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800" smtClean="0"/>
              <a:t>- </a:t>
            </a:r>
            <a:r>
              <a:rPr lang="cs-CZ" altLang="cs-CZ" sz="2800" b="1" smtClean="0"/>
              <a:t>Mezinárodní měnový fond (IMF)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800" smtClean="0"/>
              <a:t>- </a:t>
            </a:r>
            <a:r>
              <a:rPr lang="cs-CZ" altLang="cs-CZ" sz="2800" b="1" smtClean="0"/>
              <a:t>Mezinárodní banka pro obnovu a rozvoj – resp. Světová banka (WB)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smtClean="0">
                <a:latin typeface="Arial" panose="020B0604020202020204" pitchFamily="34" charset="0"/>
              </a:rPr>
              <a:t>Mezinárodní měnový fond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800" smtClean="0">
                <a:latin typeface="Arial" panose="020B0604020202020204" pitchFamily="34" charset="0"/>
              </a:rPr>
              <a:t>mezinárodní finanční instituce - působí při Organizaci spojených národů. Vznikl v roce 1944 v Bretton Woods podepsáním dohody mezi 44 zeměmi.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8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800" b="1" smtClean="0">
                <a:latin typeface="Arial" panose="020B0604020202020204" pitchFamily="34" charset="0"/>
              </a:rPr>
              <a:t>Základní úkoly IMF</a:t>
            </a:r>
            <a:r>
              <a:rPr lang="cs-CZ" altLang="cs-CZ" sz="2800" smtClean="0"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latin typeface="Arial" panose="020B0604020202020204" pitchFamily="34" charset="0"/>
              </a:rPr>
              <a:t>poskytovat konzultace v měnových otázkách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latin typeface="Arial" panose="020B0604020202020204" pitchFamily="34" charset="0"/>
              </a:rPr>
              <a:t>stabilizovat měnové kurzy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latin typeface="Arial" panose="020B0604020202020204" pitchFamily="34" charset="0"/>
              </a:rPr>
              <a:t>vytvořit mnohostrannou mezinárodní platební soustavu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latin typeface="Arial" panose="020B0604020202020204" pitchFamily="34" charset="0"/>
              </a:rPr>
              <a:t>poskytovat devizové úvěry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smtClean="0"/>
              <a:t>Podmínkou účasti státu v IMF je členský vklad, který je zdrojem úvěrové činnosti IMF. Jeho výše je odvozována od vyspělosti ekonomik jednotlivých zemí. </a:t>
            </a:r>
            <a:r>
              <a:rPr lang="cs-CZ" altLang="cs-CZ" sz="2400" b="1" smtClean="0"/>
              <a:t>25 % vkladu země hradí</a:t>
            </a:r>
            <a:r>
              <a:rPr lang="cs-CZ" altLang="cs-CZ" sz="2400" smtClean="0"/>
              <a:t> ve zlatě, resp. </a:t>
            </a:r>
            <a:r>
              <a:rPr lang="cs-CZ" altLang="cs-CZ" sz="2400" b="1" smtClean="0"/>
              <a:t>v konvertibilní měně</a:t>
            </a:r>
            <a:r>
              <a:rPr lang="cs-CZ" altLang="cs-CZ" sz="2400" smtClean="0"/>
              <a:t>, </a:t>
            </a:r>
            <a:r>
              <a:rPr lang="cs-CZ" altLang="cs-CZ" sz="2400" b="1" smtClean="0"/>
              <a:t>75 % v národní měně členské země.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400" b="1" smtClean="0"/>
          </a:p>
          <a:p>
            <a:pPr>
              <a:lnSpc>
                <a:spcPct val="90000"/>
              </a:lnSpc>
            </a:pPr>
            <a:r>
              <a:rPr lang="cs-CZ" altLang="cs-CZ" sz="2400" smtClean="0"/>
              <a:t>Československo - v roce 1944 jedním ze zakládajících členů.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Členství bylo ukončeno v 50. letech 20. století, kdy komunistické Československo přestalo poskytovat požadované výkazy ve snaze utajit ekonomické výsledky.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Členem se opět Československo stalo v roce </a:t>
            </a:r>
            <a:r>
              <a:rPr lang="cs-CZ" altLang="cs-CZ" sz="2400" b="1" smtClean="0"/>
              <a:t>1990</a:t>
            </a:r>
            <a:r>
              <a:rPr lang="cs-CZ" altLang="cs-CZ" sz="2400" smtClean="0"/>
              <a:t> (a po rozpadu Československa i </a:t>
            </a:r>
            <a:r>
              <a:rPr lang="cs-CZ" altLang="cs-CZ" sz="2400" b="1" smtClean="0"/>
              <a:t>Česká republika v roce 1993</a:t>
            </a:r>
            <a:r>
              <a:rPr lang="cs-CZ" altLang="cs-CZ" sz="240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400" smtClean="0"/>
          </a:p>
          <a:p>
            <a:pPr>
              <a:lnSpc>
                <a:spcPct val="90000"/>
              </a:lnSpc>
            </a:pPr>
            <a:r>
              <a:rPr lang="cs-CZ" altLang="cs-CZ" sz="2400" b="1" smtClean="0"/>
              <a:t>Českou republiku zastupuje</a:t>
            </a:r>
            <a:r>
              <a:rPr lang="cs-CZ" altLang="cs-CZ" sz="2400" smtClean="0"/>
              <a:t> v mezinárodním měnovém fondu </a:t>
            </a:r>
            <a:r>
              <a:rPr lang="cs-CZ" altLang="cs-CZ" sz="2400" b="1" smtClean="0"/>
              <a:t>guvernér ČNB</a:t>
            </a:r>
            <a:r>
              <a:rPr lang="cs-CZ" altLang="cs-CZ" sz="2400" smtClean="0"/>
              <a:t>. V současné době Aleš Michl.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sz="3600" smtClean="0">
                <a:latin typeface="Arial" panose="020B0604020202020204" pitchFamily="34" charset="0"/>
              </a:rPr>
              <a:t>Světová banka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je také tzv. bretton-woodskou institucí. Byla založena v roce 1945 na základě dohod z konference z roku 1944. </a:t>
            </a:r>
            <a:r>
              <a:rPr lang="cs-CZ" altLang="cs-CZ" sz="2400" b="1" smtClean="0">
                <a:latin typeface="Arial" panose="020B0604020202020204" pitchFamily="34" charset="0"/>
              </a:rPr>
              <a:t>Sídlo má ve stejně jako IMF ve Washingtonu</a:t>
            </a:r>
            <a:r>
              <a:rPr lang="cs-CZ" altLang="cs-CZ" sz="2400" smtClean="0">
                <a:latin typeface="Arial" panose="020B0604020202020204" pitchFamily="34" charset="0"/>
              </a:rPr>
              <a:t>. Po změně režimu v Československu se náš stát stal opět plnoprávným členem v září 1990.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400" smtClean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Prvořadým </a:t>
            </a:r>
            <a:r>
              <a:rPr lang="cs-CZ" altLang="cs-CZ" sz="2400" b="1" smtClean="0">
                <a:latin typeface="Arial" panose="020B0604020202020204" pitchFamily="34" charset="0"/>
              </a:rPr>
              <a:t>úkolem WB</a:t>
            </a:r>
            <a:r>
              <a:rPr lang="cs-CZ" altLang="cs-CZ" sz="2400" smtClean="0">
                <a:latin typeface="Arial" panose="020B0604020202020204" pitchFamily="34" charset="0"/>
              </a:rPr>
              <a:t> po jejím založení bylo přispět k obnově válkou zdevastované Evropy – proto i </a:t>
            </a:r>
            <a:r>
              <a:rPr lang="cs-CZ" altLang="cs-CZ" sz="2400" b="1" smtClean="0">
                <a:latin typeface="Arial" panose="020B0604020202020204" pitchFamily="34" charset="0"/>
              </a:rPr>
              <a:t>původní název Mezinárodní banka pro obnovu a rozvoj</a:t>
            </a:r>
            <a:r>
              <a:rPr lang="cs-CZ" altLang="cs-CZ" sz="2400" smtClean="0"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40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b="1" smtClean="0">
                <a:latin typeface="Arial" panose="020B0604020202020204" pitchFamily="34" charset="0"/>
              </a:rPr>
              <a:t>V současné době WB financuje</a:t>
            </a:r>
            <a:r>
              <a:rPr lang="cs-CZ" altLang="cs-CZ" sz="2400" smtClean="0">
                <a:latin typeface="Arial" panose="020B0604020202020204" pitchFamily="34" charset="0"/>
              </a:rPr>
              <a:t> především </a:t>
            </a:r>
            <a:r>
              <a:rPr lang="cs-CZ" altLang="cs-CZ" sz="2400" b="1" smtClean="0">
                <a:latin typeface="Arial" panose="020B0604020202020204" pitchFamily="34" charset="0"/>
              </a:rPr>
              <a:t>rozvojové projekty</a:t>
            </a:r>
            <a:r>
              <a:rPr lang="cs-CZ" altLang="cs-CZ" sz="2400" smtClean="0">
                <a:latin typeface="Arial" panose="020B0604020202020204" pitchFamily="34" charset="0"/>
              </a:rPr>
              <a:t> členských zemí formou </a:t>
            </a:r>
            <a:r>
              <a:rPr lang="cs-CZ" altLang="cs-CZ" sz="2400" b="1" smtClean="0">
                <a:latin typeface="Arial" panose="020B0604020202020204" pitchFamily="34" charset="0"/>
              </a:rPr>
              <a:t>dlouhodobých půjček</a:t>
            </a:r>
            <a:r>
              <a:rPr lang="cs-CZ" altLang="cs-CZ" sz="2400" smtClean="0">
                <a:latin typeface="Arial" panose="020B0604020202020204" pitchFamily="34" charset="0"/>
              </a:rPr>
              <a:t> (splatnost 10 – 20 let) se </a:t>
            </a:r>
            <a:r>
              <a:rPr lang="cs-CZ" altLang="cs-CZ" sz="2400" b="1" smtClean="0">
                <a:latin typeface="Arial" panose="020B0604020202020204" pitchFamily="34" charset="0"/>
              </a:rPr>
              <a:t>zvýhodněným úročením</a:t>
            </a:r>
            <a:r>
              <a:rPr lang="cs-CZ" altLang="cs-CZ" sz="2400" smtClean="0">
                <a:latin typeface="Arial" panose="020B0604020202020204" pitchFamily="34" charset="0"/>
              </a:rPr>
              <a:t>. Půjčky pro </a:t>
            </a:r>
            <a:r>
              <a:rPr lang="cs-CZ" altLang="cs-CZ" sz="2400" b="1" smtClean="0">
                <a:latin typeface="Arial" panose="020B0604020202020204" pitchFamily="34" charset="0"/>
              </a:rPr>
              <a:t>nejméně rozvinuté země mají dobu splatnosti až 50 let a jsou bezúročné.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4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Bankovní soustava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defRPr/>
            </a:pPr>
            <a:r>
              <a:rPr lang="cs-CZ" altLang="cs-CZ" sz="2800" dirty="0" smtClean="0"/>
              <a:t>Ve většině ekonomik je </a:t>
            </a:r>
            <a:r>
              <a:rPr lang="cs-CZ" altLang="cs-CZ" sz="2800" b="1" dirty="0" smtClean="0"/>
              <a:t>bankovní soustava</a:t>
            </a:r>
            <a:r>
              <a:rPr lang="cs-CZ" altLang="cs-CZ" sz="2800" dirty="0" smtClean="0"/>
              <a:t> dvoustupňová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cs-CZ" altLang="cs-CZ" sz="2800" dirty="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cs-CZ" altLang="cs-CZ" sz="2800" b="1" dirty="0" smtClean="0"/>
              <a:t>síť komerčních bank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cs-CZ" altLang="cs-CZ" sz="2800" i="1" dirty="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cs-CZ" altLang="cs-CZ" sz="2800" b="1" dirty="0" smtClean="0"/>
              <a:t>centrální banka </a:t>
            </a:r>
            <a:r>
              <a:rPr lang="cs-CZ" altLang="cs-CZ" sz="2800" dirty="0" smtClean="0"/>
              <a:t>(někdy se též užívá pojmu cedulová nebo emisní banka) – svrchovaná instituce zodpovědná za peněžní a měnovou politiku státu. </a:t>
            </a:r>
          </a:p>
          <a:p>
            <a:pPr marL="609600" indent="-609600" algn="just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/>
              <a:t>Banky v současné době plní čtyři základní funkce: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2000" smtClean="0"/>
          </a:p>
          <a:p>
            <a:pPr>
              <a:lnSpc>
                <a:spcPct val="80000"/>
              </a:lnSpc>
            </a:pPr>
            <a:r>
              <a:rPr lang="cs-CZ" altLang="cs-CZ" sz="2000" b="1" smtClean="0"/>
              <a:t>funkce zprostředkovatele</a:t>
            </a:r>
            <a:r>
              <a:rPr lang="cs-CZ" altLang="cs-CZ" sz="2000" smtClean="0"/>
              <a:t> – vede vklady a poskytuje úvěry (úrokové sazby na vkladových účtech jsou nižší než úrokové sazby z úvěrů)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000" smtClean="0"/>
          </a:p>
          <a:p>
            <a:pPr>
              <a:lnSpc>
                <a:spcPct val="80000"/>
              </a:lnSpc>
            </a:pPr>
            <a:r>
              <a:rPr lang="cs-CZ" altLang="cs-CZ" sz="2000" b="1" smtClean="0"/>
              <a:t>funkce pokladníka</a:t>
            </a:r>
            <a:r>
              <a:rPr lang="cs-CZ" altLang="cs-CZ" sz="2000" smtClean="0"/>
              <a:t> – vede běžné účty firmám a občanům, krátkodobě může s těmito prostředky disponovat, získává přehled o fungování těchto subjektů, což bance pomáhá při rozhodování o poskytnutí úvěru firmám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000" smtClean="0"/>
          </a:p>
          <a:p>
            <a:pPr>
              <a:lnSpc>
                <a:spcPct val="80000"/>
              </a:lnSpc>
            </a:pPr>
            <a:r>
              <a:rPr lang="cs-CZ" altLang="cs-CZ" sz="2000" b="1" smtClean="0"/>
              <a:t>tvůrce úvěrových prostředků</a:t>
            </a:r>
            <a:r>
              <a:rPr lang="cs-CZ" altLang="cs-CZ" sz="2000" smtClean="0"/>
              <a:t> – souvisí s funkcí pokladníka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emise cenných papírů podniků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bankovní soustava vytváří dodatečné (fiktivní) peníze také na základě </a:t>
            </a:r>
            <a:r>
              <a:rPr lang="cs-CZ" altLang="cs-CZ" sz="2000" b="1" smtClean="0"/>
              <a:t>multiplikačního efektu </a:t>
            </a:r>
            <a:r>
              <a:rPr lang="cs-CZ" altLang="cs-CZ" sz="2000" smtClean="0"/>
              <a:t>(viz další slide)</a:t>
            </a:r>
          </a:p>
          <a:p>
            <a:pPr lvl="1">
              <a:lnSpc>
                <a:spcPct val="80000"/>
              </a:lnSpc>
            </a:pPr>
            <a:endParaRPr lang="cs-CZ" altLang="cs-CZ" sz="2000" smtClean="0"/>
          </a:p>
          <a:p>
            <a:pPr>
              <a:lnSpc>
                <a:spcPct val="80000"/>
              </a:lnSpc>
            </a:pPr>
            <a:r>
              <a:rPr lang="cs-CZ" altLang="cs-CZ" sz="2000" b="1" smtClean="0"/>
              <a:t>funkce emitenta peněz</a:t>
            </a:r>
            <a:r>
              <a:rPr lang="cs-CZ" altLang="cs-CZ" sz="2000" smtClean="0"/>
              <a:t> – tuto funkci zpravidla plní </a:t>
            </a:r>
            <a:r>
              <a:rPr lang="cs-CZ" altLang="cs-CZ" sz="2000" b="1" smtClean="0"/>
              <a:t>centrální banka</a:t>
            </a:r>
            <a:endParaRPr lang="cs-CZ" alt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altLang="cs-CZ" smtClean="0"/>
              <a:t>Bankovní multiplikátor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800" smtClean="0"/>
          </a:p>
          <a:p>
            <a:r>
              <a:rPr lang="cs-CZ" altLang="cs-CZ" sz="2800" smtClean="0"/>
              <a:t>Bankovním multiplikátorem je ovlivněna </a:t>
            </a:r>
            <a:r>
              <a:rPr lang="cs-CZ" altLang="cs-CZ" sz="2800" b="1" smtClean="0"/>
              <a:t>změna depozitních (bankovních) peněz v ekonomice.</a:t>
            </a:r>
          </a:p>
          <a:p>
            <a:endParaRPr lang="cs-CZ" altLang="cs-CZ" sz="2800" b="1" smtClean="0"/>
          </a:p>
          <a:p>
            <a:r>
              <a:rPr lang="cs-CZ" altLang="cs-CZ" sz="2800" smtClean="0"/>
              <a:t> Bankovní multiplikátor vyjadřuje, </a:t>
            </a:r>
            <a:r>
              <a:rPr lang="cs-CZ" altLang="cs-CZ" sz="2800" b="1" smtClean="0"/>
              <a:t>jaké maximální množství fiktivních (bankovních) peněz dokáže v bankovní soustavě vygenerovat jedna dodatečná koruna vkladů.</a:t>
            </a:r>
            <a:r>
              <a:rPr lang="cs-CZ" altLang="cs-CZ" sz="2800" smtClean="0"/>
              <a:t> Velikost multiplikátoru je závislá na míře </a:t>
            </a:r>
            <a:r>
              <a:rPr lang="cs-CZ" altLang="cs-CZ" sz="2800" b="1" smtClean="0"/>
              <a:t>povinných minimálních bankovních rezerv</a:t>
            </a:r>
            <a:r>
              <a:rPr lang="cs-CZ" altLang="cs-CZ" sz="280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Povinné minimální bankovní rezervy (PMR)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smtClean="0"/>
              <a:t>jsou ta část (resp. </a:t>
            </a:r>
            <a:r>
              <a:rPr lang="cs-CZ" altLang="cs-CZ" sz="2400" b="1" smtClean="0"/>
              <a:t>procentní podíl) vkladů</a:t>
            </a:r>
            <a:r>
              <a:rPr lang="cs-CZ" altLang="cs-CZ" sz="2400" smtClean="0"/>
              <a:t> uložených u </a:t>
            </a:r>
            <a:r>
              <a:rPr lang="cs-CZ" altLang="cs-CZ" sz="2400" b="1" smtClean="0"/>
              <a:t>komerčních bank a stavebních spořitelen</a:t>
            </a:r>
            <a:r>
              <a:rPr lang="cs-CZ" altLang="cs-CZ" sz="2400" smtClean="0"/>
              <a:t>, kterou musí komerční banky a stavební spořitelny ponechat jako rezervu </a:t>
            </a:r>
            <a:r>
              <a:rPr lang="cs-CZ" altLang="cs-CZ" sz="2400" b="1" smtClean="0"/>
              <a:t>na účtu u centrální banky</a:t>
            </a:r>
            <a:r>
              <a:rPr lang="cs-CZ" altLang="cs-CZ" sz="2400" smtClean="0"/>
              <a:t>. </a:t>
            </a:r>
          </a:p>
          <a:p>
            <a:pPr>
              <a:lnSpc>
                <a:spcPct val="90000"/>
              </a:lnSpc>
            </a:pPr>
            <a:endParaRPr lang="cs-CZ" altLang="cs-CZ" sz="2400" smtClean="0"/>
          </a:p>
          <a:p>
            <a:pPr>
              <a:lnSpc>
                <a:spcPct val="90000"/>
              </a:lnSpc>
            </a:pPr>
            <a:r>
              <a:rPr lang="cs-CZ" altLang="cs-CZ" sz="2400" smtClean="0"/>
              <a:t>Povinné minimální rezervy byly změněny naposledy </a:t>
            </a:r>
            <a:r>
              <a:rPr lang="cs-CZ" altLang="cs-CZ" sz="2400" b="1" smtClean="0"/>
              <a:t>7. října 1999</a:t>
            </a:r>
            <a:r>
              <a:rPr lang="cs-CZ" altLang="cs-CZ" sz="2400" smtClean="0"/>
              <a:t>, od té doby je jejich výše v </a:t>
            </a:r>
            <a:r>
              <a:rPr lang="cs-CZ" altLang="cs-CZ" sz="2400" b="1" smtClean="0"/>
              <a:t>ČR 2 %.</a:t>
            </a:r>
            <a:r>
              <a:rPr lang="cs-CZ" altLang="cs-CZ" sz="2400" smtClean="0"/>
              <a:t> </a:t>
            </a:r>
          </a:p>
          <a:p>
            <a:pPr>
              <a:lnSpc>
                <a:spcPct val="9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468313" y="476250"/>
            <a:ext cx="8567737" cy="567848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cs-CZ" altLang="cs-CZ" b="1" dirty="0" smtClean="0"/>
              <a:t>Bankovní multiplikátor</a:t>
            </a:r>
            <a:r>
              <a:rPr lang="cs-CZ" altLang="cs-CZ" dirty="0" smtClean="0"/>
              <a:t> má podobu:</a:t>
            </a:r>
          </a:p>
          <a:p>
            <a:pPr>
              <a:lnSpc>
                <a:spcPct val="90000"/>
              </a:lnSpc>
              <a:defRPr/>
            </a:pPr>
            <a:endParaRPr lang="cs-CZ" altLang="cs-CZ" dirty="0" smtClean="0"/>
          </a:p>
          <a:p>
            <a:pPr>
              <a:lnSpc>
                <a:spcPct val="90000"/>
              </a:lnSpc>
              <a:defRPr/>
            </a:pPr>
            <a:endParaRPr lang="cs-CZ" altLang="cs-CZ" dirty="0" smtClean="0"/>
          </a:p>
          <a:p>
            <a:pPr>
              <a:lnSpc>
                <a:spcPct val="90000"/>
              </a:lnSpc>
              <a:defRPr/>
            </a:pPr>
            <a:endParaRPr lang="cs-CZ" altLang="cs-CZ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/>
              <a:t>     je přírůstek </a:t>
            </a:r>
            <a:r>
              <a:rPr lang="cs-CZ" altLang="cs-CZ" dirty="0" smtClean="0">
                <a:latin typeface="Arial" panose="020B0604020202020204" pitchFamily="34" charset="0"/>
              </a:rPr>
              <a:t>peněžní zásoby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/>
              <a:t>     je přebytek depozit nad rezervou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/>
              <a:t>     je změna depozit</a:t>
            </a:r>
            <a:endParaRPr lang="cs-CZ" altLang="cs-CZ" i="1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i="1" dirty="0" smtClean="0"/>
              <a:t>R</a:t>
            </a:r>
            <a:r>
              <a:rPr lang="cs-CZ" altLang="cs-CZ" dirty="0" smtClean="0"/>
              <a:t> je minimální bankovní rezerva (PMR) </a:t>
            </a:r>
          </a:p>
          <a:p>
            <a:pPr>
              <a:lnSpc>
                <a:spcPct val="90000"/>
              </a:lnSpc>
              <a:defRPr/>
            </a:pPr>
            <a:endParaRPr lang="cs-CZ" altLang="cs-CZ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/>
              <a:t>Multiplikovaná expanze bankovních depozit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00113" y="1484313"/>
          <a:ext cx="28797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Rovnice" r:id="rId3" imgW="1497950" imgH="393529" progId="Equation.3">
                  <p:embed/>
                </p:oleObj>
              </mc:Choice>
              <mc:Fallback>
                <p:oleObj name="Rovnice" r:id="rId3" imgW="149795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84313"/>
                        <a:ext cx="28797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7174" name="Object 13"/>
          <p:cNvGraphicFramePr>
            <a:graphicFrameLocks noChangeAspect="1"/>
          </p:cNvGraphicFramePr>
          <p:nvPr/>
        </p:nvGraphicFramePr>
        <p:xfrm>
          <a:off x="755650" y="2708275"/>
          <a:ext cx="647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Rovnice" r:id="rId5" imgW="291847" imgH="164957" progId="Equation.3">
                  <p:embed/>
                </p:oleObj>
              </mc:Choice>
              <mc:Fallback>
                <p:oleObj name="Rovnice" r:id="rId5" imgW="291847" imgH="16495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08275"/>
                        <a:ext cx="6477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7176" name="Object 15"/>
          <p:cNvGraphicFramePr>
            <a:graphicFrameLocks noChangeAspect="1"/>
          </p:cNvGraphicFramePr>
          <p:nvPr/>
        </p:nvGraphicFramePr>
        <p:xfrm>
          <a:off x="755650" y="3213100"/>
          <a:ext cx="5762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Rovnice" r:id="rId7" imgW="241091" imgH="164957" progId="Equation.3">
                  <p:embed/>
                </p:oleObj>
              </mc:Choice>
              <mc:Fallback>
                <p:oleObj name="Rovnice" r:id="rId7" imgW="241091" imgH="164957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13100"/>
                        <a:ext cx="57626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7178" name="Object 17"/>
          <p:cNvGraphicFramePr>
            <a:graphicFrameLocks noChangeAspect="1"/>
          </p:cNvGraphicFramePr>
          <p:nvPr/>
        </p:nvGraphicFramePr>
        <p:xfrm>
          <a:off x="755650" y="3789363"/>
          <a:ext cx="5762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Rovnice" r:id="rId9" imgW="253780" imgH="164957" progId="Equation.3">
                  <p:embed/>
                </p:oleObj>
              </mc:Choice>
              <mc:Fallback>
                <p:oleObj name="Rovnice" r:id="rId9" imgW="253780" imgH="164957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789363"/>
                        <a:ext cx="576263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smtClean="0"/>
              <a:t>Úkoly centrální banky (obecně):</a:t>
            </a:r>
            <a:endParaRPr lang="cs-CZ" altLang="cs-CZ" sz="2000" b="1" smtClean="0"/>
          </a:p>
          <a:p>
            <a:pPr>
              <a:lnSpc>
                <a:spcPct val="80000"/>
              </a:lnSpc>
            </a:pPr>
            <a:r>
              <a:rPr lang="cs-CZ" altLang="cs-CZ" sz="2000" smtClean="0"/>
              <a:t>emise bankovek a mincí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bankovní dozor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správa účtů státního rozpočtu a státního dluhu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emise státních dluhopisů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je bankou pro komerční banky apod.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000" smtClean="0"/>
          </a:p>
          <a:p>
            <a:pPr>
              <a:lnSpc>
                <a:spcPct val="80000"/>
              </a:lnSpc>
            </a:pPr>
            <a:r>
              <a:rPr lang="cs-CZ" altLang="cs-CZ" sz="2000" smtClean="0"/>
              <a:t>Centrální bankou ČR - </a:t>
            </a:r>
            <a:r>
              <a:rPr lang="cs-CZ" altLang="cs-CZ" sz="2000" b="1" smtClean="0"/>
              <a:t>Česká národní banka, guvernér …Aleš Michl</a:t>
            </a:r>
          </a:p>
          <a:p>
            <a:pPr>
              <a:lnSpc>
                <a:spcPct val="80000"/>
              </a:lnSpc>
            </a:pPr>
            <a:endParaRPr lang="cs-CZ" altLang="cs-CZ" sz="2000" b="1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smtClean="0"/>
              <a:t>Úkoly ČNB</a:t>
            </a:r>
            <a:r>
              <a:rPr lang="cs-CZ" altLang="cs-CZ" sz="2000" i="1" smtClean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emise peněz a regulace množství peněz v oběhu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stanovuje základní úrokové sazby (diskontní sazbu, dvoutýdenní repo sazbu, lombardní sazbu)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evidování kurzu české koruny příp. intervence na devizových trzích 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stanovuje výši povinných minimálních rezerv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rozhoduje o udělení licence nové komerční bance nebo o uvalení nucené správy na komerční banku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spravuje státní dluh 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Blíže viz téma Monetární politika a </a:t>
            </a:r>
            <a:r>
              <a:rPr lang="cs-CZ" altLang="cs-CZ" sz="2000" smtClean="0">
                <a:hlinkClick r:id="rId2"/>
              </a:rPr>
              <a:t>www.cnb.cz</a:t>
            </a:r>
            <a:endParaRPr lang="cs-CZ" altLang="cs-CZ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altLang="cs-CZ" dirty="0" smtClean="0"/>
              <a:t>Základní úrokové sazby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89159"/>
              </p:ext>
            </p:extLst>
          </p:nvPr>
        </p:nvGraphicFramePr>
        <p:xfrm>
          <a:off x="457200" y="980728"/>
          <a:ext cx="6635079" cy="1736704"/>
        </p:xfrm>
        <a:graphic>
          <a:graphicData uri="http://schemas.openxmlformats.org/drawingml/2006/table">
            <a:tbl>
              <a:tblPr/>
              <a:tblGrid>
                <a:gridCol w="2211693">
                  <a:extLst>
                    <a:ext uri="{9D8B030D-6E8A-4147-A177-3AD203B41FA5}">
                      <a16:colId xmlns:a16="http://schemas.microsoft.com/office/drawing/2014/main" val="3038392426"/>
                    </a:ext>
                  </a:extLst>
                </a:gridCol>
                <a:gridCol w="2211693">
                  <a:extLst>
                    <a:ext uri="{9D8B030D-6E8A-4147-A177-3AD203B41FA5}">
                      <a16:colId xmlns:a16="http://schemas.microsoft.com/office/drawing/2014/main" val="931264738"/>
                    </a:ext>
                  </a:extLst>
                </a:gridCol>
                <a:gridCol w="2211693">
                  <a:extLst>
                    <a:ext uri="{9D8B030D-6E8A-4147-A177-3AD203B41FA5}">
                      <a16:colId xmlns:a16="http://schemas.microsoft.com/office/drawing/2014/main" val="474232784"/>
                    </a:ext>
                  </a:extLst>
                </a:gridCol>
              </a:tblGrid>
              <a:tr h="365522">
                <a:tc>
                  <a:txBody>
                    <a:bodyPr/>
                    <a:lstStyle/>
                    <a:p>
                      <a:r>
                        <a:rPr lang="cs-CZ" sz="1800"/>
                        <a:t>Název</a:t>
                      </a: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                             Sazba</a:t>
                      </a:r>
                      <a:r>
                        <a:rPr lang="cs-CZ" sz="1800" dirty="0"/>
                        <a:t> </a:t>
                      </a: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                        Platná</a:t>
                      </a:r>
                      <a:r>
                        <a:rPr lang="cs-CZ" sz="1800" dirty="0"/>
                        <a:t> od</a:t>
                      </a: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901514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r>
                        <a:rPr lang="cs-CZ" sz="1800" dirty="0">
                          <a:hlinkClick r:id="rId2"/>
                        </a:rPr>
                        <a:t>2T </a:t>
                      </a:r>
                      <a:r>
                        <a:rPr lang="cs-CZ" sz="1800" dirty="0" err="1">
                          <a:hlinkClick r:id="rId2"/>
                        </a:rPr>
                        <a:t>repo</a:t>
                      </a:r>
                      <a:r>
                        <a:rPr lang="cs-CZ" sz="1800" dirty="0">
                          <a:hlinkClick r:id="rId2"/>
                        </a:rPr>
                        <a:t> sazba</a:t>
                      </a:r>
                      <a:endParaRPr lang="cs-CZ" sz="1800" dirty="0"/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effectLst/>
                        </a:rPr>
                        <a:t>6,25 </a:t>
                      </a:r>
                      <a:r>
                        <a:rPr lang="cs-CZ" sz="1800" dirty="0">
                          <a:effectLst/>
                        </a:rPr>
                        <a:t>%</a:t>
                      </a: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effectLst/>
                        </a:rPr>
                        <a:t>9. 2. 2024</a:t>
                      </a:r>
                      <a:endParaRPr lang="cs-CZ" sz="1800" dirty="0">
                        <a:effectLst/>
                      </a:endParaRP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301523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r>
                        <a:rPr lang="cs-CZ" sz="1800">
                          <a:hlinkClick r:id="rId3"/>
                        </a:rPr>
                        <a:t>Diskontní sazba</a:t>
                      </a:r>
                      <a:endParaRPr lang="cs-CZ" sz="1800"/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effectLst/>
                        </a:rPr>
                        <a:t>5,00 </a:t>
                      </a:r>
                      <a:r>
                        <a:rPr lang="cs-CZ" sz="1800" dirty="0">
                          <a:effectLst/>
                        </a:rPr>
                        <a:t>%</a:t>
                      </a: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effectLst/>
                        </a:rPr>
                        <a:t>9. 2. 2024</a:t>
                      </a:r>
                      <a:endParaRPr lang="cs-CZ" sz="1800" dirty="0">
                        <a:effectLst/>
                      </a:endParaRP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427602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r>
                        <a:rPr lang="cs-CZ" sz="1800">
                          <a:hlinkClick r:id="rId4"/>
                        </a:rPr>
                        <a:t>Lombardní sazba</a:t>
                      </a:r>
                      <a:endParaRPr lang="cs-CZ" sz="1800"/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effectLst/>
                        </a:rPr>
                        <a:t>7,25 </a:t>
                      </a:r>
                      <a:r>
                        <a:rPr lang="cs-CZ" sz="1800" dirty="0">
                          <a:effectLst/>
                        </a:rPr>
                        <a:t>%</a:t>
                      </a: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effectLst/>
                        </a:rPr>
                        <a:t>9. 2. 2024</a:t>
                      </a:r>
                      <a:endParaRPr lang="cs-CZ" sz="1800" dirty="0">
                        <a:effectLst/>
                      </a:endParaRPr>
                    </a:p>
                  </a:txBody>
                  <a:tcPr marL="44873" marR="44873" marT="45638" marB="456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148505"/>
                  </a:ext>
                </a:extLst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251520" y="3356992"/>
            <a:ext cx="8712968" cy="3024336"/>
          </a:xfrm>
        </p:spPr>
        <p:txBody>
          <a:bodyPr/>
          <a:lstStyle/>
          <a:p>
            <a:r>
              <a:rPr lang="cs-CZ" sz="2400" dirty="0" smtClean="0"/>
              <a:t>2T </a:t>
            </a:r>
            <a:r>
              <a:rPr lang="cs-CZ" sz="2400" dirty="0" err="1" smtClean="0"/>
              <a:t>repo</a:t>
            </a:r>
            <a:r>
              <a:rPr lang="cs-CZ" sz="2400" dirty="0" smtClean="0"/>
              <a:t> sazba …ČNB stahuje přebytečnou likviditu (finance)</a:t>
            </a:r>
          </a:p>
          <a:p>
            <a:r>
              <a:rPr lang="cs-CZ" sz="2400" dirty="0" smtClean="0"/>
              <a:t>diskontní sazba … komerční banky si u CB ukládají volné finance úročené tzv. </a:t>
            </a:r>
            <a:r>
              <a:rPr lang="cs-CZ" sz="2400" dirty="0" err="1" smtClean="0"/>
              <a:t>overnight</a:t>
            </a:r>
            <a:endParaRPr lang="cs-CZ" sz="2400" dirty="0" smtClean="0"/>
          </a:p>
          <a:p>
            <a:r>
              <a:rPr lang="cs-CZ" sz="2400" dirty="0" smtClean="0"/>
              <a:t>lombardní sazba … komerční banky si od CB půjčují (úročeno také tzv. </a:t>
            </a:r>
            <a:r>
              <a:rPr lang="cs-CZ" sz="2400" dirty="0" err="1" smtClean="0"/>
              <a:t>overnight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92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900" b="1" dirty="0">
                <a:latin typeface="Arial" panose="020B0604020202020204" pitchFamily="34" charset="0"/>
              </a:rPr>
              <a:t>Aktuální </a:t>
            </a:r>
            <a:r>
              <a:rPr lang="cs-CZ" altLang="cs-CZ" sz="900" b="1" dirty="0" err="1">
                <a:latin typeface="Arial" panose="020B0604020202020204" pitchFamily="34" charset="0"/>
              </a:rPr>
              <a:t>měnověpolitické</a:t>
            </a:r>
            <a:r>
              <a:rPr lang="cs-CZ" altLang="cs-CZ" sz="900" b="1" dirty="0">
                <a:latin typeface="Arial" panose="020B0604020202020204" pitchFamily="34" charset="0"/>
              </a:rPr>
              <a:t> sazby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d8a0fb3-937c-4d2e-8ee6-5986c099a0b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ABD7ED6B2A9F499E016E2E66995393" ma:contentTypeVersion="18" ma:contentTypeDescription="Vytvoří nový dokument" ma:contentTypeScope="" ma:versionID="aebeddc949715b2850bc2f6e60c429e8">
  <xsd:schema xmlns:xsd="http://www.w3.org/2001/XMLSchema" xmlns:xs="http://www.w3.org/2001/XMLSchema" xmlns:p="http://schemas.microsoft.com/office/2006/metadata/properties" xmlns:ns3="1d8a0fb3-937c-4d2e-8ee6-5986c099a0b0" xmlns:ns4="5689336a-e893-407b-803f-c6d80c43a862" targetNamespace="http://schemas.microsoft.com/office/2006/metadata/properties" ma:root="true" ma:fieldsID="147deb80b9130af0a14c7531bc5d2c8d" ns3:_="" ns4:_="">
    <xsd:import namespace="1d8a0fb3-937c-4d2e-8ee6-5986c099a0b0"/>
    <xsd:import namespace="5689336a-e893-407b-803f-c6d80c43a8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a0fb3-937c-4d2e-8ee6-5986c099a0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9336a-e893-407b-803f-c6d80c43a86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AF56FB-BF67-46F8-A4E0-CA80798FE0CF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1d8a0fb3-937c-4d2e-8ee6-5986c099a0b0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689336a-e893-407b-803f-c6d80c43a86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2B281E6-8869-4F7A-9BE6-67933411E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a0fb3-937c-4d2e-8ee6-5986c099a0b0"/>
    <ds:schemaRef ds:uri="5689336a-e893-407b-803f-c6d80c43a8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792008-4CD9-4664-A1BB-8573D20511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1302</Words>
  <Application>Microsoft Office PowerPoint</Application>
  <PresentationFormat>Předvádění na obrazovce (4:3)</PresentationFormat>
  <Paragraphs>151</Paragraphs>
  <Slides>28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Wingdings</vt:lpstr>
      <vt:lpstr>Motiv systému Office</vt:lpstr>
      <vt:lpstr>Rovnice</vt:lpstr>
      <vt:lpstr>devizový trh: dokončení</vt:lpstr>
      <vt:lpstr>Prezentace aplikace PowerPoint</vt:lpstr>
      <vt:lpstr>Bankovní soustava</vt:lpstr>
      <vt:lpstr>Banky v současné době plní čtyři základní funkce:</vt:lpstr>
      <vt:lpstr>Bankovní multiplikátor</vt:lpstr>
      <vt:lpstr>Povinné minimální bankovní rezervy (PMR)</vt:lpstr>
      <vt:lpstr>Prezentace aplikace PowerPoint</vt:lpstr>
      <vt:lpstr>Prezentace aplikace PowerPoint</vt:lpstr>
      <vt:lpstr>Základní úrokové sazby</vt:lpstr>
      <vt:lpstr>Prezentace aplikace PowerPoint</vt:lpstr>
      <vt:lpstr>Trh peněz</vt:lpstr>
      <vt:lpstr>Nabídka peněz (MS)</vt:lpstr>
      <vt:lpstr>Poptávka po penězích (MD)</vt:lpstr>
      <vt:lpstr>Motivy držby peněz</vt:lpstr>
      <vt:lpstr>Rovnováha na trhu peněz</vt:lpstr>
      <vt:lpstr>Efekty růstu důchodu na trhu s penězi</vt:lpstr>
      <vt:lpstr>Prezentace aplikace PowerPoint</vt:lpstr>
      <vt:lpstr>Prezentace aplikace PowerPoint</vt:lpstr>
      <vt:lpstr>Prezentace aplikace PowerPoint</vt:lpstr>
      <vt:lpstr>Efekty růstu reálné peněžní nabídky na trhu peněz</vt:lpstr>
      <vt:lpstr>Prezentace aplikace PowerPoint</vt:lpstr>
      <vt:lpstr>Prezentace aplikace PowerPoint</vt:lpstr>
      <vt:lpstr>Prezentace aplikace PowerPoint</vt:lpstr>
      <vt:lpstr>Jak se na trhu peněz projeví růst reálné úrokové míry? Zakreslete …</vt:lpstr>
      <vt:lpstr>Mezinárodní finance</vt:lpstr>
      <vt:lpstr>Mezinárodní měnový fond</vt:lpstr>
      <vt:lpstr>Prezentace aplikace PowerPoint</vt:lpstr>
      <vt:lpstr>Světová banka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Blanka Brandová</cp:lastModifiedBy>
  <cp:revision>71</cp:revision>
  <dcterms:created xsi:type="dcterms:W3CDTF">2013-10-26T08:00:16Z</dcterms:created>
  <dcterms:modified xsi:type="dcterms:W3CDTF">2024-03-20T20:41:09Z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0x010100D9ABD7ED6B2A9F499E016E2E66995393</vt:lpwstr>
  </property>
</Properties>
</file>