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354" r:id="rId4"/>
    <p:sldId id="355" r:id="rId5"/>
    <p:sldId id="356" r:id="rId6"/>
    <p:sldId id="357" r:id="rId7"/>
    <p:sldId id="358" r:id="rId8"/>
    <p:sldId id="359" r:id="rId9"/>
    <p:sldId id="334" r:id="rId10"/>
    <p:sldId id="339" r:id="rId11"/>
    <p:sldId id="336" r:id="rId12"/>
    <p:sldId id="335" r:id="rId13"/>
    <p:sldId id="337" r:id="rId14"/>
    <p:sldId id="338" r:id="rId15"/>
    <p:sldId id="340" r:id="rId16"/>
    <p:sldId id="346" r:id="rId17"/>
    <p:sldId id="341" r:id="rId18"/>
    <p:sldId id="343" r:id="rId19"/>
    <p:sldId id="351" r:id="rId20"/>
    <p:sldId id="345" r:id="rId21"/>
    <p:sldId id="342" r:id="rId22"/>
    <p:sldId id="347" r:id="rId23"/>
    <p:sldId id="344" r:id="rId24"/>
    <p:sldId id="349" r:id="rId25"/>
    <p:sldId id="352" r:id="rId26"/>
    <p:sldId id="353" r:id="rId27"/>
    <p:sldId id="328" r:id="rId28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F03499-9F4D-4F7E-A7EA-676C9080F85C}">
          <p14:sldIdLst>
            <p14:sldId id="257"/>
            <p14:sldId id="259"/>
          </p14:sldIdLst>
        </p14:section>
        <p14:section name="Oddíl bez názvu" id="{DFF3904C-0A3A-4D9C-AB76-861CB2AF982B}">
          <p14:sldIdLst>
            <p14:sldId id="354"/>
            <p14:sldId id="355"/>
            <p14:sldId id="356"/>
            <p14:sldId id="357"/>
            <p14:sldId id="358"/>
            <p14:sldId id="359"/>
            <p14:sldId id="334"/>
            <p14:sldId id="339"/>
            <p14:sldId id="336"/>
            <p14:sldId id="335"/>
            <p14:sldId id="337"/>
            <p14:sldId id="338"/>
            <p14:sldId id="340"/>
            <p14:sldId id="346"/>
            <p14:sldId id="341"/>
            <p14:sldId id="343"/>
            <p14:sldId id="351"/>
            <p14:sldId id="345"/>
            <p14:sldId id="342"/>
            <p14:sldId id="347"/>
            <p14:sldId id="344"/>
            <p14:sldId id="349"/>
            <p14:sldId id="352"/>
            <p14:sldId id="353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29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0639B-EF3D-4256-B79E-773729643F8D}" type="doc">
      <dgm:prSet loTypeId="urn:microsoft.com/office/officeart/2005/8/layout/radial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EB0A00F5-4232-4348-A499-3EF7E2519E6C}">
      <dgm:prSet phldrT="[Text]"/>
      <dgm:spPr/>
      <dgm:t>
        <a:bodyPr/>
        <a:lstStyle/>
        <a:p>
          <a:r>
            <a:rPr lang="cs-CZ" dirty="0">
              <a:latin typeface="Tw Cen MT Condensed" panose="020B0606020104020203" pitchFamily="34" charset="-18"/>
            </a:rPr>
            <a:t>srozumitelná</a:t>
          </a:r>
        </a:p>
      </dgm:t>
    </dgm:pt>
    <dgm:pt modelId="{A13A0F08-9805-4CDB-9E86-E4B92335BEC5}" type="parTrans" cxnId="{A021B883-6537-4746-A37F-6BCCC0A9F8FD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DF5EA566-B498-423A-8086-0B25B0259045}" type="sibTrans" cxnId="{A021B883-6537-4746-A37F-6BCCC0A9F8FD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6F651C82-4C8C-460B-9FFD-4A5D1F06D66B}">
      <dgm:prSet phldrT="[Text]"/>
      <dgm:spPr/>
      <dgm:t>
        <a:bodyPr/>
        <a:lstStyle/>
        <a:p>
          <a:r>
            <a:rPr lang="cs-CZ" dirty="0">
              <a:latin typeface="Tw Cen MT Condensed" panose="020B0606020104020203" pitchFamily="34" charset="-18"/>
            </a:rPr>
            <a:t>dostupná</a:t>
          </a:r>
        </a:p>
      </dgm:t>
    </dgm:pt>
    <dgm:pt modelId="{3D91302B-E247-430C-98F4-BAC8C482AF63}" type="parTrans" cxnId="{6E0C253F-8ADD-406C-9EFF-50B5CE67F999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550D7915-95B4-46C5-A1AD-1897EAA01671}" type="sibTrans" cxnId="{6E0C253F-8ADD-406C-9EFF-50B5CE67F999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4D86ED0D-5DE9-4BBD-847E-73814B880EF8}">
      <dgm:prSet phldrT="[Text]"/>
      <dgm:spPr/>
      <dgm:t>
        <a:bodyPr/>
        <a:lstStyle/>
        <a:p>
          <a:r>
            <a:rPr lang="cs-CZ" dirty="0">
              <a:latin typeface="Tw Cen MT Condensed" panose="020B0606020104020203" pitchFamily="34" charset="-18"/>
            </a:rPr>
            <a:t>krátká, jednoduchá</a:t>
          </a:r>
        </a:p>
      </dgm:t>
    </dgm:pt>
    <dgm:pt modelId="{822BA578-8EF4-4184-B6AC-461DE122010E}" type="parTrans" cxnId="{9F210D02-315B-479C-A7BA-580EA3B0342C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07ED1F51-4A2A-4AE0-816B-4DA260D0ADD9}" type="sibTrans" cxnId="{9F210D02-315B-479C-A7BA-580EA3B0342C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43E45CF5-5375-47AA-8375-34FC83F9F31C}">
      <dgm:prSet phldrT="[Text]"/>
      <dgm:spPr/>
      <dgm:t>
        <a:bodyPr/>
        <a:lstStyle/>
        <a:p>
          <a:r>
            <a:rPr lang="cs-CZ" dirty="0">
              <a:latin typeface="Tw Cen MT Condensed" panose="020B0606020104020203" pitchFamily="34" charset="-18"/>
            </a:rPr>
            <a:t>konzistentní ve sdělení</a:t>
          </a:r>
        </a:p>
      </dgm:t>
    </dgm:pt>
    <dgm:pt modelId="{488409F1-F657-4871-9786-BBF00ED922CA}" type="parTrans" cxnId="{804E9AC8-5E2D-4144-BE07-ADD78BDA7ED1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D2FE6A5A-070F-49CB-B933-BFF838F12618}" type="sibTrans" cxnId="{804E9AC8-5E2D-4144-BE07-ADD78BDA7ED1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359647B5-061D-4F3A-9DC7-D89314E13249}">
      <dgm:prSet phldrT="[Text]"/>
      <dgm:spPr/>
      <dgm:t>
        <a:bodyPr/>
        <a:lstStyle/>
        <a:p>
          <a:r>
            <a:rPr lang="cs-CZ" dirty="0">
              <a:latin typeface="Tw Cen MT Condensed" panose="020B0606020104020203" pitchFamily="34" charset="-18"/>
            </a:rPr>
            <a:t>ve vizuální podobě</a:t>
          </a:r>
        </a:p>
      </dgm:t>
    </dgm:pt>
    <dgm:pt modelId="{FDA15A0B-3978-441C-B628-181DC19E58D6}" type="sibTrans" cxnId="{7DDC1FF4-5860-4C4B-B205-68B82BF4678A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662B0489-A655-4D6A-8A53-BED5F8D2B3E6}" type="parTrans" cxnId="{7DDC1FF4-5860-4C4B-B205-68B82BF4678A}">
      <dgm:prSet/>
      <dgm:spPr/>
      <dgm:t>
        <a:bodyPr/>
        <a:lstStyle/>
        <a:p>
          <a:endParaRPr lang="cs-CZ">
            <a:latin typeface="Tw Cen MT Condensed" panose="020B0606020104020203" pitchFamily="34" charset="-18"/>
          </a:endParaRPr>
        </a:p>
      </dgm:t>
    </dgm:pt>
    <dgm:pt modelId="{FA1A14B3-E6AD-4755-898E-59DC58FA49FC}" type="pres">
      <dgm:prSet presAssocID="{70B0639B-EF3D-4256-B79E-773729643F8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AA7E8EB-4449-4E11-839A-93781E2C3E2D}" type="pres">
      <dgm:prSet presAssocID="{70B0639B-EF3D-4256-B79E-773729643F8D}" presName="cycle" presStyleCnt="0"/>
      <dgm:spPr/>
    </dgm:pt>
    <dgm:pt modelId="{ED5FC760-4D34-4582-9ED2-21598DF1383C}" type="pres">
      <dgm:prSet presAssocID="{70B0639B-EF3D-4256-B79E-773729643F8D}" presName="centerShape" presStyleCnt="0"/>
      <dgm:spPr/>
    </dgm:pt>
    <dgm:pt modelId="{69CB676F-B811-44B9-92FA-9EA210EDDDF2}" type="pres">
      <dgm:prSet presAssocID="{70B0639B-EF3D-4256-B79E-773729643F8D}" presName="connSite" presStyleLbl="node1" presStyleIdx="0" presStyleCnt="6"/>
      <dgm:spPr/>
    </dgm:pt>
    <dgm:pt modelId="{66478063-A18B-4ADE-8E05-ED58A6FD6DE9}" type="pres">
      <dgm:prSet presAssocID="{70B0639B-EF3D-4256-B79E-773729643F8D}" presName="visible" presStyleLbl="node1" presStyleIdx="0" presStyleCnt="6" custAng="0" custScaleX="173444" custScaleY="167419" custLinFactNeighborX="-3884" custLinFactNeighborY="-90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98D2FF46-5EB9-4EAE-A1DD-CA2C3B492072}" type="pres">
      <dgm:prSet presAssocID="{A13A0F08-9805-4CDB-9E86-E4B92335BEC5}" presName="Name25" presStyleLbl="parChTrans1D1" presStyleIdx="0" presStyleCnt="5"/>
      <dgm:spPr/>
    </dgm:pt>
    <dgm:pt modelId="{60DDFBB7-090A-4CE1-99DA-4CB5F32432A5}" type="pres">
      <dgm:prSet presAssocID="{EB0A00F5-4232-4348-A499-3EF7E2519E6C}" presName="node" presStyleCnt="0"/>
      <dgm:spPr/>
    </dgm:pt>
    <dgm:pt modelId="{6280FE26-7E10-46B1-BA5A-6205217D9669}" type="pres">
      <dgm:prSet presAssocID="{EB0A00F5-4232-4348-A499-3EF7E2519E6C}" presName="parentNode" presStyleLbl="node1" presStyleIdx="1" presStyleCnt="6" custScaleX="307333">
        <dgm:presLayoutVars>
          <dgm:chMax val="1"/>
          <dgm:bulletEnabled val="1"/>
        </dgm:presLayoutVars>
      </dgm:prSet>
      <dgm:spPr/>
    </dgm:pt>
    <dgm:pt modelId="{025A6729-D216-4382-B673-C2011030CB97}" type="pres">
      <dgm:prSet presAssocID="{EB0A00F5-4232-4348-A499-3EF7E2519E6C}" presName="childNode" presStyleLbl="revTx" presStyleIdx="0" presStyleCnt="0">
        <dgm:presLayoutVars>
          <dgm:bulletEnabled val="1"/>
        </dgm:presLayoutVars>
      </dgm:prSet>
      <dgm:spPr/>
    </dgm:pt>
    <dgm:pt modelId="{AB127A8C-21C2-4E3B-A143-D8D7A581EFB1}" type="pres">
      <dgm:prSet presAssocID="{662B0489-A655-4D6A-8A53-BED5F8D2B3E6}" presName="Name25" presStyleLbl="parChTrans1D1" presStyleIdx="1" presStyleCnt="5"/>
      <dgm:spPr/>
    </dgm:pt>
    <dgm:pt modelId="{AB7902C5-6078-4167-8D4A-C5FBFF223CC3}" type="pres">
      <dgm:prSet presAssocID="{359647B5-061D-4F3A-9DC7-D89314E13249}" presName="node" presStyleCnt="0"/>
      <dgm:spPr/>
    </dgm:pt>
    <dgm:pt modelId="{25F5F483-147C-45EF-BCD6-DE8FE3ECC4F8}" type="pres">
      <dgm:prSet presAssocID="{359647B5-061D-4F3A-9DC7-D89314E13249}" presName="parentNode" presStyleLbl="node1" presStyleIdx="2" presStyleCnt="6" custScaleX="310510" custLinFactNeighborX="94459" custLinFactNeighborY="-3931">
        <dgm:presLayoutVars>
          <dgm:chMax val="1"/>
          <dgm:bulletEnabled val="1"/>
        </dgm:presLayoutVars>
      </dgm:prSet>
      <dgm:spPr/>
    </dgm:pt>
    <dgm:pt modelId="{A48893D8-FFB9-4734-8D04-3CA047B298BB}" type="pres">
      <dgm:prSet presAssocID="{359647B5-061D-4F3A-9DC7-D89314E13249}" presName="childNode" presStyleLbl="revTx" presStyleIdx="0" presStyleCnt="0">
        <dgm:presLayoutVars>
          <dgm:bulletEnabled val="1"/>
        </dgm:presLayoutVars>
      </dgm:prSet>
      <dgm:spPr/>
    </dgm:pt>
    <dgm:pt modelId="{730B01CE-004E-420B-B90D-215D5D025361}" type="pres">
      <dgm:prSet presAssocID="{3D91302B-E247-430C-98F4-BAC8C482AF63}" presName="Name25" presStyleLbl="parChTrans1D1" presStyleIdx="2" presStyleCnt="5"/>
      <dgm:spPr/>
    </dgm:pt>
    <dgm:pt modelId="{676296DE-DFCC-43BA-B61D-ABD5644D2E49}" type="pres">
      <dgm:prSet presAssocID="{6F651C82-4C8C-460B-9FFD-4A5D1F06D66B}" presName="node" presStyleCnt="0"/>
      <dgm:spPr/>
    </dgm:pt>
    <dgm:pt modelId="{C69E8D11-19B0-47CF-AABF-D6B43E8A6B93}" type="pres">
      <dgm:prSet presAssocID="{6F651C82-4C8C-460B-9FFD-4A5D1F06D66B}" presName="parentNode" presStyleLbl="node1" presStyleIdx="3" presStyleCnt="6" custScaleX="341599" custLinFactX="38190" custLinFactNeighborX="100000" custLinFactNeighborY="-11194">
        <dgm:presLayoutVars>
          <dgm:chMax val="1"/>
          <dgm:bulletEnabled val="1"/>
        </dgm:presLayoutVars>
      </dgm:prSet>
      <dgm:spPr/>
    </dgm:pt>
    <dgm:pt modelId="{3F2E62DA-0CFB-4CC9-B007-55160C321F25}" type="pres">
      <dgm:prSet presAssocID="{6F651C82-4C8C-460B-9FFD-4A5D1F06D66B}" presName="childNode" presStyleLbl="revTx" presStyleIdx="0" presStyleCnt="0">
        <dgm:presLayoutVars>
          <dgm:bulletEnabled val="1"/>
        </dgm:presLayoutVars>
      </dgm:prSet>
      <dgm:spPr/>
    </dgm:pt>
    <dgm:pt modelId="{D04998A4-A8E5-4764-84A9-E07D3A1D2D46}" type="pres">
      <dgm:prSet presAssocID="{822BA578-8EF4-4184-B6AC-461DE122010E}" presName="Name25" presStyleLbl="parChTrans1D1" presStyleIdx="3" presStyleCnt="5"/>
      <dgm:spPr/>
    </dgm:pt>
    <dgm:pt modelId="{15526591-B827-4D05-84BA-C80C396416FB}" type="pres">
      <dgm:prSet presAssocID="{4D86ED0D-5DE9-4BBD-847E-73814B880EF8}" presName="node" presStyleCnt="0"/>
      <dgm:spPr/>
    </dgm:pt>
    <dgm:pt modelId="{F8D8D522-8187-4AEC-9C9C-473755F81060}" type="pres">
      <dgm:prSet presAssocID="{4D86ED0D-5DE9-4BBD-847E-73814B880EF8}" presName="parentNode" presStyleLbl="node1" presStyleIdx="4" presStyleCnt="6" custScaleX="348298" custLinFactX="59180" custLinFactNeighborX="100000">
        <dgm:presLayoutVars>
          <dgm:chMax val="1"/>
          <dgm:bulletEnabled val="1"/>
        </dgm:presLayoutVars>
      </dgm:prSet>
      <dgm:spPr/>
    </dgm:pt>
    <dgm:pt modelId="{28A1AD94-298E-4323-8089-ADA1F097B36F}" type="pres">
      <dgm:prSet presAssocID="{4D86ED0D-5DE9-4BBD-847E-73814B880EF8}" presName="childNode" presStyleLbl="revTx" presStyleIdx="0" presStyleCnt="0">
        <dgm:presLayoutVars>
          <dgm:bulletEnabled val="1"/>
        </dgm:presLayoutVars>
      </dgm:prSet>
      <dgm:spPr/>
    </dgm:pt>
    <dgm:pt modelId="{908ECA76-93C0-4764-AEBF-62A7B7F02A2A}" type="pres">
      <dgm:prSet presAssocID="{488409F1-F657-4871-9786-BBF00ED922CA}" presName="Name25" presStyleLbl="parChTrans1D1" presStyleIdx="4" presStyleCnt="5"/>
      <dgm:spPr/>
    </dgm:pt>
    <dgm:pt modelId="{48C556BF-8E0B-46AC-88AD-8A389DE619AB}" type="pres">
      <dgm:prSet presAssocID="{43E45CF5-5375-47AA-8375-34FC83F9F31C}" presName="node" presStyleCnt="0"/>
      <dgm:spPr/>
    </dgm:pt>
    <dgm:pt modelId="{5FD1523C-FB7F-4E37-A62E-AAAF738B0CDC}" type="pres">
      <dgm:prSet presAssocID="{43E45CF5-5375-47AA-8375-34FC83F9F31C}" presName="parentNode" presStyleLbl="node1" presStyleIdx="5" presStyleCnt="6" custScaleX="377867">
        <dgm:presLayoutVars>
          <dgm:chMax val="1"/>
          <dgm:bulletEnabled val="1"/>
        </dgm:presLayoutVars>
      </dgm:prSet>
      <dgm:spPr/>
    </dgm:pt>
    <dgm:pt modelId="{1A546A61-CB6C-48D4-86A9-67A15F99928C}" type="pres">
      <dgm:prSet presAssocID="{43E45CF5-5375-47AA-8375-34FC83F9F31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F210D02-315B-479C-A7BA-580EA3B0342C}" srcId="{70B0639B-EF3D-4256-B79E-773729643F8D}" destId="{4D86ED0D-5DE9-4BBD-847E-73814B880EF8}" srcOrd="3" destOrd="0" parTransId="{822BA578-8EF4-4184-B6AC-461DE122010E}" sibTransId="{07ED1F51-4A2A-4AE0-816B-4DA260D0ADD9}"/>
    <dgm:cxn modelId="{6D314C02-D94E-4979-84C4-43281DEEEA2A}" type="presOf" srcId="{359647B5-061D-4F3A-9DC7-D89314E13249}" destId="{25F5F483-147C-45EF-BCD6-DE8FE3ECC4F8}" srcOrd="0" destOrd="0" presId="urn:microsoft.com/office/officeart/2005/8/layout/radial2"/>
    <dgm:cxn modelId="{0494C339-A3DB-4A3E-8B62-F70681250500}" type="presOf" srcId="{A13A0F08-9805-4CDB-9E86-E4B92335BEC5}" destId="{98D2FF46-5EB9-4EAE-A1DD-CA2C3B492072}" srcOrd="0" destOrd="0" presId="urn:microsoft.com/office/officeart/2005/8/layout/radial2"/>
    <dgm:cxn modelId="{6E0C253F-8ADD-406C-9EFF-50B5CE67F999}" srcId="{70B0639B-EF3D-4256-B79E-773729643F8D}" destId="{6F651C82-4C8C-460B-9FFD-4A5D1F06D66B}" srcOrd="2" destOrd="0" parTransId="{3D91302B-E247-430C-98F4-BAC8C482AF63}" sibTransId="{550D7915-95B4-46C5-A1AD-1897EAA01671}"/>
    <dgm:cxn modelId="{0AB95C44-10DD-429F-856B-66745E2E2356}" type="presOf" srcId="{662B0489-A655-4D6A-8A53-BED5F8D2B3E6}" destId="{AB127A8C-21C2-4E3B-A143-D8D7A581EFB1}" srcOrd="0" destOrd="0" presId="urn:microsoft.com/office/officeart/2005/8/layout/radial2"/>
    <dgm:cxn modelId="{A6BAEE69-3C9E-4E0E-8C35-34B7B636B65F}" type="presOf" srcId="{4D86ED0D-5DE9-4BBD-847E-73814B880EF8}" destId="{F8D8D522-8187-4AEC-9C9C-473755F81060}" srcOrd="0" destOrd="0" presId="urn:microsoft.com/office/officeart/2005/8/layout/radial2"/>
    <dgm:cxn modelId="{9F571450-D9CD-47C2-9B22-D4EEAFA98049}" type="presOf" srcId="{6F651C82-4C8C-460B-9FFD-4A5D1F06D66B}" destId="{C69E8D11-19B0-47CF-AABF-D6B43E8A6B93}" srcOrd="0" destOrd="0" presId="urn:microsoft.com/office/officeart/2005/8/layout/radial2"/>
    <dgm:cxn modelId="{20AD707A-0B67-4675-A943-66DF9899376D}" type="presOf" srcId="{70B0639B-EF3D-4256-B79E-773729643F8D}" destId="{FA1A14B3-E6AD-4755-898E-59DC58FA49FC}" srcOrd="0" destOrd="0" presId="urn:microsoft.com/office/officeart/2005/8/layout/radial2"/>
    <dgm:cxn modelId="{A021B883-6537-4746-A37F-6BCCC0A9F8FD}" srcId="{70B0639B-EF3D-4256-B79E-773729643F8D}" destId="{EB0A00F5-4232-4348-A499-3EF7E2519E6C}" srcOrd="0" destOrd="0" parTransId="{A13A0F08-9805-4CDB-9E86-E4B92335BEC5}" sibTransId="{DF5EA566-B498-423A-8086-0B25B0259045}"/>
    <dgm:cxn modelId="{F9A66F8A-164B-4F05-879B-8A8C116E1BB2}" type="presOf" srcId="{822BA578-8EF4-4184-B6AC-461DE122010E}" destId="{D04998A4-A8E5-4764-84A9-E07D3A1D2D46}" srcOrd="0" destOrd="0" presId="urn:microsoft.com/office/officeart/2005/8/layout/radial2"/>
    <dgm:cxn modelId="{D443AEBA-B681-4067-BAA6-6171E472BCC3}" type="presOf" srcId="{EB0A00F5-4232-4348-A499-3EF7E2519E6C}" destId="{6280FE26-7E10-46B1-BA5A-6205217D9669}" srcOrd="0" destOrd="0" presId="urn:microsoft.com/office/officeart/2005/8/layout/radial2"/>
    <dgm:cxn modelId="{9A8006BE-963B-4D50-8E38-27757C94E7A9}" type="presOf" srcId="{488409F1-F657-4871-9786-BBF00ED922CA}" destId="{908ECA76-93C0-4764-AEBF-62A7B7F02A2A}" srcOrd="0" destOrd="0" presId="urn:microsoft.com/office/officeart/2005/8/layout/radial2"/>
    <dgm:cxn modelId="{804E9AC8-5E2D-4144-BE07-ADD78BDA7ED1}" srcId="{70B0639B-EF3D-4256-B79E-773729643F8D}" destId="{43E45CF5-5375-47AA-8375-34FC83F9F31C}" srcOrd="4" destOrd="0" parTransId="{488409F1-F657-4871-9786-BBF00ED922CA}" sibTransId="{D2FE6A5A-070F-49CB-B933-BFF838F12618}"/>
    <dgm:cxn modelId="{CE95AED3-874A-4128-88A1-B8CFD274FC9C}" type="presOf" srcId="{3D91302B-E247-430C-98F4-BAC8C482AF63}" destId="{730B01CE-004E-420B-B90D-215D5D025361}" srcOrd="0" destOrd="0" presId="urn:microsoft.com/office/officeart/2005/8/layout/radial2"/>
    <dgm:cxn modelId="{7DDC1FF4-5860-4C4B-B205-68B82BF4678A}" srcId="{70B0639B-EF3D-4256-B79E-773729643F8D}" destId="{359647B5-061D-4F3A-9DC7-D89314E13249}" srcOrd="1" destOrd="0" parTransId="{662B0489-A655-4D6A-8A53-BED5F8D2B3E6}" sibTransId="{FDA15A0B-3978-441C-B628-181DC19E58D6}"/>
    <dgm:cxn modelId="{A6B4F3FF-2F19-4622-8760-4A947923E602}" type="presOf" srcId="{43E45CF5-5375-47AA-8375-34FC83F9F31C}" destId="{5FD1523C-FB7F-4E37-A62E-AAAF738B0CDC}" srcOrd="0" destOrd="0" presId="urn:microsoft.com/office/officeart/2005/8/layout/radial2"/>
    <dgm:cxn modelId="{D199B91A-1741-4515-AF66-05F62B9B4EA2}" type="presParOf" srcId="{FA1A14B3-E6AD-4755-898E-59DC58FA49FC}" destId="{4AA7E8EB-4449-4E11-839A-93781E2C3E2D}" srcOrd="0" destOrd="0" presId="urn:microsoft.com/office/officeart/2005/8/layout/radial2"/>
    <dgm:cxn modelId="{9D7DC304-71B0-44EB-9382-CB334F5006E9}" type="presParOf" srcId="{4AA7E8EB-4449-4E11-839A-93781E2C3E2D}" destId="{ED5FC760-4D34-4582-9ED2-21598DF1383C}" srcOrd="0" destOrd="0" presId="urn:microsoft.com/office/officeart/2005/8/layout/radial2"/>
    <dgm:cxn modelId="{CA8B3C94-86A7-482F-B58E-C53C63D3A36F}" type="presParOf" srcId="{ED5FC760-4D34-4582-9ED2-21598DF1383C}" destId="{69CB676F-B811-44B9-92FA-9EA210EDDDF2}" srcOrd="0" destOrd="0" presId="urn:microsoft.com/office/officeart/2005/8/layout/radial2"/>
    <dgm:cxn modelId="{06FB9158-60C6-4365-8364-CFC25DA60FF3}" type="presParOf" srcId="{ED5FC760-4D34-4582-9ED2-21598DF1383C}" destId="{66478063-A18B-4ADE-8E05-ED58A6FD6DE9}" srcOrd="1" destOrd="0" presId="urn:microsoft.com/office/officeart/2005/8/layout/radial2"/>
    <dgm:cxn modelId="{7933F344-4938-4C09-A2E3-CEDB48C285BB}" type="presParOf" srcId="{4AA7E8EB-4449-4E11-839A-93781E2C3E2D}" destId="{98D2FF46-5EB9-4EAE-A1DD-CA2C3B492072}" srcOrd="1" destOrd="0" presId="urn:microsoft.com/office/officeart/2005/8/layout/radial2"/>
    <dgm:cxn modelId="{D46C23CE-21D0-4057-8821-A7F8C176795C}" type="presParOf" srcId="{4AA7E8EB-4449-4E11-839A-93781E2C3E2D}" destId="{60DDFBB7-090A-4CE1-99DA-4CB5F32432A5}" srcOrd="2" destOrd="0" presId="urn:microsoft.com/office/officeart/2005/8/layout/radial2"/>
    <dgm:cxn modelId="{1F19547F-CFA6-4F81-8BD6-66FEFC48B2B2}" type="presParOf" srcId="{60DDFBB7-090A-4CE1-99DA-4CB5F32432A5}" destId="{6280FE26-7E10-46B1-BA5A-6205217D9669}" srcOrd="0" destOrd="0" presId="urn:microsoft.com/office/officeart/2005/8/layout/radial2"/>
    <dgm:cxn modelId="{1E23D9A6-2A62-4489-9154-C37605D8077E}" type="presParOf" srcId="{60DDFBB7-090A-4CE1-99DA-4CB5F32432A5}" destId="{025A6729-D216-4382-B673-C2011030CB97}" srcOrd="1" destOrd="0" presId="urn:microsoft.com/office/officeart/2005/8/layout/radial2"/>
    <dgm:cxn modelId="{EB350D99-9F0F-46C1-80FC-29AF8F0C7420}" type="presParOf" srcId="{4AA7E8EB-4449-4E11-839A-93781E2C3E2D}" destId="{AB127A8C-21C2-4E3B-A143-D8D7A581EFB1}" srcOrd="3" destOrd="0" presId="urn:microsoft.com/office/officeart/2005/8/layout/radial2"/>
    <dgm:cxn modelId="{79D0F3E8-E310-4898-8D43-E99BAA5F4B03}" type="presParOf" srcId="{4AA7E8EB-4449-4E11-839A-93781E2C3E2D}" destId="{AB7902C5-6078-4167-8D4A-C5FBFF223CC3}" srcOrd="4" destOrd="0" presId="urn:microsoft.com/office/officeart/2005/8/layout/radial2"/>
    <dgm:cxn modelId="{AB42186B-D13F-4927-A234-49299CCEB3BA}" type="presParOf" srcId="{AB7902C5-6078-4167-8D4A-C5FBFF223CC3}" destId="{25F5F483-147C-45EF-BCD6-DE8FE3ECC4F8}" srcOrd="0" destOrd="0" presId="urn:microsoft.com/office/officeart/2005/8/layout/radial2"/>
    <dgm:cxn modelId="{0DB2AA86-9D2E-4B10-9D9D-81E85F88E35D}" type="presParOf" srcId="{AB7902C5-6078-4167-8D4A-C5FBFF223CC3}" destId="{A48893D8-FFB9-4734-8D04-3CA047B298BB}" srcOrd="1" destOrd="0" presId="urn:microsoft.com/office/officeart/2005/8/layout/radial2"/>
    <dgm:cxn modelId="{C15D5580-CC00-4687-B3D0-32E1A901DE67}" type="presParOf" srcId="{4AA7E8EB-4449-4E11-839A-93781E2C3E2D}" destId="{730B01CE-004E-420B-B90D-215D5D025361}" srcOrd="5" destOrd="0" presId="urn:microsoft.com/office/officeart/2005/8/layout/radial2"/>
    <dgm:cxn modelId="{A6017D27-CEFF-4DBC-A221-DD01DFD1A90F}" type="presParOf" srcId="{4AA7E8EB-4449-4E11-839A-93781E2C3E2D}" destId="{676296DE-DFCC-43BA-B61D-ABD5644D2E49}" srcOrd="6" destOrd="0" presId="urn:microsoft.com/office/officeart/2005/8/layout/radial2"/>
    <dgm:cxn modelId="{212D6E7C-11E7-4D79-86D3-80E4D68F47D1}" type="presParOf" srcId="{676296DE-DFCC-43BA-B61D-ABD5644D2E49}" destId="{C69E8D11-19B0-47CF-AABF-D6B43E8A6B93}" srcOrd="0" destOrd="0" presId="urn:microsoft.com/office/officeart/2005/8/layout/radial2"/>
    <dgm:cxn modelId="{5F6020E3-7D5A-4D99-8DCA-3D170A3AB800}" type="presParOf" srcId="{676296DE-DFCC-43BA-B61D-ABD5644D2E49}" destId="{3F2E62DA-0CFB-4CC9-B007-55160C321F25}" srcOrd="1" destOrd="0" presId="urn:microsoft.com/office/officeart/2005/8/layout/radial2"/>
    <dgm:cxn modelId="{9C966D3B-BA5C-44F8-9791-42DD6D11233F}" type="presParOf" srcId="{4AA7E8EB-4449-4E11-839A-93781E2C3E2D}" destId="{D04998A4-A8E5-4764-84A9-E07D3A1D2D46}" srcOrd="7" destOrd="0" presId="urn:microsoft.com/office/officeart/2005/8/layout/radial2"/>
    <dgm:cxn modelId="{8649116C-73AB-46E3-B487-ABE4BCD00AD7}" type="presParOf" srcId="{4AA7E8EB-4449-4E11-839A-93781E2C3E2D}" destId="{15526591-B827-4D05-84BA-C80C396416FB}" srcOrd="8" destOrd="0" presId="urn:microsoft.com/office/officeart/2005/8/layout/radial2"/>
    <dgm:cxn modelId="{B936E526-4381-4AEF-9FE1-7EEAA0084F99}" type="presParOf" srcId="{15526591-B827-4D05-84BA-C80C396416FB}" destId="{F8D8D522-8187-4AEC-9C9C-473755F81060}" srcOrd="0" destOrd="0" presId="urn:microsoft.com/office/officeart/2005/8/layout/radial2"/>
    <dgm:cxn modelId="{C63F4A48-55FD-410F-AB3F-847032429BC9}" type="presParOf" srcId="{15526591-B827-4D05-84BA-C80C396416FB}" destId="{28A1AD94-298E-4323-8089-ADA1F097B36F}" srcOrd="1" destOrd="0" presId="urn:microsoft.com/office/officeart/2005/8/layout/radial2"/>
    <dgm:cxn modelId="{C7567CF1-21EE-4768-86A9-E7803A34604A}" type="presParOf" srcId="{4AA7E8EB-4449-4E11-839A-93781E2C3E2D}" destId="{908ECA76-93C0-4764-AEBF-62A7B7F02A2A}" srcOrd="9" destOrd="0" presId="urn:microsoft.com/office/officeart/2005/8/layout/radial2"/>
    <dgm:cxn modelId="{442C4975-E19C-48D9-B7BD-F5094876ECBF}" type="presParOf" srcId="{4AA7E8EB-4449-4E11-839A-93781E2C3E2D}" destId="{48C556BF-8E0B-46AC-88AD-8A389DE619AB}" srcOrd="10" destOrd="0" presId="urn:microsoft.com/office/officeart/2005/8/layout/radial2"/>
    <dgm:cxn modelId="{326AB54D-7F8E-40C7-87F5-0239168E9515}" type="presParOf" srcId="{48C556BF-8E0B-46AC-88AD-8A389DE619AB}" destId="{5FD1523C-FB7F-4E37-A62E-AAAF738B0CDC}" srcOrd="0" destOrd="0" presId="urn:microsoft.com/office/officeart/2005/8/layout/radial2"/>
    <dgm:cxn modelId="{0C66E95B-BF62-4560-80BB-356A4A73DE99}" type="presParOf" srcId="{48C556BF-8E0B-46AC-88AD-8A389DE619AB}" destId="{1A546A61-CB6C-48D4-86A9-67A15F99928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ECA76-93C0-4764-AEBF-62A7B7F02A2A}">
      <dsp:nvSpPr>
        <dsp:cNvPr id="0" name=""/>
        <dsp:cNvSpPr/>
      </dsp:nvSpPr>
      <dsp:spPr>
        <a:xfrm rot="3734408">
          <a:off x="1747548" y="3566147"/>
          <a:ext cx="1301302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301302" y="165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998A4-A8E5-4764-84A9-E07D3A1D2D46}">
      <dsp:nvSpPr>
        <dsp:cNvPr id="0" name=""/>
        <dsp:cNvSpPr/>
      </dsp:nvSpPr>
      <dsp:spPr>
        <a:xfrm rot="1186485">
          <a:off x="2278859" y="2974652"/>
          <a:ext cx="1799692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799692" y="165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01CE-004E-420B-B90D-215D5D025361}">
      <dsp:nvSpPr>
        <dsp:cNvPr id="0" name=""/>
        <dsp:cNvSpPr/>
      </dsp:nvSpPr>
      <dsp:spPr>
        <a:xfrm rot="21496182">
          <a:off x="2331645" y="2456967"/>
          <a:ext cx="1220213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220213" y="165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27A8C-21C2-4E3B-A143-D8D7A581EFB1}">
      <dsp:nvSpPr>
        <dsp:cNvPr id="0" name=""/>
        <dsp:cNvSpPr/>
      </dsp:nvSpPr>
      <dsp:spPr>
        <a:xfrm rot="20165720">
          <a:off x="2269592" y="1974473"/>
          <a:ext cx="1453287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453287" y="165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2FF46-5EB9-4EAE-A1DD-CA2C3B492072}">
      <dsp:nvSpPr>
        <dsp:cNvPr id="0" name=""/>
        <dsp:cNvSpPr/>
      </dsp:nvSpPr>
      <dsp:spPr>
        <a:xfrm rot="17962102">
          <a:off x="1775828" y="1413379"/>
          <a:ext cx="1324684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324684" y="165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78063-A18B-4ADE-8E05-ED58A6FD6DE9}">
      <dsp:nvSpPr>
        <dsp:cNvPr id="0" name=""/>
        <dsp:cNvSpPr/>
      </dsp:nvSpPr>
      <dsp:spPr>
        <a:xfrm>
          <a:off x="537945" y="1182647"/>
          <a:ext cx="2477228" cy="2391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0FE26-7E10-46B1-BA5A-6205217D9669}">
      <dsp:nvSpPr>
        <dsp:cNvPr id="0" name=""/>
        <dsp:cNvSpPr/>
      </dsp:nvSpPr>
      <dsp:spPr>
        <a:xfrm>
          <a:off x="1683325" y="2755"/>
          <a:ext cx="2633705" cy="85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Tw Cen MT Condensed" panose="020B0606020104020203" pitchFamily="34" charset="-18"/>
            </a:rPr>
            <a:t>srozumitelná</a:t>
          </a:r>
        </a:p>
      </dsp:txBody>
      <dsp:txXfrm>
        <a:off x="2069022" y="128253"/>
        <a:ext cx="1862311" cy="605959"/>
      </dsp:txXfrm>
    </dsp:sp>
    <dsp:sp modelId="{25F5F483-147C-45EF-BCD6-DE8FE3ECC4F8}">
      <dsp:nvSpPr>
        <dsp:cNvPr id="0" name=""/>
        <dsp:cNvSpPr/>
      </dsp:nvSpPr>
      <dsp:spPr>
        <a:xfrm>
          <a:off x="3112144" y="921455"/>
          <a:ext cx="2660931" cy="85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Tw Cen MT Condensed" panose="020B0606020104020203" pitchFamily="34" charset="-18"/>
            </a:rPr>
            <a:t>ve vizuální podobě</a:t>
          </a:r>
        </a:p>
      </dsp:txBody>
      <dsp:txXfrm>
        <a:off x="3501828" y="1046953"/>
        <a:ext cx="1881563" cy="605959"/>
      </dsp:txXfrm>
    </dsp:sp>
    <dsp:sp modelId="{C69E8D11-19B0-47CF-AABF-D6B43E8A6B93}">
      <dsp:nvSpPr>
        <dsp:cNvPr id="0" name=""/>
        <dsp:cNvSpPr/>
      </dsp:nvSpPr>
      <dsp:spPr>
        <a:xfrm>
          <a:off x="3543849" y="1982630"/>
          <a:ext cx="2927349" cy="85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Tw Cen MT Condensed" panose="020B0606020104020203" pitchFamily="34" charset="-18"/>
            </a:rPr>
            <a:t>dostupná</a:t>
          </a:r>
        </a:p>
      </dsp:txBody>
      <dsp:txXfrm>
        <a:off x="3972549" y="2108128"/>
        <a:ext cx="2069949" cy="605959"/>
      </dsp:txXfrm>
    </dsp:sp>
    <dsp:sp modelId="{F8D8D522-8187-4AEC-9C9C-473755F81060}">
      <dsp:nvSpPr>
        <dsp:cNvPr id="0" name=""/>
        <dsp:cNvSpPr/>
      </dsp:nvSpPr>
      <dsp:spPr>
        <a:xfrm>
          <a:off x="3464383" y="3201974"/>
          <a:ext cx="2984757" cy="85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Tw Cen MT Condensed" panose="020B0606020104020203" pitchFamily="34" charset="-18"/>
            </a:rPr>
            <a:t>krátká, jednoduchá</a:t>
          </a:r>
        </a:p>
      </dsp:txBody>
      <dsp:txXfrm>
        <a:off x="3901491" y="3327472"/>
        <a:ext cx="2110541" cy="605959"/>
      </dsp:txXfrm>
    </dsp:sp>
    <dsp:sp modelId="{5FD1523C-FB7F-4E37-A62E-AAAF738B0CDC}">
      <dsp:nvSpPr>
        <dsp:cNvPr id="0" name=""/>
        <dsp:cNvSpPr/>
      </dsp:nvSpPr>
      <dsp:spPr>
        <a:xfrm>
          <a:off x="1305547" y="4154361"/>
          <a:ext cx="3238150" cy="85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Tw Cen MT Condensed" panose="020B0606020104020203" pitchFamily="34" charset="-18"/>
            </a:rPr>
            <a:t>konzistentní ve sdělení</a:t>
          </a:r>
        </a:p>
      </dsp:txBody>
      <dsp:txXfrm>
        <a:off x="1779763" y="4279859"/>
        <a:ext cx="2289718" cy="60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1C50BCC-68DB-4651-80F6-3668613785DB}" type="datetimeFigureOut">
              <a:rPr lang="cs-CZ" smtClean="0"/>
              <a:t>16.04.2022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C0CB75-C827-4309-9799-A3275F9A13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62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sz="1300" i="1" dirty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1B9A179D-2D27-49E2-B022-8EDDA2EFE682}" type="slidenum">
              <a:rPr lang="cs-CZ" smtClean="0">
                <a:solidFill>
                  <a:srgbClr val="595959"/>
                </a:solidFill>
                <a:latin typeface="Book Antiqua"/>
              </a:rPr>
              <a:pPr/>
              <a:t>1</a:t>
            </a:fld>
            <a:endParaRPr lang="cs-CZ" dirty="0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7330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29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24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09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38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421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14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454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671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957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0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cs-CZ" smtClean="0">
                <a:solidFill>
                  <a:srgbClr val="595959"/>
                </a:solidFill>
                <a:latin typeface="Book Antiqua"/>
              </a:rPr>
              <a:pPr/>
              <a:t>2</a:t>
            </a:fld>
            <a:endParaRPr lang="cs-CZ" dirty="0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4829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993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486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625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316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Zastřižení, tvar, délka provázku, proděravění, upevnění korálku/sponky</a:t>
            </a: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67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515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959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038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19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12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30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48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66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da61c8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da61c8b12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Toyota: v roce 1946 zavedeny pracovní návodky, aby mistři a manažeři už nemohli jen hledat omluvy pro zpoždění na lince . každý nyní viděl, zda operátor pracuje dle standardního postupu; důraz kladen i na aktualizace standardů (připomínky operátorů)</a:t>
            </a:r>
            <a:endParaRPr dirty="0"/>
          </a:p>
        </p:txBody>
      </p:sp>
      <p:sp>
        <p:nvSpPr>
          <p:cNvPr id="269" name="Google Shape;269;gbda61c8b12_0_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6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4700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>
            <a:normAutofit/>
          </a:bodyPr>
          <a:lstStyle>
            <a:lvl1pPr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E450AD-E63B-4FBA-806D-3243B7B9F404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>
            <a:normAutofit/>
          </a:bodyPr>
          <a:lstStyle>
            <a:lvl1pPr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430E46-E485-473F-8A5A-2A12896FE3D2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A93336-89D7-45FD-9CA0-A5765D7DC0CB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80C08-9D66-461B-B849-AF0B9DDDAFFC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lastní rozložení">
  <p:cSld name="1_Vlastní rozložení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812802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0" y="149801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1867" b="1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812800" y="1803400"/>
            <a:ext cx="10871200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96230" algn="l">
              <a:spcBef>
                <a:spcPts val="933"/>
              </a:spcBef>
              <a:spcAft>
                <a:spcPts val="0"/>
              </a:spcAft>
              <a:buSzPts val="1080"/>
              <a:buChar char="◻"/>
              <a:defRPr/>
            </a:lvl1pPr>
            <a:lvl2pPr marL="1219170" lvl="1" indent="-411470" algn="l">
              <a:spcBef>
                <a:spcPts val="733"/>
              </a:spcBef>
              <a:spcAft>
                <a:spcPts val="0"/>
              </a:spcAft>
              <a:buSzPts val="1260"/>
              <a:buChar char="🞑"/>
              <a:defRPr/>
            </a:lvl2pPr>
            <a:lvl3pPr marL="1828754" lvl="2" indent="-419090" algn="l">
              <a:spcBef>
                <a:spcPts val="667"/>
              </a:spcBef>
              <a:spcAft>
                <a:spcPts val="0"/>
              </a:spcAft>
              <a:buSzPts val="1350"/>
              <a:buChar char="■"/>
              <a:defRPr/>
            </a:lvl3pPr>
            <a:lvl4pPr marL="2438339" lvl="3" indent="-419090" algn="l">
              <a:spcBef>
                <a:spcPts val="533"/>
              </a:spcBef>
              <a:spcAft>
                <a:spcPts val="0"/>
              </a:spcAft>
              <a:buSzPts val="1350"/>
              <a:buChar char="■"/>
              <a:defRPr/>
            </a:lvl4pPr>
            <a:lvl5pPr marL="3047924" lvl="4" indent="-403850" algn="l">
              <a:spcBef>
                <a:spcPts val="533"/>
              </a:spcBef>
              <a:spcAft>
                <a:spcPts val="0"/>
              </a:spcAft>
              <a:buSzPts val="1170"/>
              <a:buChar char="■"/>
              <a:defRPr/>
            </a:lvl5pPr>
            <a:lvl6pPr marL="3657509" lvl="5" indent="-304792" algn="l"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84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s obrázkem">
  <p:cSld name="1_Úvodní snímek s obrázkem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8292661" y="0"/>
            <a:ext cx="3899337" cy="6858000"/>
          </a:xfrm>
          <a:custGeom>
            <a:avLst/>
            <a:gdLst/>
            <a:ahLst/>
            <a:cxnLst/>
            <a:rect l="l" t="t" r="r" b="b"/>
            <a:pathLst>
              <a:path w="4238622" h="6858000" extrusionOk="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00785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678980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02827" y="599090"/>
            <a:ext cx="6603338" cy="15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  <a:defRPr sz="5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 descr="Prázdný zástupný symbol pro přidání obrázku Klikněte na zástupný symbol a vyberte obrázek, který chcete přidat."/>
          <p:cNvSpPr>
            <a:spLocks noGrp="1"/>
          </p:cNvSpPr>
          <p:nvPr>
            <p:ph type="pic" idx="2"/>
          </p:nvPr>
        </p:nvSpPr>
        <p:spPr>
          <a:xfrm>
            <a:off x="8655269" y="0"/>
            <a:ext cx="353673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 dirty="0"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602826" y="2427889"/>
            <a:ext cx="7421821" cy="361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2">
            <a:alphaModFix/>
          </a:blip>
          <a:srcRect l="14259" t="-4851" r="19704" b="4849"/>
          <a:stretch/>
        </p:blipFill>
        <p:spPr>
          <a:xfrm>
            <a:off x="9475226" y="3291846"/>
            <a:ext cx="2631940" cy="301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1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E6E9B-97D7-4FC1-A758-91EC41A28BB5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5"/>
          <p:cNvSpPr>
            <a:spLocks noChangeArrowheads="1"/>
          </p:cNvSpPr>
          <p:nvPr/>
        </p:nvSpPr>
        <p:spPr bwMode="white">
          <a:xfrm>
            <a:off x="8292661" y="0"/>
            <a:ext cx="3899337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11" name="Volný tvar 6"/>
          <p:cNvSpPr>
            <a:spLocks/>
          </p:cNvSpPr>
          <p:nvPr/>
        </p:nvSpPr>
        <p:spPr bwMode="auto">
          <a:xfrm>
            <a:off x="800785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12" name="Volný tvar 7"/>
          <p:cNvSpPr>
            <a:spLocks/>
          </p:cNvSpPr>
          <p:nvPr/>
        </p:nvSpPr>
        <p:spPr bwMode="auto">
          <a:xfrm>
            <a:off x="7678980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2827" y="599090"/>
            <a:ext cx="6603338" cy="1592317"/>
          </a:xfrm>
        </p:spPr>
        <p:txBody>
          <a:bodyPr rtlCol="0" anchor="t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15" name="Zástupný symbol obrázku 14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8655269" y="0"/>
            <a:ext cx="3536731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2826" y="2427889"/>
            <a:ext cx="7421821" cy="3610303"/>
          </a:xfrm>
        </p:spPr>
        <p:txBody>
          <a:bodyPr rtlCol="0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-4851" r="19706" b="4851"/>
          <a:stretch/>
        </p:blipFill>
        <p:spPr>
          <a:xfrm>
            <a:off x="9475226" y="3291846"/>
            <a:ext cx="2631940" cy="30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8" name="Volný tvar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9" name="Volný tvar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10" name="Volný tvar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786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5EFC1-CF47-498A-A050-74A0AB227CE4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Autofit/>
          </a:bodyPr>
          <a:lstStyle>
            <a:lvl1pPr marL="0" indent="0">
              <a:buNone/>
              <a:defRPr sz="3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6FB428-C818-4EE5-8B51-6FF19A560F10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06EEBF-29B6-415D-AA4B-874907DEA5FB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4DE339-6480-471D-A159-52F95148D050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rtl="0">
              <a:defRPr sz="5400"/>
            </a:lvl1pPr>
          </a:lstStyle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96D9E-D050-4EE5-876B-61535EA0B75D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white">
          <a:xfrm>
            <a:off x="0" y="-29993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>
                <a:solidFill>
                  <a:srgbClr val="595959"/>
                </a:solidFill>
              </a:rPr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AE9803-FC4A-4F96-9CB2-A005883BA6EA}" type="datetime1">
              <a:rPr lang="cs-CZ" smtClean="0">
                <a:solidFill>
                  <a:srgbClr val="595959"/>
                </a:solidFill>
              </a:rPr>
              <a:pPr/>
              <a:t>16.04.2022</a:t>
            </a:fld>
            <a:endParaRPr lang="cs-CZ" dirty="0">
              <a:solidFill>
                <a:srgbClr val="59595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cs-CZ" smtClean="0">
                <a:solidFill>
                  <a:srgbClr val="595959"/>
                </a:solidFill>
              </a:rPr>
              <a:pPr/>
              <a:t>‹#›</a:t>
            </a:fld>
            <a:endParaRPr lang="cs-CZ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bg1"/>
          </a:solidFill>
          <a:latin typeface="Tw Cen MT Condensed Extra Bold" panose="020B0803020202020204" pitchFamily="34" charset="-18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TxK9lYS6jKM?feature=oembed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c492CtGXJJo?feature=oembed" TargetMode="Externa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apetitonline.cz/recept/klasicka-svickova-omacka-podle-autorky-kucharek" TargetMode="External"/><Relationship Id="rId4" Type="http://schemas.openxmlformats.org/officeDocument/2006/relationships/hyperlink" Target="https://www.prozeny.cz/clanek/jak-na-dokonalou-svickovou-omacku-recept-krok-za-krokem-6687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pNosFShK9c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mKCVol2iWcc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7758" y="2632841"/>
            <a:ext cx="6997186" cy="2448825"/>
          </a:xfrm>
        </p:spPr>
        <p:txBody>
          <a:bodyPr rtlCol="0">
            <a:normAutofit/>
          </a:bodyPr>
          <a:lstStyle/>
          <a:p>
            <a:pPr algn="ctr" rtl="0"/>
            <a:r>
              <a:rPr lang="cs-CZ" dirty="0"/>
              <a:t>Podnikové procesy (PP)</a:t>
            </a:r>
            <a:br>
              <a:rPr lang="cs-CZ" dirty="0"/>
            </a:br>
            <a:r>
              <a:rPr lang="cs-CZ" dirty="0"/>
              <a:t>Pracovní návodka a výrobní proces</a:t>
            </a:r>
          </a:p>
        </p:txBody>
      </p:sp>
      <p:pic>
        <p:nvPicPr>
          <p:cNvPr id="5" name="Zástupný symbol obrázku 4" descr="Městská ulice s rozostřeným pohybem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43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základní principy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00" dirty="0">
              <a:latin typeface="Arial"/>
              <a:ea typeface="Arial"/>
              <a:cs typeface="Arial"/>
              <a:sym typeface="Arial"/>
            </a:endParaRP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jednotná metodika pracovního postupu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součástí řízené dokumentace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souhrn všech informací na jednom místě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nezbytnost při zaškolení nových pracovníků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základ pro bezpečné a kvalitní provedení opakovatelných činností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eliminace chyb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18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 - základní principy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160020" lvl="0" indent="0">
              <a:spcBef>
                <a:spcPts val="0"/>
              </a:spcBef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https://www.youtube.com/watch?v=TxK9lYS6jKM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édium 1" title="Lean Manufacturing - Standardized Work">
            <a:hlinkClick r:id="" action="ppaction://media"/>
            <a:extLst>
              <a:ext uri="{FF2B5EF4-FFF2-40B4-BE49-F238E27FC236}">
                <a16:creationId xmlns:a16="http://schemas.microsoft.com/office/drawing/2014/main" id="{30F1D817-DE50-4A7B-899F-07238F6D3D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3669" y="1663908"/>
            <a:ext cx="7641004" cy="43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- systém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038541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00" dirty="0">
              <a:latin typeface="Arial"/>
              <a:ea typeface="Arial"/>
              <a:cs typeface="Arial"/>
              <a:sym typeface="Arial"/>
            </a:endParaRP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systém návodů složen z:</a:t>
            </a:r>
          </a:p>
          <a:p>
            <a:pPr marL="1066785" lvl="1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krycího listu (sestaven technologem)</a:t>
            </a:r>
          </a:p>
          <a:p>
            <a:pPr marL="1066785" lvl="1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pracovního listu (sestaven pracovníkem)</a:t>
            </a:r>
          </a:p>
          <a:p>
            <a:pPr marL="1066785" lvl="1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vizuálních pomůcek</a:t>
            </a:r>
          </a:p>
          <a:p>
            <a:pPr marL="1066785" lvl="1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endParaRPr lang="cs-CZ"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70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jak ji připravit?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analýza obsahu práce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příprava standardu operací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stanovení principů z pohledu ekonomiky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určení hlavních prvků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popis operací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ověření praktickou analýzou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určení klíčových bodů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pozorování hlavních prvků v praxi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!! neustálá aktualizace !!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94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členění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5755341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papírové návodky</a:t>
            </a:r>
          </a:p>
          <a:p>
            <a:pPr marL="1512555" lvl="1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jednoduché na přípravu</a:t>
            </a:r>
          </a:p>
          <a:p>
            <a:pPr marL="1512555" lvl="1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nemusí být intuitivní a snadno pochopitelné</a:t>
            </a:r>
          </a:p>
          <a:p>
            <a:pPr marL="902970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virtuální návodky</a:t>
            </a:r>
          </a:p>
          <a:p>
            <a:pPr marL="1512555" lvl="1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audio či video obsah</a:t>
            </a:r>
          </a:p>
          <a:p>
            <a:pPr marL="1512555" lvl="1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využití moderních technologií</a:t>
            </a:r>
          </a:p>
        </p:txBody>
      </p:sp>
      <p:pic>
        <p:nvPicPr>
          <p:cNvPr id="4" name="Picture 2" descr="Dalova pyramida učení - zážitkové učení">
            <a:extLst>
              <a:ext uri="{FF2B5EF4-FFF2-40B4-BE49-F238E27FC236}">
                <a16:creationId xmlns:a16="http://schemas.microsoft.com/office/drawing/2014/main" id="{1E96E172-6C0F-4110-9BAB-95F64E16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4073"/>
            <a:ext cx="5880725" cy="41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2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základní znaky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jednoduchost, krátká sdělení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srozumitelnost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přístupnost na pracovišti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konzistentnost sdělení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vizuální nástroje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znaky navíc pro vizuální návodku: 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absence větší části textu, názorná ukázka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0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základní znaky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10A20E-8969-49FB-A0B7-613424D30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930558"/>
              </p:ext>
            </p:extLst>
          </p:nvPr>
        </p:nvGraphicFramePr>
        <p:xfrm>
          <a:off x="3914781" y="1650590"/>
          <a:ext cx="7769119" cy="501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184E006-0591-4234-A010-96C461F10BC3}"/>
              </a:ext>
            </a:extLst>
          </p:cNvPr>
          <p:cNvSpPr txBox="1"/>
          <p:nvPr/>
        </p:nvSpPr>
        <p:spPr>
          <a:xfrm>
            <a:off x="1963711" y="3276871"/>
            <a:ext cx="2511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2">
                    <a:lumMod val="25000"/>
                  </a:schemeClr>
                </a:solidFill>
              </a:rPr>
              <a:t>Dobrá pracovní návodka je:</a:t>
            </a:r>
          </a:p>
        </p:txBody>
      </p:sp>
    </p:spTree>
    <p:extLst>
      <p:ext uri="{BB962C8B-B14F-4D97-AF65-F5344CB8AC3E}">
        <p14:creationId xmlns:p14="http://schemas.microsoft.com/office/powerpoint/2010/main" val="136978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příklady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5891134" y="1362641"/>
            <a:ext cx="6049854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obrazová příloha zvlášť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4F20F6-3E16-483F-A108-E63B72D4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1669279"/>
            <a:ext cx="5140300" cy="4995383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D92550A-DADB-4481-B3A2-A70B940B5F8A}"/>
              </a:ext>
            </a:extLst>
          </p:cNvPr>
          <p:cNvSpPr/>
          <p:nvPr/>
        </p:nvSpPr>
        <p:spPr>
          <a:xfrm>
            <a:off x="4527030" y="1669279"/>
            <a:ext cx="689547" cy="7741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0639049-AB22-4108-9BB4-5B6DF0EF4770}"/>
              </a:ext>
            </a:extLst>
          </p:cNvPr>
          <p:cNvSpPr/>
          <p:nvPr/>
        </p:nvSpPr>
        <p:spPr>
          <a:xfrm rot="10800000">
            <a:off x="2789430" y="2197670"/>
            <a:ext cx="452620" cy="29069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7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příklady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0" y="1362641"/>
            <a:ext cx="11940988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66290D2-E0C7-4906-BA2B-06D11D091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22" y="1647259"/>
            <a:ext cx="3580742" cy="51535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F73ED33-DACC-486C-B182-81500C955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809" y="1621233"/>
            <a:ext cx="3551905" cy="52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příklady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0" y="1362641"/>
            <a:ext cx="11940988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9AF96E-08AC-4995-950E-5AAFA871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85" y="1534338"/>
            <a:ext cx="4188687" cy="52264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1840E9-9952-4973-BABC-34BF75C4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257" y="1448489"/>
            <a:ext cx="3826105" cy="52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Konzultační hodiny viz STAG a web EF</a:t>
            </a:r>
          </a:p>
          <a:p>
            <a:r>
              <a:rPr lang="cs-CZ" dirty="0"/>
              <a:t>6. patro, budova H – po předchozí domluvě možno prezenčně či on-line.</a:t>
            </a:r>
          </a:p>
          <a:p>
            <a:r>
              <a:rPr lang="cs-CZ" dirty="0"/>
              <a:t>Konzultace pomocí e-mailové komunikace.</a:t>
            </a:r>
          </a:p>
          <a:p>
            <a:r>
              <a:rPr lang="cs-CZ" dirty="0"/>
              <a:t>Petra.kasparova1@tul.cz</a:t>
            </a:r>
          </a:p>
        </p:txBody>
      </p:sp>
    </p:spTree>
    <p:extLst>
      <p:ext uri="{BB962C8B-B14F-4D97-AF65-F5344CB8AC3E}">
        <p14:creationId xmlns:p14="http://schemas.microsoft.com/office/powerpoint/2010/main" val="5763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příklady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0" y="1362641"/>
            <a:ext cx="11940988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62" name="Picture 2" descr="visual-workinstructions">
            <a:extLst>
              <a:ext uri="{FF2B5EF4-FFF2-40B4-BE49-F238E27FC236}">
                <a16:creationId xmlns:a16="http://schemas.microsoft.com/office/drawing/2014/main" id="{9EEE492D-CFAC-40B1-A2F5-CBF6C17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6" y="1587126"/>
            <a:ext cx="7367197" cy="50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6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příklady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 algn="ctr">
              <a:spcBef>
                <a:spcPts val="0"/>
              </a:spcBef>
              <a:buNone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https://www.youtube.com/watch?v=c492CtGXJJo</a:t>
            </a:r>
          </a:p>
        </p:txBody>
      </p:sp>
      <p:pic>
        <p:nvPicPr>
          <p:cNvPr id="2" name="Online médium 1" title="Industry 4.0 - VKS Visual Work Instructions">
            <a:hlinkClick r:id="" action="ppaction://media"/>
            <a:extLst>
              <a:ext uri="{FF2B5EF4-FFF2-40B4-BE49-F238E27FC236}">
                <a16:creationId xmlns:a16="http://schemas.microsoft.com/office/drawing/2014/main" id="{3E9A8374-DD63-4D5F-B277-D6D1F8DD52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0776" y="1723819"/>
            <a:ext cx="7667624" cy="43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 – příklady</a:t>
            </a:r>
            <a:endParaRPr sz="5000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D9B75CC-F9F2-4AAA-B245-E66BA5C8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63" y="1647642"/>
            <a:ext cx="3567659" cy="50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C3E698D-4573-4C09-8D24-5DC9D067EC52}"/>
              </a:ext>
            </a:extLst>
          </p:cNvPr>
          <p:cNvSpPr txBox="1"/>
          <p:nvPr/>
        </p:nvSpPr>
        <p:spPr>
          <a:xfrm>
            <a:off x="667063" y="1977825"/>
            <a:ext cx="6093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Tw Cen MT Condensed" panose="020B0606020104020203" pitchFamily="34" charset="-18"/>
                <a:hlinkClick r:id="rId4"/>
              </a:rPr>
              <a:t>https://www.prozeny.cz/clanek/jak-na-dokonalou-svickovou-omacku-recept-krok-za-krokem-66878</a:t>
            </a:r>
            <a:endParaRPr lang="cs-CZ" sz="3200" dirty="0">
              <a:latin typeface="Tw Cen MT Condensed" panose="020B0606020104020203" pitchFamily="34" charset="-18"/>
            </a:endParaRPr>
          </a:p>
          <a:p>
            <a:endParaRPr lang="cs-CZ" sz="3200" dirty="0">
              <a:latin typeface="Tw Cen MT Condensed" panose="020B0606020104020203" pitchFamily="34" charset="-18"/>
            </a:endParaRPr>
          </a:p>
          <a:p>
            <a:r>
              <a:rPr lang="cs-CZ" sz="3200" dirty="0">
                <a:latin typeface="Tw Cen MT Condensed" panose="020B0606020104020203" pitchFamily="34" charset="-18"/>
                <a:hlinkClick r:id="rId5"/>
              </a:rPr>
              <a:t>https://www.apetitonline.cz/recept/klasicka-svickova-omacka-podle-autorky-kucharek</a:t>
            </a:r>
            <a:endParaRPr lang="cs-CZ" sz="3200" dirty="0">
              <a:latin typeface="Tw Cen MT Condensed" panose="020B0606020104020203" pitchFamily="34" charset="-18"/>
            </a:endParaRPr>
          </a:p>
          <a:p>
            <a:endParaRPr lang="cs-CZ" sz="3200" dirty="0">
              <a:latin typeface="Tw Cen MT Condensed" panose="020B06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7750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Praktická úloha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5891134" y="1362641"/>
            <a:ext cx="6049854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… a jdeme zkoušet </a:t>
            </a:r>
            <a:r>
              <a:rPr lang="cs-CZ" sz="3600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BCE6B1-026A-4919-996F-523566D9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2" y="1926110"/>
            <a:ext cx="5687476" cy="42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4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Praktická úloha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59764" y="1362641"/>
            <a:ext cx="11581224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b="1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Jaké znaky/vady je třeba kontrolovat?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Checklist kvality: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b="1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263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1838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Praktická úloha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59764" y="2008681"/>
            <a:ext cx="11581224" cy="458038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Vyrobte co nejvíce chytaček za 10 min.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731520" indent="-571500">
              <a:spcBef>
                <a:spcPts val="0"/>
              </a:spcBef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Dělba práce?</a:t>
            </a:r>
          </a:p>
          <a:p>
            <a:pPr marL="731520" indent="-571500">
              <a:spcBef>
                <a:spcPts val="0"/>
              </a:spcBef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Přidělení pracovních míst a pozic?</a:t>
            </a:r>
          </a:p>
          <a:p>
            <a:pPr marL="731520" indent="-571500">
              <a:spcBef>
                <a:spcPts val="0"/>
              </a:spcBef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Uspořádání výroby?</a:t>
            </a:r>
          </a:p>
          <a:p>
            <a:pPr marL="731520" indent="-571500">
              <a:spcBef>
                <a:spcPts val="0"/>
              </a:spcBef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b="1" dirty="0">
                <a:latin typeface="Arial"/>
                <a:ea typeface="Arial"/>
                <a:cs typeface="Arial"/>
                <a:sym typeface="Arial"/>
              </a:rPr>
              <a:t>Pozor na kvalitu!</a:t>
            </a: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34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Diskuze na závěr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59764" y="2008681"/>
            <a:ext cx="11581224" cy="458038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Úpravy pracovní návodky?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Klíčové operace, úzká místa? Řešení?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Komunikace v týmu, dělba práce?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Další pomůcky, vylepšení procesu?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160020" indent="0">
              <a:spcBef>
                <a:spcPts val="0"/>
              </a:spcBef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Doplňková výroba z odpadu?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902970" indent="-742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17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5C19F4D-07F9-4937-B405-5E0636F83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07" y="2832625"/>
            <a:ext cx="6603338" cy="1592317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7192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Výrobní proces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13355" indent="0">
              <a:buNone/>
            </a:pPr>
            <a:r>
              <a:rPr lang="cs-CZ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= přeměna</a:t>
            </a:r>
            <a:r>
              <a:rPr lang="cs-CZ" sz="2800" b="0" i="0" u="none" strike="noStrike" baseline="0" dirty="0">
                <a:solidFill>
                  <a:srgbClr val="404040"/>
                </a:solidFill>
                <a:latin typeface="Century Gothic" panose="020B0502020202020204" pitchFamily="34" charset="0"/>
              </a:rPr>
              <a:t> vstupů na výstupy</a:t>
            </a:r>
          </a:p>
          <a:p>
            <a:pPr marL="213355" indent="0">
              <a:buNone/>
            </a:pPr>
            <a:r>
              <a:rPr lang="cs-CZ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= sled souvisejících a na sebe navazujících činností, které přetvářejí zdroje v užitečné věci pomocí výrobních faktorů</a:t>
            </a:r>
          </a:p>
          <a:p>
            <a:pPr marL="213355" indent="0">
              <a:buNone/>
            </a:pPr>
            <a:endParaRPr lang="cs-CZ" sz="28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213355" indent="0">
              <a:buNone/>
            </a:pPr>
            <a:endParaRPr lang="cs-CZ" sz="28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213355" indent="0">
              <a:buNone/>
            </a:pPr>
            <a:endParaRPr lang="cs-CZ" sz="28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213355" indent="0">
              <a:buNone/>
            </a:pPr>
            <a:endParaRPr lang="cs-CZ" sz="2000" b="0" i="0" u="none" strike="noStrike" baseline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213355" indent="0">
              <a:buNone/>
            </a:pPr>
            <a:endParaRPr lang="cs-CZ" sz="2800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213355" indent="0">
              <a:buNone/>
            </a:pPr>
            <a:r>
              <a:rPr lang="cs-CZ" sz="28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Výsledek: výrobek nebo služba</a:t>
            </a:r>
            <a:endParaRPr lang="cs-CZ" sz="2800" b="1" i="0" u="none" strike="noStrike" baseline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160020" lvl="0" indent="0">
              <a:spcBef>
                <a:spcPts val="0"/>
              </a:spcBef>
              <a:buNone/>
            </a:pPr>
            <a:endParaRPr lang="cs-CZ" sz="10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ŘÍZENÍ VÝROBNÍCH PROCESŮ">
            <a:extLst>
              <a:ext uri="{FF2B5EF4-FFF2-40B4-BE49-F238E27FC236}">
                <a16:creationId xmlns:a16="http://schemas.microsoft.com/office/drawing/2014/main" id="{B7BCEF20-1DE6-443F-AEB2-74441655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2" y="3429000"/>
            <a:ext cx="5366831" cy="18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7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Výrobní proces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160020" lvl="0" indent="0">
              <a:spcBef>
                <a:spcPts val="0"/>
              </a:spcBef>
              <a:buNone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Výrobní proces v podniku probíhá ve 2 etapách:</a:t>
            </a:r>
          </a:p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160020" lvl="0" indent="0">
              <a:spcBef>
                <a:spcPts val="0"/>
              </a:spcBef>
              <a:buNone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1. Předvýrobní etapa: technologická příprava, zajištění surovin.</a:t>
            </a:r>
          </a:p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160020" lvl="0" indent="0">
              <a:spcBef>
                <a:spcPts val="0"/>
              </a:spcBef>
              <a:buNone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2. Výrobní etapa zahrnuje již vlastní výrobu:</a:t>
            </a:r>
          </a:p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Výroba hlavních výrobků</a:t>
            </a: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Vedlejší výroba náhradních dílů</a:t>
            </a: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Doplňková výroba: zpracování odpadu z hlavní výroby</a:t>
            </a: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Přidružená výroba: má zcela jiný charakter než hlavní výroba</a:t>
            </a:r>
          </a:p>
        </p:txBody>
      </p:sp>
    </p:spTree>
    <p:extLst>
      <p:ext uri="{BB962C8B-B14F-4D97-AF65-F5344CB8AC3E}">
        <p14:creationId xmlns:p14="http://schemas.microsoft.com/office/powerpoint/2010/main" val="11956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Výrobní proces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160020" lvl="0" indent="0">
              <a:spcBef>
                <a:spcPts val="0"/>
              </a:spcBef>
              <a:buNone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Členění výrobního procesu </a:t>
            </a:r>
            <a:r>
              <a:rPr lang="cs-CZ" sz="2800" b="1" dirty="0">
                <a:latin typeface="Arial"/>
                <a:ea typeface="Arial"/>
                <a:cs typeface="Arial"/>
                <a:sym typeface="Arial"/>
              </a:rPr>
              <a:t>podle stupně mechanizace: </a:t>
            </a:r>
          </a:p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ruční výroba, kdy práci vykonává člověk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mechanizovaná výroba: práci vykonává stroj řízený člověkem</a:t>
            </a:r>
          </a:p>
          <a:p>
            <a:pPr marL="617220" indent="-457200">
              <a:spcBef>
                <a:spcPts val="0"/>
              </a:spcBef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automatizovaná výroba: práci vykonává stroj bez zásahu člověka</a:t>
            </a:r>
          </a:p>
        </p:txBody>
      </p:sp>
    </p:spTree>
    <p:extLst>
      <p:ext uri="{BB962C8B-B14F-4D97-AF65-F5344CB8AC3E}">
        <p14:creationId xmlns:p14="http://schemas.microsoft.com/office/powerpoint/2010/main" val="38801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Výrobní proces</a:t>
            </a:r>
            <a:endParaRPr sz="5000" dirty="0"/>
          </a:p>
        </p:txBody>
      </p:sp>
      <p:pic>
        <p:nvPicPr>
          <p:cNvPr id="3" name="Online médium 2" title="Sázavská pekárna - Sázavský chléb (ruční výroba)">
            <a:hlinkClick r:id="" action="ppaction://media"/>
            <a:extLst>
              <a:ext uri="{FF2B5EF4-FFF2-40B4-BE49-F238E27FC236}">
                <a16:creationId xmlns:a16="http://schemas.microsoft.com/office/drawing/2014/main" id="{4E0808EA-3E0C-47B5-8180-BF62B5BE38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1942" y="178786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Výrobní proces</a:t>
            </a:r>
            <a:endParaRPr sz="5000" dirty="0"/>
          </a:p>
        </p:txBody>
      </p:sp>
      <p:pic>
        <p:nvPicPr>
          <p:cNvPr id="2" name="Online médium 1" title="These robotic arms put a five-star chef in your kitchen">
            <a:hlinkClick r:id="" action="ppaction://media"/>
            <a:extLst>
              <a:ext uri="{FF2B5EF4-FFF2-40B4-BE49-F238E27FC236}">
                <a16:creationId xmlns:a16="http://schemas.microsoft.com/office/drawing/2014/main" id="{F5DBE1E5-2EC0-4211-848D-DF2D1A616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3314" y="1734662"/>
            <a:ext cx="8237307" cy="46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Výrobní proces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160020" lvl="0" indent="0">
              <a:spcBef>
                <a:spcPts val="0"/>
              </a:spcBef>
              <a:buNone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Členění podle </a:t>
            </a:r>
            <a:r>
              <a:rPr lang="cs-CZ" sz="2800" b="1" dirty="0">
                <a:latin typeface="Arial"/>
                <a:ea typeface="Arial"/>
                <a:cs typeface="Arial"/>
                <a:sym typeface="Arial"/>
              </a:rPr>
              <a:t>počtu vyráběných výrobků</a:t>
            </a: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jednoho druhu</a:t>
            </a:r>
          </a:p>
          <a:p>
            <a:pPr marL="160020" lvl="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kusová výroba: podnik vyrábí jeden či několik málo výrobků jednoho druhu</a:t>
            </a:r>
          </a:p>
          <a:p>
            <a:pPr marL="160020" indent="0">
              <a:spcBef>
                <a:spcPts val="0"/>
              </a:spcBef>
              <a:buNone/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sériová výroba: podnik vyrábí větší množství výrobků jednoho druhu (vyrábí méně druhů)</a:t>
            </a:r>
          </a:p>
          <a:p>
            <a:pPr marL="617220" indent="-457200">
              <a:spcBef>
                <a:spcPts val="0"/>
              </a:spcBef>
            </a:pPr>
            <a:endParaRPr lang="cs-CZ" sz="2800" dirty="0">
              <a:latin typeface="Arial"/>
              <a:ea typeface="Arial"/>
              <a:cs typeface="Arial"/>
              <a:sym typeface="Arial"/>
            </a:endParaRPr>
          </a:p>
          <a:p>
            <a:pPr marL="617220" indent="-457200">
              <a:spcBef>
                <a:spcPts val="0"/>
              </a:spcBef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hromadná výroba: podnik vyrábí velké množství výrobků jednoho druhu (vyrábí jeden či několik málo druhů)</a:t>
            </a:r>
          </a:p>
        </p:txBody>
      </p:sp>
    </p:spTree>
    <p:extLst>
      <p:ext uri="{BB962C8B-B14F-4D97-AF65-F5344CB8AC3E}">
        <p14:creationId xmlns:p14="http://schemas.microsoft.com/office/powerpoint/2010/main" val="102059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12800" y="193338"/>
            <a:ext cx="10871100" cy="1341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dirty="0"/>
              <a:t>Pracovní návodka</a:t>
            </a:r>
            <a:endParaRPr sz="50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40659" y="1362641"/>
            <a:ext cx="11600329" cy="52264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spcBef>
                <a:spcPts val="0"/>
              </a:spcBef>
              <a:buFont typeface="Arial"/>
              <a:buChar char="●"/>
            </a:pPr>
            <a:endParaRPr lang="cs-CZ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nástroj standardizace</a:t>
            </a:r>
          </a:p>
          <a:p>
            <a:pPr marL="1066785" lvl="1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průkopníci: Henry Ford,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Taichi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Ohno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(Toyota)</a:t>
            </a: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endParaRPr lang="cs-CZ" sz="3600" dirty="0">
              <a:latin typeface="Arial"/>
              <a:ea typeface="Arial"/>
              <a:cs typeface="Arial"/>
              <a:sym typeface="Arial"/>
            </a:endParaRPr>
          </a:p>
          <a:p>
            <a:pPr marL="457200" indent="-297180">
              <a:lnSpc>
                <a:spcPct val="100000"/>
              </a:lnSpc>
              <a:spcBef>
                <a:spcPts val="0"/>
              </a:spcBef>
              <a:buFont typeface="Arial"/>
              <a:buChar char="●"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manuál sloužící k zajištění správného vykonání dané činnosti</a:t>
            </a:r>
          </a:p>
          <a:p>
            <a:pPr marL="160020" lvl="0" indent="0">
              <a:spcBef>
                <a:spcPts val="0"/>
              </a:spcBef>
              <a:buNone/>
            </a:pPr>
            <a:endParaRPr lang="cs-CZ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073358"/>
      </p:ext>
    </p:extLst>
  </p:cSld>
  <p:clrMapOvr>
    <a:masterClrMapping/>
  </p:clrMapOvr>
</p:sld>
</file>

<file path=ppt/theme/theme1.xml><?xml version="1.0" encoding="utf-8"?>
<a:theme xmlns:a="http://schemas.openxmlformats.org/drawingml/2006/main" name="Směrovka prodeje 16: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0_TF03431374.potx" id="{7B380210-F46E-46AE-8AC1-7C0CAE20DE66}" vid="{4FAD98D2-B666-4C8F-841D-42EE32A6C8B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687</Words>
  <Application>Microsoft Office PowerPoint</Application>
  <PresentationFormat>Širokoúhlá obrazovka</PresentationFormat>
  <Paragraphs>250</Paragraphs>
  <Slides>27</Slides>
  <Notes>27</Notes>
  <HiddenSlides>0</HiddenSlides>
  <MMClips>4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Tw Cen MT</vt:lpstr>
      <vt:lpstr>Tw Cen MT Condensed</vt:lpstr>
      <vt:lpstr>Tw Cen MT Condensed Extra Bold</vt:lpstr>
      <vt:lpstr>Twentieth Century</vt:lpstr>
      <vt:lpstr>Směrovka prodeje 16:9</vt:lpstr>
      <vt:lpstr>Podnikové procesy (PP) Pracovní návodka a výrobní proces</vt:lpstr>
      <vt:lpstr>Prezentace aplikace PowerPoint</vt:lpstr>
      <vt:lpstr>Výrobní proces</vt:lpstr>
      <vt:lpstr>Výrobní proces</vt:lpstr>
      <vt:lpstr>Výrobní proces</vt:lpstr>
      <vt:lpstr>Výrobní proces</vt:lpstr>
      <vt:lpstr>Výrobní proces</vt:lpstr>
      <vt:lpstr>Výrobní proces</vt:lpstr>
      <vt:lpstr>Pracovní návodka</vt:lpstr>
      <vt:lpstr>Pracovní návodka – základní principy</vt:lpstr>
      <vt:lpstr>Pracovní návodka  - základní principy</vt:lpstr>
      <vt:lpstr>Pracovní návodka - systém</vt:lpstr>
      <vt:lpstr>Pracovní návodka – jak ji připravit?</vt:lpstr>
      <vt:lpstr>Pracovní návodka – členění</vt:lpstr>
      <vt:lpstr>Pracovní návodka – základní znaky</vt:lpstr>
      <vt:lpstr>Pracovní návodka – základní znaky</vt:lpstr>
      <vt:lpstr>Pracovní návodka – příklady</vt:lpstr>
      <vt:lpstr>Pracovní návodka – příklady</vt:lpstr>
      <vt:lpstr>Pracovní návodka – příklady</vt:lpstr>
      <vt:lpstr>Pracovní návodka – příklady</vt:lpstr>
      <vt:lpstr>Pracovní návodka – příklady</vt:lpstr>
      <vt:lpstr>Pracovní návodka – příklady</vt:lpstr>
      <vt:lpstr>Praktická úloha</vt:lpstr>
      <vt:lpstr>Praktická úloha</vt:lpstr>
      <vt:lpstr>Praktická úloha</vt:lpstr>
      <vt:lpstr>Diskuze na závěr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procesy</dc:title>
  <dc:creator>KPE</dc:creator>
  <cp:lastModifiedBy>PC</cp:lastModifiedBy>
  <cp:revision>108</cp:revision>
  <cp:lastPrinted>2018-02-21T13:21:32Z</cp:lastPrinted>
  <dcterms:created xsi:type="dcterms:W3CDTF">2018-02-21T13:20:01Z</dcterms:created>
  <dcterms:modified xsi:type="dcterms:W3CDTF">2022-04-16T13:04:57Z</dcterms:modified>
</cp:coreProperties>
</file>