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31717-5B96-48F8-A773-46B5592FEEE4}" type="datetimeFigureOut">
              <a:rPr lang="cs-CZ" smtClean="0"/>
              <a:t>29.8.2023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1E3AF-89D8-4C8A-8BC8-A72986E1EB9C}" type="slidenum">
              <a:rPr lang="cs-CZ" smtClean="0"/>
              <a:t>‹#›</a:t>
            </a:fld>
            <a:endParaRPr lang="cs-CZ"/>
          </a:p>
        </p:txBody>
      </p:sp>
    </p:spTree>
    <p:extLst>
      <p:ext uri="{BB962C8B-B14F-4D97-AF65-F5344CB8AC3E}">
        <p14:creationId xmlns:p14="http://schemas.microsoft.com/office/powerpoint/2010/main" val="250742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3</a:t>
            </a:fld>
            <a:endParaRPr lang="cs-CZ" smtClean="0">
              <a:solidFill>
                <a:prstClr val="black"/>
              </a:solidFill>
            </a:endParaRPr>
          </a:p>
        </p:txBody>
      </p:sp>
    </p:spTree>
    <p:extLst>
      <p:ext uri="{BB962C8B-B14F-4D97-AF65-F5344CB8AC3E}">
        <p14:creationId xmlns:p14="http://schemas.microsoft.com/office/powerpoint/2010/main" val="94291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8</a:t>
            </a:fld>
            <a:endParaRPr lang="cs-CZ" smtClean="0">
              <a:solidFill>
                <a:prstClr val="black"/>
              </a:solidFill>
            </a:endParaRPr>
          </a:p>
        </p:txBody>
      </p:sp>
    </p:spTree>
    <p:extLst>
      <p:ext uri="{BB962C8B-B14F-4D97-AF65-F5344CB8AC3E}">
        <p14:creationId xmlns:p14="http://schemas.microsoft.com/office/powerpoint/2010/main" val="2900358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18</a:t>
            </a:fld>
            <a:endParaRPr lang="cs-CZ" smtClean="0">
              <a:solidFill>
                <a:prstClr val="black"/>
              </a:solidFill>
            </a:endParaRPr>
          </a:p>
        </p:txBody>
      </p:sp>
    </p:spTree>
    <p:extLst>
      <p:ext uri="{BB962C8B-B14F-4D97-AF65-F5344CB8AC3E}">
        <p14:creationId xmlns:p14="http://schemas.microsoft.com/office/powerpoint/2010/main" val="807010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23</a:t>
            </a:fld>
            <a:endParaRPr lang="cs-CZ" smtClean="0">
              <a:solidFill>
                <a:prstClr val="black"/>
              </a:solidFill>
            </a:endParaRPr>
          </a:p>
        </p:txBody>
      </p:sp>
    </p:spTree>
    <p:extLst>
      <p:ext uri="{BB962C8B-B14F-4D97-AF65-F5344CB8AC3E}">
        <p14:creationId xmlns:p14="http://schemas.microsoft.com/office/powerpoint/2010/main" val="48733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26</a:t>
            </a:fld>
            <a:endParaRPr lang="cs-CZ" smtClean="0">
              <a:solidFill>
                <a:prstClr val="black"/>
              </a:solidFill>
            </a:endParaRPr>
          </a:p>
        </p:txBody>
      </p:sp>
    </p:spTree>
    <p:extLst>
      <p:ext uri="{BB962C8B-B14F-4D97-AF65-F5344CB8AC3E}">
        <p14:creationId xmlns:p14="http://schemas.microsoft.com/office/powerpoint/2010/main" val="54953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34</a:t>
            </a:fld>
            <a:endParaRPr lang="cs-CZ" smtClean="0">
              <a:solidFill>
                <a:prstClr val="black"/>
              </a:solidFill>
            </a:endParaRPr>
          </a:p>
        </p:txBody>
      </p:sp>
    </p:spTree>
    <p:extLst>
      <p:ext uri="{BB962C8B-B14F-4D97-AF65-F5344CB8AC3E}">
        <p14:creationId xmlns:p14="http://schemas.microsoft.com/office/powerpoint/2010/main" val="99233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149543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26334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303444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úvodní snímek">
    <p:spTree>
      <p:nvGrpSpPr>
        <p:cNvPr id="1" name=""/>
        <p:cNvGrpSpPr/>
        <p:nvPr/>
      </p:nvGrpSpPr>
      <p:grpSpPr>
        <a:xfrm>
          <a:off x="0" y="0"/>
          <a:ext cx="0" cy="0"/>
          <a:chOff x="0" y="0"/>
          <a:chExt cx="0" cy="0"/>
        </a:xfrm>
      </p:grpSpPr>
      <p:sp>
        <p:nvSpPr>
          <p:cNvPr id="3" name="Podnadpis 2"/>
          <p:cNvSpPr>
            <a:spLocks noGrp="1"/>
          </p:cNvSpPr>
          <p:nvPr>
            <p:ph type="subTitle" idx="1" hasCustomPrompt="1"/>
          </p:nvPr>
        </p:nvSpPr>
        <p:spPr>
          <a:xfrm>
            <a:off x="814918" y="3886200"/>
            <a:ext cx="10562167" cy="622920"/>
          </a:xfrm>
        </p:spPr>
        <p:txBody>
          <a:bodyPr/>
          <a:lstStyle>
            <a:lvl1pPr marL="0" indent="0" algn="ctr">
              <a:buNone/>
              <a:defRPr i="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vložíte Jméno Příjmení </a:t>
            </a:r>
            <a:r>
              <a:rPr lang="en-US" dirty="0" smtClean="0"/>
              <a:t>|</a:t>
            </a:r>
            <a:r>
              <a:rPr lang="cs-CZ" dirty="0" smtClean="0"/>
              <a:t> Datum</a:t>
            </a:r>
            <a:endParaRPr lang="cs-CZ" dirty="0"/>
          </a:p>
        </p:txBody>
      </p:sp>
      <p:sp>
        <p:nvSpPr>
          <p:cNvPr id="7" name="Nadpis 6"/>
          <p:cNvSpPr>
            <a:spLocks noGrp="1"/>
          </p:cNvSpPr>
          <p:nvPr>
            <p:ph type="title" hasCustomPrompt="1"/>
          </p:nvPr>
        </p:nvSpPr>
        <p:spPr>
          <a:xfrm>
            <a:off x="814918" y="2276872"/>
            <a:ext cx="10562167" cy="1143000"/>
          </a:xfrm>
        </p:spPr>
        <p:txBody>
          <a:bodyPr>
            <a:normAutofit/>
          </a:bodyPr>
          <a:lstStyle>
            <a:lvl1pPr>
              <a:defRPr sz="4000"/>
            </a:lvl1pPr>
          </a:lstStyle>
          <a:p>
            <a:r>
              <a:rPr lang="cs-CZ" dirty="0" smtClean="0"/>
              <a:t>Klepnutím vložíte název prezentace</a:t>
            </a:r>
            <a:endParaRPr lang="cs-CZ" dirty="0"/>
          </a:p>
        </p:txBody>
      </p:sp>
    </p:spTree>
    <p:extLst>
      <p:ext uri="{BB962C8B-B14F-4D97-AF65-F5344CB8AC3E}">
        <p14:creationId xmlns:p14="http://schemas.microsoft.com/office/powerpoint/2010/main" val="3225198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352170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422231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410030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C616749-EF80-4A5D-9388-DBBB1C71D4F9}"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403970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C616749-EF80-4A5D-9388-DBBB1C71D4F9}"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163550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C616749-EF80-4A5D-9388-DBBB1C71D4F9}"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285875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C616749-EF80-4A5D-9388-DBBB1C71D4F9}"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174377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C616749-EF80-4A5D-9388-DBBB1C71D4F9}"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3682917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C616749-EF80-4A5D-9388-DBBB1C71D4F9}"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4ACD66-66C9-4B1C-B72B-09C926341CBB}" type="slidenum">
              <a:rPr lang="cs-CZ" smtClean="0"/>
              <a:t>‹#›</a:t>
            </a:fld>
            <a:endParaRPr lang="cs-CZ"/>
          </a:p>
        </p:txBody>
      </p:sp>
    </p:spTree>
    <p:extLst>
      <p:ext uri="{BB962C8B-B14F-4D97-AF65-F5344CB8AC3E}">
        <p14:creationId xmlns:p14="http://schemas.microsoft.com/office/powerpoint/2010/main" val="305203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16749-EF80-4A5D-9388-DBBB1C71D4F9}"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ACD66-66C9-4B1C-B72B-09C926341CBB}" type="slidenum">
              <a:rPr lang="cs-CZ" smtClean="0"/>
              <a:t>‹#›</a:t>
            </a:fld>
            <a:endParaRPr lang="cs-CZ"/>
          </a:p>
        </p:txBody>
      </p:sp>
    </p:spTree>
    <p:extLst>
      <p:ext uri="{BB962C8B-B14F-4D97-AF65-F5344CB8AC3E}">
        <p14:creationId xmlns:p14="http://schemas.microsoft.com/office/powerpoint/2010/main" val="3676130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SEMESTR&#193;LN&#205;%20PR&#193;CE%20RIP%202022.docx"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 Id="rId5" Type="http://schemas.openxmlformats.org/officeDocument/2006/relationships/image" Target="../media/image24.png"/><Relationship Id="rId4" Type="http://schemas.openxmlformats.org/officeDocument/2006/relationships/image" Target="../media/image2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939344" y="3234750"/>
            <a:ext cx="6400800" cy="746883"/>
          </a:xfrm>
        </p:spPr>
        <p:txBody>
          <a:bodyPr>
            <a:normAutofit/>
          </a:bodyPr>
          <a:lstStyle/>
          <a:p>
            <a:r>
              <a:rPr lang="cs-CZ" b="1">
                <a:solidFill>
                  <a:srgbClr val="7030A0"/>
                </a:solidFill>
              </a:rPr>
              <a:t>P</a:t>
            </a:r>
            <a:r>
              <a:rPr lang="cs-CZ" b="1" smtClean="0">
                <a:solidFill>
                  <a:srgbClr val="7030A0"/>
                </a:solidFill>
              </a:rPr>
              <a:t>lánování a řízení projektů – </a:t>
            </a:r>
            <a:r>
              <a:rPr lang="cs-CZ" b="1" smtClean="0">
                <a:solidFill>
                  <a:srgbClr val="7030A0"/>
                </a:solidFill>
              </a:rPr>
              <a:t>plánování II</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785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3354765"/>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Doba </a:t>
            </a:r>
            <a:r>
              <a:rPr lang="cs-CZ" sz="2000" b="1" dirty="0">
                <a:solidFill>
                  <a:srgbClr val="0070C0"/>
                </a:solidFill>
                <a:latin typeface="Arial" panose="020B0604020202020204" pitchFamily="34" charset="0"/>
                <a:cs typeface="Arial" panose="020B0604020202020204" pitchFamily="34" charset="0"/>
              </a:rPr>
              <a:t>návratnosti projektu (</a:t>
            </a:r>
            <a:r>
              <a:rPr lang="cs-CZ" sz="2000" b="1" dirty="0" err="1">
                <a:solidFill>
                  <a:srgbClr val="0070C0"/>
                </a:solidFill>
                <a:latin typeface="Arial" panose="020B0604020202020204" pitchFamily="34" charset="0"/>
                <a:cs typeface="Arial" panose="020B0604020202020204" pitchFamily="34" charset="0"/>
              </a:rPr>
              <a:t>Payback</a:t>
            </a:r>
            <a:r>
              <a:rPr lang="cs-CZ" sz="2000" b="1" dirty="0">
                <a:solidFill>
                  <a:srgbClr val="0070C0"/>
                </a:solidFill>
                <a:latin typeface="Arial" panose="020B0604020202020204" pitchFamily="34" charset="0"/>
                <a:cs typeface="Arial" panose="020B0604020202020204" pitchFamily="34" charset="0"/>
              </a:rPr>
              <a:t> Period</a:t>
            </a:r>
            <a:r>
              <a:rPr lang="cs-CZ" sz="2000" b="1"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i="1" dirty="0">
                <a:solidFill>
                  <a:prstClr val="black"/>
                </a:solidFill>
                <a:latin typeface="Arial" panose="020B0604020202020204" pitchFamily="34" charset="0"/>
                <a:cs typeface="Arial" panose="020B0604020202020204" pitchFamily="34" charset="0"/>
              </a:rPr>
              <a:t>Příklad</a:t>
            </a:r>
            <a:r>
              <a:rPr lang="cs-CZ" sz="1600" b="1" i="1"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Projekt A si vyžádá investici 5 milionů korun. Očekává se, že přínosy projektu budou generovat zisky </a:t>
            </a:r>
            <a:r>
              <a:rPr lang="cs-CZ" sz="1600">
                <a:solidFill>
                  <a:prstClr val="black"/>
                </a:solidFill>
                <a:latin typeface="Arial" panose="020B0604020202020204" pitchFamily="34" charset="0"/>
                <a:cs typeface="Arial" panose="020B0604020202020204" pitchFamily="34" charset="0"/>
              </a:rPr>
              <a:t>dle </a:t>
            </a:r>
            <a:r>
              <a:rPr lang="cs-CZ" sz="1600">
                <a:solidFill>
                  <a:prstClr val="black"/>
                </a:solidFill>
                <a:latin typeface="Arial" panose="020B0604020202020204" pitchFamily="34" charset="0"/>
                <a:cs typeface="Arial" panose="020B0604020202020204" pitchFamily="34" charset="0"/>
              </a:rPr>
              <a:t>tab.:</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a:solidFill>
                  <a:prstClr val="black"/>
                </a:solidFill>
                <a:latin typeface="Arial" panose="020B0604020202020204" pitchFamily="34" charset="0"/>
                <a:cs typeface="Arial" panose="020B0604020202020204" pitchFamily="34" charset="0"/>
              </a:rPr>
              <a:t>Předpokládaná </a:t>
            </a:r>
            <a:r>
              <a:rPr lang="cs-CZ" sz="1600" dirty="0">
                <a:solidFill>
                  <a:prstClr val="black"/>
                </a:solidFill>
                <a:latin typeface="Arial" panose="020B0604020202020204" pitchFamily="34" charset="0"/>
                <a:cs typeface="Arial" panose="020B0604020202020204" pitchFamily="34" charset="0"/>
              </a:rPr>
              <a:t>doba potřebná k navrácení investovaných prostředků je </a:t>
            </a:r>
            <a:r>
              <a:rPr lang="cs-CZ" sz="1600">
                <a:solidFill>
                  <a:prstClr val="black"/>
                </a:solidFill>
                <a:latin typeface="Arial" panose="020B0604020202020204" pitchFamily="34" charset="0"/>
                <a:cs typeface="Arial" panose="020B0604020202020204" pitchFamily="34" charset="0"/>
              </a:rPr>
              <a:t>přibližně </a:t>
            </a:r>
            <a:r>
              <a:rPr lang="cs-CZ" sz="1600">
                <a:solidFill>
                  <a:srgbClr val="FF0000"/>
                </a:solidFill>
                <a:latin typeface="Arial" panose="020B0604020202020204" pitchFamily="34" charset="0"/>
                <a:cs typeface="Arial" panose="020B0604020202020204" pitchFamily="34" charset="0"/>
              </a:rPr>
              <a:t>...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3" name="Tabulka 2"/>
          <p:cNvGraphicFramePr>
            <a:graphicFrameLocks noGrp="1"/>
          </p:cNvGraphicFramePr>
          <p:nvPr>
            <p:extLst/>
          </p:nvPr>
        </p:nvGraphicFramePr>
        <p:xfrm>
          <a:off x="2135560" y="3284984"/>
          <a:ext cx="7424518" cy="492652"/>
        </p:xfrm>
        <a:graphic>
          <a:graphicData uri="http://schemas.openxmlformats.org/drawingml/2006/table">
            <a:tbl>
              <a:tblPr firstRow="1" firstCol="1" bandRow="1">
                <a:tableStyleId>{5940675A-B579-460E-94D1-54222C63F5DA}</a:tableStyleId>
              </a:tblPr>
              <a:tblGrid>
                <a:gridCol w="1855708">
                  <a:extLst>
                    <a:ext uri="{9D8B030D-6E8A-4147-A177-3AD203B41FA5}">
                      <a16:colId xmlns:a16="http://schemas.microsoft.com/office/drawing/2014/main" xmlns="" val="1550586232"/>
                    </a:ext>
                  </a:extLst>
                </a:gridCol>
                <a:gridCol w="1855708">
                  <a:extLst>
                    <a:ext uri="{9D8B030D-6E8A-4147-A177-3AD203B41FA5}">
                      <a16:colId xmlns:a16="http://schemas.microsoft.com/office/drawing/2014/main" xmlns="" val="2248548691"/>
                    </a:ext>
                  </a:extLst>
                </a:gridCol>
                <a:gridCol w="1856551">
                  <a:extLst>
                    <a:ext uri="{9D8B030D-6E8A-4147-A177-3AD203B41FA5}">
                      <a16:colId xmlns:a16="http://schemas.microsoft.com/office/drawing/2014/main" xmlns="" val="1084511867"/>
                    </a:ext>
                  </a:extLst>
                </a:gridCol>
                <a:gridCol w="1856551">
                  <a:extLst>
                    <a:ext uri="{9D8B030D-6E8A-4147-A177-3AD203B41FA5}">
                      <a16:colId xmlns:a16="http://schemas.microsoft.com/office/drawing/2014/main" xmlns="" val="2902089303"/>
                    </a:ext>
                  </a:extLst>
                </a:gridCol>
              </a:tblGrid>
              <a:tr h="246326">
                <a:tc>
                  <a:txBody>
                    <a:bodyPr/>
                    <a:lstStyle/>
                    <a:p>
                      <a:pPr algn="ctr">
                        <a:spcAft>
                          <a:spcPts val="0"/>
                        </a:spcAft>
                      </a:pPr>
                      <a:r>
                        <a:rPr lang="cs-CZ" sz="1600" smtClean="0">
                          <a:effectLst/>
                        </a:rPr>
                        <a:t> </a:t>
                      </a:r>
                      <a:endParaRPr lang="cs-CZ" sz="1600" dirty="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dirty="0">
                          <a:effectLst/>
                        </a:rPr>
                        <a:t>1. rok</a:t>
                      </a:r>
                      <a:endParaRPr lang="cs-CZ" sz="1600" dirty="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rok</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3. rok</a:t>
                      </a:r>
                      <a:endParaRPr lang="cs-CZ" sz="1600">
                        <a:effectLst/>
                        <a:latin typeface="Times New Roman" panose="02020603050405020304" pitchFamily="18" charset="0"/>
                        <a:ea typeface="Times New Roman" panose="02020603050405020304" pitchFamily="18" charset="0"/>
                      </a:endParaRPr>
                    </a:p>
                  </a:txBody>
                  <a:tcPr marL="91057" marR="91057" marT="0" marB="0"/>
                </a:tc>
                <a:extLst>
                  <a:ext uri="{0D108BD9-81ED-4DB2-BD59-A6C34878D82A}">
                    <a16:rowId xmlns:a16="http://schemas.microsoft.com/office/drawing/2014/main" xmlns="" val="1229381716"/>
                  </a:ext>
                </a:extLst>
              </a:tr>
              <a:tr h="246326">
                <a:tc>
                  <a:txBody>
                    <a:bodyPr/>
                    <a:lstStyle/>
                    <a:p>
                      <a:pPr algn="ctr">
                        <a:spcAft>
                          <a:spcPts val="0"/>
                        </a:spcAft>
                      </a:pPr>
                      <a:r>
                        <a:rPr lang="cs-CZ" sz="1600">
                          <a:effectLst/>
                        </a:rPr>
                        <a:t>Výnos v období</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2 000 000</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2 000 000</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dirty="0">
                          <a:effectLst/>
                        </a:rPr>
                        <a:t>2 000 000</a:t>
                      </a:r>
                      <a:endParaRPr lang="cs-CZ" sz="1600" dirty="0">
                        <a:effectLst/>
                        <a:latin typeface="Times New Roman" panose="02020603050405020304" pitchFamily="18" charset="0"/>
                        <a:ea typeface="Times New Roman" panose="02020603050405020304" pitchFamily="18" charset="0"/>
                      </a:endParaRPr>
                    </a:p>
                  </a:txBody>
                  <a:tcPr marL="91057" marR="91057" marT="0" marB="0"/>
                </a:tc>
                <a:extLst>
                  <a:ext uri="{0D108BD9-81ED-4DB2-BD59-A6C34878D82A}">
                    <a16:rowId xmlns:a16="http://schemas.microsoft.com/office/drawing/2014/main" xmlns="" val="2096211162"/>
                  </a:ext>
                </a:extLst>
              </a:tr>
            </a:tbl>
          </a:graphicData>
        </a:graphic>
      </p:graphicFrame>
    </p:spTree>
    <p:extLst>
      <p:ext uri="{BB962C8B-B14F-4D97-AF65-F5344CB8AC3E}">
        <p14:creationId xmlns:p14="http://schemas.microsoft.com/office/powerpoint/2010/main" val="184983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093428"/>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Doba </a:t>
            </a:r>
            <a:r>
              <a:rPr lang="cs-CZ" sz="2000" b="1" dirty="0">
                <a:solidFill>
                  <a:srgbClr val="0070C0"/>
                </a:solidFill>
                <a:latin typeface="Arial" panose="020B0604020202020204" pitchFamily="34" charset="0"/>
                <a:cs typeface="Arial" panose="020B0604020202020204" pitchFamily="34" charset="0"/>
              </a:rPr>
              <a:t>návratnosti projektu (</a:t>
            </a:r>
            <a:r>
              <a:rPr lang="cs-CZ" sz="2000" b="1" dirty="0" err="1">
                <a:solidFill>
                  <a:srgbClr val="0070C0"/>
                </a:solidFill>
                <a:latin typeface="Arial" panose="020B0604020202020204" pitchFamily="34" charset="0"/>
                <a:cs typeface="Arial" panose="020B0604020202020204" pitchFamily="34" charset="0"/>
              </a:rPr>
              <a:t>Payback</a:t>
            </a:r>
            <a:r>
              <a:rPr lang="cs-CZ" sz="2000" b="1" dirty="0">
                <a:solidFill>
                  <a:srgbClr val="0070C0"/>
                </a:solidFill>
                <a:latin typeface="Arial" panose="020B0604020202020204" pitchFamily="34" charset="0"/>
                <a:cs typeface="Arial" panose="020B0604020202020204" pitchFamily="34" charset="0"/>
              </a:rPr>
              <a:t> Period</a:t>
            </a:r>
            <a:r>
              <a:rPr lang="cs-CZ" sz="2000" b="1"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i="1" dirty="0">
                <a:solidFill>
                  <a:prstClr val="black"/>
                </a:solidFill>
                <a:latin typeface="Arial" panose="020B0604020202020204" pitchFamily="34" charset="0"/>
                <a:cs typeface="Arial" panose="020B0604020202020204" pitchFamily="34" charset="0"/>
              </a:rPr>
              <a:t>Příklad</a:t>
            </a:r>
            <a:r>
              <a:rPr lang="cs-CZ" sz="1600" b="1" i="1"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Projekt A si vyžádá investici 5 milionů korun. Očekává se, že přínosy projektu budou generovat zisky </a:t>
            </a:r>
            <a:r>
              <a:rPr lang="cs-CZ" sz="1600">
                <a:solidFill>
                  <a:prstClr val="black"/>
                </a:solidFill>
                <a:latin typeface="Arial" panose="020B0604020202020204" pitchFamily="34" charset="0"/>
                <a:cs typeface="Arial" panose="020B0604020202020204" pitchFamily="34" charset="0"/>
              </a:rPr>
              <a:t>dle </a:t>
            </a:r>
            <a:r>
              <a:rPr lang="cs-CZ" sz="1600">
                <a:solidFill>
                  <a:prstClr val="black"/>
                </a:solidFill>
                <a:latin typeface="Arial" panose="020B0604020202020204" pitchFamily="34" charset="0"/>
                <a:cs typeface="Arial" panose="020B0604020202020204" pitchFamily="34" charset="0"/>
              </a:rPr>
              <a:t>tab.:</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a:solidFill>
                  <a:prstClr val="black"/>
                </a:solidFill>
                <a:latin typeface="Arial" panose="020B0604020202020204" pitchFamily="34" charset="0"/>
                <a:cs typeface="Arial" panose="020B0604020202020204" pitchFamily="34" charset="0"/>
              </a:rPr>
              <a:t>Předpokládaná </a:t>
            </a:r>
            <a:r>
              <a:rPr lang="cs-CZ" sz="1600" dirty="0">
                <a:solidFill>
                  <a:prstClr val="black"/>
                </a:solidFill>
                <a:latin typeface="Arial" panose="020B0604020202020204" pitchFamily="34" charset="0"/>
                <a:cs typeface="Arial" panose="020B0604020202020204" pitchFamily="34" charset="0"/>
              </a:rPr>
              <a:t>doba potřebná k navrácení investovaných prostředků je </a:t>
            </a:r>
            <a:r>
              <a:rPr lang="cs-CZ" sz="1600">
                <a:solidFill>
                  <a:prstClr val="black"/>
                </a:solidFill>
                <a:latin typeface="Arial" panose="020B0604020202020204" pitchFamily="34" charset="0"/>
                <a:cs typeface="Arial" panose="020B0604020202020204" pitchFamily="34" charset="0"/>
              </a:rPr>
              <a:t>přibližně </a:t>
            </a:r>
            <a:r>
              <a:rPr lang="cs-CZ" sz="1600">
                <a:solidFill>
                  <a:srgbClr val="00B050"/>
                </a:solidFill>
                <a:latin typeface="Arial" panose="020B0604020202020204" pitchFamily="34" charset="0"/>
                <a:cs typeface="Arial" panose="020B0604020202020204" pitchFamily="34" charset="0"/>
              </a:rPr>
              <a:t>2,5 roku</a:t>
            </a:r>
            <a:r>
              <a:rPr lang="cs-CZ" sz="160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a:solidFill>
                  <a:prstClr val="black"/>
                </a:solidFill>
                <a:latin typeface="Arial" panose="020B0604020202020204" pitchFamily="34" charset="0"/>
                <a:cs typeface="Arial" panose="020B0604020202020204" pitchFamily="34" charset="0"/>
              </a:rPr>
              <a:t>Výhodou této metriky je její </a:t>
            </a:r>
            <a:r>
              <a:rPr lang="cs-CZ" sz="1600">
                <a:solidFill>
                  <a:srgbClr val="00B050"/>
                </a:solidFill>
                <a:latin typeface="Arial" panose="020B0604020202020204" pitchFamily="34" charset="0"/>
                <a:cs typeface="Arial" panose="020B0604020202020204" pitchFamily="34" charset="0"/>
              </a:rPr>
              <a:t>jednoduchý výpočet</a:t>
            </a:r>
            <a:r>
              <a:rPr lang="cs-CZ" sz="1600">
                <a:solidFill>
                  <a:prstClr val="black"/>
                </a:solidFill>
                <a:latin typeface="Arial" panose="020B0604020202020204" pitchFamily="34" charset="0"/>
                <a:cs typeface="Arial" panose="020B0604020202020204" pitchFamily="34" charset="0"/>
              </a:rPr>
              <a:t>. Mezi nevýhody patří </a:t>
            </a:r>
            <a:r>
              <a:rPr lang="cs-CZ" sz="1600">
                <a:solidFill>
                  <a:srgbClr val="FF0000"/>
                </a:solidFill>
                <a:latin typeface="Arial" panose="020B0604020202020204" pitchFamily="34" charset="0"/>
                <a:cs typeface="Arial" panose="020B0604020202020204" pitchFamily="34" charset="0"/>
              </a:rPr>
              <a:t>nezohlednění změnu ceny peněz</a:t>
            </a:r>
            <a:r>
              <a:rPr lang="cs-CZ" sz="1600">
                <a:solidFill>
                  <a:prstClr val="black"/>
                </a:solidFill>
                <a:latin typeface="Arial" panose="020B0604020202020204" pitchFamily="34" charset="0"/>
                <a:cs typeface="Arial" panose="020B0604020202020204" pitchFamily="34" charset="0"/>
              </a:rPr>
              <a:t> v budoucnosti.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3" name="Tabulka 2"/>
          <p:cNvGraphicFramePr>
            <a:graphicFrameLocks noGrp="1"/>
          </p:cNvGraphicFramePr>
          <p:nvPr>
            <p:extLst/>
          </p:nvPr>
        </p:nvGraphicFramePr>
        <p:xfrm>
          <a:off x="2135560" y="3284984"/>
          <a:ext cx="7424518" cy="492652"/>
        </p:xfrm>
        <a:graphic>
          <a:graphicData uri="http://schemas.openxmlformats.org/drawingml/2006/table">
            <a:tbl>
              <a:tblPr firstRow="1" firstCol="1" bandRow="1">
                <a:tableStyleId>{5940675A-B579-460E-94D1-54222C63F5DA}</a:tableStyleId>
              </a:tblPr>
              <a:tblGrid>
                <a:gridCol w="1855708">
                  <a:extLst>
                    <a:ext uri="{9D8B030D-6E8A-4147-A177-3AD203B41FA5}">
                      <a16:colId xmlns:a16="http://schemas.microsoft.com/office/drawing/2014/main" xmlns="" val="1550586232"/>
                    </a:ext>
                  </a:extLst>
                </a:gridCol>
                <a:gridCol w="1855708">
                  <a:extLst>
                    <a:ext uri="{9D8B030D-6E8A-4147-A177-3AD203B41FA5}">
                      <a16:colId xmlns:a16="http://schemas.microsoft.com/office/drawing/2014/main" xmlns="" val="2248548691"/>
                    </a:ext>
                  </a:extLst>
                </a:gridCol>
                <a:gridCol w="1856551">
                  <a:extLst>
                    <a:ext uri="{9D8B030D-6E8A-4147-A177-3AD203B41FA5}">
                      <a16:colId xmlns:a16="http://schemas.microsoft.com/office/drawing/2014/main" xmlns="" val="1084511867"/>
                    </a:ext>
                  </a:extLst>
                </a:gridCol>
                <a:gridCol w="1856551">
                  <a:extLst>
                    <a:ext uri="{9D8B030D-6E8A-4147-A177-3AD203B41FA5}">
                      <a16:colId xmlns:a16="http://schemas.microsoft.com/office/drawing/2014/main" xmlns="" val="2902089303"/>
                    </a:ext>
                  </a:extLst>
                </a:gridCol>
              </a:tblGrid>
              <a:tr h="246326">
                <a:tc>
                  <a:txBody>
                    <a:bodyPr/>
                    <a:lstStyle/>
                    <a:p>
                      <a:pPr algn="ctr">
                        <a:spcAft>
                          <a:spcPts val="0"/>
                        </a:spcAft>
                      </a:pPr>
                      <a:r>
                        <a:rPr lang="cs-CZ" sz="1600" smtClean="0">
                          <a:effectLst/>
                        </a:rPr>
                        <a:t> </a:t>
                      </a:r>
                      <a:endParaRPr lang="cs-CZ" sz="1600" dirty="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dirty="0">
                          <a:effectLst/>
                        </a:rPr>
                        <a:t>1. rok</a:t>
                      </a:r>
                      <a:endParaRPr lang="cs-CZ" sz="1600" dirty="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rok</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3. rok</a:t>
                      </a:r>
                      <a:endParaRPr lang="cs-CZ" sz="1600">
                        <a:effectLst/>
                        <a:latin typeface="Times New Roman" panose="02020603050405020304" pitchFamily="18" charset="0"/>
                        <a:ea typeface="Times New Roman" panose="02020603050405020304" pitchFamily="18" charset="0"/>
                      </a:endParaRPr>
                    </a:p>
                  </a:txBody>
                  <a:tcPr marL="91057" marR="91057" marT="0" marB="0"/>
                </a:tc>
                <a:extLst>
                  <a:ext uri="{0D108BD9-81ED-4DB2-BD59-A6C34878D82A}">
                    <a16:rowId xmlns:a16="http://schemas.microsoft.com/office/drawing/2014/main" xmlns="" val="1229381716"/>
                  </a:ext>
                </a:extLst>
              </a:tr>
              <a:tr h="246326">
                <a:tc>
                  <a:txBody>
                    <a:bodyPr/>
                    <a:lstStyle/>
                    <a:p>
                      <a:pPr algn="ctr">
                        <a:spcAft>
                          <a:spcPts val="0"/>
                        </a:spcAft>
                      </a:pPr>
                      <a:r>
                        <a:rPr lang="cs-CZ" sz="1600">
                          <a:effectLst/>
                        </a:rPr>
                        <a:t>Výnos v období</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2 000 000</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a:effectLst/>
                        </a:rPr>
                        <a:t>2 000 000</a:t>
                      </a:r>
                      <a:endParaRPr lang="cs-CZ" sz="1600">
                        <a:effectLst/>
                        <a:latin typeface="Times New Roman" panose="02020603050405020304" pitchFamily="18" charset="0"/>
                        <a:ea typeface="Times New Roman" panose="02020603050405020304" pitchFamily="18" charset="0"/>
                      </a:endParaRPr>
                    </a:p>
                  </a:txBody>
                  <a:tcPr marL="91057" marR="91057" marT="0" marB="0"/>
                </a:tc>
                <a:tc>
                  <a:txBody>
                    <a:bodyPr/>
                    <a:lstStyle/>
                    <a:p>
                      <a:pPr algn="ctr">
                        <a:spcAft>
                          <a:spcPts val="0"/>
                        </a:spcAft>
                      </a:pPr>
                      <a:r>
                        <a:rPr lang="cs-CZ" sz="1600" dirty="0">
                          <a:effectLst/>
                        </a:rPr>
                        <a:t>2 000 000</a:t>
                      </a:r>
                      <a:endParaRPr lang="cs-CZ" sz="1600" dirty="0">
                        <a:effectLst/>
                        <a:latin typeface="Times New Roman" panose="02020603050405020304" pitchFamily="18" charset="0"/>
                        <a:ea typeface="Times New Roman" panose="02020603050405020304" pitchFamily="18" charset="0"/>
                      </a:endParaRPr>
                    </a:p>
                  </a:txBody>
                  <a:tcPr marL="91057" marR="91057" marT="0" marB="0"/>
                </a:tc>
                <a:extLst>
                  <a:ext uri="{0D108BD9-81ED-4DB2-BD59-A6C34878D82A}">
                    <a16:rowId xmlns:a16="http://schemas.microsoft.com/office/drawing/2014/main" xmlns="" val="2096211162"/>
                  </a:ext>
                </a:extLst>
              </a:tr>
            </a:tbl>
          </a:graphicData>
        </a:graphic>
      </p:graphicFrame>
    </p:spTree>
    <p:extLst>
      <p:ext uri="{BB962C8B-B14F-4D97-AF65-F5344CB8AC3E}">
        <p14:creationId xmlns:p14="http://schemas.microsoft.com/office/powerpoint/2010/main" val="2941392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3847207"/>
          </a:xfrm>
          <a:prstGeom prst="rect">
            <a:avLst/>
          </a:prstGeom>
        </p:spPr>
        <p:txBody>
          <a:bodyPr wrap="square">
            <a:spAutoFit/>
          </a:bodyPr>
          <a:lstStyle/>
          <a:p>
            <a:pPr fontAlgn="base">
              <a:spcBef>
                <a:spcPct val="0"/>
              </a:spcBef>
              <a:spcAft>
                <a:spcPct val="0"/>
              </a:spcAft>
            </a:pPr>
            <a:r>
              <a:rPr lang="en-US" sz="2000" b="1">
                <a:solidFill>
                  <a:srgbClr val="0070C0"/>
                </a:solidFill>
                <a:latin typeface="Arial" panose="020B0604020202020204" pitchFamily="34" charset="0"/>
                <a:cs typeface="Arial" panose="020B0604020202020204" pitchFamily="34" charset="0"/>
              </a:rPr>
              <a:t>Diskontované </a:t>
            </a:r>
            <a:r>
              <a:rPr lang="en-US" sz="2000" b="1" dirty="0" err="1">
                <a:solidFill>
                  <a:srgbClr val="0070C0"/>
                </a:solidFill>
                <a:latin typeface="Arial" panose="020B0604020202020204" pitchFamily="34" charset="0"/>
                <a:cs typeface="Arial" panose="020B0604020202020204" pitchFamily="34" charset="0"/>
              </a:rPr>
              <a:t>peněžní</a:t>
            </a:r>
            <a:r>
              <a:rPr lang="en-US" sz="2000" b="1" dirty="0">
                <a:solidFill>
                  <a:srgbClr val="0070C0"/>
                </a:solidFill>
                <a:latin typeface="Arial" panose="020B0604020202020204" pitchFamily="34" charset="0"/>
                <a:cs typeface="Arial" panose="020B0604020202020204" pitchFamily="34" charset="0"/>
              </a:rPr>
              <a:t> </a:t>
            </a:r>
            <a:r>
              <a:rPr lang="en-US" sz="2000" b="1" dirty="0" err="1">
                <a:solidFill>
                  <a:srgbClr val="0070C0"/>
                </a:solidFill>
                <a:latin typeface="Arial" panose="020B0604020202020204" pitchFamily="34" charset="0"/>
                <a:cs typeface="Arial" panose="020B0604020202020204" pitchFamily="34" charset="0"/>
              </a:rPr>
              <a:t>toky</a:t>
            </a:r>
            <a:r>
              <a:rPr lang="en-US" sz="2000" b="1" dirty="0">
                <a:solidFill>
                  <a:srgbClr val="0070C0"/>
                </a:solidFill>
                <a:latin typeface="Arial" panose="020B0604020202020204" pitchFamily="34" charset="0"/>
                <a:cs typeface="Arial" panose="020B0604020202020204" pitchFamily="34" charset="0"/>
              </a:rPr>
              <a:t> (Discounted Cash-Flow, DCF)</a:t>
            </a:r>
            <a:endParaRPr lang="cs-CZ" sz="1600" dirty="0">
              <a:solidFill>
                <a:srgbClr val="0070C0"/>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Určuje velikost investice se zohledněním ceny peněz. Budoucí hodnota investice je dána vztahem (1), současná hodnota investice vztahem (2). </a:t>
            </a:r>
            <a:r>
              <a:rPr lang="cs-CZ" sz="1600" dirty="0">
                <a:solidFill>
                  <a:srgbClr val="0070C0"/>
                </a:solidFill>
                <a:latin typeface="Arial" panose="020B0604020202020204" pitchFamily="34" charset="0"/>
                <a:cs typeface="Arial" panose="020B0604020202020204" pitchFamily="34" charset="0"/>
              </a:rPr>
              <a:t>Tato metrika nalezne uplatnění při rozhodování, do kterého projektu je vhodné investovat, metrika zodpovídá otázku, který z projektů bude výnosnější</a:t>
            </a:r>
            <a:r>
              <a:rPr lang="cs-CZ" sz="1600"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FV</a:t>
            </a:r>
            <a:r>
              <a:rPr lang="cs-CZ" sz="1600" dirty="0">
                <a:solidFill>
                  <a:prstClr val="black"/>
                </a:solidFill>
                <a:latin typeface="Arial" panose="020B0604020202020204" pitchFamily="34" charset="0"/>
                <a:cs typeface="Arial" panose="020B0604020202020204" pitchFamily="34" charset="0"/>
              </a:rPr>
              <a:t> je budoucí hodnota investice (</a:t>
            </a:r>
            <a:r>
              <a:rPr lang="cs-CZ" sz="1600" dirty="0" err="1">
                <a:solidFill>
                  <a:prstClr val="black"/>
                </a:solidFill>
                <a:latin typeface="Arial" panose="020B0604020202020204" pitchFamily="34" charset="0"/>
                <a:cs typeface="Arial" panose="020B0604020202020204" pitchFamily="34" charset="0"/>
              </a:rPr>
              <a:t>Future</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PV</a:t>
            </a:r>
            <a:r>
              <a:rPr lang="cs-CZ" sz="1600" dirty="0">
                <a:solidFill>
                  <a:prstClr val="black"/>
                </a:solidFill>
                <a:latin typeface="Arial" panose="020B0604020202020204" pitchFamily="34" charset="0"/>
                <a:cs typeface="Arial" panose="020B0604020202020204" pitchFamily="34" charset="0"/>
              </a:rPr>
              <a:t> je současná hodnota investice (</a:t>
            </a:r>
            <a:r>
              <a:rPr lang="cs-CZ" sz="1600" dirty="0" err="1">
                <a:solidFill>
                  <a:prstClr val="black"/>
                </a:solidFill>
                <a:latin typeface="Arial" panose="020B0604020202020204" pitchFamily="34" charset="0"/>
                <a:cs typeface="Arial" panose="020B0604020202020204" pitchFamily="34" charset="0"/>
              </a:rPr>
              <a:t>Present</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k </a:t>
            </a:r>
            <a:r>
              <a:rPr lang="cs-CZ" sz="1600" dirty="0">
                <a:solidFill>
                  <a:prstClr val="black"/>
                </a:solidFill>
                <a:latin typeface="Arial" panose="020B0604020202020204" pitchFamily="34" charset="0"/>
                <a:cs typeface="Arial" panose="020B0604020202020204" pitchFamily="34" charset="0"/>
              </a:rPr>
              <a:t>... úroková míra kapitálu a </a:t>
            </a:r>
            <a:r>
              <a:rPr lang="cs-CZ" sz="1600" i="1" dirty="0">
                <a:solidFill>
                  <a:prstClr val="black"/>
                </a:solidFill>
                <a:latin typeface="Arial" panose="020B0604020202020204" pitchFamily="34" charset="0"/>
                <a:cs typeface="Arial" panose="020B0604020202020204" pitchFamily="34" charset="0"/>
              </a:rPr>
              <a:t>n </a:t>
            </a:r>
            <a:r>
              <a:rPr lang="cs-CZ" sz="1600" dirty="0">
                <a:solidFill>
                  <a:prstClr val="black"/>
                </a:solidFill>
                <a:latin typeface="Arial" panose="020B0604020202020204" pitchFamily="34" charset="0"/>
                <a:cs typeface="Arial" panose="020B0604020202020204" pitchFamily="34" charset="0"/>
              </a:rPr>
              <a:t>... počet let.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5" name="Objekt 4"/>
          <p:cNvGraphicFramePr>
            <a:graphicFrameLocks noChangeAspect="1"/>
          </p:cNvGraphicFramePr>
          <p:nvPr>
            <p:extLst/>
          </p:nvPr>
        </p:nvGraphicFramePr>
        <p:xfrm>
          <a:off x="2063552" y="3109999"/>
          <a:ext cx="2088232" cy="463017"/>
        </p:xfrm>
        <a:graphic>
          <a:graphicData uri="http://schemas.openxmlformats.org/presentationml/2006/ole">
            <mc:AlternateContent xmlns:mc="http://schemas.openxmlformats.org/markup-compatibility/2006">
              <mc:Choice xmlns:v="urn:schemas-microsoft-com:vml" Requires="v">
                <p:oleObj spid="_x0000_s1026" name="Rovnice" r:id="rId3" imgW="1066800" imgH="241300" progId="Equation.3">
                  <p:embed/>
                </p:oleObj>
              </mc:Choice>
              <mc:Fallback>
                <p:oleObj name="Rovnice" r:id="rId3" imgW="10668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2" y="3109999"/>
                        <a:ext cx="2088232" cy="463017"/>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nvPr>
        </p:nvGraphicFramePr>
        <p:xfrm>
          <a:off x="6240017" y="2996952"/>
          <a:ext cx="1644377" cy="787078"/>
        </p:xfrm>
        <a:graphic>
          <a:graphicData uri="http://schemas.openxmlformats.org/presentationml/2006/ole">
            <mc:AlternateContent xmlns:mc="http://schemas.openxmlformats.org/markup-compatibility/2006">
              <mc:Choice xmlns:v="urn:schemas-microsoft-com:vml" Requires="v">
                <p:oleObj spid="_x0000_s1027" name="Rovnice" r:id="rId5" imgW="888614" imgH="431613" progId="Equation.3">
                  <p:embed/>
                </p:oleObj>
              </mc:Choice>
              <mc:Fallback>
                <p:oleObj name="Rovnice" r:id="rId5" imgW="888614"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0017" y="2996952"/>
                        <a:ext cx="1644377" cy="787078"/>
                      </a:xfrm>
                      <a:prstGeom prst="rect">
                        <a:avLst/>
                      </a:prstGeom>
                      <a:noFill/>
                    </p:spPr>
                  </p:pic>
                </p:oleObj>
              </mc:Fallback>
            </mc:AlternateContent>
          </a:graphicData>
        </a:graphic>
      </p:graphicFrame>
      <p:sp>
        <p:nvSpPr>
          <p:cNvPr id="9" name="TextovéPole 8"/>
          <p:cNvSpPr txBox="1"/>
          <p:nvPr/>
        </p:nvSpPr>
        <p:spPr>
          <a:xfrm>
            <a:off x="4727849" y="3156840"/>
            <a:ext cx="4160113" cy="369332"/>
          </a:xfrm>
          <a:prstGeom prst="rect">
            <a:avLst/>
          </a:prstGeom>
          <a:noFill/>
        </p:spPr>
        <p:txBody>
          <a:bodyPr wrap="none" rtlCol="0">
            <a:spAutoFit/>
          </a:bodyPr>
          <a:lstStyle/>
          <a:p>
            <a:r>
              <a:rPr lang="cs-CZ" dirty="0">
                <a:solidFill>
                  <a:prstClr val="black"/>
                </a:solidFill>
              </a:rPr>
              <a:t>(1)				(2)</a:t>
            </a:r>
          </a:p>
        </p:txBody>
      </p:sp>
    </p:spTree>
    <p:extLst>
      <p:ext uri="{BB962C8B-B14F-4D97-AF65-F5344CB8AC3E}">
        <p14:creationId xmlns:p14="http://schemas.microsoft.com/office/powerpoint/2010/main" val="3959080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585871"/>
          </a:xfrm>
          <a:prstGeom prst="rect">
            <a:avLst/>
          </a:prstGeom>
        </p:spPr>
        <p:txBody>
          <a:bodyPr wrap="square">
            <a:spAutoFit/>
          </a:bodyPr>
          <a:lstStyle/>
          <a:p>
            <a:pPr fontAlgn="base">
              <a:spcBef>
                <a:spcPct val="0"/>
              </a:spcBef>
              <a:spcAft>
                <a:spcPct val="0"/>
              </a:spcAft>
            </a:pPr>
            <a:r>
              <a:rPr lang="en-US" sz="2000" b="1">
                <a:solidFill>
                  <a:prstClr val="black"/>
                </a:solidFill>
                <a:latin typeface="Arial" panose="020B0604020202020204" pitchFamily="34" charset="0"/>
                <a:cs typeface="Arial" panose="020B0604020202020204" pitchFamily="34" charset="0"/>
              </a:rPr>
              <a:t>Diskontované </a:t>
            </a:r>
            <a:r>
              <a:rPr lang="en-US" sz="2000" b="1" dirty="0" err="1">
                <a:solidFill>
                  <a:prstClr val="black"/>
                </a:solidFill>
                <a:latin typeface="Arial" panose="020B0604020202020204" pitchFamily="34" charset="0"/>
                <a:cs typeface="Arial" panose="020B0604020202020204" pitchFamily="34" charset="0"/>
              </a:rPr>
              <a:t>peněžní</a:t>
            </a:r>
            <a:r>
              <a:rPr lang="en-US" sz="2000" b="1" dirty="0">
                <a:solidFill>
                  <a:prstClr val="black"/>
                </a:solidFill>
                <a:latin typeface="Arial" panose="020B0604020202020204" pitchFamily="34" charset="0"/>
                <a:cs typeface="Arial" panose="020B0604020202020204" pitchFamily="34" charset="0"/>
              </a:rPr>
              <a:t> </a:t>
            </a:r>
            <a:r>
              <a:rPr lang="en-US" sz="2000" b="1" dirty="0" err="1">
                <a:solidFill>
                  <a:prstClr val="black"/>
                </a:solidFill>
                <a:latin typeface="Arial" panose="020B0604020202020204" pitchFamily="34" charset="0"/>
                <a:cs typeface="Arial" panose="020B0604020202020204" pitchFamily="34" charset="0"/>
              </a:rPr>
              <a:t>toky</a:t>
            </a:r>
            <a:r>
              <a:rPr lang="en-US" sz="2000" b="1" dirty="0">
                <a:solidFill>
                  <a:prstClr val="black"/>
                </a:solidFill>
                <a:latin typeface="Arial" panose="020B0604020202020204" pitchFamily="34" charset="0"/>
                <a:cs typeface="Arial" panose="020B0604020202020204" pitchFamily="34" charset="0"/>
              </a:rPr>
              <a:t> (Discounted Cash-Flow, DCF)</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Určuje velikost investice se zohledněním ceny peněz. Budoucí hodnota investice je dána vztahem (1), současná hodnota investice vztahem (2). </a:t>
            </a:r>
            <a:r>
              <a:rPr lang="cs-CZ" sz="1600" dirty="0">
                <a:solidFill>
                  <a:srgbClr val="0070C0"/>
                </a:solidFill>
                <a:latin typeface="Arial" panose="020B0604020202020204" pitchFamily="34" charset="0"/>
                <a:cs typeface="Arial" panose="020B0604020202020204" pitchFamily="34" charset="0"/>
              </a:rPr>
              <a:t>Tato metrika nalezne uplatnění při rozhodování, do kterého projektu je vhodné investovat, metrika zodpovídá otázku, který z projektů bude výnosnější</a:t>
            </a:r>
            <a:r>
              <a:rPr lang="cs-CZ" sz="1600"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FV</a:t>
            </a:r>
            <a:r>
              <a:rPr lang="cs-CZ" sz="1600" dirty="0">
                <a:solidFill>
                  <a:prstClr val="black"/>
                </a:solidFill>
                <a:latin typeface="Arial" panose="020B0604020202020204" pitchFamily="34" charset="0"/>
                <a:cs typeface="Arial" panose="020B0604020202020204" pitchFamily="34" charset="0"/>
              </a:rPr>
              <a:t> je budoucí hodnota investice (</a:t>
            </a:r>
            <a:r>
              <a:rPr lang="cs-CZ" sz="1600" dirty="0" err="1">
                <a:solidFill>
                  <a:prstClr val="black"/>
                </a:solidFill>
                <a:latin typeface="Arial" panose="020B0604020202020204" pitchFamily="34" charset="0"/>
                <a:cs typeface="Arial" panose="020B0604020202020204" pitchFamily="34" charset="0"/>
              </a:rPr>
              <a:t>Future</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PV</a:t>
            </a:r>
            <a:r>
              <a:rPr lang="cs-CZ" sz="1600" dirty="0">
                <a:solidFill>
                  <a:prstClr val="black"/>
                </a:solidFill>
                <a:latin typeface="Arial" panose="020B0604020202020204" pitchFamily="34" charset="0"/>
                <a:cs typeface="Arial" panose="020B0604020202020204" pitchFamily="34" charset="0"/>
              </a:rPr>
              <a:t> je současná hodnota investice (</a:t>
            </a:r>
            <a:r>
              <a:rPr lang="cs-CZ" sz="1600" dirty="0" err="1">
                <a:solidFill>
                  <a:prstClr val="black"/>
                </a:solidFill>
                <a:latin typeface="Arial" panose="020B0604020202020204" pitchFamily="34" charset="0"/>
                <a:cs typeface="Arial" panose="020B0604020202020204" pitchFamily="34" charset="0"/>
              </a:rPr>
              <a:t>Present</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k </a:t>
            </a:r>
            <a:r>
              <a:rPr lang="cs-CZ" sz="1600" dirty="0">
                <a:solidFill>
                  <a:prstClr val="black"/>
                </a:solidFill>
                <a:latin typeface="Arial" panose="020B0604020202020204" pitchFamily="34" charset="0"/>
                <a:cs typeface="Arial" panose="020B0604020202020204" pitchFamily="34" charset="0"/>
              </a:rPr>
              <a:t>... úroková míra kapitálu a </a:t>
            </a:r>
            <a:r>
              <a:rPr lang="cs-CZ" sz="1600" i="1" dirty="0">
                <a:solidFill>
                  <a:prstClr val="black"/>
                </a:solidFill>
                <a:latin typeface="Arial" panose="020B0604020202020204" pitchFamily="34" charset="0"/>
                <a:cs typeface="Arial" panose="020B0604020202020204" pitchFamily="34" charset="0"/>
              </a:rPr>
              <a:t>n </a:t>
            </a:r>
            <a:r>
              <a:rPr lang="cs-CZ" sz="1600" dirty="0">
                <a:solidFill>
                  <a:prstClr val="black"/>
                </a:solidFill>
                <a:latin typeface="Arial" panose="020B0604020202020204" pitchFamily="34" charset="0"/>
                <a:cs typeface="Arial" panose="020B0604020202020204" pitchFamily="34" charset="0"/>
              </a:rPr>
              <a:t>... počet let.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i="1" dirty="0">
                <a:solidFill>
                  <a:prstClr val="black"/>
                </a:solidFill>
                <a:latin typeface="Arial" panose="020B0604020202020204" pitchFamily="34" charset="0"/>
                <a:cs typeface="Arial" panose="020B0604020202020204" pitchFamily="34" charset="0"/>
              </a:rPr>
              <a:t>Příklad: </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Investice A přinese 2,5 mil. Kč za 2 roky, investice B 3 mil. Kč za 3 roky. Která z investic je výhodnější, je-li úroková míra 12%?</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5" name="Objekt 4"/>
          <p:cNvGraphicFramePr>
            <a:graphicFrameLocks noChangeAspect="1"/>
          </p:cNvGraphicFramePr>
          <p:nvPr>
            <p:extLst/>
          </p:nvPr>
        </p:nvGraphicFramePr>
        <p:xfrm>
          <a:off x="2063552" y="3109999"/>
          <a:ext cx="2088232" cy="463017"/>
        </p:xfrm>
        <a:graphic>
          <a:graphicData uri="http://schemas.openxmlformats.org/presentationml/2006/ole">
            <mc:AlternateContent xmlns:mc="http://schemas.openxmlformats.org/markup-compatibility/2006">
              <mc:Choice xmlns:v="urn:schemas-microsoft-com:vml" Requires="v">
                <p:oleObj spid="_x0000_s2050" name="Rovnice" r:id="rId3" imgW="1066800" imgH="241300" progId="Equation.3">
                  <p:embed/>
                </p:oleObj>
              </mc:Choice>
              <mc:Fallback>
                <p:oleObj name="Rovnice" r:id="rId3" imgW="10668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2" y="3109999"/>
                        <a:ext cx="2088232" cy="463017"/>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nvPr>
        </p:nvGraphicFramePr>
        <p:xfrm>
          <a:off x="6240017" y="2996952"/>
          <a:ext cx="1644377" cy="787078"/>
        </p:xfrm>
        <a:graphic>
          <a:graphicData uri="http://schemas.openxmlformats.org/presentationml/2006/ole">
            <mc:AlternateContent xmlns:mc="http://schemas.openxmlformats.org/markup-compatibility/2006">
              <mc:Choice xmlns:v="urn:schemas-microsoft-com:vml" Requires="v">
                <p:oleObj spid="_x0000_s2051" name="Rovnice" r:id="rId5" imgW="888614" imgH="431613" progId="Equation.3">
                  <p:embed/>
                </p:oleObj>
              </mc:Choice>
              <mc:Fallback>
                <p:oleObj name="Rovnice" r:id="rId5" imgW="888614"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0017" y="2996952"/>
                        <a:ext cx="1644377" cy="787078"/>
                      </a:xfrm>
                      <a:prstGeom prst="rect">
                        <a:avLst/>
                      </a:prstGeom>
                      <a:noFill/>
                    </p:spPr>
                  </p:pic>
                </p:oleObj>
              </mc:Fallback>
            </mc:AlternateContent>
          </a:graphicData>
        </a:graphic>
      </p:graphicFrame>
      <p:sp>
        <p:nvSpPr>
          <p:cNvPr id="9" name="TextovéPole 8"/>
          <p:cNvSpPr txBox="1"/>
          <p:nvPr/>
        </p:nvSpPr>
        <p:spPr>
          <a:xfrm>
            <a:off x="4727849" y="3156840"/>
            <a:ext cx="4160113" cy="369332"/>
          </a:xfrm>
          <a:prstGeom prst="rect">
            <a:avLst/>
          </a:prstGeom>
          <a:noFill/>
        </p:spPr>
        <p:txBody>
          <a:bodyPr wrap="none" rtlCol="0">
            <a:spAutoFit/>
          </a:bodyPr>
          <a:lstStyle/>
          <a:p>
            <a:r>
              <a:rPr lang="cs-CZ" dirty="0">
                <a:solidFill>
                  <a:prstClr val="black"/>
                </a:solidFill>
              </a:rPr>
              <a:t>(1)				(2)</a:t>
            </a:r>
          </a:p>
        </p:txBody>
      </p:sp>
    </p:spTree>
    <p:extLst>
      <p:ext uri="{BB962C8B-B14F-4D97-AF65-F5344CB8AC3E}">
        <p14:creationId xmlns:p14="http://schemas.microsoft.com/office/powerpoint/2010/main" val="740972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832092"/>
          </a:xfrm>
          <a:prstGeom prst="rect">
            <a:avLst/>
          </a:prstGeom>
        </p:spPr>
        <p:txBody>
          <a:bodyPr wrap="square">
            <a:spAutoFit/>
          </a:bodyPr>
          <a:lstStyle/>
          <a:p>
            <a:pPr fontAlgn="base">
              <a:spcBef>
                <a:spcPct val="0"/>
              </a:spcBef>
              <a:spcAft>
                <a:spcPct val="0"/>
              </a:spcAft>
            </a:pPr>
            <a:r>
              <a:rPr lang="en-US" sz="2000" b="1">
                <a:solidFill>
                  <a:prstClr val="black"/>
                </a:solidFill>
                <a:latin typeface="Arial" panose="020B0604020202020204" pitchFamily="34" charset="0"/>
                <a:cs typeface="Arial" panose="020B0604020202020204" pitchFamily="34" charset="0"/>
              </a:rPr>
              <a:t>Diskontované </a:t>
            </a:r>
            <a:r>
              <a:rPr lang="en-US" sz="2000" b="1" dirty="0" err="1">
                <a:solidFill>
                  <a:prstClr val="black"/>
                </a:solidFill>
                <a:latin typeface="Arial" panose="020B0604020202020204" pitchFamily="34" charset="0"/>
                <a:cs typeface="Arial" panose="020B0604020202020204" pitchFamily="34" charset="0"/>
              </a:rPr>
              <a:t>peněžní</a:t>
            </a:r>
            <a:r>
              <a:rPr lang="en-US" sz="2000" b="1" dirty="0">
                <a:solidFill>
                  <a:prstClr val="black"/>
                </a:solidFill>
                <a:latin typeface="Arial" panose="020B0604020202020204" pitchFamily="34" charset="0"/>
                <a:cs typeface="Arial" panose="020B0604020202020204" pitchFamily="34" charset="0"/>
              </a:rPr>
              <a:t> </a:t>
            </a:r>
            <a:r>
              <a:rPr lang="en-US" sz="2000" b="1" dirty="0" err="1">
                <a:solidFill>
                  <a:prstClr val="black"/>
                </a:solidFill>
                <a:latin typeface="Arial" panose="020B0604020202020204" pitchFamily="34" charset="0"/>
                <a:cs typeface="Arial" panose="020B0604020202020204" pitchFamily="34" charset="0"/>
              </a:rPr>
              <a:t>toky</a:t>
            </a:r>
            <a:r>
              <a:rPr lang="en-US" sz="2000" b="1" dirty="0">
                <a:solidFill>
                  <a:prstClr val="black"/>
                </a:solidFill>
                <a:latin typeface="Arial" panose="020B0604020202020204" pitchFamily="34" charset="0"/>
                <a:cs typeface="Arial" panose="020B0604020202020204" pitchFamily="34" charset="0"/>
              </a:rPr>
              <a:t> (Discounted Cash-Flow, DCF)</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Určuje velikost investice se zohledněním ceny peněz. Budoucí hodnota investice je dána vztahem (1), současná hodnota investice vztahem (2). </a:t>
            </a:r>
            <a:r>
              <a:rPr lang="cs-CZ" sz="1600" dirty="0">
                <a:solidFill>
                  <a:srgbClr val="0070C0"/>
                </a:solidFill>
                <a:latin typeface="Arial" panose="020B0604020202020204" pitchFamily="34" charset="0"/>
                <a:cs typeface="Arial" panose="020B0604020202020204" pitchFamily="34" charset="0"/>
              </a:rPr>
              <a:t>Tato metrika nalezne uplatnění při rozhodování, do kterého projektu je vhodné investovat, metrika zodpovídá otázku, který z projektů bude výnosnější</a:t>
            </a:r>
            <a:r>
              <a:rPr lang="cs-CZ" sz="1600"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FV</a:t>
            </a:r>
            <a:r>
              <a:rPr lang="cs-CZ" sz="1600" dirty="0">
                <a:solidFill>
                  <a:prstClr val="black"/>
                </a:solidFill>
                <a:latin typeface="Arial" panose="020B0604020202020204" pitchFamily="34" charset="0"/>
                <a:cs typeface="Arial" panose="020B0604020202020204" pitchFamily="34" charset="0"/>
              </a:rPr>
              <a:t> je budoucí hodnota investice (</a:t>
            </a:r>
            <a:r>
              <a:rPr lang="cs-CZ" sz="1600" dirty="0" err="1">
                <a:solidFill>
                  <a:prstClr val="black"/>
                </a:solidFill>
                <a:latin typeface="Arial" panose="020B0604020202020204" pitchFamily="34" charset="0"/>
                <a:cs typeface="Arial" panose="020B0604020202020204" pitchFamily="34" charset="0"/>
              </a:rPr>
              <a:t>Future</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PV</a:t>
            </a:r>
            <a:r>
              <a:rPr lang="cs-CZ" sz="1600" dirty="0">
                <a:solidFill>
                  <a:prstClr val="black"/>
                </a:solidFill>
                <a:latin typeface="Arial" panose="020B0604020202020204" pitchFamily="34" charset="0"/>
                <a:cs typeface="Arial" panose="020B0604020202020204" pitchFamily="34" charset="0"/>
              </a:rPr>
              <a:t> je současná hodnota investice (</a:t>
            </a:r>
            <a:r>
              <a:rPr lang="cs-CZ" sz="1600" dirty="0" err="1">
                <a:solidFill>
                  <a:prstClr val="black"/>
                </a:solidFill>
                <a:latin typeface="Arial" panose="020B0604020202020204" pitchFamily="34" charset="0"/>
                <a:cs typeface="Arial" panose="020B0604020202020204" pitchFamily="34" charset="0"/>
              </a:rPr>
              <a:t>Present</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k </a:t>
            </a:r>
            <a:r>
              <a:rPr lang="cs-CZ" sz="1600" dirty="0">
                <a:solidFill>
                  <a:prstClr val="black"/>
                </a:solidFill>
                <a:latin typeface="Arial" panose="020B0604020202020204" pitchFamily="34" charset="0"/>
                <a:cs typeface="Arial" panose="020B0604020202020204" pitchFamily="34" charset="0"/>
              </a:rPr>
              <a:t>... úroková míra kapitálu a </a:t>
            </a:r>
            <a:r>
              <a:rPr lang="cs-CZ" sz="1600" i="1" dirty="0">
                <a:solidFill>
                  <a:prstClr val="black"/>
                </a:solidFill>
                <a:latin typeface="Arial" panose="020B0604020202020204" pitchFamily="34" charset="0"/>
                <a:cs typeface="Arial" panose="020B0604020202020204" pitchFamily="34" charset="0"/>
              </a:rPr>
              <a:t>n </a:t>
            </a:r>
            <a:r>
              <a:rPr lang="cs-CZ" sz="1600" dirty="0">
                <a:solidFill>
                  <a:prstClr val="black"/>
                </a:solidFill>
                <a:latin typeface="Arial" panose="020B0604020202020204" pitchFamily="34" charset="0"/>
                <a:cs typeface="Arial" panose="020B0604020202020204" pitchFamily="34" charset="0"/>
              </a:rPr>
              <a:t>... počet let.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i="1" dirty="0">
                <a:solidFill>
                  <a:prstClr val="black"/>
                </a:solidFill>
                <a:latin typeface="Arial" panose="020B0604020202020204" pitchFamily="34" charset="0"/>
                <a:cs typeface="Arial" panose="020B0604020202020204" pitchFamily="34" charset="0"/>
              </a:rPr>
              <a:t>Příklad: </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Investice A přinese 2,5 mil. Kč za 2 roky, investice B 3 mil. Kč za 3 roky. Která z investic je výhodnější, je-li úroková míra 12%?</a:t>
            </a:r>
          </a:p>
          <a:p>
            <a:pPr fontAlgn="base">
              <a:spcBef>
                <a:spcPct val="0"/>
              </a:spcBef>
              <a:spcAft>
                <a:spcPct val="0"/>
              </a:spcAft>
            </a:pPr>
            <a:r>
              <a:rPr lang="cs-CZ" sz="1600" i="1" dirty="0">
                <a:solidFill>
                  <a:srgbClr val="FF0000"/>
                </a:solidFill>
                <a:latin typeface="Arial" panose="020B0604020202020204" pitchFamily="34" charset="0"/>
                <a:cs typeface="Arial" panose="020B0604020202020204" pitchFamily="34" charset="0"/>
              </a:rPr>
              <a:t>PVA = 1,99 mil. Kč</a:t>
            </a:r>
            <a:r>
              <a:rPr lang="cs-CZ" sz="1600" i="1" dirty="0">
                <a:solidFill>
                  <a:prstClr val="black"/>
                </a:solidFill>
                <a:latin typeface="Arial" panose="020B0604020202020204" pitchFamily="34" charset="0"/>
                <a:cs typeface="Arial" panose="020B0604020202020204" pitchFamily="34" charset="0"/>
              </a:rPr>
              <a:t>, </a:t>
            </a:r>
            <a:r>
              <a:rPr lang="cs-CZ" sz="1600" i="1" dirty="0">
                <a:solidFill>
                  <a:srgbClr val="00B050"/>
                </a:solidFill>
                <a:latin typeface="Arial" panose="020B0604020202020204" pitchFamily="34" charset="0"/>
                <a:cs typeface="Arial" panose="020B0604020202020204" pitchFamily="34" charset="0"/>
              </a:rPr>
              <a:t>PVB = 2,13 mil. Kč</a:t>
            </a:r>
            <a:r>
              <a:rPr lang="cs-CZ" sz="1600" i="1" dirty="0">
                <a:solidFill>
                  <a:prstClr val="black"/>
                </a:solidFill>
                <a:latin typeface="Arial" panose="020B0604020202020204" pitchFamily="34" charset="0"/>
                <a:cs typeface="Arial" panose="020B0604020202020204" pitchFamily="34" charset="0"/>
              </a:rPr>
              <a:t>. ... Investice B je výhodnější.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5" name="Objekt 4"/>
          <p:cNvGraphicFramePr>
            <a:graphicFrameLocks noChangeAspect="1"/>
          </p:cNvGraphicFramePr>
          <p:nvPr>
            <p:extLst/>
          </p:nvPr>
        </p:nvGraphicFramePr>
        <p:xfrm>
          <a:off x="2063552" y="3109999"/>
          <a:ext cx="2088232" cy="463017"/>
        </p:xfrm>
        <a:graphic>
          <a:graphicData uri="http://schemas.openxmlformats.org/presentationml/2006/ole">
            <mc:AlternateContent xmlns:mc="http://schemas.openxmlformats.org/markup-compatibility/2006">
              <mc:Choice xmlns:v="urn:schemas-microsoft-com:vml" Requires="v">
                <p:oleObj spid="_x0000_s3074" name="Rovnice" r:id="rId3" imgW="1066800" imgH="241300" progId="Equation.3">
                  <p:embed/>
                </p:oleObj>
              </mc:Choice>
              <mc:Fallback>
                <p:oleObj name="Rovnice" r:id="rId3" imgW="10668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2" y="3109999"/>
                        <a:ext cx="2088232" cy="463017"/>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nvPr>
        </p:nvGraphicFramePr>
        <p:xfrm>
          <a:off x="6240017" y="2996952"/>
          <a:ext cx="1644377" cy="787078"/>
        </p:xfrm>
        <a:graphic>
          <a:graphicData uri="http://schemas.openxmlformats.org/presentationml/2006/ole">
            <mc:AlternateContent xmlns:mc="http://schemas.openxmlformats.org/markup-compatibility/2006">
              <mc:Choice xmlns:v="urn:schemas-microsoft-com:vml" Requires="v">
                <p:oleObj spid="_x0000_s3075" name="Rovnice" r:id="rId5" imgW="888614" imgH="431613" progId="Equation.3">
                  <p:embed/>
                </p:oleObj>
              </mc:Choice>
              <mc:Fallback>
                <p:oleObj name="Rovnice" r:id="rId5" imgW="888614"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0017" y="2996952"/>
                        <a:ext cx="1644377" cy="787078"/>
                      </a:xfrm>
                      <a:prstGeom prst="rect">
                        <a:avLst/>
                      </a:prstGeom>
                      <a:noFill/>
                    </p:spPr>
                  </p:pic>
                </p:oleObj>
              </mc:Fallback>
            </mc:AlternateContent>
          </a:graphicData>
        </a:graphic>
      </p:graphicFrame>
      <p:sp>
        <p:nvSpPr>
          <p:cNvPr id="9" name="TextovéPole 8"/>
          <p:cNvSpPr txBox="1"/>
          <p:nvPr/>
        </p:nvSpPr>
        <p:spPr>
          <a:xfrm>
            <a:off x="4727849" y="3156840"/>
            <a:ext cx="4160113" cy="369332"/>
          </a:xfrm>
          <a:prstGeom prst="rect">
            <a:avLst/>
          </a:prstGeom>
          <a:noFill/>
        </p:spPr>
        <p:txBody>
          <a:bodyPr wrap="none" rtlCol="0">
            <a:spAutoFit/>
          </a:bodyPr>
          <a:lstStyle/>
          <a:p>
            <a:r>
              <a:rPr lang="cs-CZ" dirty="0">
                <a:solidFill>
                  <a:prstClr val="black"/>
                </a:solidFill>
              </a:rPr>
              <a:t>(1)				(2)</a:t>
            </a:r>
          </a:p>
        </p:txBody>
      </p:sp>
      <p:pic>
        <p:nvPicPr>
          <p:cNvPr id="3" name="Obrázek 2"/>
          <p:cNvPicPr>
            <a:picLocks noChangeAspect="1"/>
          </p:cNvPicPr>
          <p:nvPr/>
        </p:nvPicPr>
        <p:blipFill>
          <a:blip r:embed="rId7"/>
          <a:stretch>
            <a:fillRect/>
          </a:stretch>
        </p:blipFill>
        <p:spPr>
          <a:xfrm>
            <a:off x="3970810" y="3129048"/>
            <a:ext cx="200025" cy="171450"/>
          </a:xfrm>
          <a:prstGeom prst="rect">
            <a:avLst/>
          </a:prstGeom>
        </p:spPr>
      </p:pic>
    </p:spTree>
    <p:extLst>
      <p:ext uri="{BB962C8B-B14F-4D97-AF65-F5344CB8AC3E}">
        <p14:creationId xmlns:p14="http://schemas.microsoft.com/office/powerpoint/2010/main" val="3923271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585871"/>
          </a:xfrm>
          <a:prstGeom prst="rect">
            <a:avLst/>
          </a:prstGeom>
        </p:spPr>
        <p:txBody>
          <a:bodyPr wrap="square">
            <a:spAutoFit/>
          </a:bodyPr>
          <a:lstStyle/>
          <a:p>
            <a:pPr fontAlgn="base">
              <a:spcBef>
                <a:spcPct val="0"/>
              </a:spcBef>
              <a:spcAft>
                <a:spcPct val="0"/>
              </a:spcAft>
            </a:pPr>
            <a:r>
              <a:rPr lang="en-US" sz="2000" b="1">
                <a:solidFill>
                  <a:srgbClr val="0070C0"/>
                </a:solidFill>
                <a:latin typeface="Arial" panose="020B0604020202020204" pitchFamily="34" charset="0"/>
                <a:cs typeface="Arial" panose="020B0604020202020204" pitchFamily="34" charset="0"/>
              </a:rPr>
              <a:t>Čistá </a:t>
            </a:r>
            <a:r>
              <a:rPr lang="en-US" sz="2000" b="1" dirty="0" err="1">
                <a:solidFill>
                  <a:srgbClr val="0070C0"/>
                </a:solidFill>
                <a:latin typeface="Arial" panose="020B0604020202020204" pitchFamily="34" charset="0"/>
                <a:cs typeface="Arial" panose="020B0604020202020204" pitchFamily="34" charset="0"/>
              </a:rPr>
              <a:t>současná</a:t>
            </a:r>
            <a:r>
              <a:rPr lang="en-US" sz="2000" b="1" dirty="0">
                <a:solidFill>
                  <a:srgbClr val="0070C0"/>
                </a:solidFill>
                <a:latin typeface="Arial" panose="020B0604020202020204" pitchFamily="34" charset="0"/>
                <a:cs typeface="Arial" panose="020B0604020202020204" pitchFamily="34" charset="0"/>
              </a:rPr>
              <a:t> </a:t>
            </a:r>
            <a:r>
              <a:rPr lang="en-US" sz="2000" b="1" dirty="0" err="1">
                <a:solidFill>
                  <a:srgbClr val="0070C0"/>
                </a:solidFill>
                <a:latin typeface="Arial" panose="020B0604020202020204" pitchFamily="34" charset="0"/>
                <a:cs typeface="Arial" panose="020B0604020202020204" pitchFamily="34" charset="0"/>
              </a:rPr>
              <a:t>hodnota</a:t>
            </a:r>
            <a:r>
              <a:rPr lang="en-US" sz="2000" b="1" dirty="0">
                <a:solidFill>
                  <a:srgbClr val="0070C0"/>
                </a:solidFill>
                <a:latin typeface="Arial" panose="020B0604020202020204" pitchFamily="34" charset="0"/>
                <a:cs typeface="Arial" panose="020B0604020202020204" pitchFamily="34" charset="0"/>
              </a:rPr>
              <a:t> (Net Present Value, NPV</a:t>
            </a:r>
            <a:r>
              <a:rPr lang="en-US" sz="2000" b="1" dirty="0">
                <a:solidFill>
                  <a:srgbClr val="0070C0"/>
                </a:solidFill>
                <a:latin typeface="Arial" panose="020B0604020202020204" pitchFamily="34" charset="0"/>
                <a:cs typeface="Arial" panose="020B0604020202020204" pitchFamily="34" charset="0"/>
              </a:rPr>
              <a:t>)</a:t>
            </a:r>
            <a:endParaRPr lang="cs-CZ" sz="2000" b="1" dirty="0">
              <a:solidFill>
                <a:srgbClr val="0070C0"/>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Metrika poskytuje porovnání aktuální hodnoty peněz s předpokládanou hodnotou peněz v nějakém budoucím okamžiku (3).</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NPV</a:t>
            </a:r>
            <a:r>
              <a:rPr lang="cs-CZ" sz="1600" dirty="0">
                <a:solidFill>
                  <a:prstClr val="black"/>
                </a:solidFill>
                <a:latin typeface="Arial" panose="020B0604020202020204" pitchFamily="34" charset="0"/>
                <a:cs typeface="Arial" panose="020B0604020202020204" pitchFamily="34" charset="0"/>
              </a:rPr>
              <a:t> je čistá současná hodnota investice (Net </a:t>
            </a:r>
            <a:r>
              <a:rPr lang="cs-CZ" sz="1600" dirty="0" err="1">
                <a:solidFill>
                  <a:prstClr val="black"/>
                </a:solidFill>
                <a:latin typeface="Arial" panose="020B0604020202020204" pitchFamily="34" charset="0"/>
                <a:cs typeface="Arial" panose="020B0604020202020204" pitchFamily="34" charset="0"/>
              </a:rPr>
              <a:t>Present</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Value</a:t>
            </a:r>
            <a:r>
              <a:rPr lang="cs-CZ" sz="1600" dirty="0">
                <a:solidFill>
                  <a:prstClr val="black"/>
                </a:solidFill>
                <a:latin typeface="Arial" panose="020B0604020202020204" pitchFamily="34" charset="0"/>
                <a:cs typeface="Arial" panose="020B0604020202020204" pitchFamily="34" charset="0"/>
              </a:rPr>
              <a:t>),</a:t>
            </a:r>
            <a:r>
              <a:rPr lang="cs-CZ" sz="1600" i="1" dirty="0">
                <a:solidFill>
                  <a:prstClr val="black"/>
                </a:solidFill>
                <a:latin typeface="Arial" panose="020B0604020202020204" pitchFamily="34" charset="0"/>
                <a:cs typeface="Arial" panose="020B0604020202020204" pitchFamily="34" charset="0"/>
              </a:rPr>
              <a:t> II </a:t>
            </a:r>
            <a:r>
              <a:rPr lang="cs-CZ" sz="1600" dirty="0">
                <a:solidFill>
                  <a:prstClr val="black"/>
                </a:solidFill>
                <a:latin typeface="Arial" panose="020B0604020202020204" pitchFamily="34" charset="0"/>
                <a:cs typeface="Arial" panose="020B0604020202020204" pitchFamily="34" charset="0"/>
              </a:rPr>
              <a:t>je vstupní investice (</a:t>
            </a:r>
            <a:r>
              <a:rPr lang="cs-CZ" sz="1600" dirty="0" err="1">
                <a:solidFill>
                  <a:prstClr val="black"/>
                </a:solidFill>
                <a:latin typeface="Arial" panose="020B0604020202020204" pitchFamily="34" charset="0"/>
                <a:cs typeface="Arial" panose="020B0604020202020204" pitchFamily="34" charset="0"/>
              </a:rPr>
              <a:t>Internal</a:t>
            </a:r>
            <a:r>
              <a:rPr lang="cs-CZ" sz="1600" dirty="0">
                <a:solidFill>
                  <a:prstClr val="black"/>
                </a:solidFill>
                <a:latin typeface="Arial" panose="020B0604020202020204" pitchFamily="34" charset="0"/>
                <a:cs typeface="Arial" panose="020B0604020202020204" pitchFamily="34" charset="0"/>
              </a:rPr>
              <a:t> </a:t>
            </a:r>
            <a:r>
              <a:rPr lang="cs-CZ" sz="1600" err="1">
                <a:solidFill>
                  <a:prstClr val="black"/>
                </a:solidFill>
                <a:latin typeface="Arial" panose="020B0604020202020204" pitchFamily="34" charset="0"/>
                <a:cs typeface="Arial" panose="020B0604020202020204" pitchFamily="34" charset="0"/>
              </a:rPr>
              <a:t>Investment</a:t>
            </a:r>
            <a:r>
              <a:rPr lang="cs-CZ" sz="160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i</a:t>
            </a:r>
            <a:r>
              <a:rPr lang="cs-CZ" sz="1600" dirty="0">
                <a:solidFill>
                  <a:prstClr val="black"/>
                </a:solidFill>
                <a:latin typeface="Arial" panose="020B0604020202020204" pitchFamily="34" charset="0"/>
                <a:cs typeface="Arial" panose="020B0604020202020204" pitchFamily="34" charset="0"/>
              </a:rPr>
              <a:t> je </a:t>
            </a:r>
            <a:r>
              <a:rPr lang="cs-CZ" sz="1600">
                <a:solidFill>
                  <a:prstClr val="black"/>
                </a:solidFill>
                <a:latin typeface="Arial" panose="020B0604020202020204" pitchFamily="34" charset="0"/>
                <a:cs typeface="Arial" panose="020B0604020202020204" pitchFamily="34" charset="0"/>
              </a:rPr>
              <a:t>pořadí </a:t>
            </a:r>
            <a:r>
              <a:rPr lang="cs-CZ" sz="1600">
                <a:solidFill>
                  <a:prstClr val="black"/>
                </a:solidFill>
                <a:latin typeface="Arial" panose="020B0604020202020204" pitchFamily="34" charset="0"/>
                <a:cs typeface="Arial" panose="020B0604020202020204" pitchFamily="34" charset="0"/>
              </a:rPr>
              <a:t>roku, </a:t>
            </a:r>
            <a:r>
              <a:rPr lang="cs-CZ" sz="1600" i="1">
                <a:solidFill>
                  <a:prstClr val="black"/>
                </a:solidFill>
                <a:latin typeface="Arial" panose="020B0604020202020204" pitchFamily="34" charset="0"/>
                <a:cs typeface="Arial" panose="020B0604020202020204" pitchFamily="34" charset="0"/>
              </a:rPr>
              <a:t>k </a:t>
            </a:r>
            <a:r>
              <a:rPr lang="cs-CZ" sz="1600">
                <a:solidFill>
                  <a:prstClr val="black"/>
                </a:solidFill>
                <a:latin typeface="Arial" panose="020B0604020202020204" pitchFamily="34" charset="0"/>
                <a:cs typeface="Arial" panose="020B0604020202020204" pitchFamily="34" charset="0"/>
              </a:rPr>
              <a:t>je úroková míra, </a:t>
            </a:r>
            <a:r>
              <a:rPr lang="cs-CZ" sz="1600" i="1">
                <a:solidFill>
                  <a:prstClr val="black"/>
                </a:solidFill>
                <a:latin typeface="Arial" panose="020B0604020202020204" pitchFamily="34" charset="0"/>
                <a:cs typeface="Arial" panose="020B0604020202020204" pitchFamily="34" charset="0"/>
              </a:rPr>
              <a:t>n je celková počet let investování</a:t>
            </a:r>
            <a:r>
              <a:rPr lang="cs-CZ" sz="1600">
                <a:solidFill>
                  <a:prstClr val="black"/>
                </a:solidFill>
                <a:latin typeface="Arial" panose="020B0604020202020204" pitchFamily="34" charset="0"/>
                <a:cs typeface="Arial" panose="020B0604020202020204" pitchFamily="34" charset="0"/>
              </a:rPr>
              <a:t>.</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Hodnocení investice:</a:t>
            </a:r>
          </a:p>
          <a:p>
            <a:pPr fontAlgn="base">
              <a:spcBef>
                <a:spcPct val="0"/>
              </a:spcBef>
              <a:spcAft>
                <a:spcPct val="0"/>
              </a:spcAft>
            </a:pPr>
            <a:r>
              <a:rPr lang="cs-CZ" sz="1600" dirty="0">
                <a:solidFill>
                  <a:srgbClr val="00B050"/>
                </a:solidFill>
                <a:latin typeface="Arial" panose="020B0604020202020204" pitchFamily="34" charset="0"/>
                <a:cs typeface="Arial" panose="020B0604020202020204" pitchFamily="34" charset="0"/>
              </a:rPr>
              <a:t>NVP ≥ 0 ... projekt lze přijmout</a:t>
            </a:r>
          </a:p>
          <a:p>
            <a:pPr fontAlgn="base">
              <a:spcBef>
                <a:spcPct val="0"/>
              </a:spcBef>
              <a:spcAft>
                <a:spcPct val="0"/>
              </a:spcAft>
            </a:pPr>
            <a:r>
              <a:rPr lang="cs-CZ" sz="1600" dirty="0">
                <a:solidFill>
                  <a:srgbClr val="FF0000"/>
                </a:solidFill>
                <a:latin typeface="Arial" panose="020B0604020202020204" pitchFamily="34" charset="0"/>
                <a:cs typeface="Arial" panose="020B0604020202020204" pitchFamily="34" charset="0"/>
              </a:rPr>
              <a:t>NPV &lt; 0 </a:t>
            </a:r>
            <a:r>
              <a:rPr lang="cs-CZ" sz="1600">
                <a:solidFill>
                  <a:srgbClr val="FF0000"/>
                </a:solidFill>
                <a:latin typeface="Arial" panose="020B0604020202020204" pitchFamily="34" charset="0"/>
                <a:cs typeface="Arial" panose="020B0604020202020204" pitchFamily="34" charset="0"/>
              </a:rPr>
              <a:t>... p</a:t>
            </a:r>
            <a:r>
              <a:rPr lang="cs-CZ" sz="1600">
                <a:solidFill>
                  <a:srgbClr val="FF0000"/>
                </a:solidFill>
                <a:latin typeface="Arial" panose="020B0604020202020204" pitchFamily="34" charset="0"/>
                <a:cs typeface="Arial" panose="020B0604020202020204" pitchFamily="34" charset="0"/>
              </a:rPr>
              <a:t>rojekt je odmítnut </a:t>
            </a:r>
            <a:endParaRPr lang="cs-CZ" sz="1600" dirty="0">
              <a:solidFill>
                <a:srgbClr val="FF0000"/>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
        <p:nvSpPr>
          <p:cNvPr id="9" name="TextovéPole 8"/>
          <p:cNvSpPr txBox="1"/>
          <p:nvPr/>
        </p:nvSpPr>
        <p:spPr>
          <a:xfrm>
            <a:off x="6781334" y="2564904"/>
            <a:ext cx="442750" cy="369332"/>
          </a:xfrm>
          <a:prstGeom prst="rect">
            <a:avLst/>
          </a:prstGeom>
          <a:noFill/>
        </p:spPr>
        <p:txBody>
          <a:bodyPr wrap="none" rtlCol="0">
            <a:spAutoFit/>
          </a:bodyPr>
          <a:lstStyle/>
          <a:p>
            <a:r>
              <a:rPr lang="cs-CZ" dirty="0">
                <a:solidFill>
                  <a:prstClr val="black"/>
                </a:solidFill>
              </a:rPr>
              <a:t>(3)</a:t>
            </a:r>
          </a:p>
        </p:txBody>
      </p:sp>
      <p:graphicFrame>
        <p:nvGraphicFramePr>
          <p:cNvPr id="4" name="Objekt 3"/>
          <p:cNvGraphicFramePr>
            <a:graphicFrameLocks noChangeAspect="1"/>
          </p:cNvGraphicFramePr>
          <p:nvPr>
            <p:extLst/>
          </p:nvPr>
        </p:nvGraphicFramePr>
        <p:xfrm>
          <a:off x="3404235" y="2420888"/>
          <a:ext cx="2525908" cy="792088"/>
        </p:xfrm>
        <a:graphic>
          <a:graphicData uri="http://schemas.openxmlformats.org/presentationml/2006/ole">
            <mc:AlternateContent xmlns:mc="http://schemas.openxmlformats.org/markup-compatibility/2006">
              <mc:Choice xmlns:v="urn:schemas-microsoft-com:vml" Requires="v">
                <p:oleObj spid="_x0000_s4098" name="Rovnice" r:id="rId3" imgW="1548728" imgH="482391" progId="Equation.3">
                  <p:embed/>
                </p:oleObj>
              </mc:Choice>
              <mc:Fallback>
                <p:oleObj name="Rovnice" r:id="rId3" imgW="1548728"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4235" y="2420888"/>
                        <a:ext cx="2525908" cy="792088"/>
                      </a:xfrm>
                      <a:prstGeom prst="rect">
                        <a:avLst/>
                      </a:prstGeom>
                      <a:noFill/>
                    </p:spPr>
                  </p:pic>
                </p:oleObj>
              </mc:Fallback>
            </mc:AlternateContent>
          </a:graphicData>
        </a:graphic>
      </p:graphicFrame>
    </p:spTree>
    <p:extLst>
      <p:ext uri="{BB962C8B-B14F-4D97-AF65-F5344CB8AC3E}">
        <p14:creationId xmlns:p14="http://schemas.microsoft.com/office/powerpoint/2010/main" val="1908447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339650"/>
          </a:xfrm>
          <a:prstGeom prst="rect">
            <a:avLst/>
          </a:prstGeom>
        </p:spPr>
        <p:txBody>
          <a:bodyPr wrap="square">
            <a:spAutoFit/>
          </a:bodyPr>
          <a:lstStyle/>
          <a:p>
            <a:pPr fontAlgn="base">
              <a:spcBef>
                <a:spcPct val="0"/>
              </a:spcBef>
              <a:spcAft>
                <a:spcPct val="0"/>
              </a:spcAft>
            </a:pPr>
            <a:r>
              <a:rPr lang="en-US" sz="2000" b="1">
                <a:solidFill>
                  <a:prstClr val="black"/>
                </a:solidFill>
                <a:latin typeface="Arial" panose="020B0604020202020204" pitchFamily="34" charset="0"/>
                <a:cs typeface="Arial" panose="020B0604020202020204" pitchFamily="34" charset="0"/>
              </a:rPr>
              <a:t>Vnitřní </a:t>
            </a:r>
            <a:r>
              <a:rPr lang="en-US" sz="2000" b="1" dirty="0" err="1">
                <a:solidFill>
                  <a:prstClr val="black"/>
                </a:solidFill>
                <a:latin typeface="Arial" panose="020B0604020202020204" pitchFamily="34" charset="0"/>
                <a:cs typeface="Arial" panose="020B0604020202020204" pitchFamily="34" charset="0"/>
              </a:rPr>
              <a:t>návratnost</a:t>
            </a:r>
            <a:r>
              <a:rPr lang="en-US" sz="2000" b="1" dirty="0">
                <a:solidFill>
                  <a:prstClr val="black"/>
                </a:solidFill>
                <a:latin typeface="Arial" panose="020B0604020202020204" pitchFamily="34" charset="0"/>
                <a:cs typeface="Arial" panose="020B0604020202020204" pitchFamily="34" charset="0"/>
              </a:rPr>
              <a:t> (Internal Rate of Return, IRR</a:t>
            </a:r>
            <a:r>
              <a:rPr lang="en-US" sz="2000" b="1" dirty="0">
                <a:solidFill>
                  <a:prstClr val="black"/>
                </a:solidFill>
                <a:latin typeface="Arial" panose="020B0604020202020204" pitchFamily="34" charset="0"/>
                <a:cs typeface="Arial" panose="020B0604020202020204" pitchFamily="34" charset="0"/>
              </a:rPr>
              <a:t>)</a:t>
            </a:r>
            <a:endParaRPr lang="cs-CZ" sz="2000"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Je rovna diskontní sazbě za situace, kdy se současná hodnota budoucích příjmů rovná kapitálové investici (4).</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IRR</a:t>
            </a:r>
            <a:r>
              <a:rPr lang="cs-CZ" sz="1600" dirty="0">
                <a:solidFill>
                  <a:prstClr val="black"/>
                </a:solidFill>
                <a:latin typeface="Arial" panose="020B0604020202020204" pitchFamily="34" charset="0"/>
                <a:cs typeface="Arial" panose="020B0604020202020204" pitchFamily="34" charset="0"/>
              </a:rPr>
              <a:t> je vnitřní návratnost (</a:t>
            </a:r>
            <a:r>
              <a:rPr lang="cs-CZ" sz="1600" dirty="0" err="1">
                <a:solidFill>
                  <a:prstClr val="black"/>
                </a:solidFill>
                <a:latin typeface="Arial" panose="020B0604020202020204" pitchFamily="34" charset="0"/>
                <a:cs typeface="Arial" panose="020B0604020202020204" pitchFamily="34" charset="0"/>
              </a:rPr>
              <a:t>Internal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Rate</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of</a:t>
            </a:r>
            <a:r>
              <a:rPr lang="cs-CZ" sz="1600" dirty="0">
                <a:solidFill>
                  <a:prstClr val="black"/>
                </a:solidFill>
                <a:latin typeface="Arial" panose="020B0604020202020204" pitchFamily="34" charset="0"/>
                <a:cs typeface="Arial" panose="020B0604020202020204" pitchFamily="34" charset="0"/>
              </a:rPr>
              <a:t> Return),</a:t>
            </a:r>
            <a:r>
              <a:rPr lang="cs-CZ" sz="1600" i="1" dirty="0">
                <a:solidFill>
                  <a:prstClr val="black"/>
                </a:solidFill>
                <a:latin typeface="Arial" panose="020B0604020202020204" pitchFamily="34" charset="0"/>
                <a:cs typeface="Arial" panose="020B0604020202020204" pitchFamily="34" charset="0"/>
              </a:rPr>
              <a:t> II </a:t>
            </a:r>
            <a:r>
              <a:rPr lang="cs-CZ" sz="1600" dirty="0">
                <a:solidFill>
                  <a:prstClr val="black"/>
                </a:solidFill>
                <a:latin typeface="Arial" panose="020B0604020202020204" pitchFamily="34" charset="0"/>
                <a:cs typeface="Arial" panose="020B0604020202020204" pitchFamily="34" charset="0"/>
              </a:rPr>
              <a:t>je vstupní investice (</a:t>
            </a:r>
            <a:r>
              <a:rPr lang="cs-CZ" sz="1600" dirty="0" err="1">
                <a:solidFill>
                  <a:prstClr val="black"/>
                </a:solidFill>
                <a:latin typeface="Arial" panose="020B0604020202020204" pitchFamily="34" charset="0"/>
                <a:cs typeface="Arial" panose="020B0604020202020204" pitchFamily="34" charset="0"/>
              </a:rPr>
              <a:t>Internal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Investment</a:t>
            </a:r>
            <a:r>
              <a:rPr lang="cs-CZ" sz="1600" dirty="0">
                <a:solidFill>
                  <a:prstClr val="black"/>
                </a:solidFill>
                <a:latin typeface="Arial" panose="020B0604020202020204" pitchFamily="34" charset="0"/>
                <a:cs typeface="Arial" panose="020B0604020202020204" pitchFamily="34" charset="0"/>
              </a:rPr>
              <a:t>), a </a:t>
            </a:r>
            <a:r>
              <a:rPr lang="cs-CZ" sz="1600" i="1" dirty="0">
                <a:solidFill>
                  <a:prstClr val="black"/>
                </a:solidFill>
                <a:latin typeface="Arial" panose="020B0604020202020204" pitchFamily="34" charset="0"/>
                <a:cs typeface="Arial" panose="020B0604020202020204" pitchFamily="34" charset="0"/>
              </a:rPr>
              <a:t>i</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je pořadí roku.</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Výpočet je prováděn pomocí iterací postupným přiřazováním úrokové míry. Jakmile dosáhne NPV negativního výsledku, víme, že finální přesná hodnota IRR musí ležet mezi posledním a předposledním iteračním krokem.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
        <p:nvSpPr>
          <p:cNvPr id="9" name="TextovéPole 8"/>
          <p:cNvSpPr txBox="1"/>
          <p:nvPr/>
        </p:nvSpPr>
        <p:spPr>
          <a:xfrm>
            <a:off x="6781334" y="2627620"/>
            <a:ext cx="442750" cy="369332"/>
          </a:xfrm>
          <a:prstGeom prst="rect">
            <a:avLst/>
          </a:prstGeom>
          <a:noFill/>
        </p:spPr>
        <p:txBody>
          <a:bodyPr wrap="none" rtlCol="0">
            <a:spAutoFit/>
          </a:bodyPr>
          <a:lstStyle/>
          <a:p>
            <a:r>
              <a:rPr lang="cs-CZ" dirty="0">
                <a:solidFill>
                  <a:prstClr val="black"/>
                </a:solidFill>
              </a:rPr>
              <a:t>(4)</a:t>
            </a:r>
          </a:p>
        </p:txBody>
      </p:sp>
      <p:graphicFrame>
        <p:nvGraphicFramePr>
          <p:cNvPr id="5" name="Objekt 4"/>
          <p:cNvGraphicFramePr>
            <a:graphicFrameLocks noChangeAspect="1"/>
          </p:cNvGraphicFramePr>
          <p:nvPr>
            <p:extLst/>
          </p:nvPr>
        </p:nvGraphicFramePr>
        <p:xfrm>
          <a:off x="3158201" y="2420888"/>
          <a:ext cx="2402063" cy="792088"/>
        </p:xfrm>
        <a:graphic>
          <a:graphicData uri="http://schemas.openxmlformats.org/presentationml/2006/ole">
            <mc:AlternateContent xmlns:mc="http://schemas.openxmlformats.org/markup-compatibility/2006">
              <mc:Choice xmlns:v="urn:schemas-microsoft-com:vml" Requires="v">
                <p:oleObj spid="_x0000_s5122" name="Rovnice" r:id="rId3" imgW="1473200" imgH="482600" progId="Equation.3">
                  <p:embed/>
                </p:oleObj>
              </mc:Choice>
              <mc:Fallback>
                <p:oleObj name="Rovnice" r:id="rId3" imgW="14732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8201" y="2420888"/>
                        <a:ext cx="2402063" cy="792088"/>
                      </a:xfrm>
                      <a:prstGeom prst="rect">
                        <a:avLst/>
                      </a:prstGeom>
                      <a:noFill/>
                    </p:spPr>
                  </p:pic>
                </p:oleObj>
              </mc:Fallback>
            </mc:AlternateContent>
          </a:graphicData>
        </a:graphic>
      </p:graphicFrame>
    </p:spTree>
    <p:extLst>
      <p:ext uri="{BB962C8B-B14F-4D97-AF65-F5344CB8AC3E}">
        <p14:creationId xmlns:p14="http://schemas.microsoft.com/office/powerpoint/2010/main" val="4190334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Metody </a:t>
            </a:r>
            <a:r>
              <a:rPr lang="cs-CZ" sz="2400" dirty="0">
                <a:solidFill>
                  <a:prstClr val="black"/>
                </a:solidFill>
                <a:latin typeface="Arial" panose="020B0604020202020204" pitchFamily="34" charset="0"/>
                <a:cs typeface="Arial" panose="020B0604020202020204" pitchFamily="34" charset="0"/>
              </a:rPr>
              <a:t>oceňování hodnoty a návratnosti projektu</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623368" cy="4585871"/>
          </a:xfrm>
          <a:prstGeom prst="rect">
            <a:avLst/>
          </a:prstGeom>
        </p:spPr>
        <p:txBody>
          <a:bodyPr wrap="square">
            <a:spAutoFit/>
          </a:bodyPr>
          <a:lstStyle/>
          <a:p>
            <a:pPr fontAlgn="base">
              <a:spcBef>
                <a:spcPct val="0"/>
              </a:spcBef>
              <a:spcAft>
                <a:spcPct val="0"/>
              </a:spcAft>
            </a:pPr>
            <a:r>
              <a:rPr lang="en-US" sz="2000" b="1">
                <a:solidFill>
                  <a:srgbClr val="0070C0"/>
                </a:solidFill>
                <a:latin typeface="Arial" panose="020B0604020202020204" pitchFamily="34" charset="0"/>
                <a:cs typeface="Arial" panose="020B0604020202020204" pitchFamily="34" charset="0"/>
              </a:rPr>
              <a:t>Návratnost </a:t>
            </a:r>
            <a:r>
              <a:rPr lang="en-US" sz="2000" b="1" dirty="0" err="1">
                <a:solidFill>
                  <a:srgbClr val="0070C0"/>
                </a:solidFill>
                <a:latin typeface="Arial" panose="020B0604020202020204" pitchFamily="34" charset="0"/>
                <a:cs typeface="Arial" panose="020B0604020202020204" pitchFamily="34" charset="0"/>
              </a:rPr>
              <a:t>investic</a:t>
            </a:r>
            <a:r>
              <a:rPr lang="en-US" sz="2000" b="1" dirty="0">
                <a:solidFill>
                  <a:srgbClr val="0070C0"/>
                </a:solidFill>
                <a:latin typeface="Arial" panose="020B0604020202020204" pitchFamily="34" charset="0"/>
                <a:cs typeface="Arial" panose="020B0604020202020204" pitchFamily="34" charset="0"/>
              </a:rPr>
              <a:t> / </a:t>
            </a:r>
            <a:r>
              <a:rPr lang="en-US" sz="2000" b="1" dirty="0" err="1">
                <a:solidFill>
                  <a:srgbClr val="0070C0"/>
                </a:solidFill>
                <a:latin typeface="Arial" panose="020B0604020202020204" pitchFamily="34" charset="0"/>
                <a:cs typeface="Arial" panose="020B0604020202020204" pitchFamily="34" charset="0"/>
              </a:rPr>
              <a:t>rentabilita</a:t>
            </a:r>
            <a:r>
              <a:rPr lang="en-US" sz="2000" b="1" dirty="0">
                <a:solidFill>
                  <a:srgbClr val="0070C0"/>
                </a:solidFill>
                <a:latin typeface="Arial" panose="020B0604020202020204" pitchFamily="34" charset="0"/>
                <a:cs typeface="Arial" panose="020B0604020202020204" pitchFamily="34" charset="0"/>
              </a:rPr>
              <a:t> </a:t>
            </a:r>
            <a:r>
              <a:rPr lang="en-US" sz="2000" b="1" err="1">
                <a:solidFill>
                  <a:srgbClr val="0070C0"/>
                </a:solidFill>
                <a:latin typeface="Arial" panose="020B0604020202020204" pitchFamily="34" charset="0"/>
                <a:cs typeface="Arial" panose="020B0604020202020204" pitchFamily="34" charset="0"/>
              </a:rPr>
              <a:t>projektu</a:t>
            </a:r>
            <a:r>
              <a:rPr lang="en-US" sz="2000" b="1">
                <a:solidFill>
                  <a:srgbClr val="0070C0"/>
                </a:solidFill>
                <a:latin typeface="Arial" panose="020B0604020202020204" pitchFamily="34" charset="0"/>
                <a:cs typeface="Arial" panose="020B0604020202020204" pitchFamily="34" charset="0"/>
              </a:rPr>
              <a:t> </a:t>
            </a:r>
            <a:r>
              <a:rPr lang="cs-CZ" sz="2000" b="1">
                <a:solidFill>
                  <a:srgbClr val="0070C0"/>
                </a:solidFill>
                <a:latin typeface="Arial" panose="020B0604020202020204" pitchFamily="34" charset="0"/>
                <a:cs typeface="Arial" panose="020B0604020202020204" pitchFamily="34" charset="0"/>
              </a:rPr>
              <a:t>(</a:t>
            </a:r>
            <a:r>
              <a:rPr lang="en-US" sz="2000" b="1">
                <a:solidFill>
                  <a:srgbClr val="0070C0"/>
                </a:solidFill>
                <a:latin typeface="Arial" panose="020B0604020202020204" pitchFamily="34" charset="0"/>
                <a:cs typeface="Arial" panose="020B0604020202020204" pitchFamily="34" charset="0"/>
              </a:rPr>
              <a:t>Return </a:t>
            </a:r>
            <a:r>
              <a:rPr lang="en-US" sz="2000" b="1" dirty="0">
                <a:solidFill>
                  <a:srgbClr val="0070C0"/>
                </a:solidFill>
                <a:latin typeface="Arial" panose="020B0604020202020204" pitchFamily="34" charset="0"/>
                <a:cs typeface="Arial" panose="020B0604020202020204" pitchFamily="34" charset="0"/>
              </a:rPr>
              <a:t>on Investment, ROI</a:t>
            </a:r>
            <a:r>
              <a:rPr lang="en-US" sz="2000" b="1" dirty="0">
                <a:solidFill>
                  <a:srgbClr val="0070C0"/>
                </a:solidFill>
                <a:latin typeface="Arial" panose="020B0604020202020204" pitchFamily="34" charset="0"/>
                <a:cs typeface="Arial" panose="020B0604020202020204" pitchFamily="34" charset="0"/>
              </a:rPr>
              <a:t>)</a:t>
            </a:r>
            <a:endParaRPr lang="cs-CZ" sz="2000" b="1" dirty="0">
              <a:solidFill>
                <a:srgbClr val="0070C0"/>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Měří celkovou efektivitu dosažení ziskovosti při použití disponibilních zdrojů, je dána vztahem (5).</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Kde </a:t>
            </a:r>
            <a:r>
              <a:rPr lang="cs-CZ" sz="1600" i="1" dirty="0">
                <a:solidFill>
                  <a:prstClr val="black"/>
                </a:solidFill>
                <a:latin typeface="Arial" panose="020B0604020202020204" pitchFamily="34" charset="0"/>
                <a:cs typeface="Arial" panose="020B0604020202020204" pitchFamily="34" charset="0"/>
              </a:rPr>
              <a:t>ROI</a:t>
            </a:r>
            <a:r>
              <a:rPr lang="cs-CZ" sz="1600" dirty="0">
                <a:solidFill>
                  <a:prstClr val="black"/>
                </a:solidFill>
                <a:latin typeface="Arial" panose="020B0604020202020204" pitchFamily="34" charset="0"/>
                <a:cs typeface="Arial" panose="020B0604020202020204" pitchFamily="34" charset="0"/>
              </a:rPr>
              <a:t> je návratnost investic/rentabilita projektu, </a:t>
            </a:r>
            <a:r>
              <a:rPr lang="cs-CZ" sz="1600" i="1" dirty="0">
                <a:solidFill>
                  <a:prstClr val="black"/>
                </a:solidFill>
                <a:latin typeface="Arial" panose="020B0604020202020204" pitchFamily="34" charset="0"/>
                <a:cs typeface="Arial" panose="020B0604020202020204" pitchFamily="34" charset="0"/>
              </a:rPr>
              <a:t>II</a:t>
            </a:r>
            <a:r>
              <a:rPr lang="cs-CZ" sz="1600" dirty="0">
                <a:solidFill>
                  <a:prstClr val="black"/>
                </a:solidFill>
                <a:latin typeface="Arial" panose="020B0604020202020204" pitchFamily="34" charset="0"/>
                <a:cs typeface="Arial" panose="020B0604020202020204" pitchFamily="34" charset="0"/>
              </a:rPr>
              <a:t> je vstupní investice (</a:t>
            </a:r>
            <a:r>
              <a:rPr lang="cs-CZ" sz="1600" dirty="0" err="1">
                <a:solidFill>
                  <a:prstClr val="black"/>
                </a:solidFill>
                <a:latin typeface="Arial" panose="020B0604020202020204" pitchFamily="34" charset="0"/>
                <a:cs typeface="Arial" panose="020B0604020202020204" pitchFamily="34" charset="0"/>
              </a:rPr>
              <a:t>Internal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Investment</a:t>
            </a:r>
            <a:r>
              <a:rPr lang="cs-CZ" sz="1600" dirty="0">
                <a:solidFill>
                  <a:prstClr val="black"/>
                </a:solidFill>
                <a:latin typeface="Arial" panose="020B0604020202020204" pitchFamily="34" charset="0"/>
                <a:cs typeface="Arial" panose="020B0604020202020204" pitchFamily="34" charset="0"/>
              </a:rPr>
              <a:t>) a </a:t>
            </a:r>
            <a:r>
              <a:rPr lang="cs-CZ" sz="1600" i="1" dirty="0">
                <a:solidFill>
                  <a:prstClr val="black"/>
                </a:solidFill>
                <a:latin typeface="Arial" panose="020B0604020202020204" pitchFamily="34" charset="0"/>
                <a:cs typeface="Arial" panose="020B0604020202020204" pitchFamily="34" charset="0"/>
              </a:rPr>
              <a:t>OI</a:t>
            </a:r>
            <a:r>
              <a:rPr lang="cs-CZ" sz="1600" dirty="0">
                <a:solidFill>
                  <a:prstClr val="black"/>
                </a:solidFill>
                <a:latin typeface="Arial" panose="020B0604020202020204" pitchFamily="34" charset="0"/>
                <a:cs typeface="Arial" panose="020B0604020202020204" pitchFamily="34" charset="0"/>
              </a:rPr>
              <a:t> je provozní příjem.</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Hodnocení investice:</a:t>
            </a:r>
          </a:p>
          <a:p>
            <a:pPr fontAlgn="base">
              <a:spcBef>
                <a:spcPct val="0"/>
              </a:spcBef>
              <a:spcAft>
                <a:spcPct val="0"/>
              </a:spcAft>
            </a:pPr>
            <a:r>
              <a:rPr lang="cs-CZ" sz="1600" dirty="0">
                <a:solidFill>
                  <a:srgbClr val="00B050"/>
                </a:solidFill>
                <a:latin typeface="Arial" panose="020B0604020202020204" pitchFamily="34" charset="0"/>
                <a:cs typeface="Arial" panose="020B0604020202020204" pitchFamily="34" charset="0"/>
              </a:rPr>
              <a:t>ROI ≥ 0 ... investice je zisková</a:t>
            </a:r>
          </a:p>
          <a:p>
            <a:pPr fontAlgn="base">
              <a:spcBef>
                <a:spcPct val="0"/>
              </a:spcBef>
              <a:spcAft>
                <a:spcPct val="0"/>
              </a:spcAft>
            </a:pPr>
            <a:r>
              <a:rPr lang="cs-CZ" sz="1600" dirty="0">
                <a:solidFill>
                  <a:srgbClr val="FF0000"/>
                </a:solidFill>
                <a:latin typeface="Arial" panose="020B0604020202020204" pitchFamily="34" charset="0"/>
                <a:cs typeface="Arial" panose="020B0604020202020204" pitchFamily="34" charset="0"/>
              </a:rPr>
              <a:t>ROI &lt; 0 ... investice je ztrátová</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
        <p:nvSpPr>
          <p:cNvPr id="9" name="TextovéPole 8"/>
          <p:cNvSpPr txBox="1"/>
          <p:nvPr/>
        </p:nvSpPr>
        <p:spPr>
          <a:xfrm>
            <a:off x="6807718" y="2853556"/>
            <a:ext cx="442750" cy="369332"/>
          </a:xfrm>
          <a:prstGeom prst="rect">
            <a:avLst/>
          </a:prstGeom>
          <a:noFill/>
        </p:spPr>
        <p:txBody>
          <a:bodyPr wrap="none" rtlCol="0">
            <a:spAutoFit/>
          </a:bodyPr>
          <a:lstStyle/>
          <a:p>
            <a:r>
              <a:rPr lang="cs-CZ" dirty="0">
                <a:solidFill>
                  <a:prstClr val="black"/>
                </a:solidFill>
              </a:rPr>
              <a:t>(5)</a:t>
            </a:r>
          </a:p>
        </p:txBody>
      </p:sp>
      <p:graphicFrame>
        <p:nvGraphicFramePr>
          <p:cNvPr id="4" name="Objekt 3"/>
          <p:cNvGraphicFramePr>
            <a:graphicFrameLocks noChangeAspect="1"/>
          </p:cNvGraphicFramePr>
          <p:nvPr>
            <p:extLst/>
          </p:nvPr>
        </p:nvGraphicFramePr>
        <p:xfrm>
          <a:off x="3071282" y="2708920"/>
          <a:ext cx="1620985" cy="719460"/>
        </p:xfrm>
        <a:graphic>
          <a:graphicData uri="http://schemas.openxmlformats.org/presentationml/2006/ole">
            <mc:AlternateContent xmlns:mc="http://schemas.openxmlformats.org/markup-compatibility/2006">
              <mc:Choice xmlns:v="urn:schemas-microsoft-com:vml" Requires="v">
                <p:oleObj spid="_x0000_s6146" name="Rovnice" r:id="rId3" imgW="875920" imgH="393529" progId="Equation.3">
                  <p:embed/>
                </p:oleObj>
              </mc:Choice>
              <mc:Fallback>
                <p:oleObj name="Rovnice" r:id="rId3" imgW="875920"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282" y="2708920"/>
                        <a:ext cx="1620985" cy="719460"/>
                      </a:xfrm>
                      <a:prstGeom prst="rect">
                        <a:avLst/>
                      </a:prstGeom>
                      <a:noFill/>
                    </p:spPr>
                  </p:pic>
                </p:oleObj>
              </mc:Fallback>
            </mc:AlternateContent>
          </a:graphicData>
        </a:graphic>
      </p:graphicFrame>
    </p:spTree>
    <p:extLst>
      <p:ext uri="{BB962C8B-B14F-4D97-AF65-F5344CB8AC3E}">
        <p14:creationId xmlns:p14="http://schemas.microsoft.com/office/powerpoint/2010/main" val="3815999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a:latin typeface="Arial" panose="020B0604020202020204" pitchFamily="34" charset="0"/>
                <a:cs typeface="Arial" panose="020B0604020202020204" pitchFamily="34" charset="0"/>
              </a:rPr>
              <a:t>Lidské zdoroje projektu - RASCI matice</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2607952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4"/>
            <a:ext cx="6192688" cy="523220"/>
          </a:xfrm>
          <a:prstGeom prst="rect">
            <a:avLst/>
          </a:prstGeom>
        </p:spPr>
        <p:txBody>
          <a:bodyPr wrap="square">
            <a:spAutoFit/>
          </a:bodyPr>
          <a:lstStyle/>
          <a:p>
            <a:pPr fontAlgn="base">
              <a:spcBef>
                <a:spcPct val="0"/>
              </a:spcBef>
              <a:spcAft>
                <a:spcPct val="0"/>
              </a:spcAft>
            </a:pPr>
            <a:r>
              <a:rPr lang="cs-CZ" sz="2800" b="1"/>
              <a:t>Matice odpovědnosti</a:t>
            </a:r>
            <a:endParaRPr lang="cs-CZ" sz="2800" b="1" dirty="0">
              <a:solidFill>
                <a:prstClr val="black"/>
              </a:solidFill>
              <a:latin typeface="Calibri" pitchFamily="34" charset="0"/>
              <a:cs typeface="Arial" charset="0"/>
            </a:endParaRPr>
          </a:p>
        </p:txBody>
      </p:sp>
      <p:sp>
        <p:nvSpPr>
          <p:cNvPr id="5" name="Obdélník 4"/>
          <p:cNvSpPr/>
          <p:nvPr/>
        </p:nvSpPr>
        <p:spPr>
          <a:xfrm>
            <a:off x="1775521" y="1628800"/>
            <a:ext cx="8518085" cy="3785652"/>
          </a:xfrm>
          <a:prstGeom prst="rect">
            <a:avLst/>
          </a:prstGeom>
        </p:spPr>
        <p:txBody>
          <a:bodyPr wrap="square">
            <a:spAutoFit/>
          </a:bodyPr>
          <a:lstStyle/>
          <a:p>
            <a:r>
              <a:rPr lang="cs-CZ" sz="2400"/>
              <a:t>Matice odpovědností, někdy též matice přiřazení odpovědností, anglický výraz </a:t>
            </a:r>
            <a:r>
              <a:rPr lang="cs-CZ" sz="2400" b="1"/>
              <a:t>Responsibility Assignment Matrix (RAM), Linear Responsibility Chart (LRC) </a:t>
            </a:r>
            <a:r>
              <a:rPr lang="cs-CZ" sz="2400"/>
              <a:t>je metoda používaná pro přiřazení a zobrazení odpovědností jednotlivých osob či pracovních míst v nějakém </a:t>
            </a:r>
            <a:r>
              <a:rPr lang="cs-CZ" sz="2400"/>
              <a:t>úkolu.</a:t>
            </a:r>
          </a:p>
          <a:p>
            <a:endParaRPr lang="cs-CZ" sz="2400"/>
          </a:p>
          <a:p>
            <a:r>
              <a:rPr lang="cs-CZ" sz="2400"/>
              <a:t>Matice:</a:t>
            </a:r>
          </a:p>
          <a:p>
            <a:pPr marL="342900" indent="-342900">
              <a:buFont typeface="Arial" panose="020B0604020202020204" pitchFamily="34" charset="0"/>
              <a:buChar char="•"/>
            </a:pPr>
            <a:r>
              <a:rPr lang="cs-CZ" sz="2400"/>
              <a:t>RACI</a:t>
            </a:r>
          </a:p>
          <a:p>
            <a:pPr marL="342900" indent="-342900">
              <a:buFont typeface="Arial" panose="020B0604020202020204" pitchFamily="34" charset="0"/>
              <a:buChar char="•"/>
            </a:pPr>
            <a:r>
              <a:rPr lang="cs-CZ" sz="2400"/>
              <a:t>RASCI</a:t>
            </a:r>
          </a:p>
          <a:p>
            <a:pPr marL="342900" indent="-342900">
              <a:buFont typeface="Arial" panose="020B0604020202020204" pitchFamily="34" charset="0"/>
              <a:buChar char="•"/>
            </a:pPr>
            <a:r>
              <a:rPr lang="cs-CZ" sz="2400"/>
              <a:t>…</a:t>
            </a:r>
            <a:endParaRPr lang="cs-CZ" sz="2400"/>
          </a:p>
        </p:txBody>
      </p:sp>
    </p:spTree>
    <p:extLst>
      <p:ext uri="{BB962C8B-B14F-4D97-AF65-F5344CB8AC3E}">
        <p14:creationId xmlns:p14="http://schemas.microsoft.com/office/powerpoint/2010/main" val="3521645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91544" y="791997"/>
            <a:ext cx="6192688" cy="523220"/>
          </a:xfrm>
          <a:prstGeom prst="rect">
            <a:avLst/>
          </a:prstGeom>
        </p:spPr>
        <p:txBody>
          <a:bodyPr wrap="square">
            <a:spAutoFit/>
          </a:bodyPr>
          <a:lstStyle/>
          <a:p>
            <a:pPr fontAlgn="base">
              <a:spcBef>
                <a:spcPct val="0"/>
              </a:spcBef>
              <a:spcAft>
                <a:spcPct val="0"/>
              </a:spcAft>
            </a:pPr>
            <a:r>
              <a:rPr lang="cs-CZ" sz="2800" b="1">
                <a:solidFill>
                  <a:prstClr val="black"/>
                </a:solidFill>
                <a:latin typeface="Arial" panose="020B0604020202020204" pitchFamily="34" charset="0"/>
                <a:cs typeface="Arial" panose="020B0604020202020204" pitchFamily="34" charset="0"/>
              </a:rPr>
              <a:t>Obsah přednášky</a:t>
            </a:r>
            <a:endParaRPr lang="cs-CZ" sz="2800" b="1" dirty="0">
              <a:solidFill>
                <a:prstClr val="black"/>
              </a:solidFill>
              <a:latin typeface="Calibri" pitchFamily="34" charset="0"/>
              <a:cs typeface="Arial" charset="0"/>
            </a:endParaRPr>
          </a:p>
        </p:txBody>
      </p:sp>
      <p:sp>
        <p:nvSpPr>
          <p:cNvPr id="4" name="Obdélník 3"/>
          <p:cNvSpPr/>
          <p:nvPr/>
        </p:nvSpPr>
        <p:spPr>
          <a:xfrm>
            <a:off x="1883532" y="1678156"/>
            <a:ext cx="7848872" cy="3785652"/>
          </a:xfrm>
          <a:prstGeom prst="rect">
            <a:avLst/>
          </a:prstGeom>
        </p:spPr>
        <p:txBody>
          <a:bodyPr wrap="square">
            <a:spAutoFit/>
          </a:bodyPr>
          <a:lstStyle/>
          <a:p>
            <a:pPr marL="457200" indent="-457200" fontAlgn="base">
              <a:spcBef>
                <a:spcPct val="0"/>
              </a:spcBef>
              <a:spcAft>
                <a:spcPct val="0"/>
              </a:spcAft>
              <a:buFont typeface="+mj-lt"/>
              <a:buAutoNum type="arabicPeriod"/>
            </a:pPr>
            <a:r>
              <a:rPr lang="cs-CZ" sz="2400">
                <a:solidFill>
                  <a:prstClr val="black"/>
                </a:solidFill>
                <a:latin typeface="Arial" panose="020B0604020202020204" pitchFamily="34" charset="0"/>
                <a:cs typeface="Arial" panose="020B0604020202020204" pitchFamily="34" charset="0"/>
              </a:rPr>
              <a:t>Bostonská matice</a:t>
            </a:r>
          </a:p>
          <a:p>
            <a:pPr marL="457200" indent="-457200" fontAlgn="base">
              <a:spcBef>
                <a:spcPct val="0"/>
              </a:spcBef>
              <a:spcAft>
                <a:spcPct val="0"/>
              </a:spcAft>
              <a:buFont typeface="+mj-lt"/>
              <a:buAutoNum type="arabicPeriod"/>
            </a:pPr>
            <a:r>
              <a:rPr lang="cs-CZ" sz="2400">
                <a:solidFill>
                  <a:prstClr val="black"/>
                </a:solidFill>
                <a:latin typeface="Arial" panose="020B0604020202020204" pitchFamily="34" charset="0"/>
                <a:cs typeface="Arial" panose="020B0604020202020204" pitchFamily="34" charset="0"/>
              </a:rPr>
              <a:t>Návratnost investice, porovnání projektů</a:t>
            </a:r>
          </a:p>
          <a:p>
            <a:pPr marL="457200" indent="-457200" fontAlgn="base">
              <a:spcBef>
                <a:spcPct val="0"/>
              </a:spcBef>
              <a:spcAft>
                <a:spcPct val="0"/>
              </a:spcAft>
              <a:buFont typeface="+mj-lt"/>
              <a:buAutoNum type="arabicPeriod"/>
            </a:pPr>
            <a:endParaRPr lang="cs-CZ" sz="2400">
              <a:solidFill>
                <a:prstClr val="black"/>
              </a:solidFill>
              <a:latin typeface="Arial" panose="020B0604020202020204" pitchFamily="34" charset="0"/>
              <a:cs typeface="Arial" panose="020B0604020202020204" pitchFamily="34" charset="0"/>
            </a:endParaRPr>
          </a:p>
          <a:p>
            <a:pPr marL="457200" indent="-457200" fontAlgn="base">
              <a:spcBef>
                <a:spcPct val="0"/>
              </a:spcBef>
              <a:spcAft>
                <a:spcPct val="0"/>
              </a:spcAft>
              <a:buFont typeface="+mj-lt"/>
              <a:buAutoNum type="arabicPeriod"/>
            </a:pPr>
            <a:r>
              <a:rPr lang="cs-CZ" sz="2400">
                <a:solidFill>
                  <a:prstClr val="black"/>
                </a:solidFill>
                <a:latin typeface="Arial" panose="020B0604020202020204" pitchFamily="34" charset="0"/>
                <a:cs typeface="Arial" panose="020B0604020202020204" pitchFamily="34" charset="0"/>
              </a:rPr>
              <a:t>RASCI</a:t>
            </a:r>
          </a:p>
          <a:p>
            <a:pPr marL="457200" indent="-457200" fontAlgn="base">
              <a:spcBef>
                <a:spcPct val="0"/>
              </a:spcBef>
              <a:spcAft>
                <a:spcPct val="0"/>
              </a:spcAft>
              <a:buFont typeface="+mj-lt"/>
              <a:buAutoNum type="arabicPeriod"/>
            </a:pPr>
            <a:r>
              <a:rPr lang="cs-CZ" sz="2400">
                <a:solidFill>
                  <a:prstClr val="black"/>
                </a:solidFill>
                <a:latin typeface="Arial" panose="020B0604020202020204" pitchFamily="34" charset="0"/>
                <a:cs typeface="Arial" panose="020B0604020202020204" pitchFamily="34" charset="0"/>
              </a:rPr>
              <a:t>Rozpočet projektu</a:t>
            </a:r>
          </a:p>
          <a:p>
            <a:pPr marL="457200" indent="-457200" fontAlgn="base">
              <a:spcBef>
                <a:spcPct val="0"/>
              </a:spcBef>
              <a:spcAft>
                <a:spcPct val="0"/>
              </a:spcAft>
              <a:buFont typeface="+mj-lt"/>
              <a:buAutoNum type="arabicPeriod"/>
            </a:pPr>
            <a:r>
              <a:rPr lang="cs-CZ" sz="2400">
                <a:solidFill>
                  <a:prstClr val="black"/>
                </a:solidFill>
                <a:latin typeface="Arial" panose="020B0604020202020204" pitchFamily="34" charset="0"/>
                <a:cs typeface="Arial" panose="020B0604020202020204" pitchFamily="34" charset="0"/>
              </a:rPr>
              <a:t>CPM – Metoda kritické cesty</a:t>
            </a: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a:p>
            <a:pPr marL="457200" indent="-457200" fontAlgn="base">
              <a:spcBef>
                <a:spcPct val="0"/>
              </a:spcBef>
              <a:spcAft>
                <a:spcPct val="0"/>
              </a:spcAft>
              <a:buFont typeface="+mj-lt"/>
              <a:buAutoNum type="arabicPeriod"/>
            </a:pPr>
            <a:endParaRPr lang="cs-CZ" sz="2400">
              <a:solidFill>
                <a:prstClr val="black"/>
              </a:solidFill>
              <a:latin typeface="Arial" panose="020B0604020202020204" pitchFamily="34" charset="0"/>
              <a:cs typeface="Arial" panose="020B0604020202020204" pitchFamily="34" charset="0"/>
            </a:endParaRPr>
          </a:p>
          <a:p>
            <a:pPr marL="457200" indent="-457200" fontAlgn="base">
              <a:spcBef>
                <a:spcPct val="0"/>
              </a:spcBef>
              <a:spcAft>
                <a:spcPct val="0"/>
              </a:spcAft>
              <a:buFont typeface="+mj-lt"/>
              <a:buAutoNum type="arabicPeriod"/>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78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4"/>
            <a:ext cx="6192688" cy="523220"/>
          </a:xfrm>
          <a:prstGeom prst="rect">
            <a:avLst/>
          </a:prstGeom>
        </p:spPr>
        <p:txBody>
          <a:bodyPr wrap="square">
            <a:spAutoFit/>
          </a:bodyPr>
          <a:lstStyle/>
          <a:p>
            <a:pPr fontAlgn="base">
              <a:spcBef>
                <a:spcPct val="0"/>
              </a:spcBef>
              <a:spcAft>
                <a:spcPct val="0"/>
              </a:spcAft>
            </a:pPr>
            <a:r>
              <a:rPr lang="cs-CZ" sz="2800" b="1"/>
              <a:t>Matice odpovědnosti RACI </a:t>
            </a:r>
            <a:endParaRPr lang="cs-CZ" sz="2800" b="1" dirty="0">
              <a:solidFill>
                <a:prstClr val="black"/>
              </a:solidFill>
              <a:latin typeface="Calibri" pitchFamily="34" charset="0"/>
              <a:cs typeface="Arial" charset="0"/>
            </a:endParaRPr>
          </a:p>
        </p:txBody>
      </p:sp>
      <p:sp>
        <p:nvSpPr>
          <p:cNvPr id="5" name="Obdélník 4"/>
          <p:cNvSpPr/>
          <p:nvPr/>
        </p:nvSpPr>
        <p:spPr>
          <a:xfrm>
            <a:off x="1775521" y="1412776"/>
            <a:ext cx="8518085" cy="3416320"/>
          </a:xfrm>
          <a:prstGeom prst="rect">
            <a:avLst/>
          </a:prstGeom>
        </p:spPr>
        <p:txBody>
          <a:bodyPr wrap="square">
            <a:spAutoFit/>
          </a:bodyPr>
          <a:lstStyle/>
          <a:p>
            <a:r>
              <a:rPr lang="cs-CZ" sz="2400"/>
              <a:t>RACI </a:t>
            </a:r>
            <a:r>
              <a:rPr lang="cs-CZ" sz="2400"/>
              <a:t>je akronym z počátečních písmen slov: </a:t>
            </a:r>
            <a:endParaRPr lang="cs-CZ" sz="2400"/>
          </a:p>
          <a:p>
            <a:endParaRPr lang="cs-CZ" sz="2400"/>
          </a:p>
          <a:p>
            <a:pPr marL="342900" indent="-342900">
              <a:buFont typeface="Arial" panose="020B0604020202020204" pitchFamily="34" charset="0"/>
              <a:buChar char="•"/>
            </a:pPr>
            <a:r>
              <a:rPr lang="cs-CZ" sz="2400" b="1"/>
              <a:t>R - Responsible </a:t>
            </a:r>
            <a:r>
              <a:rPr lang="cs-CZ" sz="2400"/>
              <a:t>- </a:t>
            </a:r>
            <a:r>
              <a:rPr lang="cs-CZ" sz="2400"/>
              <a:t>kdo je odpovědný za vykonání svěřeného </a:t>
            </a:r>
            <a:r>
              <a:rPr lang="cs-CZ" sz="2400"/>
              <a:t>úkolu  </a:t>
            </a:r>
          </a:p>
          <a:p>
            <a:pPr marL="342900" indent="-342900">
              <a:buFont typeface="Arial" panose="020B0604020202020204" pitchFamily="34" charset="0"/>
              <a:buChar char="•"/>
            </a:pPr>
            <a:r>
              <a:rPr lang="cs-CZ" sz="2400" b="1"/>
              <a:t>A </a:t>
            </a:r>
            <a:r>
              <a:rPr lang="cs-CZ" sz="2400" b="1"/>
              <a:t>- Accountable </a:t>
            </a:r>
            <a:r>
              <a:rPr lang="cs-CZ" sz="2400"/>
              <a:t>(někdy též Approver) - kdo je odpovědný za celý úkol, je odpovědný za to, co je vykonáno, </a:t>
            </a:r>
            <a:endParaRPr lang="cs-CZ" sz="2400"/>
          </a:p>
          <a:p>
            <a:pPr marL="342900" indent="-342900">
              <a:buFont typeface="Arial" panose="020B0604020202020204" pitchFamily="34" charset="0"/>
              <a:buChar char="•"/>
            </a:pPr>
            <a:r>
              <a:rPr lang="cs-CZ" sz="2400" b="1"/>
              <a:t>C </a:t>
            </a:r>
            <a:r>
              <a:rPr lang="cs-CZ" sz="2400" b="1"/>
              <a:t>- Consulted </a:t>
            </a:r>
            <a:r>
              <a:rPr lang="cs-CZ" sz="2400"/>
              <a:t>- kdo může poskytnout cenou radu či konzultaci k úkolu, </a:t>
            </a:r>
            <a:endParaRPr lang="cs-CZ" sz="2400"/>
          </a:p>
          <a:p>
            <a:pPr marL="342900" indent="-342900">
              <a:buFont typeface="Arial" panose="020B0604020202020204" pitchFamily="34" charset="0"/>
              <a:buChar char="•"/>
            </a:pPr>
            <a:r>
              <a:rPr lang="cs-CZ" sz="2400" b="1"/>
              <a:t>I </a:t>
            </a:r>
            <a:r>
              <a:rPr lang="cs-CZ" sz="2400" b="1"/>
              <a:t>- Informed </a:t>
            </a:r>
            <a:r>
              <a:rPr lang="cs-CZ" sz="2400"/>
              <a:t>- kdo má být informován o průběhu úkolu či rozhodnutích v úkolu.</a:t>
            </a:r>
          </a:p>
        </p:txBody>
      </p:sp>
      <p:sp>
        <p:nvSpPr>
          <p:cNvPr id="3" name="Obdélník 2"/>
          <p:cNvSpPr/>
          <p:nvPr/>
        </p:nvSpPr>
        <p:spPr>
          <a:xfrm>
            <a:off x="1912347" y="5323281"/>
            <a:ext cx="8374069" cy="1015663"/>
          </a:xfrm>
          <a:prstGeom prst="rect">
            <a:avLst/>
          </a:prstGeom>
        </p:spPr>
        <p:txBody>
          <a:bodyPr wrap="square">
            <a:spAutoFit/>
          </a:bodyPr>
          <a:lstStyle/>
          <a:p>
            <a:r>
              <a:rPr lang="cs-CZ" sz="2000"/>
              <a:t>Platí pravidlo, že celkovou odpovědnost (A - Accountability) má k danému úkolu pouze jedna osoba, zapojených lidí (R - Responsibility) by mělo být přiměřeně k danému úkolu. </a:t>
            </a:r>
          </a:p>
        </p:txBody>
      </p:sp>
    </p:spTree>
    <p:extLst>
      <p:ext uri="{BB962C8B-B14F-4D97-AF65-F5344CB8AC3E}">
        <p14:creationId xmlns:p14="http://schemas.microsoft.com/office/powerpoint/2010/main" val="2607991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4"/>
            <a:ext cx="6192688" cy="523220"/>
          </a:xfrm>
          <a:prstGeom prst="rect">
            <a:avLst/>
          </a:prstGeom>
        </p:spPr>
        <p:txBody>
          <a:bodyPr wrap="square">
            <a:spAutoFit/>
          </a:bodyPr>
          <a:lstStyle/>
          <a:p>
            <a:pPr fontAlgn="base">
              <a:spcBef>
                <a:spcPct val="0"/>
              </a:spcBef>
              <a:spcAft>
                <a:spcPct val="0"/>
              </a:spcAft>
            </a:pPr>
            <a:r>
              <a:rPr lang="cs-CZ" sz="2800" b="1"/>
              <a:t>Matice odpovědnosti </a:t>
            </a:r>
            <a:r>
              <a:rPr lang="cs-CZ" sz="2800" b="1"/>
              <a:t>RASCI </a:t>
            </a:r>
            <a:endParaRPr lang="cs-CZ" sz="2800" b="1" dirty="0">
              <a:solidFill>
                <a:prstClr val="black"/>
              </a:solidFill>
              <a:latin typeface="Calibri" pitchFamily="34" charset="0"/>
              <a:cs typeface="Arial" charset="0"/>
            </a:endParaRPr>
          </a:p>
        </p:txBody>
      </p:sp>
      <p:sp>
        <p:nvSpPr>
          <p:cNvPr id="5" name="Obdélník 4"/>
          <p:cNvSpPr/>
          <p:nvPr/>
        </p:nvSpPr>
        <p:spPr>
          <a:xfrm>
            <a:off x="1775521" y="1412776"/>
            <a:ext cx="8518085" cy="4154984"/>
          </a:xfrm>
          <a:prstGeom prst="rect">
            <a:avLst/>
          </a:prstGeom>
        </p:spPr>
        <p:txBody>
          <a:bodyPr wrap="square">
            <a:spAutoFit/>
          </a:bodyPr>
          <a:lstStyle/>
          <a:p>
            <a:r>
              <a:rPr lang="cs-CZ" sz="2400"/>
              <a:t>RASCI </a:t>
            </a:r>
            <a:r>
              <a:rPr lang="cs-CZ" sz="2400"/>
              <a:t>je akronym z počátečních písmen slov: </a:t>
            </a:r>
            <a:endParaRPr lang="cs-CZ" sz="2400"/>
          </a:p>
          <a:p>
            <a:endParaRPr lang="cs-CZ" sz="2400"/>
          </a:p>
          <a:p>
            <a:pPr marL="342900" indent="-342900">
              <a:buFont typeface="Arial" panose="020B0604020202020204" pitchFamily="34" charset="0"/>
              <a:buChar char="•"/>
            </a:pPr>
            <a:r>
              <a:rPr lang="cs-CZ" sz="2400"/>
              <a:t>R </a:t>
            </a:r>
            <a:r>
              <a:rPr lang="cs-CZ" sz="2400"/>
              <a:t>- Responsible - kdo je odpovědný za vykonání svěřeného úkolu, </a:t>
            </a:r>
          </a:p>
          <a:p>
            <a:pPr marL="342900" indent="-342900">
              <a:buFont typeface="Arial" panose="020B0604020202020204" pitchFamily="34" charset="0"/>
              <a:buChar char="•"/>
            </a:pPr>
            <a:r>
              <a:rPr lang="cs-CZ" sz="2400"/>
              <a:t>A </a:t>
            </a:r>
            <a:r>
              <a:rPr lang="cs-CZ" sz="2400"/>
              <a:t>- Accountable (někdy též Approver) - kdo je odpovědný za celý úkol, je odpovědný za to, co je vykonáno, </a:t>
            </a:r>
          </a:p>
          <a:p>
            <a:pPr marL="342900" indent="-342900">
              <a:buFont typeface="Arial" panose="020B0604020202020204" pitchFamily="34" charset="0"/>
              <a:buChar char="•"/>
            </a:pPr>
            <a:r>
              <a:rPr lang="cs-CZ" sz="2400"/>
              <a:t>S </a:t>
            </a:r>
            <a:r>
              <a:rPr lang="cs-CZ" sz="2400"/>
              <a:t>- Support - kdo zajišťuje podporu v průběhu realizace činnosti/procesu/služby, </a:t>
            </a:r>
          </a:p>
          <a:p>
            <a:pPr marL="342900" indent="-342900">
              <a:buFont typeface="Arial" panose="020B0604020202020204" pitchFamily="34" charset="0"/>
              <a:buChar char="•"/>
            </a:pPr>
            <a:r>
              <a:rPr lang="cs-CZ" sz="2400"/>
              <a:t>C </a:t>
            </a:r>
            <a:r>
              <a:rPr lang="cs-CZ" sz="2400"/>
              <a:t>- Consulted - kdo může poskytnout cenou radu či konzultaci k úkolu, </a:t>
            </a:r>
          </a:p>
          <a:p>
            <a:pPr marL="342900" indent="-342900">
              <a:buFont typeface="Arial" panose="020B0604020202020204" pitchFamily="34" charset="0"/>
              <a:buChar char="•"/>
            </a:pPr>
            <a:r>
              <a:rPr lang="cs-CZ" sz="2400"/>
              <a:t>I </a:t>
            </a:r>
            <a:r>
              <a:rPr lang="cs-CZ" sz="2400"/>
              <a:t>- Informed - kdo má být informován o průběhu úkolu či rozhodnutích v úkolu.</a:t>
            </a:r>
          </a:p>
        </p:txBody>
      </p:sp>
    </p:spTree>
    <p:extLst>
      <p:ext uri="{BB962C8B-B14F-4D97-AF65-F5344CB8AC3E}">
        <p14:creationId xmlns:p14="http://schemas.microsoft.com/office/powerpoint/2010/main" val="4066968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5"/>
            <a:ext cx="6192688" cy="954107"/>
          </a:xfrm>
          <a:prstGeom prst="rect">
            <a:avLst/>
          </a:prstGeom>
        </p:spPr>
        <p:txBody>
          <a:bodyPr wrap="square">
            <a:spAutoFit/>
          </a:bodyPr>
          <a:lstStyle/>
          <a:p>
            <a:pPr fontAlgn="base">
              <a:spcBef>
                <a:spcPct val="0"/>
              </a:spcBef>
              <a:spcAft>
                <a:spcPct val="0"/>
              </a:spcAft>
            </a:pPr>
            <a:r>
              <a:rPr lang="cs-CZ" sz="2800" b="1"/>
              <a:t>Matice odpovědnosti </a:t>
            </a:r>
            <a:r>
              <a:rPr lang="cs-CZ" sz="2800" b="1"/>
              <a:t>RASCI příklad: uspořádání semináře </a:t>
            </a:r>
            <a:endParaRPr lang="cs-CZ" sz="2800" b="1" dirty="0">
              <a:solidFill>
                <a:prstClr val="black"/>
              </a:solidFill>
              <a:latin typeface="Calibri" pitchFamily="34" charset="0"/>
              <a:cs typeface="Arial" charset="0"/>
            </a:endParaRPr>
          </a:p>
        </p:txBody>
      </p:sp>
      <p:pic>
        <p:nvPicPr>
          <p:cNvPr id="3" name="Obrázek 2"/>
          <p:cNvPicPr>
            <a:picLocks noChangeAspect="1"/>
          </p:cNvPicPr>
          <p:nvPr/>
        </p:nvPicPr>
        <p:blipFill>
          <a:blip r:embed="rId2"/>
          <a:stretch>
            <a:fillRect/>
          </a:stretch>
        </p:blipFill>
        <p:spPr>
          <a:xfrm>
            <a:off x="1631504" y="1844825"/>
            <a:ext cx="8782050" cy="3724275"/>
          </a:xfrm>
          <a:prstGeom prst="rect">
            <a:avLst/>
          </a:prstGeom>
        </p:spPr>
      </p:pic>
    </p:spTree>
    <p:extLst>
      <p:ext uri="{BB962C8B-B14F-4D97-AF65-F5344CB8AC3E}">
        <p14:creationId xmlns:p14="http://schemas.microsoft.com/office/powerpoint/2010/main" val="3160862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a:latin typeface="Arial" panose="020B0604020202020204" pitchFamily="34" charset="0"/>
                <a:cs typeface="Arial" panose="020B0604020202020204" pitchFamily="34" charset="0"/>
              </a:rPr>
              <a:t>Rozpočet projektu</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1857759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4"/>
            <a:ext cx="6192688" cy="523220"/>
          </a:xfrm>
          <a:prstGeom prst="rect">
            <a:avLst/>
          </a:prstGeom>
        </p:spPr>
        <p:txBody>
          <a:bodyPr wrap="square">
            <a:spAutoFit/>
          </a:bodyPr>
          <a:lstStyle/>
          <a:p>
            <a:pPr fontAlgn="base">
              <a:spcBef>
                <a:spcPct val="0"/>
              </a:spcBef>
              <a:spcAft>
                <a:spcPct val="0"/>
              </a:spcAft>
            </a:pPr>
            <a:r>
              <a:rPr lang="cs-CZ" sz="2800" b="1"/>
              <a:t>Struktura rozpočtu projektů</a:t>
            </a:r>
            <a:endParaRPr lang="cs-CZ" sz="2800" b="1" dirty="0">
              <a:solidFill>
                <a:prstClr val="black"/>
              </a:solidFill>
              <a:latin typeface="Calibri" pitchFamily="34" charset="0"/>
              <a:cs typeface="Arial" charset="0"/>
            </a:endParaRPr>
          </a:p>
        </p:txBody>
      </p:sp>
      <p:sp>
        <p:nvSpPr>
          <p:cNvPr id="5" name="Obdélník 4"/>
          <p:cNvSpPr/>
          <p:nvPr/>
        </p:nvSpPr>
        <p:spPr>
          <a:xfrm>
            <a:off x="1775521" y="1412777"/>
            <a:ext cx="8518085" cy="5262979"/>
          </a:xfrm>
          <a:prstGeom prst="rect">
            <a:avLst/>
          </a:prstGeom>
        </p:spPr>
        <p:txBody>
          <a:bodyPr wrap="square">
            <a:spAutoFit/>
          </a:bodyPr>
          <a:lstStyle/>
          <a:p>
            <a:r>
              <a:rPr lang="cs-CZ" sz="2400" b="1"/>
              <a:t>Přímé náklady:</a:t>
            </a:r>
          </a:p>
          <a:p>
            <a:r>
              <a:rPr lang="cs-CZ" sz="2400"/>
              <a:t>Mzdové náklady:</a:t>
            </a:r>
          </a:p>
          <a:p>
            <a:pPr marL="342900" indent="-342900">
              <a:buFont typeface="Arial" panose="020B0604020202020204" pitchFamily="34" charset="0"/>
              <a:buChar char="•"/>
            </a:pPr>
            <a:r>
              <a:rPr lang="cs-CZ" sz="2400"/>
              <a:t>PS</a:t>
            </a:r>
          </a:p>
          <a:p>
            <a:pPr marL="342900" indent="-342900">
              <a:buFont typeface="Arial" panose="020B0604020202020204" pitchFamily="34" charset="0"/>
              <a:buChar char="•"/>
            </a:pPr>
            <a:r>
              <a:rPr lang="cs-CZ" sz="2400"/>
              <a:t>Dohody</a:t>
            </a:r>
          </a:p>
          <a:p>
            <a:pPr marL="342900" indent="-342900">
              <a:buFont typeface="Arial" panose="020B0604020202020204" pitchFamily="34" charset="0"/>
              <a:buChar char="•"/>
            </a:pPr>
            <a:r>
              <a:rPr lang="cs-CZ" sz="2400"/>
              <a:t>Odvody</a:t>
            </a:r>
          </a:p>
          <a:p>
            <a:r>
              <a:rPr lang="cs-CZ" sz="2400"/>
              <a:t>Materiální náklady:</a:t>
            </a:r>
          </a:p>
          <a:p>
            <a:pPr marL="342900" indent="-342900">
              <a:buFont typeface="Arial" panose="020B0604020202020204" pitchFamily="34" charset="0"/>
              <a:buChar char="•"/>
            </a:pPr>
            <a:r>
              <a:rPr lang="cs-CZ" sz="2400"/>
              <a:t>Drobný hmotný majetek (neinvestiční)</a:t>
            </a:r>
          </a:p>
          <a:p>
            <a:pPr marL="342900" indent="-342900">
              <a:buFont typeface="Arial" panose="020B0604020202020204" pitchFamily="34" charset="0"/>
              <a:buChar char="•"/>
            </a:pPr>
            <a:r>
              <a:rPr lang="cs-CZ" sz="2400"/>
              <a:t>Investiční majetek</a:t>
            </a:r>
          </a:p>
          <a:p>
            <a:r>
              <a:rPr lang="cs-CZ" sz="2400"/>
              <a:t>Služby</a:t>
            </a:r>
          </a:p>
          <a:p>
            <a:r>
              <a:rPr lang="cs-CZ" sz="2400"/>
              <a:t>Cestovné</a:t>
            </a:r>
          </a:p>
          <a:p>
            <a:endParaRPr lang="cs-CZ" sz="2400"/>
          </a:p>
          <a:p>
            <a:r>
              <a:rPr lang="cs-CZ" sz="2400" b="1"/>
              <a:t>Nepřímé náklady:</a:t>
            </a:r>
          </a:p>
          <a:p>
            <a:r>
              <a:rPr lang="cs-CZ" sz="2400"/>
              <a:t>Režijní náklady (x% z přímých nákladů)</a:t>
            </a:r>
          </a:p>
          <a:p>
            <a:endParaRPr lang="cs-CZ" sz="2400"/>
          </a:p>
        </p:txBody>
      </p:sp>
    </p:spTree>
    <p:extLst>
      <p:ext uri="{BB962C8B-B14F-4D97-AF65-F5344CB8AC3E}">
        <p14:creationId xmlns:p14="http://schemas.microsoft.com/office/powerpoint/2010/main" val="1707361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b="1">
                <a:solidFill>
                  <a:prstClr val="black"/>
                </a:solidFill>
                <a:latin typeface="Arial" panose="020B0604020202020204" pitchFamily="34" charset="0"/>
                <a:cs typeface="Arial" panose="020B0604020202020204" pitchFamily="34" charset="0"/>
              </a:rPr>
              <a:t>Příklad rozpočtu projektu SGS:</a:t>
            </a:r>
            <a:endParaRPr lang="cs-CZ" sz="2400" b="1" dirty="0">
              <a:solidFill>
                <a:prstClr val="black"/>
              </a:solidFill>
              <a:latin typeface="Calibri" pitchFamily="34" charset="0"/>
              <a:cs typeface="Arial" charset="0"/>
            </a:endParaRPr>
          </a:p>
        </p:txBody>
      </p:sp>
      <p:pic>
        <p:nvPicPr>
          <p:cNvPr id="3" name="Obrázek 2"/>
          <p:cNvPicPr>
            <a:picLocks noChangeAspect="1"/>
          </p:cNvPicPr>
          <p:nvPr/>
        </p:nvPicPr>
        <p:blipFill>
          <a:blip r:embed="rId2"/>
          <a:stretch>
            <a:fillRect/>
          </a:stretch>
        </p:blipFill>
        <p:spPr>
          <a:xfrm>
            <a:off x="2135560" y="1069887"/>
            <a:ext cx="7403782" cy="5313133"/>
          </a:xfrm>
          <a:prstGeom prst="rect">
            <a:avLst/>
          </a:prstGeom>
        </p:spPr>
      </p:pic>
    </p:spTree>
    <p:extLst>
      <p:ext uri="{BB962C8B-B14F-4D97-AF65-F5344CB8AC3E}">
        <p14:creationId xmlns:p14="http://schemas.microsoft.com/office/powerpoint/2010/main" val="1897814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dirty="0">
                <a:latin typeface="Arial" panose="020B0604020202020204" pitchFamily="34" charset="0"/>
                <a:cs typeface="Arial" panose="020B0604020202020204" pitchFamily="34" charset="0"/>
              </a:rPr>
              <a:t>Nástroje </a:t>
            </a:r>
            <a:r>
              <a:rPr lang="cs-CZ" sz="2000" b="1" dirty="0">
                <a:latin typeface="Arial" panose="020B0604020202020204" pitchFamily="34" charset="0"/>
                <a:cs typeface="Arial" panose="020B0604020202020204" pitchFamily="34" charset="0"/>
              </a:rPr>
              <a:t>časového plánování </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137365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3.4	</a:t>
            </a:r>
            <a:r>
              <a:rPr lang="en-US" sz="2400" dirty="0" err="1">
                <a:solidFill>
                  <a:prstClr val="black"/>
                </a:solidFill>
                <a:latin typeface="Arial" panose="020B0604020202020204" pitchFamily="34" charset="0"/>
                <a:cs typeface="Arial" panose="020B0604020202020204" pitchFamily="34" charset="0"/>
              </a:rPr>
              <a:t>Metody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síťové</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analýzy</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335336" cy="5016758"/>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Metody síťové analýzy (Network </a:t>
            </a:r>
            <a:r>
              <a:rPr lang="cs-CZ" sz="1600" dirty="0" err="1">
                <a:solidFill>
                  <a:prstClr val="black"/>
                </a:solidFill>
                <a:latin typeface="Arial" panose="020B0604020202020204" pitchFamily="34" charset="0"/>
                <a:cs typeface="Arial" panose="020B0604020202020204" pitchFamily="34" charset="0"/>
              </a:rPr>
              <a:t>Analysis</a:t>
            </a:r>
            <a:r>
              <a:rPr lang="cs-CZ" sz="1600" dirty="0">
                <a:solidFill>
                  <a:prstClr val="black"/>
                </a:solidFill>
                <a:latin typeface="Arial" panose="020B0604020202020204" pitchFamily="34" charset="0"/>
                <a:cs typeface="Arial" panose="020B0604020202020204" pitchFamily="34" charset="0"/>
              </a:rPr>
              <a:t>) je skupina analytických, které se používají v případech, kdy je třeba analyzovat nebo optimalizovat nějakou síť vzájemně propojených a </a:t>
            </a:r>
            <a:r>
              <a:rPr lang="cs-CZ" sz="1600" dirty="0" err="1">
                <a:solidFill>
                  <a:prstClr val="black"/>
                </a:solidFill>
                <a:latin typeface="Arial" panose="020B0604020202020204" pitchFamily="34" charset="0"/>
                <a:cs typeface="Arial" panose="020B0604020202020204" pitchFamily="34" charset="0"/>
              </a:rPr>
              <a:t>souvisejícíh</a:t>
            </a:r>
            <a:r>
              <a:rPr lang="cs-CZ" sz="1600" dirty="0">
                <a:solidFill>
                  <a:prstClr val="black"/>
                </a:solidFill>
                <a:latin typeface="Arial" panose="020B0604020202020204" pitchFamily="34" charset="0"/>
                <a:cs typeface="Arial" panose="020B0604020202020204" pitchFamily="34" charset="0"/>
              </a:rPr>
              <a:t> prvků, které mají mezi sebou nějakou souvislost. Nacházejí proto uplatnění v oblasti řízení projektů, kde prvky představují klíčové aktivity projektu ve vzájemné časové vazbě. Metody síťové analýzy se soustředí na výpočet nebo optimalizaci kritické cesty mezi jednotlivými prvky. Mezi základní metody síťové analýzy patří:</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kritické cesty CPM (</a:t>
            </a:r>
            <a:r>
              <a:rPr lang="cs-CZ" sz="1600" dirty="0" err="1">
                <a:solidFill>
                  <a:prstClr val="black"/>
                </a:solidFill>
                <a:latin typeface="Arial" panose="020B0604020202020204" pitchFamily="34" charset="0"/>
                <a:cs typeface="Arial" panose="020B0604020202020204" pitchFamily="34" charset="0"/>
              </a:rPr>
              <a:t>Critical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Path</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Method</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kritického řetězu CCM (</a:t>
            </a:r>
            <a:r>
              <a:rPr lang="cs-CZ" sz="1600" dirty="0" err="1">
                <a:solidFill>
                  <a:prstClr val="black"/>
                </a:solidFill>
                <a:latin typeface="Arial" panose="020B0604020202020204" pitchFamily="34" charset="0"/>
                <a:cs typeface="Arial" panose="020B0604020202020204" pitchFamily="34" charset="0"/>
              </a:rPr>
              <a:t>Critical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Chain</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Method</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PERT (Program </a:t>
            </a:r>
            <a:r>
              <a:rPr lang="cs-CZ" sz="1600" dirty="0" err="1">
                <a:solidFill>
                  <a:prstClr val="black"/>
                </a:solidFill>
                <a:latin typeface="Arial" panose="020B0604020202020204" pitchFamily="34" charset="0"/>
                <a:cs typeface="Arial" panose="020B0604020202020204" pitchFamily="34" charset="0"/>
              </a:rPr>
              <a:t>Evaluation</a:t>
            </a:r>
            <a:r>
              <a:rPr lang="cs-CZ" sz="1600" dirty="0">
                <a:solidFill>
                  <a:prstClr val="black"/>
                </a:solidFill>
                <a:latin typeface="Arial" panose="020B0604020202020204" pitchFamily="34" charset="0"/>
                <a:cs typeface="Arial" panose="020B0604020202020204" pitchFamily="34" charset="0"/>
              </a:rPr>
              <a:t> and </a:t>
            </a:r>
            <a:r>
              <a:rPr lang="cs-CZ" sz="1600" dirty="0" err="1">
                <a:solidFill>
                  <a:prstClr val="black"/>
                </a:solidFill>
                <a:latin typeface="Arial" panose="020B0604020202020204" pitchFamily="34" charset="0"/>
                <a:cs typeface="Arial" panose="020B0604020202020204" pitchFamily="34" charset="0"/>
              </a:rPr>
              <a:t>Review</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Technique</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GERT (</a:t>
            </a:r>
            <a:r>
              <a:rPr lang="cs-CZ" sz="1600" dirty="0" err="1">
                <a:solidFill>
                  <a:prstClr val="black"/>
                </a:solidFill>
                <a:latin typeface="Arial" panose="020B0604020202020204" pitchFamily="34" charset="0"/>
                <a:cs typeface="Arial" panose="020B0604020202020204" pitchFamily="34" charset="0"/>
              </a:rPr>
              <a:t>Graphical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Evaluation</a:t>
            </a:r>
            <a:r>
              <a:rPr lang="cs-CZ" sz="1600" dirty="0">
                <a:solidFill>
                  <a:prstClr val="black"/>
                </a:solidFill>
                <a:latin typeface="Arial" panose="020B0604020202020204" pitchFamily="34" charset="0"/>
                <a:cs typeface="Arial" panose="020B0604020202020204" pitchFamily="34" charset="0"/>
              </a:rPr>
              <a:t> and </a:t>
            </a:r>
            <a:r>
              <a:rPr lang="cs-CZ" sz="1600" dirty="0" err="1">
                <a:solidFill>
                  <a:prstClr val="black"/>
                </a:solidFill>
                <a:latin typeface="Arial" panose="020B0604020202020204" pitchFamily="34" charset="0"/>
                <a:cs typeface="Arial" panose="020B0604020202020204" pitchFamily="34" charset="0"/>
              </a:rPr>
              <a:t>Review</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Technique</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MPM (Metra </a:t>
            </a:r>
            <a:r>
              <a:rPr lang="cs-CZ" sz="1600" dirty="0" err="1">
                <a:solidFill>
                  <a:prstClr val="black"/>
                </a:solidFill>
                <a:latin typeface="Arial" panose="020B0604020202020204" pitchFamily="34" charset="0"/>
                <a:cs typeface="Arial" panose="020B0604020202020204" pitchFamily="34" charset="0"/>
              </a:rPr>
              <a:t>Potential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Method</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S metodami síťové analýzy souvisí pojem síťový graf (Network Diagram), což je zobrazení projektu ve formě grafu, který vyjadřuje různé vazby mezi činnostmi projektu. Síťové grafy a metody síťové analýzy vycházejí jak hranově ohodnocené (definované), kde hrany grafu představují činnosti v projektu a uzly jejich návaznosti (resp. události mezi činnostmi), tak i grafy uzlově ohodnocené (definované), kde uzly grafu reprezentují činnosti a hrany vztahy mezi nimi, viz podkapitola 3.2.1. [38]</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811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3.4	</a:t>
            </a:r>
            <a:r>
              <a:rPr lang="en-US" sz="2400" dirty="0" err="1">
                <a:solidFill>
                  <a:prstClr val="black"/>
                </a:solidFill>
                <a:latin typeface="Arial" panose="020B0604020202020204" pitchFamily="34" charset="0"/>
                <a:cs typeface="Arial" panose="020B0604020202020204" pitchFamily="34" charset="0"/>
              </a:rPr>
              <a:t>Metody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síťové</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analýzy</a:t>
            </a:r>
            <a:endParaRPr lang="cs-CZ" sz="2400" dirty="0">
              <a:solidFill>
                <a:prstClr val="black"/>
              </a:solidFill>
              <a:latin typeface="Calibri" pitchFamily="34" charset="0"/>
              <a:cs typeface="Arial" charset="0"/>
            </a:endParaRPr>
          </a:p>
        </p:txBody>
      </p:sp>
      <p:sp>
        <p:nvSpPr>
          <p:cNvPr id="3" name="Obdélník 2"/>
          <p:cNvSpPr/>
          <p:nvPr/>
        </p:nvSpPr>
        <p:spPr>
          <a:xfrm>
            <a:off x="1847528" y="6309320"/>
            <a:ext cx="56166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bdélník 5"/>
          <p:cNvSpPr/>
          <p:nvPr/>
        </p:nvSpPr>
        <p:spPr>
          <a:xfrm>
            <a:off x="1937128" y="1126563"/>
            <a:ext cx="8335336" cy="5909310"/>
          </a:xfrm>
          <a:prstGeom prst="rect">
            <a:avLst/>
          </a:prstGeom>
        </p:spPr>
        <p:txBody>
          <a:bodyPr wrap="square">
            <a:spAutoFit/>
          </a:bodyPr>
          <a:lstStyle/>
          <a:p>
            <a:pPr fontAlgn="base">
              <a:spcBef>
                <a:spcPct val="0"/>
              </a:spcBef>
              <a:spcAft>
                <a:spcPct val="0"/>
              </a:spcAft>
            </a:pPr>
            <a:r>
              <a:rPr lang="cs-CZ" b="1" dirty="0">
                <a:solidFill>
                  <a:prstClr val="black"/>
                </a:solidFill>
                <a:latin typeface="Arial" panose="020B0604020202020204" pitchFamily="34" charset="0"/>
                <a:cs typeface="Arial" panose="020B0604020202020204" pitchFamily="34" charset="0"/>
              </a:rPr>
              <a:t>3.4.1	CPM (</a:t>
            </a:r>
            <a:r>
              <a:rPr lang="cs-CZ" b="1" dirty="0" err="1">
                <a:solidFill>
                  <a:prstClr val="black"/>
                </a:solidFill>
                <a:latin typeface="Arial" panose="020B0604020202020204" pitchFamily="34" charset="0"/>
                <a:cs typeface="Arial" panose="020B0604020202020204" pitchFamily="34" charset="0"/>
              </a:rPr>
              <a:t>Critical</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Path</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Method</a:t>
            </a:r>
            <a:r>
              <a:rPr lang="cs-CZ" b="1" dirty="0">
                <a:solidFill>
                  <a:prstClr val="black"/>
                </a:solidFill>
                <a:latin typeface="Arial" panose="020B0604020202020204" pitchFamily="34" charset="0"/>
                <a:cs typeface="Arial" panose="020B0604020202020204" pitchFamily="34" charset="0"/>
              </a:rPr>
              <a:t>) − Metoda kritické cesty </a:t>
            </a:r>
          </a:p>
          <a:p>
            <a:pPr fontAlgn="base">
              <a:spcBef>
                <a:spcPct val="0"/>
              </a:spcBef>
              <a:spcAft>
                <a:spcPct val="0"/>
              </a:spcAft>
            </a:pP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b="1" dirty="0">
                <a:solidFill>
                  <a:prstClr val="black"/>
                </a:solidFill>
                <a:latin typeface="Arial" panose="020B0604020202020204" pitchFamily="34" charset="0"/>
                <a:cs typeface="Arial" panose="020B0604020202020204" pitchFamily="34" charset="0"/>
              </a:rPr>
              <a:t>Metoda </a:t>
            </a:r>
            <a:r>
              <a:rPr lang="cs-CZ" b="1" dirty="0">
                <a:solidFill>
                  <a:prstClr val="black"/>
                </a:solidFill>
                <a:latin typeface="Arial" panose="020B0604020202020204" pitchFamily="34" charset="0"/>
                <a:cs typeface="Arial" panose="020B0604020202020204" pitchFamily="34" charset="0"/>
              </a:rPr>
              <a:t>CPM </a:t>
            </a:r>
            <a:r>
              <a:rPr lang="cs-CZ" dirty="0">
                <a:solidFill>
                  <a:prstClr val="black"/>
                </a:solidFill>
                <a:latin typeface="Arial" panose="020B0604020202020204" pitchFamily="34" charset="0"/>
                <a:cs typeface="Arial" panose="020B0604020202020204" pitchFamily="34" charset="0"/>
              </a:rPr>
              <a:t>patří mezi základní deterministické metody síťové analýzy. Jejím cílem je stanovení doby trvání projektu na základě délky tzv. </a:t>
            </a:r>
            <a:r>
              <a:rPr lang="cs-CZ" b="1" dirty="0">
                <a:solidFill>
                  <a:prstClr val="black"/>
                </a:solidFill>
                <a:latin typeface="Arial" panose="020B0604020202020204" pitchFamily="34" charset="0"/>
                <a:cs typeface="Arial" panose="020B0604020202020204" pitchFamily="34" charset="0"/>
              </a:rPr>
              <a:t>kritické cesty</a:t>
            </a:r>
            <a:r>
              <a:rPr lang="cs-CZ" dirty="0">
                <a:solidFill>
                  <a:prstClr val="black"/>
                </a:solidFill>
                <a:latin typeface="Arial" panose="020B0604020202020204" pitchFamily="34" charset="0"/>
                <a:cs typeface="Arial" panose="020B0604020202020204" pitchFamily="34" charset="0"/>
              </a:rPr>
              <a:t>, což je sled vzájemně závislých činností s nejmenší časovou rezervou. Metoda CPM umožňuje usnadnit efektivní časovou koordinaci dílčích, vzájemně na sebe navazujících činností v rámci projektu</a:t>
            </a:r>
            <a:r>
              <a:rPr lang="cs-CZ"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b="1" dirty="0">
                <a:solidFill>
                  <a:srgbClr val="0070C0"/>
                </a:solidFill>
                <a:latin typeface="Arial" panose="020B0604020202020204" pitchFamily="34" charset="0"/>
                <a:cs typeface="Arial" panose="020B0604020202020204" pitchFamily="34" charset="0"/>
              </a:rPr>
              <a:t>Kritická cesta </a:t>
            </a:r>
            <a:r>
              <a:rPr lang="cs-CZ" dirty="0">
                <a:solidFill>
                  <a:prstClr val="black"/>
                </a:solidFill>
                <a:latin typeface="Arial" panose="020B0604020202020204" pitchFamily="34" charset="0"/>
                <a:cs typeface="Arial" panose="020B0604020202020204" pitchFamily="34" charset="0"/>
              </a:rPr>
              <a:t>je definována jako (časově) nejdelší možná cesta z počátečního bodu grafu do koncového bodu grafu. Každý projekt má minimálně jednu kritickou cestu. Každá kritická cesta se skládá z tzv. kritických úkolů, tedy činností, na které by se měl manažer projektu nejvíce zaměřit, pokud chce zabezpečit včasné dokončení projektu. Datum dokončení posledního úkolu na kritické cestě je zároveň datem dokončení projektu</a:t>
            </a:r>
            <a:r>
              <a:rPr lang="cs-CZ">
                <a:solidFill>
                  <a:prstClr val="black"/>
                </a:solidFill>
                <a:latin typeface="Arial" panose="020B0604020202020204" pitchFamily="34" charset="0"/>
                <a:cs typeface="Arial" panose="020B0604020202020204" pitchFamily="34" charset="0"/>
              </a:rPr>
              <a:t>. </a:t>
            </a: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b="1" dirty="0">
                <a:solidFill>
                  <a:srgbClr val="0070C0"/>
                </a:solidFill>
                <a:latin typeface="Arial" panose="020B0604020202020204" pitchFamily="34" charset="0"/>
                <a:cs typeface="Arial" panose="020B0604020202020204" pitchFamily="34" charset="0"/>
              </a:rPr>
              <a:t>Kritický úkol </a:t>
            </a:r>
            <a:r>
              <a:rPr lang="cs-CZ" dirty="0">
                <a:solidFill>
                  <a:prstClr val="black"/>
                </a:solidFill>
                <a:latin typeface="Arial" panose="020B0604020202020204" pitchFamily="34" charset="0"/>
                <a:cs typeface="Arial" panose="020B0604020202020204" pitchFamily="34" charset="0"/>
              </a:rPr>
              <a:t>je takový úkol, jehož zpoždění dokončení má bezprostřední vliv na dokončení celého projektu (způsobí zpoždění dokončení projektu).</a:t>
            </a:r>
          </a:p>
          <a:p>
            <a:pPr fontAlgn="base">
              <a:spcBef>
                <a:spcPct val="0"/>
              </a:spcBef>
              <a:spcAft>
                <a:spcPct val="0"/>
              </a:spcAft>
            </a:pP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b="1" dirty="0">
                <a:solidFill>
                  <a:prstClr val="black"/>
                </a:solidFill>
                <a:latin typeface="Arial" panose="020B0604020202020204" pitchFamily="34" charset="0"/>
                <a:cs typeface="Arial" panose="020B0604020202020204" pitchFamily="34" charset="0"/>
              </a:rPr>
              <a:t>Nekritický úkol </a:t>
            </a:r>
            <a:r>
              <a:rPr lang="cs-CZ" dirty="0">
                <a:solidFill>
                  <a:prstClr val="black"/>
                </a:solidFill>
                <a:latin typeface="Arial" panose="020B0604020202020204" pitchFamily="34" charset="0"/>
                <a:cs typeface="Arial" panose="020B0604020202020204" pitchFamily="34" charset="0"/>
              </a:rPr>
              <a:t>je úkol, jehož zpoždění dokončení nemá bezprostřední vliv na dokončení celého projektu. Takovéto úkoly </a:t>
            </a:r>
            <a:r>
              <a:rPr lang="cs-CZ" b="1" dirty="0">
                <a:solidFill>
                  <a:prstClr val="black"/>
                </a:solidFill>
                <a:latin typeface="Arial" panose="020B0604020202020204" pitchFamily="34" charset="0"/>
                <a:cs typeface="Arial" panose="020B0604020202020204" pitchFamily="34" charset="0"/>
              </a:rPr>
              <a:t>mají časovou </a:t>
            </a:r>
            <a:r>
              <a:rPr lang="cs-CZ" b="1" dirty="0">
                <a:solidFill>
                  <a:prstClr val="black"/>
                </a:solidFill>
                <a:latin typeface="Arial" panose="020B0604020202020204" pitchFamily="34" charset="0"/>
                <a:cs typeface="Arial" panose="020B0604020202020204" pitchFamily="34" charset="0"/>
              </a:rPr>
              <a:t>rezervu</a:t>
            </a:r>
            <a:r>
              <a:rPr lang="cs-CZ" dirty="0">
                <a:solidFill>
                  <a:prstClr val="black"/>
                </a:solidFill>
                <a:latin typeface="Arial" panose="020B0604020202020204" pitchFamily="34" charset="0"/>
                <a:cs typeface="Arial" panose="020B0604020202020204" pitchFamily="34" charset="0"/>
              </a:rPr>
              <a:t>.</a:t>
            </a:r>
            <a:endParaRPr lang="cs-CZ"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2308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3.4	</a:t>
            </a:r>
            <a:r>
              <a:rPr lang="en-US" sz="2400" dirty="0" err="1">
                <a:solidFill>
                  <a:prstClr val="black"/>
                </a:solidFill>
                <a:latin typeface="Arial" panose="020B0604020202020204" pitchFamily="34" charset="0"/>
                <a:cs typeface="Arial" panose="020B0604020202020204" pitchFamily="34" charset="0"/>
              </a:rPr>
              <a:t>Metody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síťové</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analýzy</a:t>
            </a:r>
            <a:endParaRPr lang="cs-CZ" sz="2400" dirty="0">
              <a:solidFill>
                <a:prstClr val="black"/>
              </a:solidFill>
              <a:latin typeface="Calibri" pitchFamily="34" charset="0"/>
              <a:cs typeface="Arial" charset="0"/>
            </a:endParaRPr>
          </a:p>
        </p:txBody>
      </p:sp>
      <p:sp>
        <p:nvSpPr>
          <p:cNvPr id="3" name="Obdélník 2"/>
          <p:cNvSpPr/>
          <p:nvPr/>
        </p:nvSpPr>
        <p:spPr>
          <a:xfrm>
            <a:off x="1847528" y="6309320"/>
            <a:ext cx="56166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bdélník 5"/>
          <p:cNvSpPr/>
          <p:nvPr/>
        </p:nvSpPr>
        <p:spPr>
          <a:xfrm>
            <a:off x="1937128" y="1126563"/>
            <a:ext cx="8335336" cy="3447098"/>
          </a:xfrm>
          <a:prstGeom prst="rect">
            <a:avLst/>
          </a:prstGeom>
        </p:spPr>
        <p:txBody>
          <a:bodyPr wrap="square">
            <a:spAutoFit/>
          </a:bodyPr>
          <a:lstStyle/>
          <a:p>
            <a:pPr fontAlgn="base">
              <a:spcBef>
                <a:spcPct val="0"/>
              </a:spcBef>
              <a:spcAft>
                <a:spcPct val="0"/>
              </a:spcAft>
            </a:pPr>
            <a:r>
              <a:rPr lang="cs-CZ" b="1" dirty="0">
                <a:solidFill>
                  <a:prstClr val="black"/>
                </a:solidFill>
                <a:latin typeface="Arial" panose="020B0604020202020204" pitchFamily="34" charset="0"/>
                <a:cs typeface="Arial" panose="020B0604020202020204" pitchFamily="34" charset="0"/>
              </a:rPr>
              <a:t>3.4.1	CPM (</a:t>
            </a:r>
            <a:r>
              <a:rPr lang="cs-CZ" b="1" dirty="0" err="1">
                <a:solidFill>
                  <a:prstClr val="black"/>
                </a:solidFill>
                <a:latin typeface="Arial" panose="020B0604020202020204" pitchFamily="34" charset="0"/>
                <a:cs typeface="Arial" panose="020B0604020202020204" pitchFamily="34" charset="0"/>
              </a:rPr>
              <a:t>Critical</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Path</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Method</a:t>
            </a:r>
            <a:r>
              <a:rPr lang="cs-CZ" b="1" dirty="0">
                <a:solidFill>
                  <a:prstClr val="black"/>
                </a:solidFill>
                <a:latin typeface="Arial" panose="020B0604020202020204" pitchFamily="34" charset="0"/>
                <a:cs typeface="Arial" panose="020B0604020202020204" pitchFamily="34" charset="0"/>
              </a:rPr>
              <a:t>) − Metoda kritické cesty </a:t>
            </a:r>
            <a:endParaRPr lang="cs-CZ" sz="1100"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Zákony </a:t>
            </a:r>
            <a:r>
              <a:rPr lang="cs-CZ" sz="1600" b="1" dirty="0">
                <a:solidFill>
                  <a:prstClr val="black"/>
                </a:solidFill>
                <a:latin typeface="Arial" panose="020B0604020202020204" pitchFamily="34" charset="0"/>
                <a:cs typeface="Arial" panose="020B0604020202020204" pitchFamily="34" charset="0"/>
              </a:rPr>
              <a:t>kritické cesty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Zpoždění </a:t>
            </a:r>
            <a:r>
              <a:rPr lang="cs-CZ" sz="1600" dirty="0">
                <a:solidFill>
                  <a:prstClr val="black"/>
                </a:solidFill>
                <a:latin typeface="Arial" panose="020B0604020202020204" pitchFamily="34" charset="0"/>
                <a:cs typeface="Arial" panose="020B0604020202020204" pitchFamily="34" charset="0"/>
              </a:rPr>
              <a:t>úkolu na kritické cestě se stoprocentně promítá do zpoždění projektu </a:t>
            </a:r>
            <a:r>
              <a:rPr lang="cs-CZ" sz="1600" dirty="0">
                <a:solidFill>
                  <a:prstClr val="black"/>
                </a:solidFill>
                <a:latin typeface="Arial" panose="020B0604020202020204" pitchFamily="34" charset="0"/>
                <a:cs typeface="Arial" panose="020B0604020202020204" pitchFamily="34" charset="0"/>
              </a:rPr>
              <a:t>	   jako </a:t>
            </a:r>
            <a:r>
              <a:rPr lang="cs-CZ" sz="1600" dirty="0">
                <a:solidFill>
                  <a:prstClr val="black"/>
                </a:solidFill>
                <a:latin typeface="Arial" panose="020B0604020202020204" pitchFamily="34" charset="0"/>
                <a:cs typeface="Arial" panose="020B0604020202020204" pitchFamily="34" charset="0"/>
              </a:rPr>
              <a:t>celku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Zrychlení </a:t>
            </a:r>
            <a:r>
              <a:rPr lang="cs-CZ" sz="1600" dirty="0">
                <a:solidFill>
                  <a:prstClr val="black"/>
                </a:solidFill>
                <a:latin typeface="Arial" panose="020B0604020202020204" pitchFamily="34" charset="0"/>
                <a:cs typeface="Arial" panose="020B0604020202020204" pitchFamily="34" charset="0"/>
              </a:rPr>
              <a:t>prací na úkolu ležícím na kritické cestě zkracuje trvání projektu jako </a:t>
            </a:r>
            <a:r>
              <a:rPr lang="cs-CZ" sz="1600" dirty="0">
                <a:solidFill>
                  <a:prstClr val="black"/>
                </a:solidFill>
                <a:latin typeface="Arial" panose="020B0604020202020204" pitchFamily="34" charset="0"/>
                <a:cs typeface="Arial" panose="020B0604020202020204" pitchFamily="34" charset="0"/>
              </a:rPr>
              <a:t>	   celku</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Jak bylo řečeno, při analýze kritické cesty jsou používány síťové grafy. Na obr. 3.11 je zachycen síťový diagram pro projekt s pěti milníky (10 až 50) a šesti činnostmi (A až F). Projekt má dvě kritické cesty: B-C nebo A-D-F, minimální doba trvání tohoto projektu je tedy 7 měsíců. Činnost E je nekritická, tzn. může se zpozdit až o 2 měsíce, aniž by zpozdila projekt.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pic>
        <p:nvPicPr>
          <p:cNvPr id="5" name="Obrázek 4" descr="http://upload.wikimedia.org/wikipedia/commons/b/b9/Pert_chart_colored.gif"/>
          <p:cNvPicPr/>
          <p:nvPr/>
        </p:nvPicPr>
        <p:blipFill>
          <a:blip r:embed="rId2">
            <a:extLst>
              <a:ext uri="{28A0092B-C50C-407E-A947-70E740481C1C}">
                <a14:useLocalDpi xmlns:a14="http://schemas.microsoft.com/office/drawing/2010/main" val="0"/>
              </a:ext>
            </a:extLst>
          </a:blip>
          <a:srcRect/>
          <a:stretch>
            <a:fillRect/>
          </a:stretch>
        </p:blipFill>
        <p:spPr bwMode="auto">
          <a:xfrm>
            <a:off x="3782616" y="4066315"/>
            <a:ext cx="4104456" cy="2523198"/>
          </a:xfrm>
          <a:prstGeom prst="rect">
            <a:avLst/>
          </a:prstGeom>
          <a:noFill/>
          <a:ln>
            <a:noFill/>
          </a:ln>
        </p:spPr>
      </p:pic>
      <p:sp>
        <p:nvSpPr>
          <p:cNvPr id="4" name="Obdélník 3"/>
          <p:cNvSpPr/>
          <p:nvPr/>
        </p:nvSpPr>
        <p:spPr>
          <a:xfrm>
            <a:off x="2855640" y="6519446"/>
            <a:ext cx="5958408" cy="338554"/>
          </a:xfrm>
          <a:prstGeom prst="rect">
            <a:avLst/>
          </a:prstGeom>
        </p:spPr>
        <p:txBody>
          <a:bodyPr wrap="square">
            <a:spAutoFit/>
          </a:bodyPr>
          <a:lstStyle/>
          <a:p>
            <a:pPr algn="ctr"/>
            <a:r>
              <a:rPr lang="cs-CZ" sz="1600" b="1" dirty="0">
                <a:solidFill>
                  <a:prstClr val="black"/>
                </a:solidFill>
                <a:latin typeface="Times New Roman" panose="02020603050405020304" pitchFamily="18" charset="0"/>
                <a:ea typeface="Times New Roman" panose="02020603050405020304" pitchFamily="18" charset="0"/>
              </a:rPr>
              <a:t>Obr. 3.11</a:t>
            </a:r>
            <a:r>
              <a:rPr lang="cs-CZ" sz="1600" dirty="0">
                <a:solidFill>
                  <a:prstClr val="black"/>
                </a:solidFill>
                <a:latin typeface="Times New Roman" panose="02020603050405020304" pitchFamily="18" charset="0"/>
                <a:ea typeface="Times New Roman" panose="02020603050405020304" pitchFamily="18" charset="0"/>
              </a:rPr>
              <a:t> </a:t>
            </a:r>
            <a:r>
              <a:rPr lang="cs-CZ" sz="1600" i="1" dirty="0">
                <a:solidFill>
                  <a:prstClr val="black"/>
                </a:solidFill>
                <a:latin typeface="Times New Roman" panose="02020603050405020304" pitchFamily="18" charset="0"/>
                <a:ea typeface="Times New Roman" panose="02020603050405020304" pitchFamily="18" charset="0"/>
              </a:rPr>
              <a:t>Využití síťového grafu pro stanovení kritické cesty</a:t>
            </a:r>
            <a:endParaRPr lang="cs-CZ" sz="16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374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a:latin typeface="Arial" panose="020B0604020202020204" pitchFamily="34" charset="0"/>
                <a:cs typeface="Arial" panose="020B0604020202020204" pitchFamily="34" charset="0"/>
              </a:rPr>
              <a:t>Bostonská matice</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966096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3.4	</a:t>
            </a:r>
            <a:r>
              <a:rPr lang="en-US" sz="2400" dirty="0" err="1">
                <a:solidFill>
                  <a:prstClr val="black"/>
                </a:solidFill>
                <a:latin typeface="Arial" panose="020B0604020202020204" pitchFamily="34" charset="0"/>
                <a:cs typeface="Arial" panose="020B0604020202020204" pitchFamily="34" charset="0"/>
              </a:rPr>
              <a:t>Metody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síťové</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analýzy</a:t>
            </a:r>
            <a:endParaRPr lang="cs-CZ" sz="2400" dirty="0">
              <a:solidFill>
                <a:prstClr val="black"/>
              </a:solidFill>
              <a:latin typeface="Calibri" pitchFamily="34" charset="0"/>
              <a:cs typeface="Arial" charset="0"/>
            </a:endParaRPr>
          </a:p>
        </p:txBody>
      </p:sp>
      <p:sp>
        <p:nvSpPr>
          <p:cNvPr id="8" name="Obdélník 7"/>
          <p:cNvSpPr/>
          <p:nvPr/>
        </p:nvSpPr>
        <p:spPr>
          <a:xfrm>
            <a:off x="1847528" y="6309320"/>
            <a:ext cx="7511752"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bdélník 5"/>
          <p:cNvSpPr/>
          <p:nvPr/>
        </p:nvSpPr>
        <p:spPr>
          <a:xfrm>
            <a:off x="1937128" y="1126563"/>
            <a:ext cx="8335336" cy="5909310"/>
          </a:xfrm>
          <a:prstGeom prst="rect">
            <a:avLst/>
          </a:prstGeom>
        </p:spPr>
        <p:txBody>
          <a:bodyPr wrap="square">
            <a:spAutoFit/>
          </a:bodyPr>
          <a:lstStyle/>
          <a:p>
            <a:pPr fontAlgn="base">
              <a:spcBef>
                <a:spcPct val="0"/>
              </a:spcBef>
              <a:spcAft>
                <a:spcPct val="0"/>
              </a:spcAft>
            </a:pPr>
            <a:r>
              <a:rPr lang="cs-CZ" b="1" dirty="0">
                <a:solidFill>
                  <a:prstClr val="black"/>
                </a:solidFill>
                <a:latin typeface="Arial" panose="020B0604020202020204" pitchFamily="34" charset="0"/>
                <a:cs typeface="Arial" panose="020B0604020202020204" pitchFamily="34" charset="0"/>
              </a:rPr>
              <a:t>3.4.1	CPM (</a:t>
            </a:r>
            <a:r>
              <a:rPr lang="cs-CZ" b="1" dirty="0" err="1">
                <a:solidFill>
                  <a:prstClr val="black"/>
                </a:solidFill>
                <a:latin typeface="Arial" panose="020B0604020202020204" pitchFamily="34" charset="0"/>
                <a:cs typeface="Arial" panose="020B0604020202020204" pitchFamily="34" charset="0"/>
              </a:rPr>
              <a:t>Critical</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Path</a:t>
            </a:r>
            <a:r>
              <a:rPr lang="cs-CZ" b="1" dirty="0">
                <a:solidFill>
                  <a:prstClr val="black"/>
                </a:solidFill>
                <a:latin typeface="Arial" panose="020B0604020202020204" pitchFamily="34" charset="0"/>
                <a:cs typeface="Arial" panose="020B0604020202020204" pitchFamily="34" charset="0"/>
              </a:rPr>
              <a:t> </a:t>
            </a:r>
            <a:r>
              <a:rPr lang="cs-CZ" b="1" dirty="0" err="1">
                <a:solidFill>
                  <a:prstClr val="black"/>
                </a:solidFill>
                <a:latin typeface="Arial" panose="020B0604020202020204" pitchFamily="34" charset="0"/>
                <a:cs typeface="Arial" panose="020B0604020202020204" pitchFamily="34" charset="0"/>
              </a:rPr>
              <a:t>Method</a:t>
            </a:r>
            <a:r>
              <a:rPr lang="cs-CZ" b="1" dirty="0">
                <a:solidFill>
                  <a:prstClr val="black"/>
                </a:solidFill>
                <a:latin typeface="Arial" panose="020B0604020202020204" pitchFamily="34" charset="0"/>
                <a:cs typeface="Arial" panose="020B0604020202020204" pitchFamily="34" charset="0"/>
              </a:rPr>
              <a:t>) − Metoda kritické cesty </a:t>
            </a:r>
            <a:endParaRPr lang="cs-CZ" sz="1100"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Na obr. 3.12 je zobrazení kritické cesty v MS Project. Kritické úkoly (červené pruhy), nekritické úkoly (modré pruhy). Znázornění rezervy (zelené úsečky). Černé pruhy jsou souhrnné úkoly</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Praktické </a:t>
            </a:r>
            <a:r>
              <a:rPr lang="cs-CZ" sz="1600" b="1" dirty="0">
                <a:solidFill>
                  <a:prstClr val="black"/>
                </a:solidFill>
                <a:latin typeface="Arial" panose="020B0604020202020204" pitchFamily="34" charset="0"/>
                <a:cs typeface="Arial" panose="020B0604020202020204" pitchFamily="34" charset="0"/>
              </a:rPr>
              <a:t>využití metody kritické cesty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Tato metoda může sloužit jako nástroj zejména pro odhad doby trvání projektu. Používá se u přímočarých projektů, kde lze doby trvání odhadnout s vysokým stupněm přesnosti, např. stavební průmysl. Doby trvání pro činnosti projektu jsou známy obvykle podle minulých zkušeností a znalostí z údajů o minulých projektech. Doby trvání nejsou statisticky určeny. Metodu je možné použít i v oblasti logistiky a dopravy. [39]</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pic>
        <p:nvPicPr>
          <p:cNvPr id="7" name="Picture 52"/>
          <p:cNvPicPr/>
          <p:nvPr/>
        </p:nvPicPr>
        <p:blipFill>
          <a:blip r:embed="rId2">
            <a:extLst>
              <a:ext uri="{28A0092B-C50C-407E-A947-70E740481C1C}">
                <a14:useLocalDpi xmlns:a14="http://schemas.microsoft.com/office/drawing/2010/main" val="0"/>
              </a:ext>
            </a:extLst>
          </a:blip>
          <a:srcRect/>
          <a:stretch>
            <a:fillRect/>
          </a:stretch>
        </p:blipFill>
        <p:spPr bwMode="auto">
          <a:xfrm>
            <a:off x="4295800" y="2132856"/>
            <a:ext cx="3528392" cy="2756732"/>
          </a:xfrm>
          <a:prstGeom prst="rect">
            <a:avLst/>
          </a:prstGeom>
          <a:noFill/>
          <a:ln>
            <a:noFill/>
          </a:ln>
          <a:effectLst/>
          <a:extLst/>
        </p:spPr>
      </p:pic>
      <p:sp>
        <p:nvSpPr>
          <p:cNvPr id="9" name="Obdélník 8"/>
          <p:cNvSpPr/>
          <p:nvPr/>
        </p:nvSpPr>
        <p:spPr>
          <a:xfrm>
            <a:off x="4001260" y="4882253"/>
            <a:ext cx="4117473" cy="338554"/>
          </a:xfrm>
          <a:prstGeom prst="rect">
            <a:avLst/>
          </a:prstGeom>
        </p:spPr>
        <p:txBody>
          <a:bodyPr wrap="none">
            <a:spAutoFit/>
          </a:bodyPr>
          <a:lstStyle/>
          <a:p>
            <a:pPr algn="ctr"/>
            <a:r>
              <a:rPr lang="cs-CZ" sz="1600" b="1" dirty="0">
                <a:solidFill>
                  <a:prstClr val="black"/>
                </a:solidFill>
                <a:latin typeface="Times New Roman" panose="02020603050405020304" pitchFamily="18" charset="0"/>
                <a:ea typeface="Times New Roman" panose="02020603050405020304" pitchFamily="18" charset="0"/>
              </a:rPr>
              <a:t>Obr. </a:t>
            </a:r>
            <a:r>
              <a:rPr lang="cs-CZ" sz="1600" b="1" dirty="0">
                <a:solidFill>
                  <a:prstClr val="black"/>
                </a:solidFill>
                <a:latin typeface="Times New Roman" panose="02020603050405020304" pitchFamily="18" charset="0"/>
                <a:ea typeface="Times New Roman" panose="02020603050405020304" pitchFamily="18" charset="0"/>
              </a:rPr>
              <a:t>3.12</a:t>
            </a:r>
            <a:r>
              <a:rPr lang="cs-CZ" sz="1600" dirty="0">
                <a:solidFill>
                  <a:prstClr val="black"/>
                </a:solidFill>
                <a:latin typeface="Times New Roman" panose="02020603050405020304" pitchFamily="18" charset="0"/>
                <a:ea typeface="Times New Roman" panose="02020603050405020304" pitchFamily="18" charset="0"/>
              </a:rPr>
              <a:t> </a:t>
            </a:r>
            <a:r>
              <a:rPr lang="cs-CZ" sz="1600" i="1" dirty="0">
                <a:solidFill>
                  <a:prstClr val="black"/>
                </a:solidFill>
                <a:latin typeface="Times New Roman" panose="02020603050405020304" pitchFamily="18" charset="0"/>
                <a:ea typeface="Times New Roman" panose="02020603050405020304" pitchFamily="18" charset="0"/>
              </a:rPr>
              <a:t>Zobrazení kritické cesty v MS Project</a:t>
            </a:r>
            <a:endParaRPr lang="cs-CZ" sz="16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2556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75520" y="325454"/>
            <a:ext cx="3744416" cy="550116"/>
          </a:xfrm>
          <a:ln w="19050">
            <a:solidFill>
              <a:srgbClr val="FF0000"/>
            </a:solidFill>
          </a:ln>
        </p:spPr>
        <p:txBody>
          <a:bodyPr>
            <a:normAutofit/>
          </a:bodyPr>
          <a:lstStyle/>
          <a:p>
            <a:pPr marL="457200" indent="-457200"/>
            <a:r>
              <a:rPr lang="cs-CZ" sz="2400" b="1">
                <a:solidFill>
                  <a:srgbClr val="0070C0"/>
                </a:solidFill>
              </a:rPr>
              <a:t>Určete kritickou cestu</a:t>
            </a:r>
            <a:endParaRPr lang="cs-CZ" sz="2400" b="1" dirty="0">
              <a:solidFill>
                <a:srgbClr val="0070C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952" y="142581"/>
            <a:ext cx="2910086" cy="365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6029" y="1196753"/>
            <a:ext cx="9095394" cy="403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214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75520" y="325454"/>
            <a:ext cx="3744416" cy="550116"/>
          </a:xfrm>
          <a:ln w="19050">
            <a:solidFill>
              <a:srgbClr val="FF0000"/>
            </a:solidFill>
          </a:ln>
        </p:spPr>
        <p:txBody>
          <a:bodyPr>
            <a:normAutofit/>
          </a:bodyPr>
          <a:lstStyle/>
          <a:p>
            <a:pPr marL="457200" indent="-457200"/>
            <a:r>
              <a:rPr lang="cs-CZ" sz="2400" b="1">
                <a:solidFill>
                  <a:srgbClr val="0070C0"/>
                </a:solidFill>
              </a:rPr>
              <a:t>Určete kritickou cestu</a:t>
            </a:r>
            <a:endParaRPr lang="cs-CZ" sz="2400" b="1" dirty="0">
              <a:solidFill>
                <a:srgbClr val="0070C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952" y="142581"/>
            <a:ext cx="2910086" cy="365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2606" y="1340769"/>
            <a:ext cx="9095394" cy="403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110" y="1189276"/>
            <a:ext cx="1578578" cy="5532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696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75520" y="325454"/>
            <a:ext cx="3744416" cy="550116"/>
          </a:xfrm>
          <a:ln w="19050">
            <a:solidFill>
              <a:srgbClr val="FF0000"/>
            </a:solidFill>
          </a:ln>
        </p:spPr>
        <p:txBody>
          <a:bodyPr>
            <a:normAutofit/>
          </a:bodyPr>
          <a:lstStyle/>
          <a:p>
            <a:pPr marL="457200" indent="-457200"/>
            <a:r>
              <a:rPr lang="cs-CZ" sz="2400" b="1">
                <a:solidFill>
                  <a:srgbClr val="0070C0"/>
                </a:solidFill>
              </a:rPr>
              <a:t>Určete kritickou cestu</a:t>
            </a:r>
            <a:endParaRPr lang="cs-CZ" sz="2400" b="1" dirty="0">
              <a:solidFill>
                <a:srgbClr val="0070C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952" y="142581"/>
            <a:ext cx="2910086" cy="365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bdélník 1"/>
          <p:cNvSpPr/>
          <p:nvPr/>
        </p:nvSpPr>
        <p:spPr>
          <a:xfrm>
            <a:off x="2279576" y="2204864"/>
            <a:ext cx="7560840" cy="2308324"/>
          </a:xfrm>
          <a:prstGeom prst="rect">
            <a:avLst/>
          </a:prstGeom>
        </p:spPr>
        <p:txBody>
          <a:bodyPr wrap="square">
            <a:spAutoFit/>
          </a:bodyPr>
          <a:lstStyle/>
          <a:p>
            <a:r>
              <a:rPr lang="en-US" dirty="0"/>
              <a:t>The </a:t>
            </a:r>
            <a:r>
              <a:rPr lang="en-US" i="1" dirty="0"/>
              <a:t>Critical Path Method</a:t>
            </a:r>
            <a:r>
              <a:rPr lang="en-US" dirty="0"/>
              <a:t> is an important tool for managing your project's schedule. As you can see, it's not very difficult to determine it's key elements. However, once your project has more than a few activities, </a:t>
            </a:r>
            <a:r>
              <a:rPr lang="en-US" i="1" dirty="0"/>
              <a:t>critical path scheduling</a:t>
            </a:r>
            <a:r>
              <a:rPr lang="en-US" dirty="0"/>
              <a:t> can become tedious.</a:t>
            </a:r>
          </a:p>
          <a:p>
            <a:r>
              <a:rPr lang="en-US" dirty="0"/>
              <a:t>Luckily, today's project management software provides this information for you. So take a few minutes and learn how to access this information from your software and you'll soon be on top of your schedule and performing </a:t>
            </a:r>
            <a:r>
              <a:rPr lang="en-US" i="1" dirty="0"/>
              <a:t>critical path analysis</a:t>
            </a:r>
            <a:r>
              <a:rPr lang="en-US" dirty="0"/>
              <a:t> like a seasoned pro.</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7333" y="1340769"/>
            <a:ext cx="8382000" cy="486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5516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a:latin typeface="Arial" panose="020B0604020202020204" pitchFamily="34" charset="0"/>
                <a:cs typeface="Arial" panose="020B0604020202020204" pitchFamily="34" charset="0"/>
                <a:hlinkClick r:id="rId3" action="ppaction://hlinkfile"/>
              </a:rPr>
              <a:t>Zadání semestrální práce</a:t>
            </a:r>
            <a:endParaRPr lang="cs-CZ" sz="2000" b="1">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15063404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1"/>
            <a:ext cx="7416055"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Aplikace nástrojů časového plánování</a:t>
            </a:r>
            <a:endParaRPr lang="cs-CZ" sz="2000" b="1" dirty="0">
              <a:solidFill>
                <a:srgbClr val="0070C0"/>
              </a:solidFill>
              <a:latin typeface="Calibri" pitchFamily="34" charset="0"/>
              <a:cs typeface="Arial" charset="0"/>
            </a:endParaRPr>
          </a:p>
        </p:txBody>
      </p:sp>
      <p:sp>
        <p:nvSpPr>
          <p:cNvPr id="6" name="Obdélník 5"/>
          <p:cNvSpPr/>
          <p:nvPr/>
        </p:nvSpPr>
        <p:spPr>
          <a:xfrm>
            <a:off x="1937128" y="1126564"/>
            <a:ext cx="8263328" cy="5847755"/>
          </a:xfrm>
          <a:prstGeom prst="rect">
            <a:avLst/>
          </a:prstGeom>
        </p:spPr>
        <p:txBody>
          <a:bodyPr wrap="square">
            <a:spAutoFit/>
          </a:bodyPr>
          <a:lstStyle/>
          <a:p>
            <a:pPr fontAlgn="base">
              <a:spcBef>
                <a:spcPct val="0"/>
              </a:spcBef>
              <a:spcAft>
                <a:spcPct val="0"/>
              </a:spcAft>
            </a:pPr>
            <a:endParaRPr lang="cs-CZ" b="1">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Stanovte cca 20 úkolů</a:t>
            </a: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Vytvořte WBS</a:t>
            </a: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Určete vazby mezi úkoly a vytvořte síťový diagram</a:t>
            </a: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Vytvořte Ganttův diagram</a:t>
            </a:r>
          </a:p>
          <a:p>
            <a:pPr fontAlgn="base">
              <a:spcBef>
                <a:spcPct val="0"/>
              </a:spcBef>
              <a:spcAft>
                <a:spcPct val="0"/>
              </a:spcAft>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Určete milníky a vytvořte diagram milníků</a:t>
            </a: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b="1">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sz="1600" b="1" dirty="0">
              <a:solidFill>
                <a:prstClr val="black"/>
              </a:solidFill>
              <a:latin typeface="Arial" panose="020B0604020202020204" pitchFamily="34" charset="0"/>
              <a:cs typeface="Arial" panose="020B0604020202020204" pitchFamily="34" charset="0"/>
            </a:endParaRPr>
          </a:p>
        </p:txBody>
      </p:sp>
      <p:pic>
        <p:nvPicPr>
          <p:cNvPr id="3" name="Obrázek 2"/>
          <p:cNvPicPr>
            <a:picLocks noChangeAspect="1"/>
          </p:cNvPicPr>
          <p:nvPr/>
        </p:nvPicPr>
        <p:blipFill>
          <a:blip r:embed="rId2"/>
          <a:stretch>
            <a:fillRect/>
          </a:stretch>
        </p:blipFill>
        <p:spPr>
          <a:xfrm>
            <a:off x="7708990" y="2851008"/>
            <a:ext cx="2491467" cy="1199432"/>
          </a:xfrm>
          <a:prstGeom prst="rect">
            <a:avLst/>
          </a:prstGeom>
        </p:spPr>
      </p:pic>
      <p:pic>
        <p:nvPicPr>
          <p:cNvPr id="4" name="Obrázek 3"/>
          <p:cNvPicPr>
            <a:picLocks noChangeAspect="1"/>
          </p:cNvPicPr>
          <p:nvPr/>
        </p:nvPicPr>
        <p:blipFill>
          <a:blip r:embed="rId3"/>
          <a:stretch>
            <a:fillRect/>
          </a:stretch>
        </p:blipFill>
        <p:spPr>
          <a:xfrm>
            <a:off x="6744072" y="5774885"/>
            <a:ext cx="3769990" cy="858252"/>
          </a:xfrm>
          <a:prstGeom prst="rect">
            <a:avLst/>
          </a:prstGeom>
        </p:spPr>
      </p:pic>
      <p:pic>
        <p:nvPicPr>
          <p:cNvPr id="5" name="Obrázek 4"/>
          <p:cNvPicPr>
            <a:picLocks noChangeAspect="1"/>
          </p:cNvPicPr>
          <p:nvPr/>
        </p:nvPicPr>
        <p:blipFill>
          <a:blip r:embed="rId4"/>
          <a:stretch>
            <a:fillRect/>
          </a:stretch>
        </p:blipFill>
        <p:spPr>
          <a:xfrm>
            <a:off x="6744072" y="4323764"/>
            <a:ext cx="2627784" cy="1067723"/>
          </a:xfrm>
          <a:prstGeom prst="rect">
            <a:avLst/>
          </a:prstGeom>
        </p:spPr>
      </p:pic>
      <p:pic>
        <p:nvPicPr>
          <p:cNvPr id="7" name="Obrázek 6"/>
          <p:cNvPicPr>
            <a:picLocks noChangeAspect="1"/>
          </p:cNvPicPr>
          <p:nvPr/>
        </p:nvPicPr>
        <p:blipFill>
          <a:blip r:embed="rId5"/>
          <a:stretch>
            <a:fillRect/>
          </a:stretch>
        </p:blipFill>
        <p:spPr>
          <a:xfrm>
            <a:off x="4079776" y="2060002"/>
            <a:ext cx="1008112" cy="882098"/>
          </a:xfrm>
          <a:prstGeom prst="rect">
            <a:avLst/>
          </a:prstGeom>
        </p:spPr>
      </p:pic>
    </p:spTree>
    <p:extLst>
      <p:ext uri="{BB962C8B-B14F-4D97-AF65-F5344CB8AC3E}">
        <p14:creationId xmlns:p14="http://schemas.microsoft.com/office/powerpoint/2010/main" val="13097412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1"/>
            <a:ext cx="7416055"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Aplikace nástrojů časového plánování</a:t>
            </a:r>
            <a:endParaRPr lang="cs-CZ" sz="2000" b="1" dirty="0">
              <a:solidFill>
                <a:srgbClr val="0070C0"/>
              </a:solidFill>
              <a:latin typeface="Calibri" pitchFamily="34" charset="0"/>
              <a:cs typeface="Arial" charset="0"/>
            </a:endParaRPr>
          </a:p>
        </p:txBody>
      </p:sp>
      <p:sp>
        <p:nvSpPr>
          <p:cNvPr id="6" name="Obdélník 5"/>
          <p:cNvSpPr/>
          <p:nvPr/>
        </p:nvSpPr>
        <p:spPr>
          <a:xfrm>
            <a:off x="1937128" y="1126563"/>
            <a:ext cx="8263328" cy="2523768"/>
          </a:xfrm>
          <a:prstGeom prst="rect">
            <a:avLst/>
          </a:prstGeom>
        </p:spPr>
        <p:txBody>
          <a:bodyPr wrap="square">
            <a:spAutoFit/>
          </a:bodyPr>
          <a:lstStyle/>
          <a:p>
            <a:pPr fontAlgn="base">
              <a:spcBef>
                <a:spcPct val="0"/>
              </a:spcBef>
              <a:spcAft>
                <a:spcPct val="0"/>
              </a:spcAft>
            </a:pPr>
            <a:endParaRPr lang="cs-CZ" b="1">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RASCI matice</a:t>
            </a:r>
          </a:p>
          <a:p>
            <a:pPr marL="285750" indent="-285750" fontAlgn="base">
              <a:spcBef>
                <a:spcPct val="0"/>
              </a:spcBef>
              <a:spcAft>
                <a:spcPct val="0"/>
              </a:spcAft>
              <a:buFont typeface="Arial" panose="020B0604020202020204" pitchFamily="34" charset="0"/>
              <a:buChar char="•"/>
            </a:pPr>
            <a:r>
              <a:rPr lang="cs-CZ">
                <a:solidFill>
                  <a:prstClr val="black"/>
                </a:solidFill>
                <a:latin typeface="Arial" panose="020B0604020202020204" pitchFamily="34" charset="0"/>
                <a:cs typeface="Arial" panose="020B0604020202020204" pitchFamily="34" charset="0"/>
              </a:rPr>
              <a:t>CPM</a:t>
            </a: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b="1">
              <a:solidFill>
                <a:prstClr val="black"/>
              </a:solidFill>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cs-CZ" sz="16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166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35560" y="980728"/>
            <a:ext cx="6192688" cy="523220"/>
          </a:xfrm>
          <a:prstGeom prst="rect">
            <a:avLst/>
          </a:prstGeom>
        </p:spPr>
        <p:txBody>
          <a:bodyPr wrap="square">
            <a:spAutoFit/>
          </a:bodyPr>
          <a:lstStyle/>
          <a:p>
            <a:pPr fontAlgn="base">
              <a:spcBef>
                <a:spcPct val="0"/>
              </a:spcBef>
              <a:spcAft>
                <a:spcPct val="0"/>
              </a:spcAft>
            </a:pPr>
            <a:r>
              <a:rPr lang="cs-CZ" sz="2800"/>
              <a:t>Bostonská matice</a:t>
            </a:r>
            <a:endParaRPr lang="cs-CZ" sz="2800" b="1" dirty="0">
              <a:solidFill>
                <a:prstClr val="black"/>
              </a:solidFill>
              <a:latin typeface="Calibri" pitchFamily="34" charset="0"/>
              <a:cs typeface="Arial" charset="0"/>
            </a:endParaRPr>
          </a:p>
        </p:txBody>
      </p:sp>
      <p:sp>
        <p:nvSpPr>
          <p:cNvPr id="4" name="Obdélník 3"/>
          <p:cNvSpPr/>
          <p:nvPr/>
        </p:nvSpPr>
        <p:spPr>
          <a:xfrm>
            <a:off x="1919536" y="1988840"/>
            <a:ext cx="8424936" cy="3785652"/>
          </a:xfrm>
          <a:prstGeom prst="rect">
            <a:avLst/>
          </a:prstGeom>
        </p:spPr>
        <p:txBody>
          <a:bodyPr wrap="square">
            <a:spAutoFit/>
          </a:bodyPr>
          <a:lstStyle/>
          <a:p>
            <a:pPr marL="342900" indent="-342900">
              <a:buFont typeface="Arial" panose="020B0604020202020204" pitchFamily="34" charset="0"/>
              <a:buChar char="•"/>
            </a:pPr>
            <a:r>
              <a:rPr lang="cs-CZ" sz="2400"/>
              <a:t>Bostonská matice (příp. Matice BCG) je metoda, která pochází od poradenské firmy Boston Consulting Group (BCG), odtud také její název BCG matice nebo Bostonská matice</a:t>
            </a:r>
            <a:r>
              <a:rPr lang="cs-CZ" sz="2400"/>
              <a:t>.</a:t>
            </a:r>
          </a:p>
          <a:p>
            <a:pPr marL="342900" indent="-342900">
              <a:buFont typeface="Arial" panose="020B0604020202020204" pitchFamily="34" charset="0"/>
              <a:buChar char="•"/>
            </a:pPr>
            <a:r>
              <a:rPr lang="cs-CZ" sz="2400"/>
              <a:t>Bostonská matice se používá pro </a:t>
            </a:r>
            <a:r>
              <a:rPr lang="cs-CZ" sz="2400" u="sng">
                <a:solidFill>
                  <a:srgbClr val="0070C0"/>
                </a:solidFill>
              </a:rPr>
              <a:t>hodnocení portfolia </a:t>
            </a:r>
            <a:r>
              <a:rPr lang="cs-CZ" sz="2400">
                <a:solidFill>
                  <a:srgbClr val="0070C0"/>
                </a:solidFill>
              </a:rPr>
              <a:t>produktů</a:t>
            </a:r>
            <a:r>
              <a:rPr lang="cs-CZ" sz="2400"/>
              <a:t> organizace při marketingovém a prodejním plánování. Vzhledem k faktu, že výstupem projektu je unikátní produkt, nebo služba, lze aplikovat Bostonskou matici i na hodnocení </a:t>
            </a:r>
            <a:r>
              <a:rPr lang="cs-CZ" sz="2400">
                <a:solidFill>
                  <a:srgbClr val="0070C0"/>
                </a:solidFill>
              </a:rPr>
              <a:t>projektů. </a:t>
            </a:r>
            <a:endParaRPr lang="cs-CZ" sz="2400">
              <a:solidFill>
                <a:srgbClr val="0070C0"/>
              </a:solidFill>
            </a:endParaRPr>
          </a:p>
          <a:p>
            <a:pPr marL="342900" indent="-342900">
              <a:buFont typeface="Arial" panose="020B0604020202020204" pitchFamily="34" charset="0"/>
              <a:buChar char="•"/>
            </a:pPr>
            <a:r>
              <a:rPr lang="cs-CZ" sz="2400"/>
              <a:t>Bostonská </a:t>
            </a:r>
            <a:r>
              <a:rPr lang="cs-CZ" sz="2400"/>
              <a:t>matice nám tedy pomáhá při </a:t>
            </a:r>
            <a:r>
              <a:rPr lang="cs-CZ" sz="2400" u="sng">
                <a:solidFill>
                  <a:srgbClr val="0070C0"/>
                </a:solidFill>
              </a:rPr>
              <a:t>rozhodování, který projekt se vyplatí</a:t>
            </a:r>
            <a:r>
              <a:rPr lang="cs-CZ" sz="2400">
                <a:solidFill>
                  <a:srgbClr val="0070C0"/>
                </a:solidFill>
              </a:rPr>
              <a:t> </a:t>
            </a:r>
            <a:r>
              <a:rPr lang="cs-CZ" sz="2400"/>
              <a:t>realizovat a který nikoliv. </a:t>
            </a:r>
          </a:p>
        </p:txBody>
      </p:sp>
    </p:spTree>
    <p:extLst>
      <p:ext uri="{BB962C8B-B14F-4D97-AF65-F5344CB8AC3E}">
        <p14:creationId xmlns:p14="http://schemas.microsoft.com/office/powerpoint/2010/main" val="222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35560" y="980728"/>
            <a:ext cx="6192688" cy="523220"/>
          </a:xfrm>
          <a:prstGeom prst="rect">
            <a:avLst/>
          </a:prstGeom>
        </p:spPr>
        <p:txBody>
          <a:bodyPr wrap="square">
            <a:spAutoFit/>
          </a:bodyPr>
          <a:lstStyle/>
          <a:p>
            <a:pPr fontAlgn="base">
              <a:spcBef>
                <a:spcPct val="0"/>
              </a:spcBef>
              <a:spcAft>
                <a:spcPct val="0"/>
              </a:spcAft>
            </a:pPr>
            <a:r>
              <a:rPr lang="cs-CZ" sz="2800"/>
              <a:t>Bostonská matice</a:t>
            </a:r>
            <a:endParaRPr lang="cs-CZ" sz="2800" b="1" dirty="0">
              <a:solidFill>
                <a:prstClr val="black"/>
              </a:solidFill>
              <a:latin typeface="Calibri" pitchFamily="34" charset="0"/>
              <a:cs typeface="Arial" charset="0"/>
            </a:endParaRPr>
          </a:p>
        </p:txBody>
      </p:sp>
      <p:sp>
        <p:nvSpPr>
          <p:cNvPr id="4" name="Obdélník 3"/>
          <p:cNvSpPr/>
          <p:nvPr/>
        </p:nvSpPr>
        <p:spPr>
          <a:xfrm>
            <a:off x="1919536" y="1988840"/>
            <a:ext cx="8424936" cy="3416320"/>
          </a:xfrm>
          <a:prstGeom prst="rect">
            <a:avLst/>
          </a:prstGeom>
        </p:spPr>
        <p:txBody>
          <a:bodyPr wrap="square">
            <a:spAutoFit/>
          </a:bodyPr>
          <a:lstStyle/>
          <a:p>
            <a:pPr marL="342900" indent="-342900">
              <a:buFont typeface="Arial" panose="020B0604020202020204" pitchFamily="34" charset="0"/>
              <a:buChar char="•"/>
            </a:pPr>
            <a:r>
              <a:rPr lang="cs-CZ" sz="2400"/>
              <a:t>Podstatou této metody je hodnocení jednotlivých produktů, tedy výrobků či služeb podniku ve dvou dimenzích: </a:t>
            </a:r>
          </a:p>
          <a:p>
            <a:pPr marL="800100" lvl="1" indent="-342900">
              <a:buFont typeface="Arial" panose="020B0604020202020204" pitchFamily="34" charset="0"/>
              <a:buChar char="•"/>
            </a:pPr>
            <a:r>
              <a:rPr lang="cs-CZ" sz="2400">
                <a:solidFill>
                  <a:srgbClr val="0070C0"/>
                </a:solidFill>
              </a:rPr>
              <a:t>Míra </a:t>
            </a:r>
            <a:r>
              <a:rPr lang="cs-CZ" sz="2400">
                <a:solidFill>
                  <a:srgbClr val="0070C0"/>
                </a:solidFill>
              </a:rPr>
              <a:t>růstu na trhu (růst trhu) </a:t>
            </a:r>
          </a:p>
          <a:p>
            <a:pPr marL="800100" lvl="1" indent="-342900">
              <a:buFont typeface="Arial" panose="020B0604020202020204" pitchFamily="34" charset="0"/>
              <a:buChar char="•"/>
            </a:pPr>
            <a:r>
              <a:rPr lang="cs-CZ" sz="2400">
                <a:solidFill>
                  <a:srgbClr val="0070C0"/>
                </a:solidFill>
              </a:rPr>
              <a:t>Podíl </a:t>
            </a:r>
            <a:r>
              <a:rPr lang="cs-CZ" sz="2400">
                <a:solidFill>
                  <a:srgbClr val="0070C0"/>
                </a:solidFill>
              </a:rPr>
              <a:t>na trhu (tržní pozice</a:t>
            </a:r>
            <a:r>
              <a:rPr lang="cs-CZ" sz="2400">
                <a:solidFill>
                  <a:srgbClr val="0070C0"/>
                </a:solidFill>
              </a:rPr>
              <a:t>)</a:t>
            </a:r>
          </a:p>
          <a:p>
            <a:pPr marL="342900" lvl="1" indent="-342900">
              <a:buFont typeface="Arial" panose="020B0604020202020204" pitchFamily="34" charset="0"/>
              <a:buChar char="•"/>
            </a:pPr>
            <a:endParaRPr lang="cs-CZ" sz="2400"/>
          </a:p>
          <a:p>
            <a:pPr marL="342900" lvl="1" indent="-342900">
              <a:buFont typeface="Arial" panose="020B0604020202020204" pitchFamily="34" charset="0"/>
              <a:buChar char="•"/>
            </a:pPr>
            <a:r>
              <a:rPr lang="pt-BR" sz="2400"/>
              <a:t>Kombinací </a:t>
            </a:r>
            <a:r>
              <a:rPr lang="pt-BR" sz="2400"/>
              <a:t>obou dimenzí vzniká matice, do níž se umísťují produkty z portfolia </a:t>
            </a:r>
            <a:r>
              <a:rPr lang="pt-BR" sz="2400"/>
              <a:t>podniku</a:t>
            </a:r>
            <a:endParaRPr lang="cs-CZ" sz="2400"/>
          </a:p>
          <a:p>
            <a:pPr marL="342900" lvl="1" indent="-342900">
              <a:buFont typeface="Arial" panose="020B0604020202020204" pitchFamily="34" charset="0"/>
              <a:buChar char="•"/>
            </a:pPr>
            <a:endParaRPr lang="cs-CZ" sz="2400"/>
          </a:p>
          <a:p>
            <a:pPr marL="342900" lvl="1" indent="-342900">
              <a:buFont typeface="Arial" panose="020B0604020202020204" pitchFamily="34" charset="0"/>
              <a:buChar char="•"/>
            </a:pPr>
            <a:r>
              <a:rPr lang="cs-CZ" sz="2400"/>
              <a:t>Analogicky je aplikováno na portfolio projektů</a:t>
            </a:r>
            <a:endParaRPr lang="cs-CZ" sz="2400"/>
          </a:p>
        </p:txBody>
      </p:sp>
    </p:spTree>
    <p:extLst>
      <p:ext uri="{BB962C8B-B14F-4D97-AF65-F5344CB8AC3E}">
        <p14:creationId xmlns:p14="http://schemas.microsoft.com/office/powerpoint/2010/main" val="1949085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35560" y="980728"/>
            <a:ext cx="6192688" cy="523220"/>
          </a:xfrm>
          <a:prstGeom prst="rect">
            <a:avLst/>
          </a:prstGeom>
        </p:spPr>
        <p:txBody>
          <a:bodyPr wrap="square">
            <a:spAutoFit/>
          </a:bodyPr>
          <a:lstStyle/>
          <a:p>
            <a:pPr fontAlgn="base">
              <a:spcBef>
                <a:spcPct val="0"/>
              </a:spcBef>
              <a:spcAft>
                <a:spcPct val="0"/>
              </a:spcAft>
            </a:pPr>
            <a:r>
              <a:rPr lang="cs-CZ" sz="2800"/>
              <a:t>Bostonská matice</a:t>
            </a:r>
            <a:endParaRPr lang="cs-CZ" sz="2800" b="1" dirty="0">
              <a:solidFill>
                <a:prstClr val="black"/>
              </a:solidFill>
              <a:latin typeface="Calibri" pitchFamily="34" charset="0"/>
              <a:cs typeface="Arial" charset="0"/>
            </a:endParaRPr>
          </a:p>
        </p:txBody>
      </p:sp>
      <p:pic>
        <p:nvPicPr>
          <p:cNvPr id="3" name="Obrázek 2"/>
          <p:cNvPicPr>
            <a:picLocks noChangeAspect="1"/>
          </p:cNvPicPr>
          <p:nvPr/>
        </p:nvPicPr>
        <p:blipFill>
          <a:blip r:embed="rId2"/>
          <a:stretch>
            <a:fillRect/>
          </a:stretch>
        </p:blipFill>
        <p:spPr>
          <a:xfrm>
            <a:off x="1524000" y="2013868"/>
            <a:ext cx="4597538" cy="4430050"/>
          </a:xfrm>
          <a:prstGeom prst="rect">
            <a:avLst/>
          </a:prstGeom>
        </p:spPr>
      </p:pic>
      <p:sp>
        <p:nvSpPr>
          <p:cNvPr id="5" name="Obdélník 4"/>
          <p:cNvSpPr/>
          <p:nvPr/>
        </p:nvSpPr>
        <p:spPr>
          <a:xfrm>
            <a:off x="6121538" y="242064"/>
            <a:ext cx="4546462" cy="5909310"/>
          </a:xfrm>
          <a:prstGeom prst="rect">
            <a:avLst/>
          </a:prstGeom>
        </p:spPr>
        <p:txBody>
          <a:bodyPr wrap="square">
            <a:spAutoFit/>
          </a:bodyPr>
          <a:lstStyle/>
          <a:p>
            <a:r>
              <a:rPr lang="cs-CZ" b="1"/>
              <a:t>"Hvězda" </a:t>
            </a:r>
            <a:r>
              <a:rPr lang="cs-CZ"/>
              <a:t>Produkt s vysokým podílem na trhu a s vysokým tempem rozvoje. Nachází se v perspektivním postavení. Má na trhu dominantní postavení a dobrou perspektivu dalšího růstu. </a:t>
            </a:r>
            <a:endParaRPr lang="cs-CZ"/>
          </a:p>
          <a:p>
            <a:endParaRPr lang="cs-CZ"/>
          </a:p>
          <a:p>
            <a:r>
              <a:rPr lang="cs-CZ" b="1"/>
              <a:t>"Dojná kráva" </a:t>
            </a:r>
            <a:r>
              <a:rPr lang="cs-CZ"/>
              <a:t>Produkt s vysokým podílem na trhu, ale s malým tempem růstu. Nevyžaduje příliš velké investice, přináší velký zisk a má vysoký podíl na trhu</a:t>
            </a:r>
            <a:r>
              <a:rPr lang="cs-CZ"/>
              <a:t>.</a:t>
            </a:r>
          </a:p>
          <a:p>
            <a:endParaRPr lang="cs-CZ"/>
          </a:p>
          <a:p>
            <a:r>
              <a:rPr lang="cs-CZ" b="1"/>
              <a:t>"Otazník" </a:t>
            </a:r>
            <a:r>
              <a:rPr lang="cs-CZ"/>
              <a:t>Produkt s nízkým podílem na trhu, ale s vysokým tempem růstu. K tomu, aby došlo k přesunu do kvadrantu "hvězd" by bylo zapotřebí značných investic. </a:t>
            </a:r>
            <a:endParaRPr lang="cs-CZ"/>
          </a:p>
          <a:p>
            <a:endParaRPr lang="cs-CZ"/>
          </a:p>
          <a:p>
            <a:r>
              <a:rPr lang="cs-CZ" b="1"/>
              <a:t>"Starý pes" </a:t>
            </a:r>
            <a:r>
              <a:rPr lang="cs-CZ"/>
              <a:t>Produkt s nízkým podílem na pomalu rostoucím nebo stagnujícím trhu. Nepřináší téměř žádný zisk a do jeho další existence bylo zapotřebí investovat. Jednoznačně třeba zrušit, nebo prodat</a:t>
            </a:r>
          </a:p>
        </p:txBody>
      </p:sp>
    </p:spTree>
    <p:extLst>
      <p:ext uri="{BB962C8B-B14F-4D97-AF65-F5344CB8AC3E}">
        <p14:creationId xmlns:p14="http://schemas.microsoft.com/office/powerpoint/2010/main" val="644989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75520" y="764704"/>
            <a:ext cx="6192688" cy="523220"/>
          </a:xfrm>
          <a:prstGeom prst="rect">
            <a:avLst/>
          </a:prstGeom>
        </p:spPr>
        <p:txBody>
          <a:bodyPr wrap="square">
            <a:spAutoFit/>
          </a:bodyPr>
          <a:lstStyle/>
          <a:p>
            <a:pPr fontAlgn="base">
              <a:spcBef>
                <a:spcPct val="0"/>
              </a:spcBef>
              <a:spcAft>
                <a:spcPct val="0"/>
              </a:spcAft>
            </a:pPr>
            <a:r>
              <a:rPr lang="cs-CZ" sz="2800" b="1"/>
              <a:t>Bostonská matice</a:t>
            </a:r>
            <a:endParaRPr lang="cs-CZ" sz="2800" b="1" dirty="0">
              <a:solidFill>
                <a:prstClr val="black"/>
              </a:solidFill>
              <a:latin typeface="Calibri" pitchFamily="34" charset="0"/>
              <a:cs typeface="Arial" charset="0"/>
            </a:endParaRPr>
          </a:p>
        </p:txBody>
      </p:sp>
      <p:sp>
        <p:nvSpPr>
          <p:cNvPr id="5" name="Obdélník 4"/>
          <p:cNvSpPr/>
          <p:nvPr/>
        </p:nvSpPr>
        <p:spPr>
          <a:xfrm>
            <a:off x="1754380" y="1289435"/>
            <a:ext cx="8518085" cy="5262979"/>
          </a:xfrm>
          <a:prstGeom prst="rect">
            <a:avLst/>
          </a:prstGeom>
        </p:spPr>
        <p:txBody>
          <a:bodyPr wrap="square">
            <a:spAutoFit/>
          </a:bodyPr>
          <a:lstStyle/>
          <a:p>
            <a:r>
              <a:rPr lang="cs-CZ" sz="2400"/>
              <a:t>Na základě uvedené matice musí firma posoudit, je-li její portfolio "zdravé". Pro nevyvážené portfolio je charakteristické nadměrné množství otazníků nebo bídných psů a minimum hvězd a dojných krav. </a:t>
            </a:r>
            <a:endParaRPr lang="cs-CZ" sz="2400"/>
          </a:p>
          <a:p>
            <a:endParaRPr lang="cs-CZ" sz="2400"/>
          </a:p>
          <a:p>
            <a:r>
              <a:rPr lang="cs-CZ" sz="2400" b="1"/>
              <a:t>Zásadní </a:t>
            </a:r>
            <a:r>
              <a:rPr lang="cs-CZ" sz="2400" b="1"/>
              <a:t>omyly, kterých by se firma neměla dopustit: </a:t>
            </a:r>
            <a:endParaRPr lang="cs-CZ" sz="2400" b="1"/>
          </a:p>
          <a:p>
            <a:pPr marL="285750" indent="-285750">
              <a:buFont typeface="Arial" panose="020B0604020202020204" pitchFamily="34" charset="0"/>
              <a:buChar char="•"/>
            </a:pPr>
            <a:r>
              <a:rPr lang="cs-CZ" sz="2400"/>
              <a:t>Nadměrné </a:t>
            </a:r>
            <a:r>
              <a:rPr lang="cs-CZ" sz="2400"/>
              <a:t>ubírání financí dojným kravám - ty potom zeslábnou, nebo naopak jejich nadměrné dotování vede k menším investicím do nových perspektivních obchodů</a:t>
            </a:r>
            <a:r>
              <a:rPr lang="cs-CZ" sz="2400"/>
              <a:t>.</a:t>
            </a:r>
          </a:p>
          <a:p>
            <a:pPr marL="285750" indent="-285750">
              <a:buFont typeface="Arial" panose="020B0604020202020204" pitchFamily="34" charset="0"/>
              <a:buChar char="•"/>
            </a:pPr>
            <a:r>
              <a:rPr lang="cs-CZ" sz="2400"/>
              <a:t> Vynakládání </a:t>
            </a:r>
            <a:r>
              <a:rPr lang="cs-CZ" sz="2400"/>
              <a:t>neúměrných investic do starých psů v naději, že se "zmátoří". </a:t>
            </a:r>
            <a:endParaRPr lang="cs-CZ" sz="2400"/>
          </a:p>
          <a:p>
            <a:pPr marL="285750" indent="-285750">
              <a:buFont typeface="Arial" panose="020B0604020202020204" pitchFamily="34" charset="0"/>
              <a:buChar char="•"/>
            </a:pPr>
            <a:r>
              <a:rPr lang="cs-CZ" sz="2400"/>
              <a:t>Udržování </a:t>
            </a:r>
            <a:r>
              <a:rPr lang="cs-CZ" sz="2400"/>
              <a:t>nadměrného množství otazníků a tím méně do nich investovat. Otazník musí dostat to, co potřebuje, nebo být zlikvidován. </a:t>
            </a:r>
          </a:p>
        </p:txBody>
      </p:sp>
    </p:spTree>
    <p:extLst>
      <p:ext uri="{BB962C8B-B14F-4D97-AF65-F5344CB8AC3E}">
        <p14:creationId xmlns:p14="http://schemas.microsoft.com/office/powerpoint/2010/main" val="2011784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de-DE" sz="2000" b="1">
                <a:latin typeface="Arial" panose="020B0604020202020204" pitchFamily="34" charset="0"/>
                <a:cs typeface="Arial" panose="020B0604020202020204" pitchFamily="34" charset="0"/>
              </a:rPr>
              <a:t>návratnost </a:t>
            </a:r>
            <a:r>
              <a:rPr lang="de-DE" sz="2000" b="1" dirty="0" err="1">
                <a:latin typeface="Arial" panose="020B0604020202020204" pitchFamily="34" charset="0"/>
                <a:cs typeface="Arial" panose="020B0604020202020204" pitchFamily="34" charset="0"/>
              </a:rPr>
              <a:t>investice</a:t>
            </a:r>
            <a:r>
              <a:rPr lang="de-DE" sz="2000" b="1" dirty="0">
                <a:latin typeface="Arial" panose="020B0604020202020204" pitchFamily="34" charset="0"/>
                <a:cs typeface="Arial" panose="020B0604020202020204" pitchFamily="34" charset="0"/>
              </a:rPr>
              <a:t> </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4033466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257231" cy="461665"/>
          </a:xfrm>
          <a:prstGeom prst="rect">
            <a:avLst/>
          </a:prstGeom>
        </p:spPr>
        <p:txBody>
          <a:bodyPr wrap="square">
            <a:spAutoFit/>
          </a:bodyPr>
          <a:lstStyle/>
          <a:p>
            <a:pPr fontAlgn="base">
              <a:spcBef>
                <a:spcPct val="0"/>
              </a:spcBef>
              <a:spcAft>
                <a:spcPct val="0"/>
              </a:spcAft>
            </a:pPr>
            <a:r>
              <a:rPr lang="cs-CZ" sz="2400" b="1">
                <a:solidFill>
                  <a:prstClr val="black"/>
                </a:solidFill>
                <a:latin typeface="Arial" panose="020B0604020202020204" pitchFamily="34" charset="0"/>
                <a:cs typeface="Arial" panose="020B0604020202020204" pitchFamily="34" charset="0"/>
              </a:rPr>
              <a:t>Metody </a:t>
            </a:r>
            <a:r>
              <a:rPr lang="cs-CZ" sz="2400" b="1" dirty="0">
                <a:solidFill>
                  <a:prstClr val="black"/>
                </a:solidFill>
                <a:latin typeface="Arial" panose="020B0604020202020204" pitchFamily="34" charset="0"/>
                <a:cs typeface="Arial" panose="020B0604020202020204" pitchFamily="34" charset="0"/>
              </a:rPr>
              <a:t>oceňování hodnoty a návratnosti projektu</a:t>
            </a:r>
            <a:endParaRPr lang="cs-CZ" sz="2400" b="1" dirty="0">
              <a:solidFill>
                <a:prstClr val="black"/>
              </a:solidFill>
              <a:latin typeface="Calibri" pitchFamily="34" charset="0"/>
              <a:cs typeface="Arial" charset="0"/>
            </a:endParaRPr>
          </a:p>
        </p:txBody>
      </p:sp>
      <p:sp>
        <p:nvSpPr>
          <p:cNvPr id="6" name="Obdélník 5"/>
          <p:cNvSpPr/>
          <p:nvPr/>
        </p:nvSpPr>
        <p:spPr>
          <a:xfrm>
            <a:off x="1937128" y="1126564"/>
            <a:ext cx="8263328" cy="4524315"/>
          </a:xfrm>
          <a:prstGeom prst="rect">
            <a:avLst/>
          </a:prstGeom>
        </p:spPr>
        <p:txBody>
          <a:bodyPr wrap="square">
            <a:spAutoFit/>
          </a:bodyPr>
          <a:lstStyle/>
          <a:p>
            <a:pPr fontAlgn="base">
              <a:spcBef>
                <a:spcPct val="0"/>
              </a:spcBef>
              <a:spcAft>
                <a:spcPct val="0"/>
              </a:spcAft>
            </a:pPr>
            <a:r>
              <a:rPr lang="cs-CZ" sz="2000" dirty="0">
                <a:solidFill>
                  <a:prstClr val="black"/>
                </a:solidFill>
                <a:latin typeface="Arial" panose="020B0604020202020204" pitchFamily="34" charset="0"/>
                <a:cs typeface="Arial" panose="020B0604020202020204" pitchFamily="34" charset="0"/>
              </a:rPr>
              <a:t>Před realizací každého projektu by měl být proveden výpočet návratnosti investic do projektu. Výpočet a posouzení výhodnosti projektu je možno provést </a:t>
            </a:r>
            <a:r>
              <a:rPr lang="cs-CZ" sz="2000">
                <a:solidFill>
                  <a:prstClr val="black"/>
                </a:solidFill>
                <a:latin typeface="Arial" panose="020B0604020202020204" pitchFamily="34" charset="0"/>
                <a:cs typeface="Arial" panose="020B0604020202020204" pitchFamily="34" charset="0"/>
              </a:rPr>
              <a:t>na </a:t>
            </a:r>
            <a:r>
              <a:rPr lang="cs-CZ" sz="2000">
                <a:solidFill>
                  <a:prstClr val="black"/>
                </a:solidFill>
                <a:latin typeface="Arial" panose="020B0604020202020204" pitchFamily="34" charset="0"/>
                <a:cs typeface="Arial" panose="020B0604020202020204" pitchFamily="34" charset="0"/>
              </a:rPr>
              <a:t>základě následujících metrik.</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2000" b="1">
              <a:solidFill>
                <a:srgbClr val="0070C0"/>
              </a:solidFill>
              <a:latin typeface="Arial" panose="020B0604020202020204" pitchFamily="34" charset="0"/>
              <a:cs typeface="Arial" panose="020B0604020202020204" pitchFamily="34" charset="0"/>
            </a:endParaRPr>
          </a:p>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Doba </a:t>
            </a:r>
            <a:r>
              <a:rPr lang="cs-CZ" sz="2000" b="1" dirty="0">
                <a:solidFill>
                  <a:srgbClr val="0070C0"/>
                </a:solidFill>
                <a:latin typeface="Arial" panose="020B0604020202020204" pitchFamily="34" charset="0"/>
                <a:cs typeface="Arial" panose="020B0604020202020204" pitchFamily="34" charset="0"/>
              </a:rPr>
              <a:t>návratnosti projektu (</a:t>
            </a:r>
            <a:r>
              <a:rPr lang="cs-CZ" sz="2000" b="1" dirty="0" err="1">
                <a:solidFill>
                  <a:srgbClr val="0070C0"/>
                </a:solidFill>
                <a:latin typeface="Arial" panose="020B0604020202020204" pitchFamily="34" charset="0"/>
                <a:cs typeface="Arial" panose="020B0604020202020204" pitchFamily="34" charset="0"/>
              </a:rPr>
              <a:t>Payback</a:t>
            </a:r>
            <a:r>
              <a:rPr lang="cs-CZ" sz="2000" b="1" dirty="0">
                <a:solidFill>
                  <a:srgbClr val="0070C0"/>
                </a:solidFill>
                <a:latin typeface="Arial" panose="020B0604020202020204" pitchFamily="34" charset="0"/>
                <a:cs typeface="Arial" panose="020B0604020202020204" pitchFamily="34" charset="0"/>
              </a:rPr>
              <a:t> Period</a:t>
            </a:r>
            <a:r>
              <a:rPr lang="cs-CZ" sz="2000" b="1" dirty="0">
                <a:solidFill>
                  <a:srgbClr val="0070C0"/>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2000" dirty="0">
                <a:solidFill>
                  <a:prstClr val="black"/>
                </a:solidFill>
                <a:latin typeface="Arial" panose="020B0604020202020204" pitchFamily="34" charset="0"/>
                <a:cs typeface="Arial" panose="020B0604020202020204" pitchFamily="34" charset="0"/>
              </a:rPr>
              <a:t>Tato metrika udává </a:t>
            </a:r>
            <a:r>
              <a:rPr lang="cs-CZ" sz="2000" b="1" dirty="0">
                <a:solidFill>
                  <a:prstClr val="black"/>
                </a:solidFill>
                <a:latin typeface="Arial" panose="020B0604020202020204" pitchFamily="34" charset="0"/>
                <a:cs typeface="Arial" panose="020B0604020202020204" pitchFamily="34" charset="0"/>
              </a:rPr>
              <a:t>délku období potřebného pro získání finančního prospěchu</a:t>
            </a:r>
            <a:r>
              <a:rPr lang="cs-CZ" sz="2000" dirty="0">
                <a:solidFill>
                  <a:prstClr val="black"/>
                </a:solidFill>
                <a:latin typeface="Arial" panose="020B0604020202020204" pitchFamily="34" charset="0"/>
                <a:cs typeface="Arial" panose="020B0604020202020204" pitchFamily="34" charset="0"/>
              </a:rPr>
              <a:t>, který pokryje velikost investice do projektu</a:t>
            </a:r>
            <a:r>
              <a:rPr lang="cs-CZ" sz="20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2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2000" dirty="0">
                <a:solidFill>
                  <a:prstClr val="black"/>
                </a:solidFill>
                <a:latin typeface="Arial" panose="020B0604020202020204" pitchFamily="34" charset="0"/>
                <a:cs typeface="Arial" panose="020B0604020202020204" pitchFamily="34" charset="0"/>
              </a:rPr>
              <a:t>Doba návratnosti projektu je udávána v časových jednotkách, nejčastěji letech. </a:t>
            </a:r>
            <a:r>
              <a:rPr lang="cs-CZ" sz="2000" dirty="0">
                <a:solidFill>
                  <a:srgbClr val="0070C0"/>
                </a:solidFill>
                <a:latin typeface="Arial" panose="020B0604020202020204" pitchFamily="34" charset="0"/>
                <a:cs typeface="Arial" panose="020B0604020202020204" pitchFamily="34" charset="0"/>
              </a:rPr>
              <a:t>Výpočet spočívá v prostém součtu očekávaných výnosů </a:t>
            </a:r>
            <a:r>
              <a:rPr lang="cs-CZ" sz="2000" dirty="0">
                <a:solidFill>
                  <a:prstClr val="black"/>
                </a:solidFill>
                <a:latin typeface="Arial" panose="020B0604020202020204" pitchFamily="34" charset="0"/>
                <a:cs typeface="Arial" panose="020B0604020202020204" pitchFamily="34" charset="0"/>
              </a:rPr>
              <a:t>za jednotlivá období. </a:t>
            </a:r>
            <a:r>
              <a:rPr lang="cs-CZ" sz="2000" dirty="0">
                <a:solidFill>
                  <a:srgbClr val="0070C0"/>
                </a:solidFill>
                <a:latin typeface="Arial" panose="020B0604020202020204" pitchFamily="34" charset="0"/>
                <a:cs typeface="Arial" panose="020B0604020202020204" pitchFamily="34" charset="0"/>
              </a:rPr>
              <a:t>Dobou návratnosti projektu je okamžik, kdy se součet dílčích očekávaných výnosů rovná výši počáteční investice. </a:t>
            </a:r>
            <a:endParaRPr lang="cs-CZ" sz="2000" dirty="0">
              <a:solidFill>
                <a:srgbClr val="0070C0"/>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29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1747</Words>
  <Application>Microsoft Office PowerPoint</Application>
  <PresentationFormat>Širokoúhlá obrazovka</PresentationFormat>
  <Paragraphs>316</Paragraphs>
  <Slides>36</Slides>
  <Notes>6</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36</vt:i4>
      </vt:variant>
    </vt:vector>
  </HeadingPairs>
  <TitlesOfParts>
    <vt:vector size="42" baseType="lpstr">
      <vt:lpstr>Arial</vt:lpstr>
      <vt:lpstr>Calibri</vt:lpstr>
      <vt:lpstr>Calibri Light</vt:lpstr>
      <vt:lpstr>Times New Roman</vt:lpstr>
      <vt:lpstr>Motiv Office</vt:lpstr>
      <vt:lpstr>Rovnice</vt:lpstr>
      <vt:lpstr>Prezentace aplikace PowerPoint</vt:lpstr>
      <vt:lpstr>Prezentace aplikace PowerPoint</vt:lpstr>
      <vt:lpstr>Řízení projektů</vt:lpstr>
      <vt:lpstr>Prezentace aplikace PowerPoint</vt:lpstr>
      <vt:lpstr>Prezentace aplikace PowerPoint</vt:lpstr>
      <vt:lpstr>Prezentace aplikace PowerPoint</vt:lpstr>
      <vt:lpstr>Prezentace aplikace PowerPoint</vt:lpstr>
      <vt:lpstr>Řízení projektů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Řízení projektů</vt:lpstr>
      <vt:lpstr>Prezentace aplikace PowerPoint</vt:lpstr>
      <vt:lpstr>Prezentace aplikace PowerPoint</vt:lpstr>
      <vt:lpstr>Prezentace aplikace PowerPoint</vt:lpstr>
      <vt:lpstr>Prezentace aplikace PowerPoint</vt:lpstr>
      <vt:lpstr>Řízení projektů</vt:lpstr>
      <vt:lpstr>Prezentace aplikace PowerPoint</vt:lpstr>
      <vt:lpstr>Prezentace aplikace PowerPoint</vt:lpstr>
      <vt:lpstr>Řízení projektů</vt:lpstr>
      <vt:lpstr>Prezentace aplikace PowerPoint</vt:lpstr>
      <vt:lpstr>Prezentace aplikace PowerPoint</vt:lpstr>
      <vt:lpstr>Prezentace aplikace PowerPoint</vt:lpstr>
      <vt:lpstr>Prezentace aplikace PowerPoint</vt:lpstr>
      <vt:lpstr>Určete kritickou cestu</vt:lpstr>
      <vt:lpstr>Určete kritickou cestu</vt:lpstr>
      <vt:lpstr>Určete kritickou cestu</vt:lpstr>
      <vt:lpstr>Řízení projektů</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1</cp:revision>
  <dcterms:created xsi:type="dcterms:W3CDTF">2023-08-29T09:41:23Z</dcterms:created>
  <dcterms:modified xsi:type="dcterms:W3CDTF">2023-08-29T09:42:04Z</dcterms:modified>
</cp:coreProperties>
</file>