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C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136" y="-1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A191E-9A4C-4C5A-9E73-CC6554E283B1}" type="datetimeFigureOut">
              <a:rPr lang="cs-CZ" smtClean="0"/>
              <a:t>01.03.2021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8D3F40-C26A-4AC0-956B-8621E1D732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8660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7096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905164"/>
            <a:ext cx="10515600" cy="785524"/>
          </a:xfrm>
          <a:prstGeom prst="rect">
            <a:avLst/>
          </a:prstGeom>
        </p:spPr>
        <p:txBody>
          <a:bodyPr/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4281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80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.bin"/><Relationship Id="rId5" Type="http://schemas.openxmlformats.org/officeDocument/2006/relationships/vmlDrawing" Target="../drawings/vmlDrawing1.vml"/><Relationship Id="rId10" Type="http://schemas.openxmlformats.org/officeDocument/2006/relationships/image" Target="../media/image4.jpeg"/><Relationship Id="rId4" Type="http://schemas.openxmlformats.org/officeDocument/2006/relationships/theme" Target="../theme/theme1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578116044"/>
              </p:ext>
            </p:extLst>
          </p:nvPr>
        </p:nvGraphicFramePr>
        <p:xfrm>
          <a:off x="10991966" y="184729"/>
          <a:ext cx="789231" cy="566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Rastrový obrázek" r:id="rId6" imgW="1390721" imgH="952549" progId="Paint.Picture">
                  <p:embed/>
                </p:oleObj>
              </mc:Choice>
              <mc:Fallback>
                <p:oleObj name="Rastrový obrázek" r:id="rId6" imgW="1390721" imgH="952549" progId="Paint.Picture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91966" y="184729"/>
                        <a:ext cx="789231" cy="5667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3" descr="TUL-word_Stránka_07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49004" r="55679" b="5522"/>
          <a:stretch/>
        </p:blipFill>
        <p:spPr bwMode="auto">
          <a:xfrm>
            <a:off x="418961" y="184729"/>
            <a:ext cx="315133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TUL-word_Stránka_08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417" y="6346037"/>
            <a:ext cx="7567612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Přímá spojnice 9"/>
          <p:cNvCxnSpPr/>
          <p:nvPr userDrawn="1"/>
        </p:nvCxnSpPr>
        <p:spPr>
          <a:xfrm flipH="1">
            <a:off x="-10159" y="6463608"/>
            <a:ext cx="11160759" cy="2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10" b="25666"/>
          <a:stretch/>
        </p:blipFill>
        <p:spPr>
          <a:xfrm>
            <a:off x="4956582" y="206922"/>
            <a:ext cx="4883495" cy="540000"/>
          </a:xfrm>
          <a:prstGeom prst="rect">
            <a:avLst/>
          </a:prstGeom>
        </p:spPr>
      </p:pic>
      <p:cxnSp>
        <p:nvCxnSpPr>
          <p:cNvPr id="12" name="Přímá spojnice 11"/>
          <p:cNvCxnSpPr/>
          <p:nvPr userDrawn="1"/>
        </p:nvCxnSpPr>
        <p:spPr>
          <a:xfrm flipH="1">
            <a:off x="-10159" y="949503"/>
            <a:ext cx="12202159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335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634364"/>
          </a:xfrm>
        </p:spPr>
        <p:txBody>
          <a:bodyPr/>
          <a:lstStyle/>
          <a:p>
            <a:r>
              <a:rPr lang="cs-CZ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cs-CZ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cs-CZ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cs-CZ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cs-CZ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cs-CZ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Análisis</a:t>
            </a:r>
            <a:r>
              <a:rPr lang="cs-CZ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3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morfológico</a:t>
            </a:r>
            <a:r>
              <a:rPr lang="cs-CZ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cs-CZ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cs-CZ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br>
              <a:rPr lang="cs-CZ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cs-CZ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cs-CZ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SUSTANTIVO</a:t>
            </a:r>
            <a:endParaRPr lang="cs-CZ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17746" y="544252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5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108364"/>
            <a:ext cx="10515600" cy="582324"/>
          </a:xfrm>
        </p:spPr>
        <p:txBody>
          <a:bodyPr/>
          <a:lstStyle/>
          <a:p>
            <a:pPr algn="ctr"/>
            <a:r>
              <a:rPr lang="cs-CZ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SUSTANTIVO</a:t>
            </a:r>
            <a:endParaRPr lang="cs-CZ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Clases</a:t>
            </a:r>
            <a:r>
              <a:rPr lang="cs-CZ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</a:t>
            </a:r>
            <a:r>
              <a:rPr lang="cs-CZ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nombres</a:t>
            </a:r>
            <a:r>
              <a:rPr lang="cs-CZ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según</a:t>
            </a:r>
            <a:r>
              <a:rPr lang="cs-CZ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</a:t>
            </a:r>
            <a:r>
              <a:rPr lang="cs-CZ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significado</a:t>
            </a:r>
            <a:r>
              <a:rPr lang="cs-CZ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0" indent="0">
              <a:buNone/>
            </a:pPr>
            <a:endParaRPr lang="cs-CZ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 </a:t>
            </a:r>
            <a:r>
              <a:rPr lang="cs-CZ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comunes</a:t>
            </a:r>
            <a:r>
              <a:rPr lang="cs-CZ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					/		</a:t>
            </a:r>
            <a:r>
              <a:rPr lang="cs-CZ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propios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	</a:t>
            </a:r>
            <a:endParaRPr lang="cs-CZ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 </a:t>
            </a:r>
            <a:r>
              <a:rPr lang="cs-CZ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concretos</a:t>
            </a:r>
            <a:r>
              <a:rPr lang="cs-CZ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					/		 </a:t>
            </a:r>
            <a:r>
              <a:rPr lang="cs-CZ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abstractos</a:t>
            </a:r>
            <a:endParaRPr lang="cs-CZ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cs-CZ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individuales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					</a:t>
            </a:r>
            <a:r>
              <a:rPr lang="cs-CZ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 </a:t>
            </a:r>
            <a:r>
              <a:rPr lang="cs-CZ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colectivos</a:t>
            </a:r>
            <a:endParaRPr lang="cs-CZ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cs-CZ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contables</a:t>
            </a:r>
            <a:r>
              <a:rPr lang="cs-CZ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	</a:t>
            </a:r>
            <a:r>
              <a:rPr lang="cs-CZ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 no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contables</a:t>
            </a: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57705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1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117600"/>
            <a:ext cx="10515600" cy="573088"/>
          </a:xfrm>
        </p:spPr>
        <p:txBody>
          <a:bodyPr/>
          <a:lstStyle/>
          <a:p>
            <a:pPr algn="ctr"/>
            <a:r>
              <a:rPr lang="cs-CZ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GÉNERO DEL SUSTANTIVO</a:t>
            </a:r>
            <a:endParaRPr lang="cs-CZ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70182"/>
            <a:ext cx="10515600" cy="4606781"/>
          </a:xfrm>
        </p:spPr>
        <p:txBody>
          <a:bodyPr/>
          <a:lstStyle/>
          <a:p>
            <a:pPr marL="0" indent="0">
              <a:buNone/>
            </a:pPr>
            <a:r>
              <a:rPr lang="cs-CZ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distinción</a:t>
            </a:r>
            <a:r>
              <a:rPr lang="cs-CZ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entre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masculino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femenino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realiza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modos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diferentes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indent="0">
              <a:buNone/>
            </a:pP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</a:t>
            </a:r>
            <a:r>
              <a:rPr lang="cs-CZ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nombres</a:t>
            </a:r>
            <a:r>
              <a:rPr lang="cs-CZ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cs-CZ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personas</a:t>
            </a:r>
            <a:r>
              <a:rPr lang="cs-CZ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</a:t>
            </a:r>
            <a:r>
              <a:rPr lang="cs-CZ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animales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0" indent="0">
              <a:buNone/>
            </a:pP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los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terminan</a:t>
            </a:r>
            <a:r>
              <a:rPr lang="cs-CZ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</a:t>
            </a:r>
            <a:r>
              <a:rPr lang="cs-CZ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–o 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(y a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veces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 </a:t>
            </a:r>
            <a:r>
              <a:rPr lang="cs-CZ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–e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o en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consonante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 el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masculino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forman el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femenino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 </a:t>
            </a:r>
            <a:r>
              <a:rPr lang="cs-CZ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–a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marL="0" indent="0">
              <a:buNone/>
            </a:pP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pPr marL="0" indent="0">
              <a:buNone/>
            </a:pPr>
            <a:r>
              <a:rPr lang="cs-CZ" sz="1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abuel</a:t>
            </a:r>
            <a:r>
              <a:rPr lang="cs-CZ" sz="1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cs-CZ" sz="1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cs-CZ" sz="1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abuel</a:t>
            </a:r>
            <a:r>
              <a:rPr lang="cs-CZ" sz="1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president</a:t>
            </a:r>
            <a:r>
              <a:rPr lang="cs-CZ" sz="1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 – </a:t>
            </a:r>
            <a:r>
              <a:rPr lang="cs-CZ" sz="12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president</a:t>
            </a:r>
            <a:r>
              <a:rPr lang="cs-CZ" sz="12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algunos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nombres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forman el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femenino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mediante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los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sufijos</a:t>
            </a:r>
            <a:r>
              <a:rPr lang="cs-CZ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–esa, -</a:t>
            </a:r>
            <a:r>
              <a:rPr lang="cs-CZ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isa</a:t>
            </a:r>
            <a:r>
              <a:rPr lang="cs-CZ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-</a:t>
            </a:r>
            <a:r>
              <a:rPr lang="cs-CZ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ina</a:t>
            </a:r>
            <a:r>
              <a:rPr lang="cs-CZ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</a:t>
            </a:r>
            <a:r>
              <a:rPr lang="cs-CZ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cs-CZ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iz</a:t>
            </a: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sz="1200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alcalde</a:t>
            </a:r>
            <a:r>
              <a:rPr lang="cs-CZ" sz="12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cs-CZ" sz="1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alcald</a:t>
            </a:r>
            <a:r>
              <a:rPr lang="cs-CZ" sz="1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esa</a:t>
            </a: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sz="1200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actor</a:t>
            </a:r>
            <a:r>
              <a:rPr lang="cs-CZ" sz="12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cs-CZ" sz="1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actr</a:t>
            </a:r>
            <a:r>
              <a:rPr lang="cs-CZ" sz="1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iz</a:t>
            </a: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otros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nombres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usan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palabras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distintas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cs-CZ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heterónimos</a:t>
            </a: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  <a:p>
            <a:pPr marL="0" indent="0">
              <a:buNone/>
            </a:pPr>
            <a:r>
              <a:rPr lang="cs-CZ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r>
              <a:rPr lang="cs-CZ" sz="1200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erno</a:t>
            </a:r>
            <a:r>
              <a:rPr lang="cs-CZ" sz="12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cs-CZ" sz="1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nuera</a:t>
            </a: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sz="1200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caballo</a:t>
            </a:r>
            <a:r>
              <a:rPr lang="cs-CZ" sz="12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cs-CZ" sz="1200" b="1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yegua</a:t>
            </a:r>
            <a:r>
              <a:rPr lang="cs-CZ" sz="12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5664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4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1055" y="1126836"/>
            <a:ext cx="11434617" cy="5050127"/>
          </a:xfrm>
        </p:spPr>
        <p:txBody>
          <a:bodyPr/>
          <a:lstStyle/>
          <a:p>
            <a:pPr marL="0" indent="0">
              <a:buNone/>
            </a:pP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en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nombres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persona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emplean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misma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forma para el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masculino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el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femenino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se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señala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mediante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los </a:t>
            </a:r>
            <a:r>
              <a:rPr lang="cs-CZ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determinativos</a:t>
            </a:r>
            <a:r>
              <a:rPr lang="cs-CZ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cs-CZ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comunes</a:t>
            </a:r>
            <a:r>
              <a:rPr lang="cs-CZ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cuanto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al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género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0" indent="0">
              <a:buNone/>
            </a:pPr>
            <a:r>
              <a:rPr lang="cs-CZ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el/la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testigo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el/la 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astronauta</a:t>
            </a:r>
          </a:p>
          <a:p>
            <a:pPr marL="0" indent="0">
              <a:buNone/>
            </a:pP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pPr marL="0" indent="0">
              <a:buNone/>
            </a:pPr>
            <a:r>
              <a:rPr lang="cs-CZ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hay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seres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designan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seres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uno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otro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sexo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pero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solo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funcionan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género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masculino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  </a:t>
            </a:r>
            <a:r>
              <a:rPr lang="cs-CZ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femenino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cs-CZ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epicenos</a:t>
            </a: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víctima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era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hombre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/una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mujer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gorila macho/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hembra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está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enfermo</a:t>
            </a: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</a:t>
            </a:r>
            <a:r>
              <a:rPr lang="cs-CZ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nombres</a:t>
            </a:r>
            <a:r>
              <a:rPr lang="cs-CZ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cs-CZ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cosas</a:t>
            </a:r>
            <a:r>
              <a:rPr lang="cs-CZ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</a:t>
            </a:r>
            <a:r>
              <a:rPr lang="cs-CZ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conceptos</a:t>
            </a:r>
            <a:r>
              <a:rPr lang="cs-CZ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tienen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desinencias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específicas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se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reconoce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mediante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el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uso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cs-CZ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determinativo</a:t>
            </a:r>
            <a:r>
              <a:rPr lang="cs-CZ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adjetivo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0" indent="0">
              <a:buNone/>
            </a:pP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pPr marL="0" indent="0">
              <a:buNone/>
            </a:pPr>
            <a:r>
              <a:rPr lang="cs-CZ" sz="1200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</a:t>
            </a:r>
            <a:r>
              <a:rPr lang="cs-CZ" sz="12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paraguas</a:t>
            </a: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/ </a:t>
            </a:r>
            <a:r>
              <a:rPr lang="cs-CZ" sz="1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esos</a:t>
            </a: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paraguas</a:t>
            </a: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</a:t>
            </a:r>
            <a:r>
              <a:rPr lang="cs-CZ" sz="1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</a:t>
            </a: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paraguas</a:t>
            </a: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nuevo</a:t>
            </a: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la </a:t>
            </a:r>
            <a:r>
              <a:rPr lang="cs-CZ" sz="1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nariz</a:t>
            </a: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/ una </a:t>
            </a:r>
            <a:r>
              <a:rPr lang="cs-CZ" sz="1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nariz</a:t>
            </a: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rota</a:t>
            </a: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algunos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nombres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cosas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usan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indistintamente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masculino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femenino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cs-CZ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ambiguos</a:t>
            </a: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sz="12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el-la</a:t>
            </a:r>
            <a:r>
              <a:rPr lang="cs-CZ" sz="12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</a:t>
            </a: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sz="1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el-la </a:t>
            </a:r>
            <a:r>
              <a:rPr lang="cs-CZ" sz="1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azúcar</a:t>
            </a: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7600" y="54148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64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997527"/>
            <a:ext cx="10515600" cy="5179436"/>
          </a:xfrm>
        </p:spPr>
        <p:txBody>
          <a:bodyPr/>
          <a:lstStyle/>
          <a:p>
            <a:pPr marL="0" indent="0">
              <a:buNone/>
            </a:pPr>
            <a:r>
              <a:rPr lang="cs-CZ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sustantivos</a:t>
            </a:r>
            <a:r>
              <a:rPr lang="cs-CZ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cambian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significado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el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género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0" indent="0">
              <a:buNone/>
            </a:pP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cs-CZ" sz="12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cs-CZ" sz="12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manzano</a:t>
            </a: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/ </a:t>
            </a:r>
            <a:r>
              <a:rPr lang="cs-CZ" sz="1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</a:t>
            </a:r>
            <a:r>
              <a:rPr lang="cs-CZ" sz="1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manzana</a:t>
            </a: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sz="12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</a:t>
            </a:r>
            <a:r>
              <a:rPr lang="cs-CZ" sz="12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cesto / </a:t>
            </a:r>
            <a:r>
              <a:rPr lang="cs-CZ" sz="1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</a:t>
            </a: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cesta</a:t>
            </a: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sz="12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</a:t>
            </a:r>
            <a:r>
              <a:rPr lang="cs-CZ" sz="1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cometa</a:t>
            </a: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/</a:t>
            </a:r>
            <a:r>
              <a:rPr lang="cs-CZ" sz="1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</a:t>
            </a: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cometa</a:t>
            </a: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sz="12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</a:t>
            </a:r>
            <a:r>
              <a:rPr lang="cs-CZ" sz="12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cólera</a:t>
            </a: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/ </a:t>
            </a:r>
            <a:r>
              <a:rPr lang="cs-CZ" sz="1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</a:t>
            </a:r>
            <a:r>
              <a:rPr lang="cs-CZ" sz="1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cólera</a:t>
            </a: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sz="12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</a:t>
            </a:r>
            <a:r>
              <a:rPr lang="cs-CZ" sz="12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barco</a:t>
            </a: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/ </a:t>
            </a:r>
            <a:r>
              <a:rPr lang="cs-CZ" sz="1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</a:t>
            </a:r>
            <a:r>
              <a:rPr lang="cs-CZ" sz="1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barca</a:t>
            </a: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pPr marL="0" indent="0">
              <a:buNone/>
            </a:pPr>
            <a:r>
              <a:rPr lang="cs-CZ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terminaciones</a:t>
            </a:r>
            <a:r>
              <a:rPr lang="cs-CZ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nombres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femeninos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0" indent="0">
              <a:buNone/>
            </a:pP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cs-CZ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triz</a:t>
            </a:r>
            <a:r>
              <a:rPr lang="cs-CZ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cs-CZ" sz="12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</a:t>
            </a:r>
            <a:r>
              <a:rPr lang="cs-CZ" sz="1200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emperatriz</a:t>
            </a:r>
            <a:endParaRPr lang="cs-CZ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cs-CZ" sz="1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ez</a:t>
            </a:r>
            <a:r>
              <a:rPr lang="cs-CZ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cs-CZ" sz="12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</a:t>
            </a:r>
            <a:r>
              <a:rPr lang="cs-CZ" sz="1200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idiotez</a:t>
            </a:r>
            <a:endParaRPr lang="cs-CZ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cs-CZ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dad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</a:t>
            </a:r>
            <a:r>
              <a:rPr lang="cs-CZ" sz="1200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realidad</a:t>
            </a: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cs-CZ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ción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</a:t>
            </a:r>
            <a:r>
              <a:rPr lang="cs-CZ" sz="1200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constitución</a:t>
            </a: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cs-CZ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sión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cs-CZ" sz="12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</a:t>
            </a:r>
            <a:r>
              <a:rPr lang="cs-CZ" sz="1200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obsesión</a:t>
            </a: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cs-CZ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tud</a:t>
            </a: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la </a:t>
            </a:r>
            <a:r>
              <a:rPr lang="cs-CZ" sz="1200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altitud</a:t>
            </a: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cs-CZ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umbre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</a:t>
            </a:r>
            <a:r>
              <a:rPr lang="cs-CZ" sz="1200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costumbre</a:t>
            </a:r>
            <a:r>
              <a:rPr lang="cs-CZ" sz="12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47400" y="54075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00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162050"/>
            <a:ext cx="10515600" cy="528638"/>
          </a:xfrm>
        </p:spPr>
        <p:txBody>
          <a:bodyPr/>
          <a:lstStyle/>
          <a:p>
            <a:pPr algn="ctr"/>
            <a:r>
              <a:rPr lang="cs-CZ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NÚMERO DEL SUSTANTIVO</a:t>
            </a:r>
            <a:endParaRPr lang="cs-CZ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825625"/>
            <a:ext cx="10969487" cy="435133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cs-CZ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</a:t>
            </a:r>
            <a:r>
              <a:rPr lang="cs-CZ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singular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tiene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una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terminación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característica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Puede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acabar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cualquier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vocal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consonante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El </a:t>
            </a:r>
            <a:r>
              <a:rPr lang="cs-CZ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plural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acaba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 </a:t>
            </a:r>
            <a:r>
              <a:rPr lang="cs-CZ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–s 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</a:t>
            </a:r>
            <a:r>
              <a:rPr lang="cs-CZ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–es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según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las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reglas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siguientes</a:t>
            </a:r>
            <a:r>
              <a:rPr lang="cs-CZ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0" indent="0">
              <a:lnSpc>
                <a:spcPct val="100000"/>
              </a:lnSpc>
              <a:buNone/>
            </a:pP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cs-CZ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cuando</a:t>
            </a:r>
            <a:r>
              <a:rPr lang="cs-CZ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singular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termina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vocal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se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añade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una </a:t>
            </a:r>
            <a:r>
              <a:rPr lang="cs-CZ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–s</a:t>
            </a:r>
            <a:r>
              <a:rPr lang="cs-CZ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200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tribu-</a:t>
            </a:r>
            <a:r>
              <a:rPr lang="cs-CZ" sz="1200" b="1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tribus</a:t>
            </a: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sz="1200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mapamundi-</a:t>
            </a:r>
            <a:r>
              <a:rPr lang="cs-CZ" sz="1200" b="1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mapamundis</a:t>
            </a:r>
            <a:endParaRPr lang="cs-CZ" sz="1200" b="1" i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12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cuando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el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singular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acaba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consonante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se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añade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</a:t>
            </a:r>
            <a:r>
              <a:rPr lang="cs-CZ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0" indent="0">
              <a:lnSpc>
                <a:spcPct val="100000"/>
              </a:lnSpc>
              <a:buNone/>
            </a:pP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1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</a:t>
            </a: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cs-CZ" sz="1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redes</a:t>
            </a: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sz="1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sartén-</a:t>
            </a:r>
            <a:r>
              <a:rPr lang="cs-CZ" sz="1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sartenes</a:t>
            </a: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algunos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nombres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acabados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 </a:t>
            </a:r>
            <a:r>
              <a:rPr lang="cs-CZ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á, í 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</a:t>
            </a:r>
            <a:r>
              <a:rPr lang="cs-CZ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acentuadas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pueden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formar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el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plural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añadiendo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–es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200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rubí-</a:t>
            </a:r>
            <a:r>
              <a:rPr lang="cs-CZ" sz="1200" b="1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rubíes</a:t>
            </a:r>
            <a:r>
              <a:rPr lang="cs-CZ" sz="1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bambú-</a:t>
            </a:r>
            <a:r>
              <a:rPr lang="cs-CZ" sz="1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bambúes</a:t>
            </a: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		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también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emplean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las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formas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terminadas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 </a:t>
            </a:r>
            <a:r>
              <a:rPr lang="cs-CZ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</a:t>
            </a:r>
            <a:r>
              <a:rPr lang="cs-CZ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 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cs-CZ" sz="1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rubís</a:t>
            </a: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sz="1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bambús</a:t>
            </a: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01286" y="55793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6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21133"/>
            <a:ext cx="10515600" cy="5359179"/>
          </a:xfrm>
        </p:spPr>
        <p:txBody>
          <a:bodyPr/>
          <a:lstStyle/>
          <a:p>
            <a:pPr marL="0" indent="0">
              <a:buNone/>
            </a:pPr>
            <a:endParaRPr lang="cs-CZ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mediante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determinativos</a:t>
            </a:r>
            <a:r>
              <a:rPr lang="cs-CZ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adjetivos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cs-CZ" sz="1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el/los</a:t>
            </a: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viernes</a:t>
            </a: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sz="12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virus </a:t>
            </a:r>
            <a:r>
              <a:rPr lang="cs-CZ" sz="1200" b="1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maligno</a:t>
            </a:r>
            <a:r>
              <a:rPr lang="cs-CZ" sz="12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cs-CZ" sz="1200" b="1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malignos</a:t>
            </a:r>
            <a:endParaRPr lang="cs-CZ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cs-CZ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sustantivo</a:t>
            </a:r>
            <a:r>
              <a:rPr lang="cs-CZ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solo</a:t>
            </a:r>
            <a:r>
              <a:rPr lang="cs-CZ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</a:t>
            </a:r>
            <a:r>
              <a:rPr lang="cs-CZ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usa</a:t>
            </a:r>
            <a:r>
              <a:rPr lang="cs-CZ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 </a:t>
            </a:r>
            <a:r>
              <a:rPr lang="cs-CZ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singular</a:t>
            </a:r>
            <a:r>
              <a:rPr lang="cs-CZ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cs-CZ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singularia</a:t>
            </a:r>
            <a:r>
              <a:rPr lang="cs-CZ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tantum) : </a:t>
            </a:r>
            <a:r>
              <a:rPr lang="cs-CZ" sz="1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</a:t>
            </a: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sz="1200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este</a:t>
            </a:r>
            <a:r>
              <a:rPr lang="cs-CZ" sz="12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trigo, </a:t>
            </a:r>
            <a:r>
              <a:rPr lang="cs-CZ" sz="1200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perejil</a:t>
            </a: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>
              <a:buNone/>
            </a:pPr>
            <a:r>
              <a:rPr lang="cs-CZ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sustantivo</a:t>
            </a:r>
            <a:r>
              <a:rPr lang="cs-CZ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solo</a:t>
            </a:r>
            <a:r>
              <a:rPr lang="cs-CZ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</a:t>
            </a:r>
            <a:r>
              <a:rPr lang="cs-CZ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usa</a:t>
            </a:r>
            <a:r>
              <a:rPr lang="cs-CZ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 </a:t>
            </a:r>
            <a:r>
              <a:rPr lang="cs-CZ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plural</a:t>
            </a:r>
            <a:r>
              <a:rPr lang="cs-CZ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(pluralia tantum): </a:t>
            </a: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 </a:t>
            </a:r>
            <a:r>
              <a:rPr lang="cs-CZ" sz="1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nupcias</a:t>
            </a: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los </a:t>
            </a:r>
            <a:r>
              <a:rPr lang="cs-CZ" sz="1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víveres</a:t>
            </a: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sustantivos</a:t>
            </a:r>
            <a:r>
              <a:rPr lang="cs-CZ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designan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objeto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formados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dos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componentes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van en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plural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marL="0" indent="0">
              <a:buNone/>
            </a:pPr>
            <a:r>
              <a:rPr lang="cs-CZ" sz="1200" b="1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 </a:t>
            </a:r>
            <a:r>
              <a:rPr lang="cs-CZ" sz="1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gafas</a:t>
            </a:r>
            <a:r>
              <a:rPr lang="cs-CZ" sz="1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oscuras</a:t>
            </a:r>
            <a:r>
              <a:rPr lang="cs-CZ" sz="12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las</a:t>
            </a: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tijeras</a:t>
            </a: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pequeñas</a:t>
            </a: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sz="1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tenazas</a:t>
            </a: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sustantivos</a:t>
            </a:r>
            <a:r>
              <a:rPr lang="cs-CZ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terminados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 </a:t>
            </a:r>
            <a:r>
              <a:rPr lang="cs-CZ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–y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añaden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</a:t>
            </a:r>
            <a:r>
              <a:rPr lang="cs-CZ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 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 la </a:t>
            </a:r>
            <a:r>
              <a:rPr lang="cs-CZ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–y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suena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como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una </a:t>
            </a:r>
            <a:r>
              <a:rPr lang="cs-CZ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consonante</a:t>
            </a:r>
            <a:r>
              <a:rPr lang="cs-CZ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cs-CZ" sz="1200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rey</a:t>
            </a:r>
            <a:r>
              <a:rPr lang="cs-CZ" sz="1200" i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 </a:t>
            </a:r>
            <a:r>
              <a:rPr lang="cs-CZ" sz="1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reyes</a:t>
            </a: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sz="1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ley</a:t>
            </a: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&gt; </a:t>
            </a:r>
            <a:r>
              <a:rPr lang="cs-CZ" sz="1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leyes</a:t>
            </a: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palabras</a:t>
            </a:r>
            <a:r>
              <a:rPr lang="cs-CZ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latinas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acaban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consonante</a:t>
            </a:r>
            <a:r>
              <a:rPr lang="cs-CZ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cs-CZ" sz="1200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hipérbaton</a:t>
            </a: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sz="1200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déficit</a:t>
            </a: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sz="1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referéndum</a:t>
            </a: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sz="1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réquiem</a:t>
            </a: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sz="1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currículum</a:t>
            </a: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algunas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han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adaptado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al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castellano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siguen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las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reglas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estudiadas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cs-CZ" sz="1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hipérbato-hipérbatos</a:t>
            </a: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otras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permanecen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invariables</a:t>
            </a:r>
            <a:r>
              <a:rPr lang="cs-CZ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señalan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número</a:t>
            </a: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los </a:t>
            </a:r>
            <a:r>
              <a:rPr lang="cs-CZ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determinativos</a:t>
            </a:r>
            <a:r>
              <a:rPr lang="cs-CZ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cs-CZ" sz="1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el/los </a:t>
            </a:r>
            <a:r>
              <a:rPr lang="cs-CZ" sz="1200" i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déficit</a:t>
            </a: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pero </a:t>
            </a:r>
            <a:r>
              <a:rPr lang="cs-CZ" sz="1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álbum-</a:t>
            </a:r>
            <a:r>
              <a:rPr lang="cs-CZ" sz="1200" b="1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álbumes</a:t>
            </a:r>
            <a:endParaRPr lang="cs-CZ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i="1" dirty="0"/>
              <a:t> </a:t>
            </a:r>
            <a:endParaRPr lang="cs-CZ" dirty="0"/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56111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2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916</TotalTime>
  <Words>181</Words>
  <Application>Microsoft Office PowerPoint</Application>
  <PresentationFormat>Širokoúhlá obrazovka</PresentationFormat>
  <Paragraphs>95</Paragraphs>
  <Slides>7</Slides>
  <Notes>0</Notes>
  <HiddenSlides>0</HiddenSlides>
  <MMClips>7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Tahoma</vt:lpstr>
      <vt:lpstr>Motiv Office</vt:lpstr>
      <vt:lpstr>Rastrový obrázek</vt:lpstr>
      <vt:lpstr>     Análisis morfológico  2.   SUSTANTIVO</vt:lpstr>
      <vt:lpstr>SUSTANTIVO</vt:lpstr>
      <vt:lpstr>GÉNERO DEL SUSTANTIVO</vt:lpstr>
      <vt:lpstr>Prezentace aplikace PowerPoint</vt:lpstr>
      <vt:lpstr>Prezentace aplikace PowerPoint</vt:lpstr>
      <vt:lpstr>NÚMERO DEL SUSTANTIVO</vt:lpstr>
      <vt:lpstr>Prezentace aplikace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Liana Hotařová</dc:creator>
  <cp:lastModifiedBy>Admin</cp:lastModifiedBy>
  <cp:revision>23</cp:revision>
  <dcterms:created xsi:type="dcterms:W3CDTF">2020-09-27T07:40:34Z</dcterms:created>
  <dcterms:modified xsi:type="dcterms:W3CDTF">2021-03-02T04:39:12Z</dcterms:modified>
</cp:coreProperties>
</file>