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72" r:id="rId10"/>
    <p:sldId id="263" r:id="rId11"/>
    <p:sldId id="264" r:id="rId12"/>
    <p:sldId id="269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729"/>
    <p:restoredTop sz="94621"/>
  </p:normalViewPr>
  <p:slideViewPr>
    <p:cSldViewPr snapToGrid="0">
      <p:cViewPr varScale="1">
        <p:scale>
          <a:sx n="55" d="100"/>
          <a:sy n="55" d="100"/>
        </p:scale>
        <p:origin x="200" y="1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0FA8E6-D218-6C31-A675-B8294F386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912FD89-639E-9763-D7DB-6DD0D9E64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B1BC42-F2A8-AF80-EA2C-9CE46E9A9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DFCD-B0D5-E743-B14D-DAD6319345D7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6D56B2-AB88-7A1B-3195-9A8537CC8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9F9330-AE32-00FF-C470-252B5612F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E729-F307-6949-A0E1-9B0A3C283E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1623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7783E4-5EEE-EB7E-C12A-1E339FFAE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3DD6FCC-25DA-1680-E16D-2764B18DE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73C0FD-D592-D42B-3ADC-B7B2B45A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DFCD-B0D5-E743-B14D-DAD6319345D7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18A0C2-6A79-1F44-524A-8C1568F56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DE0A3B-091F-0D34-9388-DA95A39B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E729-F307-6949-A0E1-9B0A3C283E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01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BE334C4-B4AB-C7E8-3E57-27A65F810E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118C22D-5675-9358-5D80-2FEBB3EA9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BF9CF0-B723-4E41-1D28-88EA8FBF0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DFCD-B0D5-E743-B14D-DAD6319345D7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EF02F7-830E-9517-E9E5-8A89B583F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3903E8-C2D2-FA98-2260-D97DC8C38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E729-F307-6949-A0E1-9B0A3C283E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2916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5F67AE-031C-14F8-22AC-E3E3C26E3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EE6D39-1B0D-AADB-CA08-3573135BC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B1C3DB-CF3E-C8B9-74CB-FDC8BB421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DFCD-B0D5-E743-B14D-DAD6319345D7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6B5128-0ED4-57B2-8ABB-9034A5A6C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CA6B9D-4DDA-F524-B95E-120EC3A4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E729-F307-6949-A0E1-9B0A3C283E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431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0FC698-DCF4-D1B1-F85D-5A94117EA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0A83A05-384B-F075-DE2F-4F116694B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7BEC37-458C-912C-6007-ADCC832A5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DFCD-B0D5-E743-B14D-DAD6319345D7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DE732F-6D9A-8187-9050-ECA962243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18920D-CDCE-7E71-DB69-4E76EAFE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E729-F307-6949-A0E1-9B0A3C283E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27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A17762-02CF-9995-529A-BB1BD06A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4C7831-8A71-D9C6-135C-9CC3234A15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50D3DF-5CB8-CC80-0AF0-C8DACC22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44BF87A-88A5-A775-7C53-162AA2649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DFCD-B0D5-E743-B14D-DAD6319345D7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5A6100-FCED-CD1E-1A72-93CCF7A7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5A5715E-1815-4230-69A2-153D84247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E729-F307-6949-A0E1-9B0A3C283E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9159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98557-AED5-FA5A-6557-C684F3BB7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35CDD99-5EC3-4783-F8DE-50549F0FE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7FA82F7-0A02-09CA-967E-250C9038E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85C2B4C-0B76-58FB-1F6F-37430FEB6C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96A1748-FB3A-9436-6A47-7B6AF85BF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BD086E8-C25D-EA64-FB3A-F45D5F55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DFCD-B0D5-E743-B14D-DAD6319345D7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D2E80E7-6E69-F7FA-E0F7-37D87C38B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D0F2971-D545-59F7-F0C7-DF761263A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E729-F307-6949-A0E1-9B0A3C283E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016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DAB6E7-27B7-1984-FA2E-B9A7763AA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972E1C7-21DC-2899-37E2-6488634F6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DFCD-B0D5-E743-B14D-DAD6319345D7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900829D-1E04-4687-86D2-210011BC3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56A0B8F-82A5-EA05-1F40-A904B6F7F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E729-F307-6949-A0E1-9B0A3C283E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6632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90BA06A-D4CB-7D12-0ADC-E8C662B8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DFCD-B0D5-E743-B14D-DAD6319345D7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AD77399-20E4-7838-0520-3D6545739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F50DD9-F546-0022-DF6C-C1A08193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E729-F307-6949-A0E1-9B0A3C283E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319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9F1099-3598-AA37-A010-8A3486410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293CC-6F18-3E61-855E-2E04F2DF6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A5147F-1D91-D3CE-7269-7E3D3B475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EA46C0D-054B-3F74-C1C9-CD4F6B56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DFCD-B0D5-E743-B14D-DAD6319345D7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E134E1-C30C-C6B6-CD02-AA87B386A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9F5FBD-491A-06C1-0D8B-F639EF51C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E729-F307-6949-A0E1-9B0A3C283E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8531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81CB69-9B50-FA8A-3847-5B8EF85EC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708B0AE-DDD9-7847-BE3D-83B1FEE541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7727965-0DDD-31DF-F164-E68424F82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FD3FBB2-C86B-E651-F15D-EE25F2DBC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DFCD-B0D5-E743-B14D-DAD6319345D7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EF7039F-CBDA-376E-1BEF-F15ECB22B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9735AF8-007A-D947-9A0A-ED4AA8813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E729-F307-6949-A0E1-9B0A3C283E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420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DFD3060-1177-CD6C-504A-9D74E4AB0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69D9EC-1D91-E59E-9EBD-E6367AA68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9A3045-373C-3532-E01F-B7586B455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2DFCD-B0D5-E743-B14D-DAD6319345D7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D96521-E255-E750-A9D9-07E0965AF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1F4888-3BBB-9980-6412-EB947ECEF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5E729-F307-6949-A0E1-9B0A3C283E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074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CC34A9-7D94-205E-0E4F-1B5EA73AC8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Peter </a:t>
            </a:r>
            <a:r>
              <a:rPr lang="cs-CZ" sz="4000" b="1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Eisenman</a:t>
            </a:r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Konec klasického: konec začátku, konec konce</a:t>
            </a: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dirty="0">
              <a:latin typeface="+mn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B65A133-EC87-B46E-AD67-1F5F21100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Eisenman</a:t>
            </a: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Peter, Konec </a:t>
            </a: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klasického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konec začátku, konec konce,</a:t>
            </a: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Zlatý řez</a:t>
            </a:r>
            <a:r>
              <a:rPr lang="cs-CZ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23, 2002, s. 34-43</a:t>
            </a:r>
            <a:r>
              <a:rPr lang="cs-CZ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8873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93A9B5-4080-5112-21B3-3B141AE31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Fikce rozumu: simulace pravdy</a:t>
            </a: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641EF1-C14B-B34C-3DB2-AC908D84C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3960"/>
            <a:ext cx="10622280" cy="5486400"/>
          </a:xfrm>
        </p:spPr>
        <p:txBody>
          <a:bodyPr>
            <a:normAutofit lnSpcReduction="10000"/>
          </a:bodyPr>
          <a:lstStyle/>
          <a:p>
            <a:r>
              <a:rPr lang="cs-CZ" sz="2400" b="1" dirty="0">
                <a:effectLst/>
                <a:ea typeface="Times New Roman" panose="02020603050405020304" pitchFamily="18" charset="0"/>
              </a:rPr>
              <a:t>Rozum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 byl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simulací významu pravdy prostřednictvím vědy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. 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</a:rPr>
              <a:t>Tato fikce dosáhla svého zenitu v osvícenství. Jde o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hledání racionálních zdrojů architektonického návrhu. 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</a:rPr>
              <a:t>V předrenesanční době byla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idea původu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chápána jako součást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apriorního hodnotového systému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. 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</a:rPr>
              <a:t>V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renesanci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došlo ke ztrátě této samozřejmosti a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původ se hledal v přírodních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nebo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božských pramenech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. </a:t>
            </a:r>
          </a:p>
          <a:p>
            <a:r>
              <a:rPr lang="cs-CZ" sz="2400" b="1" dirty="0">
                <a:effectLst/>
                <a:ea typeface="Times New Roman" panose="02020603050405020304" pitchFamily="18" charset="0"/>
              </a:rPr>
              <a:t>Idea původu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v sobě obsahovala i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ideu konce.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Perspektiva cíle a konce. Kompozice (Alberti) je strategií, jak dospět k předem určenému cíli. 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</a:rPr>
              <a:t>Proti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kosmologickým cílům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renesanční architektury je osvícenská architektura zaměřena na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racionální proces navrhování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. 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</a:rPr>
              <a:t>Cílem je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společensky relevantní architektura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, jíž je dosaženo pomocí racionální transformace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typizovaných forem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. 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</a:rPr>
              <a:t>V 19. stol. byl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katalog typizovaných forem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nahrazen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funkcí a technikou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. Prosadila se víra ve schopnost deduktivního rozumu.</a:t>
            </a:r>
            <a:r>
              <a:rPr lang="cs-CZ" sz="2400" dirty="0">
                <a:effectLst/>
              </a:rPr>
              <a:t>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376065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E2D636-2768-80CC-CBFE-C7E0F7959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latin typeface="+mn-lt"/>
              </a:rPr>
              <a:t>Rozkladná síla rozumu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5DD718-342C-003A-ABD3-98061684E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914400" algn="just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Rozum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ovšem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obrátil pozornost na sebe sama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zahájil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proces svého rozkladu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914400" algn="just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Sám sebe odhalil jako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fikci.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914400" algn="just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Logika nemohla uskutečnit to, co pro ni nárokoval rozum: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odhalit evidentní pravdu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jeho původu.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Architektura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nebyla nikdy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ztělesněním rozumu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mohla být jen proklamací takové touhy: žádný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architektonický obraz rozumu neexistuje.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4408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D041FE-ADB2-0098-1597-3CA2048AB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0"/>
            <a:ext cx="10515600" cy="1325563"/>
          </a:xfrm>
        </p:spPr>
        <p:txBody>
          <a:bodyPr/>
          <a:lstStyle/>
          <a:p>
            <a:pPr algn="ctr"/>
            <a:r>
              <a:rPr lang="cs-CZ" sz="44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Fikce historie: simulace nadčasovosti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DD2BF7-F612-1A2D-C41B-452E4E6EA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4" y="1134532"/>
            <a:ext cx="11582399" cy="5723467"/>
          </a:xfrm>
        </p:spPr>
        <p:txBody>
          <a:bodyPr>
            <a:normAutofit fontScale="92500" lnSpcReduction="20000"/>
          </a:bodyPr>
          <a:lstStyle/>
          <a:p>
            <a:pPr marR="82296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Umění dříve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nehledalo své oprávnění v minulosti nebo v budoucnosti: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bylo nevýslovné a nadčasové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82296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 starém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Řecku byla architektura božská a přirozená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Proto se nadcházející epoše jevila jako "klasika".</a:t>
            </a: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Později (15. stol.) se objevila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idea časového původu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 s ní i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idea minulosti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Moderní umění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zaujalo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polemické a odmítavé stanovisko k historii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která mu předcházela. </a:t>
            </a:r>
          </a:p>
          <a:p>
            <a:pPr marR="82296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Pozdní 20. stol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retrospektivně spatřuje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modernismus jako součást doby.</a:t>
            </a:r>
            <a:endParaRPr lang="cs-CZ" sz="2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2296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Schopnost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klasické, či referenční architektury 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vyjadřovat svou dobu jakožto nadčasovou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 u konce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82296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Zdánlivá nadčasovost přítomnosti moderní architektury 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 sebou nese uvědomění si časové povahy minulosti.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Historie přestává být objektivním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zdrojem pravdy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Smyslem architektonického stylu již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není ztělesňovat ducha doby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Tradiční hodnoty architektury již nejsou chápány jako smysluplné, pravdivé a nadčasové. Klasické hodnoty byly vždy simulacemi.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5675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72098E-4ED3-B39B-A934-D9CDBC45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97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Ne-klasické: architektura jako fikce</a:t>
            </a: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622626-7188-B8A8-EFBB-43082B6C9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7760"/>
            <a:ext cx="10789920" cy="5730240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Tři zmíněné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fikce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jsou spíše </a:t>
            </a:r>
            <a:r>
              <a:rPr lang="cs-CZ" sz="2400" b="1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simulace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než fikce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Fikce se stává simulací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když nerozpoznává podmínky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sebe sama jako fikce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když se snaží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simulovat podmínky reality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pravdy nebo ne-fikce.</a:t>
            </a:r>
          </a:p>
          <a:p>
            <a:r>
              <a:rPr lang="cs-CZ" sz="2400" b="1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Simulace reprezentace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 architektuře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vedla k zaměření na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reprezentující objekt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Když jsou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sloupy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viděny jako zástupci stromů a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okna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se podobají lodním otvorům, architektonické prvky se stanou reprezentujícími figurami, zatíženými nadměrným břemenem významu.</a:t>
            </a:r>
          </a:p>
          <a:p>
            <a:r>
              <a:rPr lang="cs-CZ" sz="2400" b="1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Simulace rozumu</a:t>
            </a:r>
            <a:r>
              <a:rPr lang="cs-CZ" sz="2400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 architektuře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je založena na klasické hodnotě přisuzované i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deji pravdy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Je nutno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osvobodit chybu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– chyba otevírá nové cesty.</a:t>
            </a:r>
          </a:p>
          <a:p>
            <a:pPr marR="914400" algn="just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Simulace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fikce </a:t>
            </a:r>
            <a:r>
              <a:rPr lang="cs-CZ" sz="2400" b="1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historie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moderního hnutí. Jestliže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 architektura o navrhování fikcí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mělo by být možné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navrhnout koncepci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architektury, která ztělesňuje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jinou fikci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která se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distancuje od fikce reprezentace, rozumu a historie.</a:t>
            </a:r>
          </a:p>
          <a:p>
            <a:pPr marR="914400" algn="just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 může být modelem architektury, když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esence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toho, co bylo efektivní v klasickém modelu –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racionální hodnota struktur,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reprezentací, metodologií původu, cílů, konců a deduktivních procesů – se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ukázala jako fikce – simulace?</a:t>
            </a:r>
            <a:endParaRPr lang="cs-CZ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8542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779FBA-7B7E-FD35-75A4-0627414E5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</a:rPr>
              <a:t>Architektura jako nezávislý diskurs</a:t>
            </a:r>
            <a:r>
              <a:rPr lang="cs-CZ" sz="4000" dirty="0">
                <a:effectLst/>
                <a:latin typeface="+mn-lt"/>
              </a:rPr>
              <a:t> </a:t>
            </a:r>
            <a:endParaRPr lang="cs-CZ" sz="4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6FDF98-7F15-86FD-AE60-C00CFD58F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808"/>
            <a:ext cx="10515600" cy="4351338"/>
          </a:xfrm>
        </p:spPr>
        <p:txBody>
          <a:bodyPr>
            <a:noAutofit/>
          </a:bodyPr>
          <a:lstStyle/>
          <a:p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Ne-klasické nepřináší novou hodnotu ani nového ducha doby – jen jinou situaci: možnost číst architekturu jako text.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</a:rPr>
              <a:t>Jakmile opustíme zjevnou, evidentní charakteristiku architektury a budeme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nahlížet na architekturu bez apriorního důvodu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– ať již funkčního, božského či přírodního – můžeme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navrhnout alternativní fikce jejího původu. 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Arbitrárního nebo takového, který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nemá žádnou externího hodnotu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odvozenou od významu, pravdy nebo nadčasovosti.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Ne-klasický původ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mohou být prostě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výchozí body bez hodnoty.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Ty mohou být umělé a relativní.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</a:rPr>
              <a:t>Motivace – tedy začátek procesu, nesleduje vnější hodnotovou strukturu. 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</a:rPr>
              <a:t>Hodnota v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arbitrární nebo záměrně fiktivní architektuře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se n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achází ve vnitřní povaze její činnosti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, spíše než ve směru jejího pohybu. 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</a:rPr>
              <a:t>Neexistuje ale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žádné směřování k uzavřenému cíli</a:t>
            </a:r>
            <a:r>
              <a:rPr lang="cs-CZ" sz="2400" b="1" dirty="0">
                <a:ea typeface="Times New Roman" panose="02020603050405020304" pitchFamily="18" charset="0"/>
              </a:rPr>
              <a:t>.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440269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0B7D54-8714-DFDD-67A6-2E5A2694A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Konec cíle, konec konce</a:t>
            </a:r>
            <a:br>
              <a:rPr lang="cs-CZ" sz="18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84C7DF-B45C-ED1C-E4E8-12ADDAB67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00667"/>
            <a:ext cx="10727267" cy="5757333"/>
          </a:xfrm>
        </p:spPr>
        <p:txBody>
          <a:bodyPr>
            <a:normAutofit/>
          </a:bodyPr>
          <a:lstStyle/>
          <a:p>
            <a:r>
              <a:rPr lang="cs-CZ" sz="2400" dirty="0">
                <a:effectLst/>
                <a:ea typeface="Times New Roman" panose="02020603050405020304" pitchFamily="18" charset="0"/>
              </a:rPr>
              <a:t>Osvobození od apriorních cílů nebo konců - tj.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konec cíle, konec konce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. Je to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možnost vynalezení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a uskutečnění očividně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fiktivní budoucnosti.</a:t>
            </a:r>
            <a:endParaRPr lang="cs-CZ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Architektonická forma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 odhalována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jako místo vynalézání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spíše než jako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služebná reprezentace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jiné architektury nebo striktně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praktický nástroj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Vynalézat architekturu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znamená dovolit architektuře, aby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byla příčinou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Výše uvedená idea předpokládá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ideu architektury jakožto "psaní"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v protikladu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architektury jakožto obrazu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 to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zaměření na dění 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zhmotňování.</a:t>
            </a:r>
          </a:p>
          <a:p>
            <a:pPr marR="914400" algn="just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Ne-klasická architektura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začíná obsahovat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ideu čtenáře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spíše než uživatele nebo pozorovatele. </a:t>
            </a:r>
          </a:p>
          <a:p>
            <a:pPr marR="914400" algn="just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Předpokládá ideu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čtenáře, který má odstup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od jakéhokoli vnějšího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hodnotového systému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(zejména dějin architektury). </a:t>
            </a:r>
          </a:p>
          <a:p>
            <a:pPr marR="914400" algn="just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Nemá žádnou znalosti toho,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 by architektura měla být.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997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B10542-D20F-74D0-228C-741C36CF7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effectLst/>
                <a:latin typeface="+mn-lt"/>
                <a:ea typeface="Times New Roman" panose="02020603050405020304" pitchFamily="18" charset="0"/>
              </a:rPr>
              <a:t>Ne-klasická architektura </a:t>
            </a:r>
            <a:endParaRPr lang="cs-CZ" sz="4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2BB115-079E-90B6-5924-116A9AD87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Ne-klasická architektura je</a:t>
            </a: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nadčasová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bezpůvodní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bezkonečná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nereprezentační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(neobjektová)</a:t>
            </a: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umělá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(arbitrární, bezdůvodná)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1141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093125-3019-13E0-FDAF-7C4803BA0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Konec klasického, konec začátku, konec konce</a:t>
            </a: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CAF67C-D02F-0D6F-1CBE-8CE7C3E4B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1080"/>
            <a:ext cx="10850880" cy="583692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3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Architektura byla pod vlivem </a:t>
            </a:r>
            <a:r>
              <a:rPr lang="cs-CZ" sz="3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trojice fikcí</a:t>
            </a:r>
          </a:p>
          <a:p>
            <a:pPr>
              <a:lnSpc>
                <a:spcPct val="120000"/>
              </a:lnSpc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3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3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reprezentace</a:t>
            </a:r>
          </a:p>
          <a:p>
            <a:pPr>
              <a:lnSpc>
                <a:spcPct val="120000"/>
              </a:lnSpc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3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3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rozum</a:t>
            </a:r>
          </a:p>
          <a:p>
            <a:pPr>
              <a:lnSpc>
                <a:spcPct val="120000"/>
              </a:lnSpc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3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3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historie</a:t>
            </a:r>
          </a:p>
          <a:p>
            <a:pPr>
              <a:lnSpc>
                <a:spcPct val="120000"/>
              </a:lnSpc>
            </a:pPr>
            <a:endParaRPr lang="cs-CZ" sz="3100" dirty="0"/>
          </a:p>
          <a:p>
            <a:pPr marR="1188720">
              <a:lnSpc>
                <a:spcPct val="120000"/>
              </a:lnSpc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3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Reprezentace</a:t>
            </a:r>
            <a:r>
              <a:rPr lang="cs-CZ" sz="3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ztělesňovala ideu </a:t>
            </a:r>
            <a:r>
              <a:rPr lang="cs-CZ" sz="3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významu</a:t>
            </a:r>
            <a:r>
              <a:rPr lang="cs-CZ" sz="3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R="1188720">
              <a:lnSpc>
                <a:spcPct val="120000"/>
              </a:lnSpc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3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rozum</a:t>
            </a:r>
            <a:r>
              <a:rPr lang="cs-CZ" sz="3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kodifikoval ideu </a:t>
            </a:r>
            <a:r>
              <a:rPr lang="cs-CZ" sz="3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pravdy</a:t>
            </a:r>
            <a:r>
              <a:rPr lang="cs-CZ" sz="3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R="1188720">
              <a:lnSpc>
                <a:spcPct val="120000"/>
              </a:lnSpc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3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historie</a:t>
            </a:r>
            <a:r>
              <a:rPr lang="cs-CZ" sz="3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získávala ideu </a:t>
            </a:r>
            <a:r>
              <a:rPr lang="cs-CZ" sz="31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nadčasovosti z ideje změny</a:t>
            </a:r>
            <a:r>
              <a:rPr lang="cs-CZ" sz="3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cs-CZ" sz="3100" dirty="0">
                <a:effectLst/>
                <a:ea typeface="Times New Roman" panose="02020603050405020304" pitchFamily="18" charset="0"/>
              </a:rPr>
              <a:t>Tento modus myšlení můžeme nazvat </a:t>
            </a:r>
            <a:r>
              <a:rPr lang="cs-CZ" sz="3100" b="1" dirty="0">
                <a:effectLst/>
                <a:ea typeface="Times New Roman" panose="02020603050405020304" pitchFamily="18" charset="0"/>
              </a:rPr>
              <a:t>klasickým.</a:t>
            </a:r>
            <a:r>
              <a:rPr lang="cs-CZ" sz="3100" dirty="0">
                <a:effectLst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endParaRPr lang="cs-CZ" sz="3100" dirty="0"/>
          </a:p>
          <a:p>
            <a:pPr>
              <a:lnSpc>
                <a:spcPct val="120000"/>
              </a:lnSpc>
            </a:pPr>
            <a:r>
              <a:rPr lang="cs-CZ" sz="3100" dirty="0">
                <a:effectLst/>
                <a:ea typeface="Times New Roman" panose="02020603050405020304" pitchFamily="18" charset="0"/>
              </a:rPr>
              <a:t>Přes zlom v ideologii a stylu, tyto tři fikce nebyly nikdy zpochybněny. </a:t>
            </a:r>
          </a:p>
          <a:p>
            <a:pPr>
              <a:lnSpc>
                <a:spcPct val="120000"/>
              </a:lnSpc>
            </a:pPr>
            <a:r>
              <a:rPr lang="cs-CZ" sz="3100" dirty="0">
                <a:effectLst/>
                <a:ea typeface="Times New Roman" panose="02020603050405020304" pitchFamily="18" charset="0"/>
              </a:rPr>
              <a:t>Architektura stále usiluje o nastolení toho, co je </a:t>
            </a:r>
            <a:r>
              <a:rPr lang="cs-CZ" sz="3100" b="1" dirty="0">
                <a:effectLst/>
                <a:ea typeface="Times New Roman" panose="02020603050405020304" pitchFamily="18" charset="0"/>
              </a:rPr>
              <a:t>nadčasové, významuplné a pravdivé.</a:t>
            </a:r>
            <a:r>
              <a:rPr lang="cs-CZ" sz="3100" b="1" dirty="0">
                <a:effectLst/>
              </a:rPr>
              <a:t> </a:t>
            </a:r>
            <a:endParaRPr lang="cs-CZ" sz="31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4551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AF8625-D08F-41E5-1CA3-E3D8A401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051"/>
            <a:ext cx="10515600" cy="1325563"/>
          </a:xfrm>
        </p:spPr>
        <p:txBody>
          <a:bodyPr/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Fikce reprezentace</a:t>
            </a:r>
            <a:br>
              <a:rPr lang="cs-CZ" sz="18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37CCE0-A993-A980-AFE6-B311C258D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1170920" cy="5620043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Až do renesance existovala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shoda mezi jazykem a reprezentací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Způsob, jímž jazyk produkoval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význam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mohl být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reprezentován uvnitř jazyka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</a:rPr>
              <a:t>Význam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románské a gotické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stavby spočíval v nich samých. </a:t>
            </a:r>
          </a:p>
          <a:p>
            <a:r>
              <a:rPr lang="cs-CZ" sz="2400" b="1" dirty="0">
                <a:effectLst/>
                <a:ea typeface="Times New Roman" panose="02020603050405020304" pitchFamily="18" charset="0"/>
              </a:rPr>
              <a:t>Renesanční stavby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a po nich další získávaly svůj význam odkazem na již hodnotné stavby. Byly architekturou </a:t>
            </a:r>
            <a:r>
              <a:rPr lang="cs-CZ" sz="2400" i="1" dirty="0">
                <a:effectLst/>
                <a:ea typeface="Times New Roman" panose="02020603050405020304" pitchFamily="18" charset="0"/>
              </a:rPr>
              <a:t>de </a:t>
            </a:r>
            <a:r>
              <a:rPr lang="cs-CZ" sz="2400" i="1" dirty="0" err="1">
                <a:effectLst/>
                <a:ea typeface="Times New Roman" panose="02020603050405020304" pitchFamily="18" charset="0"/>
              </a:rPr>
              <a:t>jure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. </a:t>
            </a:r>
          </a:p>
          <a:p>
            <a:endParaRPr lang="cs-CZ" sz="2400" dirty="0"/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Moderní architektura</a:t>
            </a:r>
          </a:p>
          <a:p>
            <a:pPr marR="155448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Proklamovala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osvobození od renesanční fikce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architektura nemusí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reprezentovat jinou architekturu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155448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Architektura má ztělesňovat pouze svou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vlastní funkci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100584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Budova má vypadat jako svá funkce. tj. má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ztělesňovat představu funkce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Má dosvědčovat racionalitu svého zhotovení i kompozice. </a:t>
            </a:r>
          </a:p>
          <a:p>
            <a:pPr marR="109728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Redukce na funkčnost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byla snaha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reprezentovat realitu samotnou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109728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Funkční cíle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byly náhražkou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pravidel klasické kompozice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9960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1BAFE-93D8-C19B-ABA4-87087E25B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1DA45A-47D4-F9C2-FAA8-4A9438F45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80160"/>
            <a:ext cx="10655105" cy="5373858"/>
          </a:xfrm>
        </p:spPr>
        <p:txBody>
          <a:bodyPr/>
          <a:lstStyle/>
          <a:p>
            <a:pPr marR="164592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Snahou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moderny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bylo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reprezentovat realismus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nedekorovaným funkčním objektem.</a:t>
            </a: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Význam a hodnota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architektury spočívají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mimo svět architektury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146304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Funkcionalismus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se ukázal jako další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stylistické ujednání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založené na vědeckém a technickém pozitivismu, na simulaci výkonnosti.</a:t>
            </a:r>
          </a:p>
          <a:p>
            <a:pPr marR="146304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Snahou o redukci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 moderní arch. chtěla dostat k podstatě, k 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nereferenční objektivitě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146304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 skutečnosti to byly jen "svlečené" klasické formy. </a:t>
            </a:r>
          </a:p>
          <a:p>
            <a:pPr marR="146304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Nebo formy odkazující k 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novému souboru danosti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(funkce, technologie).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0391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B23F26-B896-3557-E711-422A6EB6D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effectLst/>
                <a:latin typeface="+mn-lt"/>
                <a:ea typeface="Times New Roman" panose="02020603050405020304" pitchFamily="18" charset="0"/>
              </a:rPr>
              <a:t>"Kachna" a "ozdobená bouda"</a:t>
            </a:r>
            <a:endParaRPr lang="cs-CZ" sz="4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0706E3-B5E5-29DC-BA5F-BC925E562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Venturiho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rozlišené mezi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"kachnou"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"ozdobenou boudou"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"Kachna"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 stavba, která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vypadá jako svá funkce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nebo jejíž vnitřní uspořádání je zobrazeno na jejím exteriéru. </a:t>
            </a:r>
          </a:p>
          <a:p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"Ozdobená </a:t>
            </a:r>
            <a:r>
              <a:rPr lang="cs-CZ" sz="2400" b="1" dirty="0">
                <a:effectLst/>
                <a:latin typeface="+mn-lt"/>
                <a:ea typeface="Times New Roman" panose="02020603050405020304" pitchFamily="18" charset="0"/>
              </a:rPr>
              <a:t>bouda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funguje jako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billboard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– písmena, vzory, architektonické prvky nesou zprávu či poselství přístupné všem. 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 tomto smyslu jsou svlečené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"abstrakce" modernismu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stále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referenčními objekty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909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1C28A-9B62-EBCC-5A23-71FDEC577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FCBA886-82AC-EAF0-0D94-65499937F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27906"/>
            <a:ext cx="4351338" cy="43513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46D971A-EB2A-C897-BC32-7E5EB0BC6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883" y="1027906"/>
            <a:ext cx="6502400" cy="33274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AA9A868-D14C-C53B-825C-A3CC821D4214}"/>
              </a:ext>
            </a:extLst>
          </p:cNvPr>
          <p:cNvSpPr txBox="1"/>
          <p:nvPr/>
        </p:nvSpPr>
        <p:spPr>
          <a:xfrm>
            <a:off x="5431883" y="4539734"/>
            <a:ext cx="6103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Robert </a:t>
            </a:r>
            <a:r>
              <a:rPr lang="cs-CZ" sz="2400" dirty="0" err="1"/>
              <a:t>Venturi</a:t>
            </a:r>
            <a:r>
              <a:rPr lang="cs-CZ" sz="2400" dirty="0"/>
              <a:t>, </a:t>
            </a:r>
            <a:r>
              <a:rPr lang="cs-CZ" sz="2400" dirty="0" err="1"/>
              <a:t>Vanna</a:t>
            </a:r>
            <a:r>
              <a:rPr lang="cs-CZ" sz="2400" dirty="0"/>
              <a:t> </a:t>
            </a:r>
            <a:r>
              <a:rPr lang="cs-CZ" sz="2400" dirty="0" err="1"/>
              <a:t>Venturi</a:t>
            </a:r>
            <a:r>
              <a:rPr lang="cs-CZ" sz="2400" dirty="0"/>
              <a:t> - House_1962</a:t>
            </a:r>
          </a:p>
        </p:txBody>
      </p:sp>
    </p:spTree>
    <p:extLst>
      <p:ext uri="{BB962C8B-B14F-4D97-AF65-F5344CB8AC3E}">
        <p14:creationId xmlns:p14="http://schemas.microsoft.com/office/powerpoint/2010/main" val="4006685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7B523-214A-2C4A-12FC-EEFBCE6FF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6FD59A5-7304-83A8-4E98-30454724D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124" y="1690688"/>
            <a:ext cx="6154378" cy="43513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94152C3-B14D-3D75-A987-72D928ECC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800" y="1735098"/>
            <a:ext cx="5364000" cy="426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82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F616DB-B909-83E5-DF98-E7F57C5EF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C09872-82F2-5350-BB88-CACA042E3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8212B39-C6CB-B8BF-67AB-B5CA1CA87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9" t="7387"/>
          <a:stretch/>
        </p:blipFill>
        <p:spPr>
          <a:xfrm>
            <a:off x="838199" y="0"/>
            <a:ext cx="10730043" cy="570123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D52CAF2-1C02-D9A6-C611-E292E5EF339F}"/>
              </a:ext>
            </a:extLst>
          </p:cNvPr>
          <p:cNvSpPr txBox="1"/>
          <p:nvPr/>
        </p:nvSpPr>
        <p:spPr>
          <a:xfrm>
            <a:off x="838197" y="5416062"/>
            <a:ext cx="7508633" cy="664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50"/>
              </a:lnSpc>
              <a:spcBef>
                <a:spcPts val="1500"/>
              </a:spcBef>
            </a:pPr>
            <a:r>
              <a:rPr lang="cs-CZ" sz="1800" b="1" kern="100" spc="-75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Bibliothéque</a:t>
            </a:r>
            <a:r>
              <a:rPr lang="cs-CZ" sz="1800" b="1" kern="100" spc="-75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kern="100" spc="-75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cs-CZ" sz="1800" b="1" kern="100" spc="-75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Francois-</a:t>
            </a:r>
            <a:r>
              <a:rPr lang="cs-CZ" sz="1800" b="1" kern="100" spc="-75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Mitterrand</a:t>
            </a:r>
            <a:r>
              <a:rPr lang="cs-CZ" sz="1800" b="1" kern="100" spc="-75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sz="1800" b="1" kern="1800" spc="-75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Dominique </a:t>
            </a:r>
            <a:r>
              <a:rPr lang="cs-CZ" sz="1800" b="1" kern="1800" spc="-75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Perrault</a:t>
            </a:r>
            <a:r>
              <a:rPr lang="cs-CZ" sz="1800" b="1" kern="1800" spc="-75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b="1" kern="1800" spc="-75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Architecture</a:t>
            </a:r>
            <a:r>
              <a:rPr lang="cs-CZ" sz="1800" b="1" kern="1800" spc="-75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1995</a:t>
            </a:r>
            <a:endParaRPr lang="cs-CZ" sz="1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15407ED-96CB-49D2-49F3-9A0F6B375753}"/>
              </a:ext>
            </a:extLst>
          </p:cNvPr>
          <p:cNvSpPr txBox="1"/>
          <p:nvPr/>
        </p:nvSpPr>
        <p:spPr>
          <a:xfrm>
            <a:off x="838199" y="5703838"/>
            <a:ext cx="107300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Čtyři budovy ve tvaru písmene L Francouzské národní knihovnu svírají rohy otevřeného náměstí jako vertikální věže, jež lze snadno číst jako čtyři otevřené knihy.</a:t>
            </a:r>
          </a:p>
          <a:p>
            <a:r>
              <a:rPr lang="cs-CZ" sz="1800" b="0" dirty="0" err="1">
                <a:effectLst/>
                <a:latin typeface="UniversLTStd"/>
              </a:rPr>
              <a:t>Paulette</a:t>
            </a:r>
            <a:r>
              <a:rPr lang="cs-CZ" sz="1800" b="0" dirty="0">
                <a:effectLst/>
                <a:latin typeface="UniversLTStd"/>
              </a:rPr>
              <a:t> </a:t>
            </a:r>
            <a:r>
              <a:rPr lang="cs-CZ" sz="1800" b="0" dirty="0" err="1">
                <a:effectLst/>
                <a:latin typeface="UniversLTStd"/>
              </a:rPr>
              <a:t>Singley</a:t>
            </a:r>
            <a:r>
              <a:rPr lang="cs-CZ" sz="1800" b="0" dirty="0">
                <a:effectLst/>
                <a:latin typeface="UniversLTStd"/>
              </a:rPr>
              <a:t>, </a:t>
            </a:r>
            <a:r>
              <a:rPr lang="cs-CZ" sz="1800" b="0" dirty="0" err="1">
                <a:effectLst/>
                <a:latin typeface="UniversLTStd"/>
              </a:rPr>
              <a:t>How</a:t>
            </a:r>
            <a:r>
              <a:rPr lang="cs-CZ" sz="1800" b="0" dirty="0">
                <a:effectLst/>
                <a:latin typeface="UniversLTStd"/>
              </a:rPr>
              <a:t> to </a:t>
            </a:r>
            <a:r>
              <a:rPr lang="cs-CZ" sz="1800" b="0" dirty="0" err="1">
                <a:effectLst/>
                <a:latin typeface="UniversLTStd"/>
              </a:rPr>
              <a:t>read</a:t>
            </a:r>
            <a:r>
              <a:rPr lang="cs-CZ" sz="1800" b="0" dirty="0">
                <a:effectLst/>
                <a:latin typeface="UniversLTStd"/>
              </a:rPr>
              <a:t> </a:t>
            </a:r>
            <a:r>
              <a:rPr lang="cs-CZ" sz="1800" b="0" dirty="0" err="1">
                <a:effectLst/>
                <a:latin typeface="UniversLTStd"/>
              </a:rPr>
              <a:t>architecture</a:t>
            </a:r>
            <a:r>
              <a:rPr lang="cs-CZ" sz="1800" b="0" dirty="0">
                <a:effectLst/>
                <a:latin typeface="UniversLTStd"/>
              </a:rPr>
              <a:t>: </a:t>
            </a:r>
            <a:r>
              <a:rPr lang="cs-CZ" sz="1800" b="0" dirty="0" err="1">
                <a:effectLst/>
                <a:latin typeface="UniversLTStd"/>
              </a:rPr>
              <a:t>an</a:t>
            </a:r>
            <a:r>
              <a:rPr lang="cs-CZ" sz="1800" b="0" dirty="0">
                <a:effectLst/>
                <a:latin typeface="UniversLTStd"/>
              </a:rPr>
              <a:t> </a:t>
            </a:r>
            <a:r>
              <a:rPr lang="cs-CZ" sz="1800" b="0" dirty="0" err="1">
                <a:effectLst/>
                <a:latin typeface="UniversLTStd"/>
              </a:rPr>
              <a:t>introduction</a:t>
            </a:r>
            <a:r>
              <a:rPr lang="cs-CZ" sz="1800" b="0" dirty="0">
                <a:effectLst/>
                <a:latin typeface="UniversLTStd"/>
              </a:rPr>
              <a:t> to </a:t>
            </a:r>
            <a:r>
              <a:rPr lang="cs-CZ" sz="1800" b="0" dirty="0" err="1">
                <a:effectLst/>
                <a:latin typeface="UniversLTStd"/>
              </a:rPr>
              <a:t>interpreting</a:t>
            </a:r>
            <a:r>
              <a:rPr lang="cs-CZ" sz="1800" b="0" dirty="0">
                <a:effectLst/>
                <a:latin typeface="UniversLTStd"/>
              </a:rPr>
              <a:t> </a:t>
            </a:r>
            <a:r>
              <a:rPr lang="cs-CZ" sz="1800" b="0" dirty="0" err="1">
                <a:effectLst/>
                <a:latin typeface="UniversLTStd"/>
              </a:rPr>
              <a:t>the</a:t>
            </a:r>
            <a:r>
              <a:rPr lang="cs-CZ" sz="1800" b="0" dirty="0">
                <a:effectLst/>
                <a:latin typeface="UniversLTStd"/>
              </a:rPr>
              <a:t> </a:t>
            </a:r>
            <a:r>
              <a:rPr lang="cs-CZ" sz="1800" b="0" dirty="0" err="1">
                <a:effectLst/>
                <a:latin typeface="UniversLTStd"/>
              </a:rPr>
              <a:t>built</a:t>
            </a:r>
            <a:r>
              <a:rPr lang="cs-CZ" sz="1800" b="0" dirty="0">
                <a:effectLst/>
                <a:latin typeface="UniversLTStd"/>
              </a:rPr>
              <a:t> environment, New York, </a:t>
            </a:r>
            <a:r>
              <a:rPr lang="cs-CZ" sz="1800" b="0" dirty="0" err="1">
                <a:effectLst/>
                <a:latin typeface="UniversLTStd"/>
              </a:rPr>
              <a:t>Routledge</a:t>
            </a:r>
            <a:r>
              <a:rPr lang="cs-CZ" sz="1800" b="0" dirty="0">
                <a:effectLst/>
                <a:latin typeface="UniversLTStd"/>
              </a:rPr>
              <a:t>, 2019, s. 30.</a:t>
            </a:r>
            <a:br>
              <a:rPr lang="cs-CZ" sz="1800" b="0" dirty="0">
                <a:effectLst/>
                <a:latin typeface="UniversLTStd"/>
              </a:rPr>
            </a:br>
            <a:endParaRPr lang="cs-CZ" dirty="0"/>
          </a:p>
          <a:p>
            <a:r>
              <a:rPr lang="cs-CZ" sz="1800" b="0" dirty="0">
                <a:effectLst/>
                <a:latin typeface="UniversLTStd"/>
              </a:rPr>
              <a:t> 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4453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D88BCF-1590-7911-C6BD-AF3E065B7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DFA0666-713C-35DC-FD5E-98323180F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992"/>
          <a:stretch/>
        </p:blipFill>
        <p:spPr>
          <a:xfrm>
            <a:off x="1100998" y="0"/>
            <a:ext cx="9990004" cy="6127750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6E4F7A5-993D-19CA-2AF9-53C53DA246D1}"/>
              </a:ext>
            </a:extLst>
          </p:cNvPr>
          <p:cNvSpPr txBox="1"/>
          <p:nvPr/>
        </p:nvSpPr>
        <p:spPr>
          <a:xfrm>
            <a:off x="1100998" y="6079296"/>
            <a:ext cx="102528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„Vodní kostka“ od PTW </a:t>
            </a:r>
            <a:r>
              <a:rPr lang="cs-CZ" dirty="0" err="1"/>
              <a:t>Architects</a:t>
            </a:r>
            <a:r>
              <a:rPr lang="cs-CZ" dirty="0"/>
              <a:t> (vodní centrum olympijských her v Pekingu 2008); </a:t>
            </a:r>
          </a:p>
          <a:p>
            <a:r>
              <a:rPr lang="cs-CZ" dirty="0"/>
              <a:t>pozadí: </a:t>
            </a:r>
            <a:r>
              <a:rPr lang="cs-CZ" dirty="0" err="1"/>
              <a:t>Herzog</a:t>
            </a:r>
            <a:r>
              <a:rPr lang="cs-CZ" dirty="0"/>
              <a:t> &amp; de </a:t>
            </a:r>
            <a:r>
              <a:rPr lang="cs-CZ" dirty="0" err="1"/>
              <a:t>Meuron</a:t>
            </a:r>
            <a:r>
              <a:rPr lang="cs-CZ" dirty="0"/>
              <a:t> „Ptačí hnízdo“ (Národní stadion olympijských her v Pekingu 2008).</a:t>
            </a:r>
          </a:p>
        </p:txBody>
      </p:sp>
    </p:spTree>
    <p:extLst>
      <p:ext uri="{BB962C8B-B14F-4D97-AF65-F5344CB8AC3E}">
        <p14:creationId xmlns:p14="http://schemas.microsoft.com/office/powerpoint/2010/main" val="155691110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1288</Words>
  <Application>Microsoft Macintosh PowerPoint</Application>
  <PresentationFormat>Širokoúhlá obrazovka</PresentationFormat>
  <Paragraphs>100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Times New Roman</vt:lpstr>
      <vt:lpstr>UniversLTStd</vt:lpstr>
      <vt:lpstr>Motiv Office</vt:lpstr>
      <vt:lpstr>Peter Eisenman, Konec klasického: konec začátku, konec konce </vt:lpstr>
      <vt:lpstr>Konec klasického, konec začátku, konec konce </vt:lpstr>
      <vt:lpstr>Fikce reprezentace </vt:lpstr>
      <vt:lpstr>Prezentace aplikace PowerPoint</vt:lpstr>
      <vt:lpstr>"Kachna" a "ozdobená bouda"</vt:lpstr>
      <vt:lpstr>Prezentace aplikace PowerPoint</vt:lpstr>
      <vt:lpstr>Prezentace aplikace PowerPoint</vt:lpstr>
      <vt:lpstr>Prezentace aplikace PowerPoint</vt:lpstr>
      <vt:lpstr>Prezentace aplikace PowerPoint</vt:lpstr>
      <vt:lpstr>Fikce rozumu: simulace pravdy </vt:lpstr>
      <vt:lpstr>Rozkladná síla rozumu</vt:lpstr>
      <vt:lpstr>Fikce historie: simulace nadčasovosti</vt:lpstr>
      <vt:lpstr>Ne-klasické: architektura jako fikce  </vt:lpstr>
      <vt:lpstr>Architektura jako nezávislý diskurs </vt:lpstr>
      <vt:lpstr>Konec cíle, konec konce </vt:lpstr>
      <vt:lpstr>Ne-klasická architektura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Peter Eisenman, Konec klasického, konec začátku, konec konce </dc:title>
  <dc:creator>Microsoft Office User</dc:creator>
  <cp:lastModifiedBy>Microsoft Office User</cp:lastModifiedBy>
  <cp:revision>17</cp:revision>
  <dcterms:created xsi:type="dcterms:W3CDTF">2024-03-14T17:44:49Z</dcterms:created>
  <dcterms:modified xsi:type="dcterms:W3CDTF">2024-06-06T15:00:57Z</dcterms:modified>
</cp:coreProperties>
</file>