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399" r:id="rId3"/>
    <p:sldId id="402" r:id="rId4"/>
    <p:sldId id="403" r:id="rId5"/>
    <p:sldId id="523" r:id="rId6"/>
    <p:sldId id="524" r:id="rId7"/>
    <p:sldId id="406" r:id="rId8"/>
    <p:sldId id="407" r:id="rId9"/>
    <p:sldId id="408" r:id="rId10"/>
    <p:sldId id="409" r:id="rId11"/>
    <p:sldId id="410" r:id="rId12"/>
    <p:sldId id="411" r:id="rId13"/>
    <p:sldId id="432" r:id="rId14"/>
    <p:sldId id="412" r:id="rId15"/>
    <p:sldId id="413" r:id="rId16"/>
    <p:sldId id="419" r:id="rId17"/>
    <p:sldId id="430" r:id="rId18"/>
    <p:sldId id="431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9CEDE-72B1-4E80-BACA-705F9538188D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30A389-DC6F-4C33-BD89-454202EC86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280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Boyle</a:t>
            </a:r>
            <a:r>
              <a:rPr lang="cs-CZ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A, </a:t>
            </a:r>
            <a:r>
              <a:rPr lang="cs-CZ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Reddy</a:t>
            </a:r>
            <a:r>
              <a:rPr lang="cs-CZ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UM, Landy HJ, </a:t>
            </a:r>
            <a:r>
              <a:rPr lang="cs-CZ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et</a:t>
            </a:r>
            <a:r>
              <a:rPr lang="cs-CZ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</a:t>
            </a:r>
            <a:r>
              <a:rPr lang="cs-CZ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cs-CZ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Primary</a:t>
            </a:r>
            <a:r>
              <a:rPr lang="cs-CZ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cesarean</a:t>
            </a:r>
            <a:r>
              <a:rPr lang="cs-CZ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delivery</a:t>
            </a:r>
            <a:r>
              <a:rPr lang="cs-CZ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cs-CZ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cs-CZ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United</a:t>
            </a:r>
            <a:r>
              <a:rPr lang="cs-CZ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States</a:t>
            </a:r>
            <a:r>
              <a:rPr lang="cs-CZ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cs-CZ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Obstet</a:t>
            </a:r>
            <a:r>
              <a:rPr lang="cs-CZ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Gynecol</a:t>
            </a:r>
            <a:r>
              <a:rPr lang="cs-CZ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2013; 122:33.</a:t>
            </a:r>
          </a:p>
          <a:p>
            <a:endParaRPr lang="cs-CZ" sz="1200" b="1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sz="1200" b="1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sz="1200" b="1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9D2D77-5989-41C4-A366-09A7B0449E3A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9D2D77-5989-41C4-A366-09A7B0449E3A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BA1780-6228-4C0A-BBFC-69513820FA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1046D8C-67C9-4686-8662-DBF1F53053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961C35-D45F-4233-AF84-79B7EC07D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DCE6B-743F-40DA-89D8-39FFE77648DC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AB0CC9F-919A-4456-8F09-EB6D4ED3A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7D5D3C-211D-4599-8E35-FF3FBBBA8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5F38E-376D-49DA-BB4C-10E12554E8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2811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A5F8D5-42F7-4993-AED9-C55BEFBA5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CC64AD1-7AE0-422A-9E80-067F5362FC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3A0CDC-F703-4671-9F18-5F4203CAE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DCE6B-743F-40DA-89D8-39FFE77648DC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A9917A2-BD0D-41E7-9496-95FA4F1C6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564F5D-47C3-4DEB-993A-5869CACD1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5F38E-376D-49DA-BB4C-10E12554E8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6712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9DAF1DC-64AA-49EF-9E6B-DFA142B95E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426E3C5-929E-4723-9032-AB5835F309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BC70E9-3ACE-4B73-9F24-94026B806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DCE6B-743F-40DA-89D8-39FFE77648DC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C37A89-5961-44DE-8AF2-DED76F978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B3405E-AE74-416D-A0FD-A49FD9F81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5F38E-376D-49DA-BB4C-10E12554E8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8548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B0AC9F-0EAD-442E-A914-C0B15FA3D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CAD228-5DCE-4B41-BC86-C6C24C0BE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3D8FBD-CA89-4F59-96FB-012F22114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DCE6B-743F-40DA-89D8-39FFE77648DC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E2C2DD-FD38-424A-87B7-366019EBE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68FFA1-6E13-4E4A-B628-91FCA862D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5F38E-376D-49DA-BB4C-10E12554E8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9618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C1F9C4-73F0-4D51-AE30-4C295536E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42F312B-9A83-4806-9867-3911C0935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E73FAF-BBDA-4BF0-A141-B65A278DD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DCE6B-743F-40DA-89D8-39FFE77648DC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B5B3A46-DEF9-4FC6-A94E-14C17FFE4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83BEDA-2A5B-44C4-969E-47E19FC49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5F38E-376D-49DA-BB4C-10E12554E8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7740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EAD79B-1E6F-43AE-86E2-06B7DA0D5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8BDA49-5970-4E75-95E1-CB16FE3D51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D2F6CDF-5BDB-4F9E-85C7-2737893C76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8E7DF0F-0106-4C3B-BA55-7BA860849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DCE6B-743F-40DA-89D8-39FFE77648DC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6D8655E-92ED-4AF0-A70D-5DB2D156A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4497916-27C3-4730-9F80-F85546B9C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5F38E-376D-49DA-BB4C-10E12554E8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300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0026C5-43FF-4C3F-889A-C808238E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BC93097-9D9F-4D0B-81D4-95341D3D7A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F6C7F52-8A0F-4814-85CF-11BB26CC0D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A897D42-D307-4D96-8460-7C732B59A9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719E157-74EB-4B92-87BE-B037316DED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37C5FF8-D126-4794-86E8-21876DFED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DCE6B-743F-40DA-89D8-39FFE77648DC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0B6C0DE-449A-413E-8098-026A665F9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1CBB47F-3DF7-4D95-BD75-BC37EAD79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5F38E-376D-49DA-BB4C-10E12554E8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856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44607D-09E8-4DA2-A0D1-311BC7254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D168876-42E2-4F66-A966-C50F60EE9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DCE6B-743F-40DA-89D8-39FFE77648DC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2D73056-B3FB-438B-9232-3453EF8D7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6CC5A6F-8989-4E6C-A1A1-F317D316E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5F38E-376D-49DA-BB4C-10E12554E8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2735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841E90B-2757-4EE1-B087-A8900BFB0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DCE6B-743F-40DA-89D8-39FFE77648DC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30759AE-F4A4-479C-A227-31A7E00D5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EF9B36F-D0C2-4BC9-8B29-8B070EF4D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5F38E-376D-49DA-BB4C-10E12554E8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4329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36DFDC-AA38-4539-A4C7-35F619198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5F87AE-EF89-4658-8B53-3BE3839A6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605F2E-55B9-4EA2-A455-751DC8E862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F7EE675-A149-4875-8FE0-BAE3D6921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DCE6B-743F-40DA-89D8-39FFE77648DC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8771C02-968B-4C28-A078-613E70AD8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BEF8482-7C6A-429F-A219-4A62D071B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5F38E-376D-49DA-BB4C-10E12554E8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7679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7CF5E0-A920-4CCB-9389-CD8AAFD28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56E17F7-B9A8-4B05-8018-633CD423B6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C469DDF-92F4-4923-BC9D-A1DA8E8274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8915054-28B9-4224-8DE4-DF042E330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DCE6B-743F-40DA-89D8-39FFE77648DC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72D12B1-E215-4006-B8E0-1D010AF26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E086DC0-5A62-4F6C-A2EC-A0AB017EC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5F38E-376D-49DA-BB4C-10E12554E8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6694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7FD1E25-2D63-4E65-A9A7-A7616E5B6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EB37747-9440-4B30-9702-48F4E62D3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2ADE0C-B248-4685-BCC5-2AC232A9C8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DCE6B-743F-40DA-89D8-39FFE77648DC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7CDEDB-B114-4DE7-B820-1213FFCAD3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0F7D06-0ECF-4505-9A6B-97744A957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5F38E-376D-49DA-BB4C-10E12554E8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7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2F8EE2-3631-4FDC-B0A7-9B3D7B77B4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3257" y="965198"/>
            <a:ext cx="6766078" cy="4927601"/>
          </a:xfrm>
        </p:spPr>
        <p:txBody>
          <a:bodyPr anchor="ctr">
            <a:normAutofit/>
          </a:bodyPr>
          <a:lstStyle/>
          <a:p>
            <a:pPr algn="r"/>
            <a:r>
              <a:rPr lang="cs-CZ" dirty="0"/>
              <a:t>Císařský řez</a:t>
            </a:r>
            <a:endParaRPr lang="cs-CZ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93EF0C2-EE57-40DD-B754-BF1477FAB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0"/>
            <a:ext cx="4072130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FF1C065-4139-4E7D-BE0C-1234985131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54570" y="965199"/>
            <a:ext cx="3093963" cy="4927602"/>
          </a:xfrm>
        </p:spPr>
        <p:txBody>
          <a:bodyPr anchor="ctr">
            <a:normAutofit/>
          </a:bodyPr>
          <a:lstStyle/>
          <a:p>
            <a:pPr algn="l"/>
            <a:r>
              <a:rPr lang="cs-CZ" sz="2000" dirty="0">
                <a:solidFill>
                  <a:srgbClr val="FFFFFF"/>
                </a:solidFill>
              </a:rPr>
              <a:t>Petr Křepelka</a:t>
            </a:r>
          </a:p>
        </p:txBody>
      </p:sp>
    </p:spTree>
    <p:extLst>
      <p:ext uri="{BB962C8B-B14F-4D97-AF65-F5344CB8AC3E}">
        <p14:creationId xmlns:p14="http://schemas.microsoft.com/office/powerpoint/2010/main" val="18088000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4E65CDE2-194C-4A17-9E3C-017E8A8970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943276" y="712268"/>
            <a:ext cx="10410524" cy="119353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Indikace k císařskému řezu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F2AE495E-2AAF-4BC1-87A5-331009D828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3276" y="2050181"/>
            <a:ext cx="10410524" cy="4126782"/>
          </a:xfrm>
        </p:spPr>
        <p:txBody>
          <a:bodyPr>
            <a:normAutofit/>
          </a:bodyPr>
          <a:lstStyle/>
          <a:p>
            <a:r>
              <a:rPr lang="cs-CZ" sz="2400">
                <a:solidFill>
                  <a:srgbClr val="FFFFFF"/>
                </a:solidFill>
              </a:rPr>
              <a:t>Konec pánevní</a:t>
            </a:r>
          </a:p>
          <a:p>
            <a:pPr lvl="1"/>
            <a:r>
              <a:rPr lang="cs-CZ">
                <a:solidFill>
                  <a:srgbClr val="FFFFFF"/>
                </a:solidFill>
              </a:rPr>
              <a:t>Vysoko stojící</a:t>
            </a:r>
          </a:p>
          <a:p>
            <a:pPr lvl="1"/>
            <a:r>
              <a:rPr lang="cs-CZ">
                <a:solidFill>
                  <a:srgbClr val="FFFFFF"/>
                </a:solidFill>
                <a:cs typeface="Times New Roman" charset="0"/>
              </a:rPr>
              <a:t>&lt;</a:t>
            </a:r>
            <a:r>
              <a:rPr lang="cs-CZ">
                <a:solidFill>
                  <a:srgbClr val="FFFFFF"/>
                </a:solidFill>
              </a:rPr>
              <a:t> 2500 g </a:t>
            </a:r>
          </a:p>
          <a:p>
            <a:pPr lvl="1"/>
            <a:r>
              <a:rPr lang="cs-CZ">
                <a:solidFill>
                  <a:srgbClr val="FFFFFF"/>
                </a:solidFill>
                <a:cs typeface="Times New Roman" charset="0"/>
              </a:rPr>
              <a:t>&gt;</a:t>
            </a:r>
            <a:r>
              <a:rPr lang="cs-CZ">
                <a:solidFill>
                  <a:srgbClr val="FFFFFF"/>
                </a:solidFill>
              </a:rPr>
              <a:t> 3500 g</a:t>
            </a:r>
          </a:p>
          <a:p>
            <a:r>
              <a:rPr lang="cs-CZ" sz="2400">
                <a:solidFill>
                  <a:srgbClr val="FFFFFF"/>
                </a:solidFill>
              </a:rPr>
              <a:t>Akutní a chronická tíseň – hypoxie – plodu</a:t>
            </a:r>
          </a:p>
          <a:p>
            <a:r>
              <a:rPr lang="cs-CZ" sz="2400">
                <a:solidFill>
                  <a:srgbClr val="FFFFFF"/>
                </a:solidFill>
              </a:rPr>
              <a:t>Naléhání a výhřez pupečníku</a:t>
            </a:r>
          </a:p>
          <a:p>
            <a:r>
              <a:rPr lang="cs-CZ" sz="2400">
                <a:solidFill>
                  <a:srgbClr val="FFFFFF"/>
                </a:solidFill>
              </a:rPr>
              <a:t>Anémie plodu – Rh imunisace, fetomaternální transfúze</a:t>
            </a:r>
          </a:p>
          <a:p>
            <a:r>
              <a:rPr lang="cs-CZ" sz="2400">
                <a:solidFill>
                  <a:srgbClr val="FFFFFF"/>
                </a:solidFill>
              </a:rPr>
              <a:t>Herpes genitalis – akutní forma</a:t>
            </a:r>
          </a:p>
          <a:p>
            <a:endParaRPr lang="cs-CZ" sz="2400">
              <a:solidFill>
                <a:srgbClr val="FFFFFF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4E65CDE2-194C-4A17-9E3C-017E8A8970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943276" y="712268"/>
            <a:ext cx="10410524" cy="119353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Indikace k císařskému řezu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F2AE495E-2AAF-4BC1-87A5-331009D828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3276" y="2050181"/>
            <a:ext cx="10410524" cy="4126782"/>
          </a:xfrm>
        </p:spPr>
        <p:txBody>
          <a:bodyPr>
            <a:normAutofit/>
          </a:bodyPr>
          <a:lstStyle/>
          <a:p>
            <a:r>
              <a:rPr lang="cs-CZ" sz="2400">
                <a:solidFill>
                  <a:srgbClr val="FFFFFF"/>
                </a:solidFill>
              </a:rPr>
              <a:t>Vícečetné těhotenství</a:t>
            </a:r>
          </a:p>
          <a:p>
            <a:pPr lvl="1"/>
            <a:r>
              <a:rPr lang="cs-CZ">
                <a:solidFill>
                  <a:srgbClr val="FFFFFF"/>
                </a:solidFill>
              </a:rPr>
              <a:t>Plod A – ppKP</a:t>
            </a:r>
          </a:p>
          <a:p>
            <a:pPr lvl="1"/>
            <a:r>
              <a:rPr lang="cs-CZ">
                <a:solidFill>
                  <a:srgbClr val="FFFFFF"/>
                </a:solidFill>
              </a:rPr>
              <a:t>Primární uložení jednoho z plodů v příčné poloze</a:t>
            </a:r>
          </a:p>
          <a:p>
            <a:pPr lvl="1"/>
            <a:r>
              <a:rPr lang="cs-CZ">
                <a:solidFill>
                  <a:srgbClr val="FFFFFF"/>
                </a:solidFill>
              </a:rPr>
              <a:t>Nezralost, hypotrofie</a:t>
            </a:r>
          </a:p>
          <a:p>
            <a:pPr lvl="1"/>
            <a:r>
              <a:rPr lang="cs-CZ">
                <a:solidFill>
                  <a:srgbClr val="FFFFFF"/>
                </a:solidFill>
              </a:rPr>
              <a:t>Velká vahová diskrepance mezi plody</a:t>
            </a:r>
          </a:p>
          <a:p>
            <a:pPr lvl="1"/>
            <a:r>
              <a:rPr lang="cs-CZ">
                <a:solidFill>
                  <a:srgbClr val="FFFFFF"/>
                </a:solidFill>
              </a:rPr>
              <a:t>Větší počet plodů než 2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4E65CDE2-194C-4A17-9E3C-017E8A8970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943276" y="712268"/>
            <a:ext cx="10410524" cy="119353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Indikace k císařskému řezu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F2AE495E-2AAF-4BC1-87A5-331009D828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3276" y="2050181"/>
            <a:ext cx="10410524" cy="4126782"/>
          </a:xfrm>
        </p:spPr>
        <p:txBody>
          <a:bodyPr>
            <a:normAutofit/>
          </a:bodyPr>
          <a:lstStyle/>
          <a:p>
            <a:r>
              <a:rPr lang="cs-CZ" sz="2400">
                <a:solidFill>
                  <a:srgbClr val="FFFFFF"/>
                </a:solidFill>
              </a:rPr>
              <a:t>Sdružené indikace</a:t>
            </a:r>
          </a:p>
          <a:p>
            <a:pPr lvl="1"/>
            <a:r>
              <a:rPr lang="cs-CZ">
                <a:solidFill>
                  <a:srgbClr val="FFFFFF"/>
                </a:solidFill>
              </a:rPr>
              <a:t>Předčasný porod, věk rodičky,neúspěšná anamnéza – perinatální ztráty, léčená sterilita</a:t>
            </a:r>
          </a:p>
          <a:p>
            <a:r>
              <a:rPr lang="cs-CZ" sz="2400">
                <a:solidFill>
                  <a:srgbClr val="FFFFFF"/>
                </a:solidFill>
              </a:rPr>
              <a:t>Žena umírající a mrtvá 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28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43467" y="879940"/>
            <a:ext cx="10905066" cy="50981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4E65CDE2-194C-4A17-9E3C-017E8A8970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943276" y="712268"/>
            <a:ext cx="10410524" cy="119353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Předoperační vyšetření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F2AE495E-2AAF-4BC1-87A5-331009D828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3276" y="2050181"/>
            <a:ext cx="10410524" cy="4126782"/>
          </a:xfrm>
        </p:spPr>
        <p:txBody>
          <a:bodyPr>
            <a:normAutofit/>
          </a:bodyPr>
          <a:lstStyle/>
          <a:p>
            <a:r>
              <a:rPr lang="cs-CZ" sz="2400">
                <a:solidFill>
                  <a:srgbClr val="FFFFFF"/>
                </a:solidFill>
              </a:rPr>
              <a:t>Stanovení indikace k operaci – aktuální porodnický nález</a:t>
            </a:r>
          </a:p>
          <a:p>
            <a:r>
              <a:rPr lang="cs-CZ" sz="2400">
                <a:solidFill>
                  <a:srgbClr val="FFFFFF"/>
                </a:solidFill>
              </a:rPr>
              <a:t>Hematologické, biochemické vyšetření krve</a:t>
            </a:r>
          </a:p>
          <a:p>
            <a:r>
              <a:rPr lang="cs-CZ" sz="2400">
                <a:solidFill>
                  <a:srgbClr val="FFFFFF"/>
                </a:solidFill>
              </a:rPr>
              <a:t>Interní vyšetření včetně EKG</a:t>
            </a:r>
          </a:p>
          <a:p>
            <a:r>
              <a:rPr lang="cs-CZ" sz="2400">
                <a:solidFill>
                  <a:srgbClr val="FFFFFF"/>
                </a:solidFill>
              </a:rPr>
              <a:t>Miniheparinisace – prevence tromboembolických komplikací</a:t>
            </a:r>
          </a:p>
          <a:p>
            <a:r>
              <a:rPr lang="cs-CZ" sz="2400">
                <a:solidFill>
                  <a:srgbClr val="FFFFFF"/>
                </a:solidFill>
              </a:rPr>
              <a:t>Chráněné koagulum – aplikace antibiotik</a:t>
            </a:r>
          </a:p>
          <a:p>
            <a:r>
              <a:rPr lang="cs-CZ" sz="2400">
                <a:solidFill>
                  <a:srgbClr val="FFFFFF"/>
                </a:solidFill>
              </a:rPr>
              <a:t>Volba anestesie – celková, svodná (subarachnoidální, epidurální)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4E65CDE2-194C-4A17-9E3C-017E8A8970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943276" y="712268"/>
            <a:ext cx="10410524" cy="119353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Operační technika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F2AE495E-2AAF-4BC1-87A5-331009D828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3276" y="2050181"/>
            <a:ext cx="10410524" cy="4126782"/>
          </a:xfrm>
        </p:spPr>
        <p:txBody>
          <a:bodyPr>
            <a:normAutofit/>
          </a:bodyPr>
          <a:lstStyle/>
          <a:p>
            <a:r>
              <a:rPr lang="cs-CZ" sz="2400">
                <a:solidFill>
                  <a:srgbClr val="FFFFFF"/>
                </a:solidFill>
              </a:rPr>
              <a:t>Laparotomie</a:t>
            </a:r>
          </a:p>
          <a:p>
            <a:pPr lvl="1"/>
            <a:r>
              <a:rPr lang="cs-CZ">
                <a:solidFill>
                  <a:srgbClr val="FFFFFF"/>
                </a:solidFill>
              </a:rPr>
              <a:t>Dolní střední laparotomie</a:t>
            </a:r>
          </a:p>
          <a:p>
            <a:pPr lvl="1"/>
            <a:r>
              <a:rPr lang="cs-CZ">
                <a:solidFill>
                  <a:srgbClr val="FFFFFF"/>
                </a:solidFill>
              </a:rPr>
              <a:t>Příčná suprapubická laparotomie (Pfannenstiel, Joel-Cohen)</a:t>
            </a:r>
          </a:p>
          <a:p>
            <a:r>
              <a:rPr lang="cs-CZ" sz="2400">
                <a:solidFill>
                  <a:srgbClr val="FFFFFF"/>
                </a:solidFill>
              </a:rPr>
              <a:t>Protětí vesikouterinní pliky</a:t>
            </a:r>
          </a:p>
          <a:p>
            <a:r>
              <a:rPr lang="cs-CZ" sz="2400">
                <a:solidFill>
                  <a:srgbClr val="FFFFFF"/>
                </a:solidFill>
              </a:rPr>
              <a:t>Protětí dolního segmentu dělohy – obloukovitá incise – rozšíření kraniolaterálním směrem</a:t>
            </a:r>
          </a:p>
          <a:p>
            <a:r>
              <a:rPr lang="cs-CZ" sz="2400">
                <a:solidFill>
                  <a:srgbClr val="FFFFFF"/>
                </a:solidFill>
              </a:rPr>
              <a:t>Luxace vedoucí části plodu</a:t>
            </a:r>
          </a:p>
          <a:p>
            <a:r>
              <a:rPr lang="cs-CZ" sz="2400">
                <a:solidFill>
                  <a:srgbClr val="FFFFFF"/>
                </a:solidFill>
              </a:rPr>
              <a:t>Extrakce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AD72D4D1-076F-49D3-9889-EFC4F6D7CA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/>
              <a:t>Operační technika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cs-CZ" sz="2400"/>
              <a:t>Porod placenty – spontánní, manuální</a:t>
            </a:r>
          </a:p>
          <a:p>
            <a:r>
              <a:rPr lang="cs-CZ" sz="2400"/>
              <a:t>Sutura hysterotomie</a:t>
            </a:r>
          </a:p>
          <a:p>
            <a:r>
              <a:rPr lang="cs-CZ" sz="2400"/>
              <a:t>Sutura pliky vesikouterinní – fakultativně</a:t>
            </a:r>
          </a:p>
          <a:p>
            <a:r>
              <a:rPr lang="cs-CZ" sz="2400"/>
              <a:t>Revise vnitřních rodidel</a:t>
            </a:r>
          </a:p>
          <a:p>
            <a:r>
              <a:rPr lang="cs-CZ" sz="2400"/>
              <a:t>Kontrola roušek a nástrojů</a:t>
            </a:r>
          </a:p>
          <a:p>
            <a:r>
              <a:rPr lang="cs-CZ" sz="2400"/>
              <a:t>Uzavření dutiny břišní v anatomických vrstvách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AD72D4D1-076F-49D3-9889-EFC4F6D7CA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/>
              <a:t>Pooperační péče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cs-CZ" sz="2400"/>
              <a:t>Kontrola životních funkcí – TK,P,T, pO</a:t>
            </a:r>
            <a:r>
              <a:rPr lang="cs-CZ" sz="2400" baseline="-25000"/>
              <a:t>2</a:t>
            </a:r>
            <a:r>
              <a:rPr lang="cs-CZ" sz="2400"/>
              <a:t>, bilance tekutin</a:t>
            </a:r>
          </a:p>
          <a:p>
            <a:r>
              <a:rPr lang="cs-CZ" sz="2400"/>
              <a:t>Infusní a analgetická terapie</a:t>
            </a:r>
          </a:p>
          <a:p>
            <a:r>
              <a:rPr lang="cs-CZ" sz="2400"/>
              <a:t>Prevence tromboembolie – bandáž dolních končetin, hydratace, včasná mobilisace, miniheparinisace</a:t>
            </a:r>
          </a:p>
          <a:p>
            <a:r>
              <a:rPr lang="cs-CZ" sz="2400"/>
              <a:t>Péče o mikci a činnost střev</a:t>
            </a:r>
          </a:p>
          <a:p>
            <a:r>
              <a:rPr lang="cs-CZ" sz="2400"/>
              <a:t>Včasný kontakt rodičky s novorozencem</a:t>
            </a:r>
          </a:p>
          <a:p>
            <a:endParaRPr lang="cs-CZ" sz="24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4E65CDE2-194C-4A17-9E3C-017E8A8970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943276" y="712268"/>
            <a:ext cx="10410524" cy="119353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Iterativní císařský řez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F2AE495E-2AAF-4BC1-87A5-331009D828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3276" y="2050181"/>
            <a:ext cx="10410524" cy="4126782"/>
          </a:xfrm>
        </p:spPr>
        <p:txBody>
          <a:bodyPr>
            <a:normAutofit/>
          </a:bodyPr>
          <a:lstStyle/>
          <a:p>
            <a:r>
              <a:rPr lang="cs-CZ" sz="2400">
                <a:solidFill>
                  <a:srgbClr val="FFFFFF"/>
                </a:solidFill>
              </a:rPr>
              <a:t>Indikace k vedení porodu v další graviditě</a:t>
            </a:r>
          </a:p>
          <a:p>
            <a:r>
              <a:rPr lang="cs-CZ" sz="2400">
                <a:solidFill>
                  <a:srgbClr val="FFFFFF"/>
                </a:solidFill>
              </a:rPr>
              <a:t>Anamnestické údaje o komplikacích</a:t>
            </a:r>
          </a:p>
          <a:p>
            <a:r>
              <a:rPr lang="cs-CZ" sz="2400">
                <a:solidFill>
                  <a:srgbClr val="FFFFFF"/>
                </a:solidFill>
              </a:rPr>
              <a:t>Indikace k iterativnímu císařskému řezu</a:t>
            </a:r>
          </a:p>
          <a:p>
            <a:pPr lvl="1"/>
            <a:r>
              <a:rPr lang="cs-CZ">
                <a:solidFill>
                  <a:srgbClr val="FFFFFF"/>
                </a:solidFill>
              </a:rPr>
              <a:t>2 a více císařských řezů</a:t>
            </a:r>
          </a:p>
          <a:p>
            <a:pPr lvl="1"/>
            <a:r>
              <a:rPr lang="cs-CZ">
                <a:solidFill>
                  <a:srgbClr val="FFFFFF"/>
                </a:solidFill>
              </a:rPr>
              <a:t>Korporální, nebo cervikokorporální řez</a:t>
            </a:r>
          </a:p>
          <a:p>
            <a:pPr lvl="1"/>
            <a:r>
              <a:rPr lang="cs-CZ">
                <a:solidFill>
                  <a:srgbClr val="FFFFFF"/>
                </a:solidFill>
              </a:rPr>
              <a:t>Jiná poloha než záhlavím</a:t>
            </a:r>
          </a:p>
          <a:p>
            <a:pPr lvl="1"/>
            <a:r>
              <a:rPr lang="cs-CZ">
                <a:solidFill>
                  <a:srgbClr val="FFFFFF"/>
                </a:solidFill>
              </a:rPr>
              <a:t>Obecně platné indikace k císařskému řezu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834FB369-96CE-44F3-A712-25823735A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000" y="0"/>
            <a:ext cx="6096000" cy="6858000"/>
          </a:xfrm>
          <a:prstGeom prst="rect">
            <a:avLst/>
          </a:prstGeom>
          <a:solidFill>
            <a:schemeClr val="tx2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15376" y="964692"/>
            <a:ext cx="7761248" cy="1188720"/>
          </a:xfrm>
          <a:noFill/>
        </p:spPr>
        <p:txBody>
          <a:bodyPr>
            <a:normAutofit/>
          </a:bodyPr>
          <a:lstStyle/>
          <a:p>
            <a:pPr algn="ctr"/>
            <a:r>
              <a:rPr lang="cs-CZ" sz="4000"/>
              <a:t>Císařský řez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0600" y="2638044"/>
            <a:ext cx="5130800" cy="3101983"/>
          </a:xfrm>
        </p:spPr>
        <p:txBody>
          <a:bodyPr>
            <a:normAutofit/>
          </a:bodyPr>
          <a:lstStyle/>
          <a:p>
            <a:r>
              <a:rPr lang="cs-CZ" sz="2000"/>
              <a:t>Nejčastější porodnická operace – 15%</a:t>
            </a:r>
          </a:p>
          <a:p>
            <a:r>
              <a:rPr lang="cs-CZ" sz="2000"/>
              <a:t>Předpoklady bezpečné operace </a:t>
            </a:r>
          </a:p>
          <a:p>
            <a:pPr lvl="1"/>
            <a:r>
              <a:rPr lang="cs-CZ" sz="2000"/>
              <a:t>Přísná asepse</a:t>
            </a:r>
          </a:p>
          <a:p>
            <a:pPr lvl="1"/>
            <a:r>
              <a:rPr lang="cs-CZ" sz="2000"/>
              <a:t>Šetrná operační technika</a:t>
            </a:r>
          </a:p>
          <a:p>
            <a:pPr lvl="1"/>
            <a:r>
              <a:rPr lang="cs-CZ" sz="2000"/>
              <a:t>Moderní šicí materiály</a:t>
            </a:r>
          </a:p>
          <a:p>
            <a:pPr lvl="1"/>
            <a:r>
              <a:rPr lang="cs-CZ" sz="2000"/>
              <a:t>Antibiotika</a:t>
            </a:r>
          </a:p>
          <a:p>
            <a:pPr lvl="1"/>
            <a:r>
              <a:rPr lang="cs-CZ" sz="2000"/>
              <a:t>Miniheparinisace</a:t>
            </a:r>
          </a:p>
          <a:p>
            <a:pPr lvl="1"/>
            <a:r>
              <a:rPr lang="cs-CZ" sz="2000"/>
              <a:t>Distupnost krevních derivátů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23257" y="965198"/>
            <a:ext cx="6766078" cy="492760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Podmínky k císařskému řezu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793EF0C2-EE57-40DD-B754-BF1477FAB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0"/>
            <a:ext cx="4072130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54570" y="965199"/>
            <a:ext cx="3093963" cy="492760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0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Velká část plod nesmí být vstouplá                a fixovaná v pánvi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834FB369-96CE-44F3-A712-25823735A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000" y="0"/>
            <a:ext cx="6096000" cy="6858000"/>
          </a:xfrm>
          <a:prstGeom prst="rect">
            <a:avLst/>
          </a:prstGeom>
          <a:solidFill>
            <a:schemeClr val="tx2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15376" y="964692"/>
            <a:ext cx="7761248" cy="1188720"/>
          </a:xfrm>
          <a:noFill/>
        </p:spPr>
        <p:txBody>
          <a:bodyPr>
            <a:normAutofit/>
          </a:bodyPr>
          <a:lstStyle/>
          <a:p>
            <a:pPr algn="ctr"/>
            <a:r>
              <a:rPr lang="cs-CZ" sz="4000"/>
              <a:t>Indikace k císařskému řezu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0600" y="2638044"/>
            <a:ext cx="5130800" cy="3101983"/>
          </a:xfrm>
        </p:spPr>
        <p:txBody>
          <a:bodyPr>
            <a:normAutofit/>
          </a:bodyPr>
          <a:lstStyle/>
          <a:p>
            <a:r>
              <a:rPr lang="cs-CZ" sz="2000"/>
              <a:t>Primární – plánovaný – indikace je předem známa (onemocnění matky, pánevní patologie)</a:t>
            </a:r>
          </a:p>
          <a:p>
            <a:r>
              <a:rPr lang="cs-CZ" sz="2000"/>
              <a:t>Sekundární – neplánovaný – indikace se vyvinula akutně v těhotenství či během porodu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34FB369-96CE-44F3-A712-25823735A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000" y="0"/>
            <a:ext cx="6096000" cy="6858000"/>
          </a:xfrm>
          <a:prstGeom prst="rect">
            <a:avLst/>
          </a:prstGeom>
          <a:solidFill>
            <a:schemeClr val="tx2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215376" y="964692"/>
            <a:ext cx="7761248" cy="1188720"/>
          </a:xfrm>
          <a:noFill/>
        </p:spPr>
        <p:txBody>
          <a:bodyPr>
            <a:normAutofit/>
          </a:bodyPr>
          <a:lstStyle/>
          <a:p>
            <a:pPr algn="ctr"/>
            <a:r>
              <a:rPr lang="cs-CZ" sz="4000"/>
              <a:t>Indikace k SC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530600" y="2638044"/>
            <a:ext cx="5130800" cy="3101983"/>
          </a:xfrm>
        </p:spPr>
        <p:txBody>
          <a:bodyPr>
            <a:normAutofit/>
          </a:bodyPr>
          <a:lstStyle/>
          <a:p>
            <a:r>
              <a:rPr lang="cs-CZ" sz="1900"/>
              <a:t>Všechny situace kdy maternální nebo fetální výsledek bude lepší než u vaginálního porodu</a:t>
            </a:r>
          </a:p>
          <a:p>
            <a:r>
              <a:rPr lang="cs-CZ" sz="1900"/>
              <a:t>Primární (plánocvané), ekutní (neplánované)</a:t>
            </a:r>
          </a:p>
          <a:p>
            <a:r>
              <a:rPr lang="cs-CZ" sz="1900"/>
              <a:t>70 % primární</a:t>
            </a:r>
          </a:p>
          <a:p>
            <a:r>
              <a:rPr lang="cs-CZ" sz="1900"/>
              <a:t>80 % indikací</a:t>
            </a:r>
          </a:p>
          <a:p>
            <a:pPr lvl="1"/>
            <a:r>
              <a:rPr lang="cs-CZ" sz="1900"/>
              <a:t>Zástava progrese porodu 35 %</a:t>
            </a:r>
          </a:p>
          <a:p>
            <a:pPr lvl="1"/>
            <a:r>
              <a:rPr lang="cs-CZ" sz="1900"/>
              <a:t>Hypoxie plodu 24 %</a:t>
            </a:r>
          </a:p>
          <a:p>
            <a:pPr lvl="1"/>
            <a:r>
              <a:rPr lang="cs-CZ" sz="1900"/>
              <a:t>Porucha naléhání plodu 19 % (Boyle et al. 2013)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65CDE2-194C-4A17-9E3C-017E8A8970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3276" y="712268"/>
            <a:ext cx="10410524" cy="119353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Další indikace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2AE495E-2AAF-4BC1-87A5-331009D828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3276" y="2050181"/>
            <a:ext cx="10410524" cy="4126782"/>
          </a:xfrm>
        </p:spPr>
        <p:txBody>
          <a:bodyPr>
            <a:normAutofit/>
          </a:bodyPr>
          <a:lstStyle/>
          <a:p>
            <a:r>
              <a:rPr lang="cs-CZ" sz="2400">
                <a:solidFill>
                  <a:srgbClr val="FFFFFF"/>
                </a:solidFill>
              </a:rPr>
              <a:t>Placentární poruchy (placenta praevia, vasa praevia, placenta accreta)</a:t>
            </a:r>
          </a:p>
          <a:p>
            <a:r>
              <a:rPr lang="cs-CZ" sz="2400">
                <a:solidFill>
                  <a:srgbClr val="FFFFFF"/>
                </a:solidFill>
              </a:rPr>
              <a:t>Maternální infekce s rizikem přenosu na plod (HIV)</a:t>
            </a:r>
          </a:p>
          <a:p>
            <a:r>
              <a:rPr lang="cs-CZ" sz="2400">
                <a:solidFill>
                  <a:srgbClr val="FFFFFF"/>
                </a:solidFill>
              </a:rPr>
              <a:t>Naléhání nebo výhřez pupečníku</a:t>
            </a:r>
          </a:p>
          <a:p>
            <a:r>
              <a:rPr lang="cs-CZ" sz="2400">
                <a:solidFill>
                  <a:srgbClr val="FFFFFF"/>
                </a:solidFill>
              </a:rPr>
              <a:t>Suspektní makrosomie plodu &gt;5000 g, &gt;4500 g (DM)</a:t>
            </a:r>
          </a:p>
          <a:p>
            <a:r>
              <a:rPr lang="cs-CZ" sz="2400">
                <a:solidFill>
                  <a:srgbClr val="FFFFFF"/>
                </a:solidFill>
              </a:rPr>
              <a:t>Porodní překážka (myom)</a:t>
            </a:r>
          </a:p>
          <a:p>
            <a:r>
              <a:rPr lang="cs-CZ" sz="2400">
                <a:solidFill>
                  <a:srgbClr val="FFFFFF"/>
                </a:solidFill>
              </a:rPr>
              <a:t>Ruptura dělohy</a:t>
            </a:r>
          </a:p>
          <a:p>
            <a:r>
              <a:rPr lang="cs-CZ" sz="2400">
                <a:solidFill>
                  <a:srgbClr val="FFFFFF"/>
                </a:solidFill>
              </a:rPr>
              <a:t>Stav po operacích na děloze (Boyle et al. 2013)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4E65CDE2-194C-4A17-9E3C-017E8A8970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943276" y="712268"/>
            <a:ext cx="10410524" cy="119353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Indikace k císařskému řezu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F2AE495E-2AAF-4BC1-87A5-331009D828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3276" y="2050181"/>
            <a:ext cx="10410524" cy="4126782"/>
          </a:xfrm>
        </p:spPr>
        <p:txBody>
          <a:bodyPr>
            <a:normAutofit/>
          </a:bodyPr>
          <a:lstStyle/>
          <a:p>
            <a:r>
              <a:rPr lang="cs-CZ" sz="2400">
                <a:solidFill>
                  <a:srgbClr val="FFFFFF"/>
                </a:solidFill>
              </a:rPr>
              <a:t>Fetopelvický nepoměr</a:t>
            </a:r>
          </a:p>
          <a:p>
            <a:r>
              <a:rPr lang="cs-CZ" sz="2400">
                <a:solidFill>
                  <a:srgbClr val="FFFFFF"/>
                </a:solidFill>
              </a:rPr>
              <a:t>Vcestná překážka – tumory, myomy</a:t>
            </a:r>
          </a:p>
          <a:p>
            <a:r>
              <a:rPr lang="cs-CZ" sz="2400">
                <a:solidFill>
                  <a:srgbClr val="FFFFFF"/>
                </a:solidFill>
              </a:rPr>
              <a:t>Překážka v oblasti měkkých porodních cest</a:t>
            </a:r>
          </a:p>
          <a:p>
            <a:r>
              <a:rPr lang="cs-CZ" sz="2400">
                <a:solidFill>
                  <a:srgbClr val="FFFFFF"/>
                </a:solidFill>
              </a:rPr>
              <a:t>Stav po operacích dělohy – eunkleace myomu, metroplastika</a:t>
            </a:r>
          </a:p>
          <a:p>
            <a:r>
              <a:rPr lang="cs-CZ" sz="2400">
                <a:solidFill>
                  <a:srgbClr val="FFFFFF"/>
                </a:solidFill>
              </a:rPr>
              <a:t>Placenta praevia</a:t>
            </a:r>
          </a:p>
          <a:p>
            <a:r>
              <a:rPr lang="cs-CZ" sz="2400">
                <a:solidFill>
                  <a:srgbClr val="FFFFFF"/>
                </a:solidFill>
              </a:rPr>
              <a:t>Předčasné odlučování placenty</a:t>
            </a:r>
          </a:p>
          <a:p>
            <a:r>
              <a:rPr lang="cs-CZ" sz="2400">
                <a:solidFill>
                  <a:srgbClr val="FFFFFF"/>
                </a:solidFill>
              </a:rPr>
              <a:t>Nezdařená indukce</a:t>
            </a:r>
          </a:p>
          <a:p>
            <a:pPr lvl="1"/>
            <a:r>
              <a:rPr lang="cs-CZ">
                <a:solidFill>
                  <a:srgbClr val="FFFFFF"/>
                </a:solidFill>
              </a:rPr>
              <a:t>prodloužené těhotenství </a:t>
            </a:r>
          </a:p>
          <a:p>
            <a:pPr lvl="1"/>
            <a:r>
              <a:rPr lang="cs-CZ">
                <a:solidFill>
                  <a:srgbClr val="FFFFFF"/>
                </a:solidFill>
              </a:rPr>
              <a:t>předčasný odtok vody plodové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4E65CDE2-194C-4A17-9E3C-017E8A8970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943276" y="712268"/>
            <a:ext cx="10410524" cy="119353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Indikace k císařskému řezu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F2AE495E-2AAF-4BC1-87A5-331009D828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3276" y="2050181"/>
            <a:ext cx="10410524" cy="4126782"/>
          </a:xfrm>
        </p:spPr>
        <p:txBody>
          <a:bodyPr>
            <a:normAutofit/>
          </a:bodyPr>
          <a:lstStyle/>
          <a:p>
            <a:r>
              <a:rPr lang="cs-CZ" sz="2400">
                <a:solidFill>
                  <a:srgbClr val="FFFFFF"/>
                </a:solidFill>
              </a:rPr>
              <a:t>Celková onemocnění ženy zvyšující rizika spontánního porodu </a:t>
            </a:r>
          </a:p>
          <a:p>
            <a:pPr lvl="1"/>
            <a:r>
              <a:rPr lang="cs-CZ">
                <a:solidFill>
                  <a:srgbClr val="FFFFFF"/>
                </a:solidFill>
              </a:rPr>
              <a:t>Diabetes mellitus</a:t>
            </a:r>
          </a:p>
          <a:p>
            <a:pPr lvl="1"/>
            <a:r>
              <a:rPr lang="cs-CZ">
                <a:solidFill>
                  <a:srgbClr val="FFFFFF"/>
                </a:solidFill>
              </a:rPr>
              <a:t>Hypertenze</a:t>
            </a:r>
          </a:p>
          <a:p>
            <a:pPr lvl="1"/>
            <a:r>
              <a:rPr lang="cs-CZ">
                <a:solidFill>
                  <a:srgbClr val="FFFFFF"/>
                </a:solidFill>
              </a:rPr>
              <a:t>Kardiopatie</a:t>
            </a:r>
          </a:p>
          <a:p>
            <a:pPr lvl="1"/>
            <a:r>
              <a:rPr lang="cs-CZ">
                <a:solidFill>
                  <a:srgbClr val="FFFFFF"/>
                </a:solidFill>
              </a:rPr>
              <a:t>Progredující preeclampsie</a:t>
            </a:r>
          </a:p>
          <a:p>
            <a:pPr lvl="1"/>
            <a:r>
              <a:rPr lang="cs-CZ">
                <a:solidFill>
                  <a:srgbClr val="FFFFFF"/>
                </a:solidFill>
              </a:rPr>
              <a:t>Cévní onemocnění</a:t>
            </a:r>
          </a:p>
          <a:p>
            <a:pPr lvl="1"/>
            <a:r>
              <a:rPr lang="cs-CZ">
                <a:solidFill>
                  <a:srgbClr val="FFFFFF"/>
                </a:solidFill>
              </a:rPr>
              <a:t>Retinopatie 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4E65CDE2-194C-4A17-9E3C-017E8A8970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943276" y="712268"/>
            <a:ext cx="10410524" cy="119353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Indikace k císařskému řezu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F2AE495E-2AAF-4BC1-87A5-331009D828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3276" y="2050181"/>
            <a:ext cx="10410524" cy="4126782"/>
          </a:xfrm>
        </p:spPr>
        <p:txBody>
          <a:bodyPr>
            <a:normAutofit/>
          </a:bodyPr>
          <a:lstStyle/>
          <a:p>
            <a:r>
              <a:rPr lang="cs-CZ" sz="2400">
                <a:solidFill>
                  <a:srgbClr val="FFFFFF"/>
                </a:solidFill>
              </a:rPr>
              <a:t>Nepravidelné polohy plodu</a:t>
            </a:r>
          </a:p>
          <a:p>
            <a:pPr lvl="1"/>
            <a:r>
              <a:rPr lang="cs-CZ">
                <a:solidFill>
                  <a:srgbClr val="FFFFFF"/>
                </a:solidFill>
              </a:rPr>
              <a:t>Příčná, šikmá poloha</a:t>
            </a:r>
          </a:p>
          <a:p>
            <a:pPr lvl="1"/>
            <a:r>
              <a:rPr lang="cs-CZ">
                <a:solidFill>
                  <a:srgbClr val="FFFFFF"/>
                </a:solidFill>
              </a:rPr>
              <a:t>Deflexe – čelní a obličejová poloha</a:t>
            </a:r>
          </a:p>
          <a:p>
            <a:pPr lvl="1"/>
            <a:r>
              <a:rPr lang="cs-CZ">
                <a:solidFill>
                  <a:srgbClr val="FFFFFF"/>
                </a:solidFill>
              </a:rPr>
              <a:t>Asynklitismy</a:t>
            </a:r>
          </a:p>
          <a:p>
            <a:pPr lvl="1"/>
            <a:r>
              <a:rPr lang="cs-CZ">
                <a:solidFill>
                  <a:srgbClr val="FFFFFF"/>
                </a:solidFill>
              </a:rPr>
              <a:t>Naléhání ručky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571</Words>
  <Application>Microsoft Office PowerPoint</Application>
  <PresentationFormat>Širokoúhlá obrazovka</PresentationFormat>
  <Paragraphs>117</Paragraphs>
  <Slides>18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Císařský řez</vt:lpstr>
      <vt:lpstr>Císařský řez</vt:lpstr>
      <vt:lpstr>Podmínky k císařskému řezu</vt:lpstr>
      <vt:lpstr>Indikace k císařskému řezu</vt:lpstr>
      <vt:lpstr>Indikace k SC</vt:lpstr>
      <vt:lpstr>Další indikace</vt:lpstr>
      <vt:lpstr>Indikace k císařskému řezu</vt:lpstr>
      <vt:lpstr>Indikace k císařskému řezu</vt:lpstr>
      <vt:lpstr>Indikace k císařskému řezu</vt:lpstr>
      <vt:lpstr>Indikace k císařskému řezu</vt:lpstr>
      <vt:lpstr>Indikace k císařskému řezu</vt:lpstr>
      <vt:lpstr>Indikace k císařskému řezu</vt:lpstr>
      <vt:lpstr>Prezentace aplikace PowerPoint</vt:lpstr>
      <vt:lpstr>Předoperační vyšetření</vt:lpstr>
      <vt:lpstr>Operační technika</vt:lpstr>
      <vt:lpstr>Operační technika</vt:lpstr>
      <vt:lpstr>Pooperační péče</vt:lpstr>
      <vt:lpstr>Iterativní císařský řez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Císařský řez</dc:title>
  <dc:creator>Petr Křepelka</dc:creator>
  <cp:lastModifiedBy>Petr Křepelka</cp:lastModifiedBy>
  <cp:revision>1</cp:revision>
  <dcterms:created xsi:type="dcterms:W3CDTF">2020-05-26T09:40:53Z</dcterms:created>
  <dcterms:modified xsi:type="dcterms:W3CDTF">2020-05-26T09:41:35Z</dcterms:modified>
</cp:coreProperties>
</file>