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67" r:id="rId2"/>
    <p:sldId id="325" r:id="rId3"/>
    <p:sldId id="370" r:id="rId4"/>
    <p:sldId id="371" r:id="rId5"/>
    <p:sldId id="372" r:id="rId6"/>
    <p:sldId id="373" r:id="rId7"/>
    <p:sldId id="375" r:id="rId8"/>
    <p:sldId id="374" r:id="rId9"/>
    <p:sldId id="376" r:id="rId10"/>
    <p:sldId id="377" r:id="rId11"/>
    <p:sldId id="378" r:id="rId12"/>
    <p:sldId id="379" r:id="rId13"/>
    <p:sldId id="380" r:id="rId14"/>
    <p:sldId id="381" r:id="rId15"/>
    <p:sldId id="383" r:id="rId16"/>
    <p:sldId id="382" r:id="rId17"/>
    <p:sldId id="384" r:id="rId18"/>
    <p:sldId id="386" r:id="rId19"/>
    <p:sldId id="387" r:id="rId20"/>
    <p:sldId id="385" r:id="rId21"/>
    <p:sldId id="388" r:id="rId22"/>
    <p:sldId id="389" r:id="rId23"/>
    <p:sldId id="390" r:id="rId24"/>
    <p:sldId id="391" r:id="rId25"/>
    <p:sldId id="392" r:id="rId26"/>
    <p:sldId id="393" r:id="rId27"/>
    <p:sldId id="395" r:id="rId28"/>
    <p:sldId id="394" r:id="rId29"/>
    <p:sldId id="396" r:id="rId30"/>
    <p:sldId id="397" r:id="rId31"/>
    <p:sldId id="407" r:id="rId32"/>
    <p:sldId id="405" r:id="rId33"/>
    <p:sldId id="403" r:id="rId34"/>
    <p:sldId id="406" r:id="rId35"/>
    <p:sldId id="368" r:id="rId36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2052" autoAdjust="0"/>
  </p:normalViewPr>
  <p:slideViewPr>
    <p:cSldViewPr snapToGrid="0" snapToObjects="1">
      <p:cViewPr>
        <p:scale>
          <a:sx n="124" d="100"/>
          <a:sy n="124" d="100"/>
        </p:scale>
        <p:origin x="-1398" y="-6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22.09.2023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12C5AE-0908-474E-8B97-DA6D9E0CB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=""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164572-F8AE-E149-88BB-9E9CD6998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19078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=""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2C6354-2DA8-664A-AFE7-A856B90E0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2000"/>
            <a:ext cx="8640000" cy="79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70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7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27.wmf"/><Relationship Id="rId4" Type="http://schemas.openxmlformats.org/officeDocument/2006/relationships/hyperlink" Target="TZ_animace/mech_zk.exe" TargetMode="External"/><Relationship Id="rId9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microsoft.com/office/2007/relationships/media" Target="../media/media4.wmv"/><Relationship Id="rId7" Type="http://schemas.openxmlformats.org/officeDocument/2006/relationships/image" Target="../media/image51.wmf"/><Relationship Id="rId12" Type="http://schemas.openxmlformats.org/officeDocument/2006/relationships/image" Target="../media/image60.pn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TZ_animace/mech_zk.exe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4.wdp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microsoft.com/office/2007/relationships/hdphoto" Target="../media/hdphoto7.wdp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TZ_animace/mech_zk.ex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5042A262-FCF2-BCE2-5F3A-5AAB54BB22F7}"/>
              </a:ext>
            </a:extLst>
          </p:cNvPr>
          <p:cNvSpPr/>
          <p:nvPr/>
        </p:nvSpPr>
        <p:spPr>
          <a:xfrm>
            <a:off x="122830" y="4626591"/>
            <a:ext cx="1815152" cy="40943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Podnadpis 2">
            <a:extLst>
              <a:ext uri="{FF2B5EF4-FFF2-40B4-BE49-F238E27FC236}">
                <a16:creationId xmlns="" xmlns:a16="http://schemas.microsoft.com/office/drawing/2014/main" id="{0CB2ED24-9373-323A-F44D-629B306A1700}"/>
              </a:ext>
            </a:extLst>
          </p:cNvPr>
          <p:cNvSpPr txBox="1">
            <a:spLocks/>
          </p:cNvSpPr>
          <p:nvPr/>
        </p:nvSpPr>
        <p:spPr>
          <a:xfrm>
            <a:off x="0" y="2593303"/>
            <a:ext cx="9144000" cy="90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Předmět: Technologie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Cvičení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č.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3: Laboratoř</a:t>
            </a:r>
            <a:r>
              <a:rPr kumimoji="0" lang="cs-CZ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Zkoušky mechanických vlastností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="" xmlns:a16="http://schemas.microsoft.com/office/drawing/2014/main" id="{3357E60C-7261-67DD-E247-A1A83B78ED0A}"/>
              </a:ext>
            </a:extLst>
          </p:cNvPr>
          <p:cNvSpPr txBox="1">
            <a:spLocks/>
          </p:cNvSpPr>
          <p:nvPr/>
        </p:nvSpPr>
        <p:spPr>
          <a:xfrm>
            <a:off x="1371600" y="3784561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prstClr val="black"/>
                </a:solidFill>
                <a:latin typeface="Calibri"/>
              </a:rPr>
              <a:t>doc. Ing. </a:t>
            </a:r>
            <a:r>
              <a:rPr lang="cs-CZ" sz="2000" dirty="0" smtClean="0">
                <a:solidFill>
                  <a:prstClr val="black"/>
                </a:solidFill>
                <a:latin typeface="Calibri"/>
              </a:rPr>
              <a:t>Pavel </a:t>
            </a:r>
            <a:r>
              <a:rPr lang="cs-CZ" sz="2000" dirty="0" err="1" smtClean="0">
                <a:solidFill>
                  <a:prstClr val="black"/>
                </a:solidFill>
                <a:latin typeface="Calibri"/>
              </a:rPr>
              <a:t>Solfronk</a:t>
            </a:r>
            <a:r>
              <a:rPr lang="cs-CZ" sz="20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Ph.D.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837FEC4D-566D-62FC-27AC-50D32AA8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190102"/>
            <a:ext cx="838200" cy="29527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B3AA00D1-ECF6-BC1F-60F1-1F897DBBAC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53" y="138226"/>
            <a:ext cx="6602095" cy="85979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9F4396AF-0F65-CDF2-32B0-AD043FA53713}"/>
              </a:ext>
            </a:extLst>
          </p:cNvPr>
          <p:cNvSpPr txBox="1"/>
          <p:nvPr/>
        </p:nvSpPr>
        <p:spPr>
          <a:xfrm>
            <a:off x="1277605" y="1153381"/>
            <a:ext cx="6588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Nové možnosti rozvoje vzdělávání na Technické univerzitě v Liberci</a:t>
            </a:r>
          </a:p>
          <a:p>
            <a:pPr algn="ctr" hangingPunct="1"/>
            <a:endParaRPr lang="cs-CZ" sz="800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b="1" u="sng" kern="1200" dirty="0">
                <a:solidFill>
                  <a:prstClr val="black"/>
                </a:solidFill>
                <a:latin typeface="Calibri"/>
              </a:rPr>
              <a:t>Specifický cíl A3:Tvorba nových profesně zaměřených studijních programů</a:t>
            </a:r>
          </a:p>
          <a:p>
            <a:pPr algn="ctr" hangingPunct="1"/>
            <a:endParaRPr lang="cs-CZ" b="1" u="sng" kern="1200" dirty="0">
              <a:solidFill>
                <a:prstClr val="black"/>
              </a:solidFill>
              <a:latin typeface="Calibri"/>
            </a:endParaRPr>
          </a:p>
          <a:p>
            <a:pPr algn="ctr" hangingPunct="1"/>
            <a:r>
              <a:rPr lang="cs-CZ" sz="1800" b="1" kern="1200" dirty="0">
                <a:solidFill>
                  <a:prstClr val="black"/>
                </a:solidFill>
                <a:latin typeface="Calibri"/>
              </a:rPr>
              <a:t>NPO_TUL_MSMT-16598/2022</a:t>
            </a:r>
          </a:p>
          <a:p>
            <a:pPr hangingPunct="1"/>
            <a:endParaRPr lang="cs-CZ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6" name="Tabulka 15">
            <a:extLst>
              <a:ext uri="{FF2B5EF4-FFF2-40B4-BE49-F238E27FC236}">
                <a16:creationId xmlns="" xmlns:a16="http://schemas.microsoft.com/office/drawing/2014/main" id="{9AD4031E-9A26-401A-8462-1269ED43D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219830"/>
              </p:ext>
            </p:extLst>
          </p:nvPr>
        </p:nvGraphicFramePr>
        <p:xfrm>
          <a:off x="1709420" y="3399258"/>
          <a:ext cx="5725160" cy="182880"/>
        </p:xfrm>
        <a:graphic>
          <a:graphicData uri="http://schemas.openxmlformats.org/drawingml/2006/table">
            <a:tbl>
              <a:tblPr firstRow="1" firstCol="1" bandRow="1"/>
              <a:tblGrid>
                <a:gridCol w="1908175">
                  <a:extLst>
                    <a:ext uri="{9D8B030D-6E8A-4147-A177-3AD203B41FA5}">
                      <a16:colId xmlns=""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=""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="" xmlns:a16="http://schemas.microsoft.com/office/drawing/2014/main" val="3883100167"/>
                    </a:ext>
                  </a:extLst>
                </a:gridCol>
              </a:tblGrid>
              <a:tr h="18288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/>
                          <a:sym typeface="Arial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7" name="Obrázek 31">
            <a:extLst>
              <a:ext uri="{FF2B5EF4-FFF2-40B4-BE49-F238E27FC236}">
                <a16:creationId xmlns="" xmlns:a16="http://schemas.microsoft.com/office/drawing/2014/main" id="{39F76B93-A0F9-97C5-97ED-A4F8C1D4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19" y="4534853"/>
            <a:ext cx="16192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32">
            <a:extLst>
              <a:ext uri="{FF2B5EF4-FFF2-40B4-BE49-F238E27FC236}">
                <a16:creationId xmlns="" xmlns:a16="http://schemas.microsoft.com/office/drawing/2014/main" id="{5065CCE7-EA3A-A0D2-0D6C-1E1E7B28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17" y="4534853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33" descr="Foto / Photo: Logo MŠMT">
            <a:extLst>
              <a:ext uri="{FF2B5EF4-FFF2-40B4-BE49-F238E27FC236}">
                <a16:creationId xmlns="" xmlns:a16="http://schemas.microsoft.com/office/drawing/2014/main" id="{BDE18A62-B07F-454D-82A3-AB1ECE8C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0" y="4534853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724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Zkouška tvrdosti dle </a:t>
            </a:r>
            <a:r>
              <a:rPr lang="cs-CZ" dirty="0" err="1">
                <a:solidFill>
                  <a:schemeClr val="accent1"/>
                </a:solidFill>
              </a:rPr>
              <a:t>Rockwella</a:t>
            </a:r>
            <a:r>
              <a:rPr lang="cs-CZ" dirty="0">
                <a:solidFill>
                  <a:schemeClr val="accent1"/>
                </a:solidFill>
              </a:rPr>
              <a:t> – ČSN EN ISO 6508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72"/>
          <a:stretch/>
        </p:blipFill>
        <p:spPr bwMode="auto">
          <a:xfrm>
            <a:off x="1120192" y="1183342"/>
            <a:ext cx="4315476" cy="371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5580000" y="1724731"/>
                <a:ext cx="3251980" cy="538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cs-CZ" sz="1100" b="1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1100" b="1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s-CZ" sz="1100" b="1" i="0" smtClean="0">
                                    <a:latin typeface="Cambria Math"/>
                                  </a:rPr>
                                  <m:t>𝐇</m:t>
                                </m:r>
                                <m:r>
                                  <a:rPr lang="cs-CZ" sz="1100" b="1" i="0" smtClean="0">
                                    <a:latin typeface="Cambria Math"/>
                                  </a:rPr>
                                  <m:t>𝐑𝐀</m:t>
                                </m:r>
                              </m:e>
                            </m:mr>
                            <m:mr>
                              <m:e>
                                <m:r>
                                  <a:rPr lang="cs-CZ" sz="1100" b="1" i="0" smtClean="0">
                                    <a:latin typeface="Cambria Math"/>
                                  </a:rPr>
                                  <m:t>𝐇𝐑𝐂</m:t>
                                </m:r>
                              </m:e>
                            </m:mr>
                            <m:mr>
                              <m:e>
                                <m:r>
                                  <a:rPr lang="cs-CZ" sz="1100" b="1" i="0" smtClean="0">
                                    <a:latin typeface="Cambria Math"/>
                                  </a:rPr>
                                  <m:t>𝐇𝐑𝐃</m:t>
                                </m:r>
                              </m:e>
                            </m:mr>
                          </m:m>
                        </m:e>
                      </m:d>
                      <m:r>
                        <a:rPr lang="cs-CZ" sz="1100" b="1" i="0" smtClean="0">
                          <a:latin typeface="Cambria Math"/>
                        </a:rPr>
                        <m:t>𝐓𝐯𝐫𝐝𝐨𝐬𝐭</m:t>
                      </m:r>
                      <m:r>
                        <a:rPr lang="cs-CZ" sz="1100" b="1" i="0" smtClean="0">
                          <a:latin typeface="Cambria Math"/>
                        </a:rPr>
                        <m:t> </m:t>
                      </m:r>
                      <m:r>
                        <a:rPr lang="cs-CZ" sz="1100" b="1" i="0" smtClean="0">
                          <a:latin typeface="Cambria Math"/>
                        </a:rPr>
                        <m:t>𝐩𝐨𝐝𝐥𝐞</m:t>
                      </m:r>
                      <m:r>
                        <a:rPr lang="cs-CZ" sz="1100" b="1" i="0" smtClean="0">
                          <a:latin typeface="Cambria Math"/>
                        </a:rPr>
                        <m:t> </m:t>
                      </m:r>
                      <m:r>
                        <a:rPr lang="cs-CZ" sz="1100" b="1" i="0" smtClean="0">
                          <a:latin typeface="Cambria Math"/>
                        </a:rPr>
                        <m:t>𝐑𝐨𝐜𝐤𝐰𝐞𝐥𝐥𝐚</m:t>
                      </m:r>
                      <m:r>
                        <a:rPr lang="cs-CZ" sz="1100" b="1" i="0" smtClean="0">
                          <a:latin typeface="Cambria Math"/>
                        </a:rPr>
                        <m:t>=</m:t>
                      </m:r>
                      <m:r>
                        <a:rPr lang="cs-CZ" sz="1100" b="1" i="0" smtClean="0">
                          <a:latin typeface="Cambria Math"/>
                        </a:rPr>
                        <m:t>𝟏𝟎𝟎</m:t>
                      </m:r>
                      <m:r>
                        <a:rPr lang="cs-CZ" sz="1100" b="1" i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cs-CZ" sz="11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100" b="1" i="0" smtClean="0">
                              <a:latin typeface="Cambria Math"/>
                            </a:rPr>
                            <m:t>𝐡</m:t>
                          </m:r>
                        </m:num>
                        <m:den>
                          <m:r>
                            <a:rPr lang="cs-CZ" sz="1100" b="1" i="0" smtClean="0">
                              <a:latin typeface="Cambria Math"/>
                            </a:rPr>
                            <m:t>𝟎</m:t>
                          </m:r>
                          <m:r>
                            <a:rPr lang="cs-CZ" sz="1100" b="1" i="0" smtClean="0">
                              <a:latin typeface="Cambria Math"/>
                            </a:rPr>
                            <m:t>,</m:t>
                          </m:r>
                          <m:r>
                            <a:rPr lang="cs-CZ" sz="1100" b="1" i="0" smtClean="0">
                              <a:latin typeface="Cambria Math"/>
                            </a:rPr>
                            <m:t>𝟎𝟎𝟐</m:t>
                          </m:r>
                        </m:den>
                      </m:f>
                    </m:oMath>
                  </m:oMathPara>
                </a14:m>
                <a:endParaRPr lang="cs-CZ" sz="1100" b="1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1724731"/>
                <a:ext cx="3251980" cy="538224"/>
              </a:xfrm>
              <a:prstGeom prst="rect">
                <a:avLst/>
              </a:prstGeom>
              <a:blipFill rotWithShape="1">
                <a:blip r:embed="rId3"/>
                <a:stretch>
                  <a:fillRect l="-13670" t="-184091" b="-2659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5580000" y="2358307"/>
                <a:ext cx="3248262" cy="956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cs-CZ" sz="1100" b="1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s-CZ" sz="1100" b="1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cs-CZ" sz="1100" b="1" i="1" smtClean="0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eqArr>
                                    <m:eqArrPr>
                                      <m:ctrlPr>
                                        <a:rPr lang="cs-CZ" sz="1100" b="1" i="1" smtClean="0">
                                          <a:latin typeface="Cambria Math"/>
                                        </a:rPr>
                                      </m:ctrlPr>
                                    </m:eqArrP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cs-CZ" sz="1100" b="1" i="1" smtClean="0">
                                              <a:latin typeface="Cambria Math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cs-CZ" sz="1100" b="1" i="0" smtClean="0">
                                                <a:latin typeface="Cambria Math"/>
                                              </a:rPr>
                                              <m:t>𝐇</m:t>
                                            </m:r>
                                            <m:r>
                                              <a:rPr lang="cs-CZ" sz="1100" b="1" i="0" smtClean="0">
                                                <a:latin typeface="Cambria Math"/>
                                              </a:rPr>
                                              <m:t>𝐑𝐁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s-CZ" sz="1100" b="1" i="0" smtClean="0">
                                                <a:latin typeface="Cambria Math"/>
                                              </a:rPr>
                                              <m:t>𝐇𝐑𝐄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cs-CZ" sz="1100" b="1" i="0" smtClean="0">
                                                <a:latin typeface="Cambria Math"/>
                                              </a:rPr>
                                              <m:t>𝐇𝐑𝐅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r>
                                        <a:rPr lang="cs-CZ" sz="1100" b="1" i="0" smtClean="0">
                                          <a:latin typeface="Cambria Math"/>
                                        </a:rPr>
                                        <m:t>𝐇𝐑𝐆</m:t>
                                      </m:r>
                                    </m:e>
                                  </m:eqArr>
                                </m:e>
                                <m:e>
                                  <m:r>
                                    <a:rPr lang="cs-CZ" sz="1100" b="1" i="0" smtClean="0">
                                      <a:latin typeface="Cambria Math"/>
                                    </a:rPr>
                                    <m:t>𝐇𝐑𝐇</m:t>
                                  </m:r>
                                </m:e>
                              </m:eqArr>
                            </m:e>
                            <m:e>
                              <m:r>
                                <a:rPr lang="cs-CZ" sz="1100" b="1" i="0" smtClean="0">
                                  <a:latin typeface="Cambria Math"/>
                                </a:rPr>
                                <m:t>𝐇𝐑𝐊</m:t>
                              </m:r>
                            </m:e>
                          </m:eqArr>
                        </m:e>
                      </m:d>
                      <m:r>
                        <a:rPr lang="cs-CZ" sz="1100" b="1" i="0" smtClean="0">
                          <a:latin typeface="Cambria Math"/>
                        </a:rPr>
                        <m:t>𝐓𝐯𝐫𝐝𝐨𝐬𝐭</m:t>
                      </m:r>
                      <m:r>
                        <a:rPr lang="cs-CZ" sz="1100" b="1" i="0" smtClean="0">
                          <a:latin typeface="Cambria Math"/>
                        </a:rPr>
                        <m:t> </m:t>
                      </m:r>
                      <m:r>
                        <a:rPr lang="cs-CZ" sz="1100" b="1" i="0" smtClean="0">
                          <a:latin typeface="Cambria Math"/>
                        </a:rPr>
                        <m:t>𝐩𝐨𝐝𝐥𝐞</m:t>
                      </m:r>
                      <m:r>
                        <a:rPr lang="cs-CZ" sz="1100" b="1" i="0" smtClean="0">
                          <a:latin typeface="Cambria Math"/>
                        </a:rPr>
                        <m:t> </m:t>
                      </m:r>
                      <m:r>
                        <a:rPr lang="cs-CZ" sz="1100" b="1" i="0" smtClean="0">
                          <a:latin typeface="Cambria Math"/>
                        </a:rPr>
                        <m:t>𝐑𝐨𝐜𝐤𝐰𝐞𝐥𝐥𝐚</m:t>
                      </m:r>
                      <m:r>
                        <a:rPr lang="cs-CZ" sz="1100" b="1" i="0" smtClean="0">
                          <a:latin typeface="Cambria Math"/>
                        </a:rPr>
                        <m:t>=</m:t>
                      </m:r>
                      <m:r>
                        <a:rPr lang="cs-CZ" sz="1100" b="1" i="0" smtClean="0">
                          <a:latin typeface="Cambria Math"/>
                        </a:rPr>
                        <m:t>𝟏𝟑𝟎</m:t>
                      </m:r>
                      <m:r>
                        <a:rPr lang="cs-CZ" sz="1100" b="1" i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cs-CZ" sz="11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100" b="1" i="0" smtClean="0">
                              <a:latin typeface="Cambria Math"/>
                            </a:rPr>
                            <m:t>𝐡</m:t>
                          </m:r>
                        </m:num>
                        <m:den>
                          <m:r>
                            <a:rPr lang="cs-CZ" sz="1100" b="1" i="0" smtClean="0">
                              <a:latin typeface="Cambria Math"/>
                            </a:rPr>
                            <m:t>𝟎</m:t>
                          </m:r>
                          <m:r>
                            <a:rPr lang="cs-CZ" sz="1100" b="1" i="0" smtClean="0">
                              <a:latin typeface="Cambria Math"/>
                            </a:rPr>
                            <m:t>,</m:t>
                          </m:r>
                          <m:r>
                            <a:rPr lang="cs-CZ" sz="1100" b="1" i="0" smtClean="0">
                              <a:latin typeface="Cambria Math"/>
                            </a:rPr>
                            <m:t>𝟎𝟎𝟐</m:t>
                          </m:r>
                        </m:den>
                      </m:f>
                    </m:oMath>
                  </m:oMathPara>
                </a14:m>
                <a:endParaRPr lang="cs-CZ" sz="1100" b="1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2358307"/>
                <a:ext cx="3248262" cy="956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5580000" y="3651599"/>
                <a:ext cx="3244030" cy="43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cs-CZ" sz="1100" b="1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cs-CZ" sz="1100" b="1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cs-CZ" sz="1100" b="1" i="0" smtClean="0">
                                    <a:latin typeface="Cambria Math"/>
                                  </a:rPr>
                                  <m:t>𝐇</m:t>
                                </m:r>
                                <m:r>
                                  <a:rPr lang="cs-CZ" sz="1100" b="1" i="0" smtClean="0">
                                    <a:latin typeface="Cambria Math"/>
                                  </a:rPr>
                                  <m:t>𝐑𝐍</m:t>
                                </m:r>
                              </m:e>
                            </m:mr>
                            <m:mr>
                              <m:e>
                                <m:r>
                                  <a:rPr lang="cs-CZ" sz="1100" b="1" i="0" smtClean="0">
                                    <a:latin typeface="Cambria Math"/>
                                  </a:rPr>
                                  <m:t>𝐇𝐑𝐓</m:t>
                                </m:r>
                              </m:e>
                            </m:mr>
                          </m:m>
                        </m:e>
                      </m:d>
                      <m:r>
                        <a:rPr lang="cs-CZ" sz="1100" b="1" i="0" smtClean="0">
                          <a:latin typeface="Cambria Math"/>
                        </a:rPr>
                        <m:t>𝐓𝐯𝐫𝐝𝐨𝐬𝐭</m:t>
                      </m:r>
                      <m:r>
                        <a:rPr lang="cs-CZ" sz="1100" b="1" i="0" smtClean="0">
                          <a:latin typeface="Cambria Math"/>
                        </a:rPr>
                        <m:t> </m:t>
                      </m:r>
                      <m:r>
                        <a:rPr lang="cs-CZ" sz="1100" b="1" i="0" smtClean="0">
                          <a:latin typeface="Cambria Math"/>
                        </a:rPr>
                        <m:t>𝐩𝐨𝐝𝐥𝐞</m:t>
                      </m:r>
                      <m:r>
                        <a:rPr lang="cs-CZ" sz="1100" b="1" i="0" smtClean="0">
                          <a:latin typeface="Cambria Math"/>
                        </a:rPr>
                        <m:t> </m:t>
                      </m:r>
                      <m:r>
                        <a:rPr lang="cs-CZ" sz="1100" b="1" i="0" smtClean="0">
                          <a:latin typeface="Cambria Math"/>
                        </a:rPr>
                        <m:t>𝐑𝐨𝐜𝐤𝐰𝐞𝐥𝐥𝐚</m:t>
                      </m:r>
                      <m:r>
                        <a:rPr lang="cs-CZ" sz="1100" b="1" i="0" smtClean="0">
                          <a:latin typeface="Cambria Math"/>
                        </a:rPr>
                        <m:t>=</m:t>
                      </m:r>
                      <m:r>
                        <a:rPr lang="cs-CZ" sz="1100" b="1" i="0" smtClean="0">
                          <a:latin typeface="Cambria Math"/>
                        </a:rPr>
                        <m:t>𝟏𝟎𝟎</m:t>
                      </m:r>
                      <m:r>
                        <a:rPr lang="cs-CZ" sz="1100" b="1" i="0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cs-CZ" sz="11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100" b="1" i="0" smtClean="0">
                              <a:latin typeface="Cambria Math"/>
                            </a:rPr>
                            <m:t>𝐡</m:t>
                          </m:r>
                        </m:num>
                        <m:den>
                          <m:r>
                            <a:rPr lang="cs-CZ" sz="1100" b="1" i="0" smtClean="0">
                              <a:latin typeface="Cambria Math"/>
                            </a:rPr>
                            <m:t>𝟎</m:t>
                          </m:r>
                          <m:r>
                            <a:rPr lang="cs-CZ" sz="1100" b="1" i="0" smtClean="0">
                              <a:latin typeface="Cambria Math"/>
                            </a:rPr>
                            <m:t>,</m:t>
                          </m:r>
                          <m:r>
                            <a:rPr lang="cs-CZ" sz="1100" b="1" i="0" smtClean="0">
                              <a:latin typeface="Cambria Math"/>
                            </a:rPr>
                            <m:t>𝟎𝟎𝟏</m:t>
                          </m:r>
                        </m:den>
                      </m:f>
                    </m:oMath>
                  </m:oMathPara>
                </a14:m>
                <a:endParaRPr lang="cs-CZ" sz="1100" b="1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3651599"/>
                <a:ext cx="3244030" cy="431785"/>
              </a:xfrm>
              <a:prstGeom prst="rect">
                <a:avLst/>
              </a:prstGeom>
              <a:blipFill rotWithShape="1">
                <a:blip r:embed="rId5"/>
                <a:stretch>
                  <a:fillRect l="-1876" t="-102817" b="-1633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254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2">
                <a:extLst>
                  <a:ext uri="{FF2B5EF4-FFF2-40B4-BE49-F238E27FC236}">
                    <a16:creationId xmlns=""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990978"/>
                <a:ext cx="8892000" cy="3992914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Měří se síla a absolutní prodloužení: </a:t>
                </a:r>
                <a:r>
                  <a:rPr lang="cs-CZ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F </a:t>
                </a:r>
                <a:r>
                  <a:rPr lang="en-US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[</a:t>
                </a:r>
                <a:r>
                  <a:rPr lang="cs-CZ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N</a:t>
                </a:r>
                <a:r>
                  <a:rPr lang="en-US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]</a:t>
                </a:r>
                <a:r>
                  <a:rPr lang="cs-CZ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 - </a:t>
                </a: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∆L </a:t>
                </a:r>
                <a:r>
                  <a:rPr lang="en-US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[</a:t>
                </a:r>
                <a:r>
                  <a:rPr lang="cs-CZ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mm</a:t>
                </a:r>
                <a:r>
                  <a:rPr lang="en-US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]</a:t>
                </a: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Velikost a tvar vzorků:        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r>
                  <a:rPr lang="cs-CZ" altLang="cs-CZ" dirty="0">
                    <a:solidFill>
                      <a:schemeClr val="tx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S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kutečné napětí </a:t>
                </a:r>
                <a:r>
                  <a:rPr lang="el-GR" altLang="cs-CZ" dirty="0" smtClean="0">
                    <a:solidFill>
                      <a:schemeClr val="tx1"/>
                    </a:solidFill>
                    <a:latin typeface="Calibri"/>
                    <a:ea typeface="Cambria Math"/>
                    <a:cs typeface="Calibri"/>
                  </a:rPr>
                  <a:t>σ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/>
                    <a:ea typeface="Cambria Math"/>
                    <a:cs typeface="Calibri"/>
                  </a:rPr>
                  <a:t> [MPa]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cs-CZ" altLang="cs-CZ" sz="18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  </m:t>
                    </m:r>
                    <m:r>
                      <a:rPr lang="cs-CZ" altLang="cs-CZ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𝜎</m:t>
                    </m:r>
                    <m:r>
                      <a:rPr lang="cs-CZ" altLang="cs-CZ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=</m:t>
                    </m:r>
                    <m:f>
                      <m:fPr>
                        <m:ctrlPr>
                          <a:rPr lang="cs-CZ" altLang="cs-CZ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</m:ctrlPr>
                      </m:fPr>
                      <m:num>
                        <m:r>
                          <a:rPr lang="cs-CZ" altLang="cs-CZ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𝐹</m:t>
                        </m:r>
                      </m:num>
                      <m:den>
                        <m:r>
                          <a:rPr lang="cs-CZ" altLang="cs-CZ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𝑆</m:t>
                        </m:r>
                      </m:den>
                    </m:f>
                  </m:oMath>
                </a14:m>
                <a:endParaRPr lang="cs-CZ" sz="18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114300" indent="0">
                  <a:spcBef>
                    <a:spcPct val="0"/>
                  </a:spcBef>
                  <a:buClrTx/>
                  <a:buSzTx/>
                  <a:buNone/>
                </a:pPr>
                <a:endParaRPr lang="cs-CZ" sz="18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Smluvní napětí 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/>
                    <a:ea typeface="Cambria Math"/>
                    <a:cs typeface="Calibri"/>
                  </a:rPr>
                  <a:t>R </a:t>
                </a:r>
                <a:r>
                  <a:rPr lang="cs-CZ" altLang="cs-CZ" dirty="0">
                    <a:solidFill>
                      <a:schemeClr val="tx1"/>
                    </a:solidFill>
                    <a:latin typeface="Calibri"/>
                    <a:ea typeface="Cambria Math"/>
                    <a:cs typeface="Calibri"/>
                  </a:rPr>
                  <a:t>[MPa]</a:t>
                </a:r>
                <a:r>
                  <a:rPr lang="cs-CZ" altLang="cs-CZ" dirty="0">
                    <a:solidFill>
                      <a:schemeClr val="tx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: </a:t>
                </a:r>
                <a:endParaRPr lang="cs-CZ" alt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Poměrné prodloužení </a:t>
                </a:r>
                <a:r>
                  <a:rPr lang="el-GR" altLang="cs-CZ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ε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 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/>
                    <a:ea typeface="Cambria Math"/>
                    <a:cs typeface="Calibri"/>
                  </a:rPr>
                  <a:t>[-], [%]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ea typeface="Cambria Math"/>
                    <a:cs typeface="Calibri" pitchFamily="34" charset="0"/>
                  </a:rPr>
                  <a:t>: 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0" name="Text Placeholder 2">
                <a:extLst>
                  <a:ext uri="{FF2B5EF4-FFF2-40B4-BE49-F238E27FC236}">
                    <a16:creationId xmlns:a16="http://schemas.microsoft.com/office/drawing/2014/main" xmlns="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990978"/>
                <a:ext cx="8892000" cy="3992914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tahem dle </a:t>
            </a:r>
            <a:r>
              <a:rPr lang="cs-CZ" dirty="0" smtClean="0">
                <a:solidFill>
                  <a:schemeClr val="accent1"/>
                </a:solidFill>
              </a:rPr>
              <a:t>ČSN </a:t>
            </a:r>
            <a:r>
              <a:rPr lang="sv-SE" dirty="0" smtClean="0">
                <a:solidFill>
                  <a:schemeClr val="accent1"/>
                </a:solidFill>
              </a:rPr>
              <a:t>EN </a:t>
            </a:r>
            <a:r>
              <a:rPr lang="sv-SE" dirty="0">
                <a:solidFill>
                  <a:schemeClr val="accent1"/>
                </a:solidFill>
              </a:rPr>
              <a:t>ISO 6892-1</a:t>
            </a:r>
          </a:p>
        </p:txBody>
      </p:sp>
      <p:pic>
        <p:nvPicPr>
          <p:cNvPr id="9" name="Obrázek 8" descr="R - epsilon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7126" t="8054" r="10439" b="2832"/>
          <a:stretch>
            <a:fillRect/>
          </a:stretch>
        </p:blipFill>
        <p:spPr bwMode="auto">
          <a:xfrm>
            <a:off x="4559280" y="1452281"/>
            <a:ext cx="4407986" cy="33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9435" y="2137123"/>
            <a:ext cx="1836486" cy="76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680466"/>
              </p:ext>
            </p:extLst>
          </p:nvPr>
        </p:nvGraphicFramePr>
        <p:xfrm>
          <a:off x="2792511" y="2345933"/>
          <a:ext cx="640029" cy="531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Rovnice" r:id="rId7" imgW="520560" imgH="431640" progId="Equation.3">
                  <p:embed/>
                </p:oleObj>
              </mc:Choice>
              <mc:Fallback>
                <p:oleObj name="Rovnice" r:id="rId7" imgW="52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511" y="2345933"/>
                        <a:ext cx="640029" cy="531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055715"/>
              </p:ext>
            </p:extLst>
          </p:nvPr>
        </p:nvGraphicFramePr>
        <p:xfrm>
          <a:off x="3432540" y="3165817"/>
          <a:ext cx="575777" cy="515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Rovnice" r:id="rId9" imgW="482400" imgH="431640" progId="Equation.3">
                  <p:embed/>
                </p:oleObj>
              </mc:Choice>
              <mc:Fallback>
                <p:oleObj name="Rovnice" r:id="rId9" imgW="482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2540" y="3165817"/>
                        <a:ext cx="575777" cy="5151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48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Placeholder 2">
                <a:extLst>
                  <a:ext uri="{FF2B5EF4-FFF2-40B4-BE49-F238E27FC236}">
                    <a16:creationId xmlns=""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990978"/>
                <a:ext cx="8892000" cy="3992914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r>
                  <a:rPr lang="cs-CZ" alt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Závislost R </a:t>
                </a:r>
                <a:r>
                  <a:rPr lang="cs-CZ" altLang="cs-CZ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[MPa</a:t>
                </a:r>
                <a:r>
                  <a:rPr lang="en-US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]</a:t>
                </a: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cs-CZ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- </a:t>
                </a:r>
                <a:r>
                  <a:rPr lang="el-GR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ε</a:t>
                </a: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[</a:t>
                </a: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-</a:t>
                </a:r>
                <a:r>
                  <a:rPr lang="en-US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]</a:t>
                </a: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.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r>
                  <a:rPr lang="cs-CZ" b="1" dirty="0" err="1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Hooekův</a:t>
                </a:r>
                <a:r>
                  <a:rPr lang="cs-CZ" b="1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 zákon</a:t>
                </a:r>
                <a:r>
                  <a:rPr lang="cs-CZ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: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11430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dirty="0" smtClean="0">
                    <a:solidFill>
                      <a:schemeClr val="tx1"/>
                    </a:solidFill>
                    <a:cs typeface="Calibri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cs-CZ" i="1">
                        <a:solidFill>
                          <a:schemeClr val="tx1"/>
                        </a:solidFill>
                        <a:latin typeface="Cambria Math"/>
                        <a:cs typeface="Calibri" pitchFamily="34" charset="0"/>
                      </a:rPr>
                      <m:t>𝑅</m:t>
                    </m:r>
                    <m:r>
                      <a:rPr lang="cs-CZ" i="1">
                        <a:solidFill>
                          <a:schemeClr val="tx1"/>
                        </a:solidFill>
                        <a:latin typeface="Cambria Math"/>
                        <a:cs typeface="Calibri" pitchFamily="34" charset="0"/>
                      </a:rPr>
                      <m:t>=</m:t>
                    </m:r>
                    <m:r>
                      <a:rPr lang="cs-CZ" i="1">
                        <a:solidFill>
                          <a:schemeClr val="tx1"/>
                        </a:solidFill>
                        <a:latin typeface="Cambria Math"/>
                        <a:cs typeface="Calibri" pitchFamily="34" charset="0"/>
                      </a:rPr>
                      <m:t>𝐸</m:t>
                    </m:r>
                    <m:r>
                      <a:rPr lang="cs-CZ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∙</m:t>
                    </m:r>
                    <m:r>
                      <a:rPr lang="cs-CZ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Calibri" pitchFamily="34" charset="0"/>
                      </a:rPr>
                      <m:t>𝜀</m:t>
                    </m:r>
                  </m:oMath>
                </a14:m>
                <a:endParaRPr 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114300" indent="0">
                  <a:spcBef>
                    <a:spcPct val="0"/>
                  </a:spcBef>
                  <a:buClrTx/>
                  <a:buSzTx/>
                  <a:buNone/>
                </a:pPr>
                <a:endParaRPr lang="cs-CZ" b="0" i="1" dirty="0" smtClean="0">
                  <a:solidFill>
                    <a:schemeClr val="tx1"/>
                  </a:solidFill>
                  <a:latin typeface="Cambria Math"/>
                  <a:cs typeface="Calibri" pitchFamily="34" charset="0"/>
                </a:endParaRPr>
              </a:p>
              <a:p>
                <a:pPr marL="114300" indent="0">
                  <a:spcBef>
                    <a:spcPct val="0"/>
                  </a:spcBef>
                  <a:buClrTx/>
                  <a:buSzTx/>
                  <a:buNone/>
                </a:pPr>
                <a:r>
                  <a:rPr lang="cs-CZ" i="1" dirty="0">
                    <a:solidFill>
                      <a:schemeClr val="tx1"/>
                    </a:solidFill>
                    <a:latin typeface="Cambria Math"/>
                    <a:cs typeface="Calibri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solidFill>
                          <a:schemeClr val="tx1"/>
                        </a:solidFill>
                        <a:latin typeface="Cambria Math"/>
                        <a:cs typeface="Calibri" pitchFamily="34" charset="0"/>
                      </a:rPr>
                      <m:t>𝐸</m:t>
                    </m:r>
                    <m:r>
                      <a:rPr lang="cs-CZ" b="0" i="1" smtClean="0">
                        <a:solidFill>
                          <a:schemeClr val="tx1"/>
                        </a:solidFill>
                        <a:latin typeface="Cambria Math"/>
                        <a:cs typeface="Calibri" pitchFamily="34" charset="0"/>
                      </a:rPr>
                      <m:t>=</m:t>
                    </m:r>
                    <m:r>
                      <a:rPr lang="cs-CZ" b="0" i="1" smtClean="0">
                        <a:solidFill>
                          <a:schemeClr val="tx1"/>
                        </a:solidFill>
                        <a:latin typeface="Cambria Math"/>
                        <a:cs typeface="Calibri" pitchFamily="34" charset="0"/>
                      </a:rPr>
                      <m:t>𝑡𝑔</m:t>
                    </m:r>
                    <m:d>
                      <m:dPr>
                        <m:ctrlPr>
                          <a:rPr lang="cs-CZ" b="0" i="1" smtClean="0">
                            <a:solidFill>
                              <a:schemeClr val="tx1"/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dPr>
                      <m:e>
                        <m:r>
                          <a:rPr lang="cs-CZ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Calibri" pitchFamily="34" charset="0"/>
                          </a:rPr>
                          <m:t>∝</m:t>
                        </m:r>
                      </m:e>
                    </m:d>
                  </m:oMath>
                </a14:m>
                <a:endParaRPr lang="cs-CZ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114300" indent="0">
                  <a:spcBef>
                    <a:spcPct val="0"/>
                  </a:spcBef>
                  <a:buClrTx/>
                  <a:buSzTx/>
                  <a:buNone/>
                </a:pPr>
                <a:endParaRPr 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 typeface="Arial" pitchFamily="34" charset="0"/>
                  <a:buChar char="•"/>
                </a:pPr>
                <a:endParaRPr lang="cs-CZ" altLang="cs-CZ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0" name="Text Placeholder 2">
                <a:extLst>
                  <a:ext uri="{FF2B5EF4-FFF2-40B4-BE49-F238E27FC236}">
                    <a16:creationId xmlns:a16="http://schemas.microsoft.com/office/drawing/2014/main" xmlns="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990978"/>
                <a:ext cx="8892000" cy="3992914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tahem dle </a:t>
            </a:r>
            <a:r>
              <a:rPr lang="cs-CZ" dirty="0" smtClean="0">
                <a:solidFill>
                  <a:schemeClr val="accent1"/>
                </a:solidFill>
              </a:rPr>
              <a:t>ČSN </a:t>
            </a:r>
            <a:r>
              <a:rPr lang="sv-SE" dirty="0" smtClean="0">
                <a:solidFill>
                  <a:schemeClr val="accent1"/>
                </a:solidFill>
              </a:rPr>
              <a:t>EN </a:t>
            </a:r>
            <a:r>
              <a:rPr lang="sv-SE" dirty="0">
                <a:solidFill>
                  <a:schemeClr val="accent1"/>
                </a:solidFill>
              </a:rPr>
              <a:t>ISO 6892-1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99" y="900000"/>
            <a:ext cx="5463991" cy="416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006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Závislost R [MPa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l-G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ε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None/>
            </a:pPr>
            <a:r>
              <a:rPr lang="cs-CZ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Výrazná mez kluzu </a:t>
            </a:r>
            <a:r>
              <a:rPr lang="en-US" b="1" i="1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b="1" baseline="-25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ct val="20000"/>
              </a:spcBef>
              <a:buNone/>
            </a:pPr>
            <a:r>
              <a:rPr lang="en-US" sz="12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12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běžná ocel</a:t>
            </a:r>
            <a:r>
              <a:rPr lang="en-US" sz="12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Bef>
                <a:spcPct val="20000"/>
              </a:spcBef>
              <a:buNone/>
            </a:pPr>
            <a:endParaRPr lang="en-US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Smluvní mez kluzu </a:t>
            </a:r>
            <a:r>
              <a:rPr lang="en-US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p0,2</a:t>
            </a:r>
            <a:endParaRPr lang="en-US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None/>
            </a:pPr>
            <a:r>
              <a:rPr lang="en-US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např. hlubokotažná ocel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cs-CZ" sz="1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None/>
            </a:pPr>
            <a:endParaRPr lang="cs-CZ" sz="1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None/>
            </a:pPr>
            <a:r>
              <a:rPr lang="cs-CZ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Deformačně </a:t>
            </a:r>
            <a:r>
              <a:rPr lang="cs-CZ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vystárlá</a:t>
            </a:r>
            <a:r>
              <a:rPr lang="cs-CZ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ocel</a:t>
            </a:r>
            <a:endParaRPr lang="en-US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cs-CZ" sz="12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- horní mez kluzu </a:t>
            </a:r>
            <a:r>
              <a:rPr lang="en-US" b="1" i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b="1" baseline="-25000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eH</a:t>
            </a:r>
            <a:endParaRPr lang="en-US" b="1" baseline="-25000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None/>
            </a:pPr>
            <a:r>
              <a:rPr lang="cs-CZ" sz="1200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- dolní </a:t>
            </a:r>
            <a:r>
              <a:rPr lang="cs-CZ" sz="12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mez kluzu </a:t>
            </a:r>
            <a:r>
              <a:rPr lang="en-US" b="1" i="1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b="1" baseline="-25000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eL</a:t>
            </a:r>
            <a:endParaRPr lang="cs-CZ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sz="12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(L</a:t>
            </a:r>
            <a:r>
              <a:rPr lang="el-GR" sz="12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ϋ</a:t>
            </a:r>
            <a:r>
              <a:rPr lang="cs-CZ" sz="1200" dirty="0" err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dersova</a:t>
            </a:r>
            <a:r>
              <a:rPr lang="cs-CZ" sz="12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prodleva)</a:t>
            </a:r>
            <a:endParaRPr lang="en-US" sz="1200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tahem dle </a:t>
            </a:r>
            <a:r>
              <a:rPr lang="cs-CZ" dirty="0" smtClean="0">
                <a:solidFill>
                  <a:schemeClr val="accent1"/>
                </a:solidFill>
              </a:rPr>
              <a:t>ČSN </a:t>
            </a:r>
            <a:r>
              <a:rPr lang="sv-SE" dirty="0" smtClean="0">
                <a:solidFill>
                  <a:schemeClr val="accent1"/>
                </a:solidFill>
              </a:rPr>
              <a:t>EN </a:t>
            </a:r>
            <a:r>
              <a:rPr lang="sv-SE" dirty="0">
                <a:solidFill>
                  <a:schemeClr val="accent1"/>
                </a:solidFill>
              </a:rPr>
              <a:t>ISO 6892-1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345" y="990978"/>
            <a:ext cx="5043119" cy="384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245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Závislost R </a:t>
            </a:r>
            <a:r>
              <a:rPr lang="cs-CZ" altLang="cs-CZ" dirty="0" smtClean="0">
                <a:solidFill>
                  <a:schemeClr val="tx1"/>
                </a:solidFill>
                <a:latin typeface="Calibri"/>
                <a:cs typeface="Calibri"/>
              </a:rPr>
              <a:t>[MPa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l-GR" dirty="0" smtClean="0">
                <a:solidFill>
                  <a:schemeClr val="tx1"/>
                </a:solidFill>
                <a:latin typeface="Calibri"/>
                <a:cs typeface="Calibri"/>
              </a:rPr>
              <a:t>ε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Celková tažnost </a:t>
            </a:r>
            <a:r>
              <a:rPr 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aseline="-25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Homogenní tažnost </a:t>
            </a:r>
            <a:r>
              <a:rPr 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aseline="-25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tahem dle </a:t>
            </a:r>
            <a:r>
              <a:rPr lang="cs-CZ" dirty="0" smtClean="0">
                <a:solidFill>
                  <a:schemeClr val="accent1"/>
                </a:solidFill>
              </a:rPr>
              <a:t>ČSN </a:t>
            </a:r>
            <a:r>
              <a:rPr lang="sv-SE" dirty="0" smtClean="0">
                <a:solidFill>
                  <a:schemeClr val="accent1"/>
                </a:solidFill>
              </a:rPr>
              <a:t>EN </a:t>
            </a:r>
            <a:r>
              <a:rPr lang="sv-SE" dirty="0">
                <a:solidFill>
                  <a:schemeClr val="accent1"/>
                </a:solidFill>
              </a:rPr>
              <a:t>ISO 6892-1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30" y="990978"/>
            <a:ext cx="5091233" cy="39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737483"/>
              </p:ext>
            </p:extLst>
          </p:nvPr>
        </p:nvGraphicFramePr>
        <p:xfrm>
          <a:off x="1389063" y="3156404"/>
          <a:ext cx="931516" cy="58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Rovnice" r:id="rId4" imgW="685800" imgH="431800" progId="Equation.3">
                  <p:embed/>
                </p:oleObj>
              </mc:Choice>
              <mc:Fallback>
                <p:oleObj name="Rovnice" r:id="rId4" imgW="6858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063" y="3156404"/>
                        <a:ext cx="931516" cy="587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134071"/>
              </p:ext>
            </p:extLst>
          </p:nvPr>
        </p:nvGraphicFramePr>
        <p:xfrm>
          <a:off x="855143" y="1765074"/>
          <a:ext cx="1818901" cy="61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Rovnice" r:id="rId6" imgW="1269449" imgH="431613" progId="Equation.3">
                  <p:embed/>
                </p:oleObj>
              </mc:Choice>
              <mc:Fallback>
                <p:oleObj name="Rovnice" r:id="rId6" imgW="1269449" imgH="43161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143" y="1765074"/>
                        <a:ext cx="1818901" cy="61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716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Celková tažnost </a:t>
            </a:r>
            <a:r>
              <a:rPr lang="cs-CZ" b="1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="1" i="1" baseline="-25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Index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charakterizuje zkušební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tyčku – musí být vždy uveden;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= L</a:t>
            </a:r>
            <a:r>
              <a:rPr lang="cs-CZ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0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Ploché vzorky - nejběžněji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používané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50mm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</a:t>
            </a:r>
            <a:r>
              <a:rPr lang="cs-CZ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80mm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A</a:t>
            </a:r>
            <a:r>
              <a:rPr lang="cs-CZ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100mm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A</a:t>
            </a:r>
            <a:r>
              <a:rPr lang="cs-CZ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120mm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Kulaté vzorky: 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5,65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11,3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baseline="-25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baseline="-25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baseline="-25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baseline="-25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baseline="-25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baseline="-25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Kontrakce Z: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34" y="1070668"/>
            <a:ext cx="27813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tahem dle </a:t>
            </a:r>
            <a:r>
              <a:rPr lang="cs-CZ" dirty="0" smtClean="0">
                <a:solidFill>
                  <a:schemeClr val="accent1"/>
                </a:solidFill>
              </a:rPr>
              <a:t>ČSN </a:t>
            </a:r>
            <a:r>
              <a:rPr lang="sv-SE" dirty="0" smtClean="0">
                <a:solidFill>
                  <a:schemeClr val="accent1"/>
                </a:solidFill>
              </a:rPr>
              <a:t>EN </a:t>
            </a:r>
            <a:r>
              <a:rPr lang="sv-SE" dirty="0">
                <a:solidFill>
                  <a:schemeClr val="accent1"/>
                </a:solidFill>
              </a:rPr>
              <a:t>ISO 6892-1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280665"/>
              </p:ext>
            </p:extLst>
          </p:nvPr>
        </p:nvGraphicFramePr>
        <p:xfrm>
          <a:off x="2917518" y="1070668"/>
          <a:ext cx="1780482" cy="605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Rovnice" r:id="rId4" imgW="1269449" imgH="431613" progId="Equation.3">
                  <p:embed/>
                </p:oleObj>
              </mc:Choice>
              <mc:Fallback>
                <p:oleObj name="Rovnice" r:id="rId4" imgW="1269449" imgH="43161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7518" y="1070668"/>
                        <a:ext cx="1780482" cy="6057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28" y="2634263"/>
            <a:ext cx="24955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3016463" y="2634263"/>
                <a:ext cx="2263760" cy="688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6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cs-CZ" sz="1600" b="0" i="1" smtClean="0">
                              <a:latin typeface="Cambria Math"/>
                            </a:rPr>
                            <m:t>5,65</m:t>
                          </m:r>
                        </m:sub>
                      </m:sSub>
                      <m:r>
                        <a:rPr lang="cs-CZ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Sub>
                        <m:sSubPr>
                          <m:ctrlPr>
                            <a:rPr lang="cs-CZ" sz="16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6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cs-CZ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cs-CZ" sz="1600" b="0" i="1" smtClean="0">
                          <a:latin typeface="Cambria Math"/>
                          <a:ea typeface="Cambria Math"/>
                        </a:rPr>
                        <m:t>=5,65.</m:t>
                      </m:r>
                      <m:rad>
                        <m:radPr>
                          <m:degHide m:val="on"/>
                          <m:ctrlPr>
                            <a:rPr lang="cs-CZ" sz="160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cs-CZ" sz="16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sz="16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cs-CZ" sz="16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cs-CZ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600" b="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cs-CZ" sz="1600" b="0" i="1" smtClean="0">
                              <a:latin typeface="Cambria Math"/>
                            </a:rPr>
                            <m:t>11,3</m:t>
                          </m:r>
                        </m:sub>
                      </m:sSub>
                      <m:r>
                        <a:rPr lang="cs-CZ" sz="1600" b="0" i="1">
                          <a:latin typeface="Cambria Math"/>
                          <a:ea typeface="Cambria Math"/>
                        </a:rPr>
                        <m:t>→ </m:t>
                      </m:r>
                      <m:sSub>
                        <m:sSubPr>
                          <m:ctrlPr>
                            <a:rPr lang="cs-CZ" sz="16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600" b="0" i="1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cs-CZ" sz="1600" b="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cs-CZ" sz="1600" b="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1600" b="0" i="1" smtClean="0">
                          <a:latin typeface="Cambria Math"/>
                          <a:ea typeface="Cambria Math"/>
                        </a:rPr>
                        <m:t>11,3.</m:t>
                      </m:r>
                      <m:rad>
                        <m:radPr>
                          <m:degHide m:val="on"/>
                          <m:ctrlPr>
                            <a:rPr lang="cs-CZ" sz="1600" i="1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cs-CZ" sz="16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sz="1600" b="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cs-CZ" sz="1600" b="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cs-CZ" sz="16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463" y="2634263"/>
                <a:ext cx="2263760" cy="68865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120512"/>
              </p:ext>
            </p:extLst>
          </p:nvPr>
        </p:nvGraphicFramePr>
        <p:xfrm>
          <a:off x="2239416" y="3758213"/>
          <a:ext cx="2458584" cy="56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Rovnice" r:id="rId8" imgW="1651000" imgH="381000" progId="Equation.3">
                  <p:embed/>
                </p:oleObj>
              </mc:Choice>
              <mc:Fallback>
                <p:oleObj name="Rovnice" r:id="rId8" imgW="1651000" imgH="381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416" y="3758213"/>
                        <a:ext cx="2458584" cy="56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76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2544988" cy="47019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Vliv počáteční délky L</a:t>
            </a:r>
            <a:r>
              <a:rPr lang="cs-CZ" altLang="cs-CZ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0</a:t>
            </a:r>
            <a:endParaRPr lang="cs-CZ" baseline="-25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tahem dle </a:t>
            </a:r>
            <a:r>
              <a:rPr lang="cs-CZ" dirty="0" smtClean="0">
                <a:solidFill>
                  <a:schemeClr val="accent1"/>
                </a:solidFill>
              </a:rPr>
              <a:t>ČSN </a:t>
            </a:r>
            <a:r>
              <a:rPr lang="sv-SE" dirty="0" smtClean="0">
                <a:solidFill>
                  <a:schemeClr val="accent1"/>
                </a:solidFill>
              </a:rPr>
              <a:t>EN </a:t>
            </a:r>
            <a:r>
              <a:rPr lang="sv-SE" dirty="0">
                <a:solidFill>
                  <a:schemeClr val="accent1"/>
                </a:solidFill>
              </a:rPr>
              <a:t>ISO 6892-1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6819" r="9303" b="3737"/>
          <a:stretch/>
        </p:blipFill>
        <p:spPr>
          <a:xfrm>
            <a:off x="353467" y="1613571"/>
            <a:ext cx="4172429" cy="31765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35" y="1636258"/>
            <a:ext cx="4254591" cy="306637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 txBox="1">
            <a:spLocks/>
          </p:cNvSpPr>
          <p:nvPr/>
        </p:nvSpPr>
        <p:spPr>
          <a:xfrm>
            <a:off x="5483547" y="990978"/>
            <a:ext cx="2746054" cy="470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457200" marR="0" indent="-34290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6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Vliv anizotropie materiálu</a:t>
            </a:r>
            <a:endParaRPr lang="cs-CZ" baseline="-25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Font typeface="Arial"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Font typeface="Arial"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Font typeface="Arial"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36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37355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Vzorek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je namáhán na tlak až do vzniku prvních trhlin. </a:t>
            </a: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Při zatížení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dochází ke změně tvaru (snížení výšky a nárůstu šířky) tzv. </a:t>
            </a:r>
            <a:r>
              <a:rPr 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soudečkovitosti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Houževnaté materiály = dochází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 deformaci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je možné zkonstruovat tlakový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diagram.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Křehké materiály =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dochází k porušení náhle. </a:t>
            </a: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Zjišťovanými veličinami: poměrné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zkrácení, rozšíření, mez kluzu v tlaku a mez pevnosti v tlaku. 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</a:t>
            </a:r>
            <a:r>
              <a:rPr lang="cs-CZ" dirty="0" smtClean="0">
                <a:solidFill>
                  <a:schemeClr val="accent1"/>
                </a:solidFill>
              </a:rPr>
              <a:t>tlakem</a:t>
            </a:r>
            <a:endParaRPr lang="sv-SE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ovéPole 22"/>
              <p:cNvSpPr txBox="1"/>
              <p:nvPr/>
            </p:nvSpPr>
            <p:spPr>
              <a:xfrm>
                <a:off x="5887935" y="4736305"/>
                <a:ext cx="1980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cs-CZ" b="0" i="0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cs-CZ" i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0" smtClean="0">
                              <a:latin typeface="Cambria Math"/>
                            </a:rPr>
                            <m:t>2,5 </m:t>
                          </m:r>
                          <m:r>
                            <a:rPr lang="cs-CZ" b="0" i="0" smtClean="0">
                              <a:latin typeface="Cambria Math"/>
                              <a:ea typeface="Cambria Math"/>
                            </a:rPr>
                            <m:t>÷3</m:t>
                          </m:r>
                        </m:e>
                      </m:d>
                      <m:sSub>
                        <m:sSub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  <a:ea typeface="Cambria Math"/>
                            </a:rPr>
                            <m:t>D</m:t>
                          </m:r>
                        </m:e>
                        <m:sub>
                          <m:r>
                            <a:rPr lang="cs-CZ" b="0" i="0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3" name="TextovéPol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935" y="4736305"/>
                <a:ext cx="198002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87" y="3811766"/>
            <a:ext cx="3643712" cy="93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Skupina 23"/>
          <p:cNvGrpSpPr/>
          <p:nvPr/>
        </p:nvGrpSpPr>
        <p:grpSpPr>
          <a:xfrm>
            <a:off x="2120793" y="2582553"/>
            <a:ext cx="2812936" cy="2465857"/>
            <a:chOff x="323528" y="1132557"/>
            <a:chExt cx="4125965" cy="3645024"/>
          </a:xfrm>
        </p:grpSpPr>
        <p:pic>
          <p:nvPicPr>
            <p:cNvPr id="25" name="Zkouska_tlakem_B.wmv">
              <a:hlinkClick r:id="" action="ppaction://media"/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2353.0312" end="3353.2216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23528" y="1132557"/>
              <a:ext cx="4125965" cy="3645024"/>
            </a:xfrm>
            <a:prstGeom prst="rect">
              <a:avLst/>
            </a:prstGeom>
          </p:spPr>
        </p:pic>
        <p:sp>
          <p:nvSpPr>
            <p:cNvPr id="26" name="TextovéPole 25"/>
            <p:cNvSpPr txBox="1"/>
            <p:nvPr/>
          </p:nvSpPr>
          <p:spPr>
            <a:xfrm>
              <a:off x="539552" y="4005064"/>
              <a:ext cx="64807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cs-CZ" sz="1000" dirty="0" smtClean="0"/>
            </a:p>
            <a:p>
              <a:pPr algn="ctr"/>
              <a:endParaRPr lang="cs-CZ" sz="1000" dirty="0"/>
            </a:p>
            <a:p>
              <a:pPr algn="ctr"/>
              <a:endParaRPr lang="cs-CZ" sz="1000" dirty="0"/>
            </a:p>
            <a:p>
              <a:pPr algn="ctr"/>
              <a:endParaRPr lang="cs-CZ" sz="1000" dirty="0"/>
            </a:p>
          </p:txBody>
        </p:sp>
      </p:grpSp>
      <p:pic>
        <p:nvPicPr>
          <p:cNvPr id="27" name="Obrázek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0" y="2527692"/>
            <a:ext cx="1306286" cy="220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ovéPole 28"/>
              <p:cNvSpPr txBox="1"/>
              <p:nvPr/>
            </p:nvSpPr>
            <p:spPr>
              <a:xfrm>
                <a:off x="6877949" y="2629560"/>
                <a:ext cx="908341" cy="380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cs-CZ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Arial"/>
                          </a:rPr>
                        </m:ctrlPr>
                      </m:sSubPr>
                      <m:e>
                        <m:r>
                          <a:rPr kumimoji="0" lang="cs-CZ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Arial"/>
                          </a:rPr>
                          <m:t>𝑅</m:t>
                        </m:r>
                      </m:e>
                      <m:sub>
                        <m:r>
                          <a:rPr kumimoji="0" lang="cs-CZ" sz="16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Arial"/>
                          </a:rPr>
                          <m:t>𝑚𝑡</m:t>
                        </m:r>
                      </m:sub>
                    </m:sSub>
                  </m:oMath>
                </a14:m>
                <a:r>
                  <a:rPr kumimoji="0" lang="cs-CZ" sz="1600" b="0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ea typeface="+mn-ea"/>
                    <a:cs typeface="+mn-cs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cs-CZ" sz="1600" b="0" i="1" u="none" strike="noStrike" cap="none" spc="0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cs-CZ" sz="1600" b="0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cs-CZ" sz="1600" b="0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Arial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cs-CZ" sz="1600" b="0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Arial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cs-CZ" sz="1600" b="0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cs-CZ" sz="1600" b="0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Arial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cs-CZ" sz="1600" b="0" i="1" u="none" strike="noStrike" cap="none" spc="0" normalizeH="0" baseline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/>
                                <a:ea typeface="+mn-ea"/>
                                <a:cs typeface="+mn-cs"/>
                                <a:sym typeface="Arial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kumimoji="0" lang="cs-CZ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29" name="TextovéPol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949" y="2629560"/>
                <a:ext cx="908341" cy="380169"/>
              </a:xfrm>
              <a:prstGeom prst="rect">
                <a:avLst/>
              </a:prstGeom>
              <a:blipFill rotWithShape="1">
                <a:blip r:embed="rId8"/>
                <a:stretch>
                  <a:fillRect l="-7383" t="-3175" r="-671" b="-952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4879361" y="2688268"/>
            <a:ext cx="1870705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kumimoji="0" lang="cs-CZ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itchFamily="34" charset="0"/>
                <a:cs typeface="Calibri" pitchFamily="34" charset="0"/>
                <a:sym typeface="Arial"/>
              </a:rPr>
              <a:t>Pevnost v tlaku </a:t>
            </a:r>
            <a:r>
              <a:rPr lang="cs-CZ" sz="1600" dirty="0" smtClean="0">
                <a:latin typeface="Calibri"/>
                <a:cs typeface="Calibri"/>
              </a:rPr>
              <a:t>[MPa]</a:t>
            </a:r>
            <a:r>
              <a:rPr lang="cs-CZ" sz="1600" dirty="0" smtClean="0">
                <a:latin typeface="Calibri" pitchFamily="34" charset="0"/>
                <a:cs typeface="Calibri" pitchFamily="34" charset="0"/>
              </a:rPr>
              <a:t>:</a:t>
            </a: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879361" y="3255605"/>
            <a:ext cx="181940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itchFamily="34" charset="0"/>
                <a:cs typeface="Calibri" pitchFamily="34" charset="0"/>
                <a:sym typeface="Arial"/>
              </a:rPr>
              <a:t>Poměrné stlačení </a:t>
            </a:r>
            <a:r>
              <a:rPr kumimoji="0" lang="cs-CZ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cs typeface="Calibri"/>
                <a:sym typeface="Arial"/>
              </a:rPr>
              <a:t>[%]</a:t>
            </a:r>
            <a:r>
              <a:rPr kumimoji="0" lang="cs-CZ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itchFamily="34" charset="0"/>
                <a:cs typeface="Calibri" pitchFamily="34" charset="0"/>
                <a:sym typeface="Arial"/>
              </a:rPr>
              <a:t>:</a:t>
            </a:r>
            <a:endParaRPr kumimoji="0" lang="cs-CZ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itchFamily="34" charset="0"/>
              <a:cs typeface="Calibri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800665" y="3155929"/>
                <a:ext cx="1480021" cy="445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cs-CZ" sz="1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cs-CZ" sz="1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  <m:t>𝐴</m:t>
                          </m:r>
                        </m:e>
                        <m:sub>
                          <m:r>
                            <a:rPr kumimoji="0" lang="cs-CZ" sz="1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  <m:t>𝑡</m:t>
                          </m:r>
                        </m:sub>
                      </m:sSub>
                      <m:r>
                        <a:rPr kumimoji="0" lang="cs-CZ" sz="1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cs-CZ" sz="1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0</m:t>
                              </m:r>
                            </m:sub>
                          </m:sSub>
                          <m:r>
                            <a:rPr kumimoji="0" lang="cs-CZ" sz="1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/>
                              <a:ea typeface="Cambria Math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Cambria Math"/>
                                  <a:sym typeface="Arial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Cambria Math"/>
                                  <a:sym typeface="Arial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cs-CZ" sz="14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kumimoji="0" lang="cs-CZ" sz="1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/>
                          <a:ea typeface="Cambria Math"/>
                          <a:sym typeface="Arial"/>
                        </a:rPr>
                        <m:t>∙100</m:t>
                      </m:r>
                    </m:oMath>
                  </m:oMathPara>
                </a14:m>
                <a:endParaRPr kumimoji="0" lang="cs-CZ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665" y="3155929"/>
                <a:ext cx="1480021" cy="445571"/>
              </a:xfrm>
              <a:prstGeom prst="rect">
                <a:avLst/>
              </a:prstGeom>
              <a:blipFill rotWithShape="1">
                <a:blip r:embed="rId9"/>
                <a:stretch>
                  <a:fillRect l="-2066" t="-1370" r="-2066" b="-684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779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/>
            </p:par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Schopnost kovových materiálů se plasticky deformovat ohybem.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Plastická deformace zkušebního vzorku ohybem do dosažení předepsaného úhlu, aniž by se změnil směr zatěžování.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Zařízení - Ohýbací přípravek s dvěma podpěrami a trnem: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ohybem dle ČSN EN ISO 7438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08" y="2437254"/>
            <a:ext cx="4153114" cy="178128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9" y="2437254"/>
            <a:ext cx="3899687" cy="121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2705325" y="4072602"/>
                <a:ext cx="1590051" cy="459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b="0" i="0" smtClean="0">
                          <a:latin typeface="Cambria Math"/>
                        </a:rPr>
                        <m:t>l</m:t>
                      </m:r>
                      <m:r>
                        <a:rPr lang="cs-CZ" b="0" i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cs-CZ" b="0" i="0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D</m:t>
                          </m:r>
                          <m:r>
                            <a:rPr lang="cs-CZ" b="0" i="0" smtClean="0">
                              <a:latin typeface="Cambria Math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a</m:t>
                          </m:r>
                        </m:e>
                      </m:d>
                      <m:r>
                        <a:rPr lang="cs-CZ" b="0" i="0" smtClean="0">
                          <a:latin typeface="Cambria Math"/>
                          <a:ea typeface="Cambria Math"/>
                        </a:rPr>
                        <m:t>±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  <a:ea typeface="Cambria Math"/>
                            </a:rPr>
                            <m:t>a</m:t>
                          </m:r>
                        </m:num>
                        <m:den>
                          <m:r>
                            <a:rPr lang="cs-CZ" b="0" i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cs-CZ" b="0" dirty="0" smtClean="0">
                  <a:latin typeface="Calibri" pitchFamily="34" charset="0"/>
                  <a:ea typeface="Cambria Math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325" y="4072602"/>
                <a:ext cx="1590051" cy="4598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5151839" y="4164036"/>
                <a:ext cx="25256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</a:rPr>
                        <m:t>pro</m:t>
                      </m:r>
                      <m:r>
                        <a:rPr lang="cs-CZ" sz="12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</a:rPr>
                        <m:t>a</m:t>
                      </m:r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&lt;3 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  <a:ea typeface="Cambria Math"/>
                        </a:rPr>
                        <m:t>mm</m:t>
                      </m:r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  <a:ea typeface="Cambria Math"/>
                        </a:rPr>
                        <m:t>b</m:t>
                      </m:r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cs-CZ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sz="1200" b="0" i="0" smtClean="0">
                              <a:latin typeface="Cambria Math"/>
                              <a:ea typeface="Cambria Math"/>
                            </a:rPr>
                            <m:t>20±5</m:t>
                          </m:r>
                        </m:e>
                      </m:d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  <a:ea typeface="Cambria Math"/>
                        </a:rPr>
                        <m:t>mm</m:t>
                      </m:r>
                    </m:oMath>
                  </m:oMathPara>
                </a14:m>
                <a:endParaRPr lang="cs-CZ" sz="12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839" y="4164036"/>
                <a:ext cx="2525691" cy="2769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5146083" y="4444401"/>
                <a:ext cx="26106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</a:rPr>
                        <m:t>pro</m:t>
                      </m:r>
                      <m:r>
                        <a:rPr lang="cs-CZ" sz="12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</a:rPr>
                        <m:t>a</m:t>
                      </m:r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≥3 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  <a:ea typeface="Cambria Math"/>
                        </a:rPr>
                        <m:t>mm</m:t>
                      </m:r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 →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  <a:ea typeface="Cambria Math"/>
                        </a:rPr>
                        <m:t>b</m:t>
                      </m:r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cs-CZ" sz="1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sz="1200" b="0" i="0" smtClean="0">
                              <a:latin typeface="Cambria Math"/>
                              <a:ea typeface="Cambria Math"/>
                            </a:rPr>
                            <m:t>20÷50</m:t>
                          </m:r>
                        </m:e>
                      </m:d>
                      <m:r>
                        <a:rPr lang="cs-CZ" sz="12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200" b="0" i="0" smtClean="0">
                          <a:latin typeface="Cambria Math"/>
                          <a:ea typeface="Cambria Math"/>
                        </a:rPr>
                        <m:t>mm</m:t>
                      </m:r>
                    </m:oMath>
                  </m:oMathPara>
                </a14:m>
                <a:endParaRPr lang="cs-CZ" sz="12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083" y="4444401"/>
                <a:ext cx="2610651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2358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ohybem dle ČSN EN ISO 7438</a:t>
            </a:r>
          </a:p>
        </p:txBody>
      </p:sp>
      <p:pic>
        <p:nvPicPr>
          <p:cNvPr id="11" name="Ohy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632.458" end="6280.47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730" y="1134131"/>
            <a:ext cx="4641156" cy="3094104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019493"/>
              </p:ext>
            </p:extLst>
          </p:nvPr>
        </p:nvGraphicFramePr>
        <p:xfrm>
          <a:off x="6152078" y="1032397"/>
          <a:ext cx="967667" cy="547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Rovnice" r:id="rId6" imgW="761760" imgH="431640" progId="Equation.3">
                  <p:embed/>
                </p:oleObj>
              </mc:Choice>
              <mc:Fallback>
                <p:oleObj name="Rovnice" r:id="rId6" imgW="761760" imgH="431640" progId="Equation.3">
                  <p:embed/>
                  <p:pic>
                    <p:nvPicPr>
                      <p:cNvPr id="0" name="Objek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078" y="1032397"/>
                        <a:ext cx="967667" cy="5477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583900"/>
              </p:ext>
            </p:extLst>
          </p:nvPr>
        </p:nvGraphicFramePr>
        <p:xfrm>
          <a:off x="6152078" y="1669533"/>
          <a:ext cx="1203711" cy="483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Rovnice" r:id="rId8" imgW="977760" imgH="393480" progId="Equation.3">
                  <p:embed/>
                </p:oleObj>
              </mc:Choice>
              <mc:Fallback>
                <p:oleObj name="Rovnice" r:id="rId8" imgW="977760" imgH="393480" progId="Equation.3">
                  <p:embed/>
                  <p:pic>
                    <p:nvPicPr>
                      <p:cNvPr id="0" name="Objek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2078" y="1669533"/>
                        <a:ext cx="1203711" cy="483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6613807" y="3225723"/>
                <a:ext cx="988888" cy="524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o</m:t>
                          </m:r>
                        </m:sub>
                      </m:sSub>
                      <m:r>
                        <a:rPr lang="cs-CZ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b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cs-CZ" b="0" i="0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0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807" y="3225723"/>
                <a:ext cx="988888" cy="52456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/>
              <p:cNvSpPr txBox="1"/>
              <p:nvPr/>
            </p:nvSpPr>
            <p:spPr>
              <a:xfrm>
                <a:off x="6538822" y="3823981"/>
                <a:ext cx="1062855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o</m:t>
                          </m:r>
                        </m:sub>
                      </m:sSub>
                      <m:r>
                        <a:rPr lang="cs-CZ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a</m:t>
                              </m:r>
                            </m:e>
                            <m:sup>
                              <m:r>
                                <a:rPr lang="cs-CZ" b="0" i="0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cs-CZ" b="0" i="0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TextovéPol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22" y="3823981"/>
                <a:ext cx="1062855" cy="64812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6672085" y="4423915"/>
                <a:ext cx="993670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o</m:t>
                          </m:r>
                        </m:sub>
                      </m:sSub>
                      <m:r>
                        <a:rPr lang="cs-CZ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d</m:t>
                              </m:r>
                            </m:e>
                            <m:sup>
                              <m:r>
                                <a:rPr lang="cs-CZ" b="0" i="0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cs-CZ" b="0" i="0" smtClean="0">
                              <a:latin typeface="Cambria Math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85" y="4423915"/>
                <a:ext cx="993670" cy="52456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040000" y="3365488"/>
            <a:ext cx="24117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2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Pro obdélníkový průřez: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5040000" y="4005743"/>
            <a:ext cx="24117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2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Pro čtvercový průřez: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596980" y="2280010"/>
            <a:ext cx="29605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</a:pPr>
            <a:r>
              <a:rPr lang="cs-CZ" altLang="cs-CZ" sz="12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L	-  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vzdálenost podpor,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</a:pPr>
            <a:r>
              <a:rPr lang="cs-CZ" altLang="cs-CZ" sz="1200" dirty="0" err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W</a:t>
            </a:r>
            <a:r>
              <a:rPr lang="cs-CZ" altLang="cs-CZ" sz="1200" baseline="-25000" dirty="0" err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o</a:t>
            </a:r>
            <a:r>
              <a:rPr lang="cs-CZ" altLang="cs-CZ" sz="1200" baseline="-250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r>
              <a:rPr lang="cs-CZ" altLang="cs-CZ" sz="12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- p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růřezový modul v ohybu</a:t>
            </a:r>
          </a:p>
          <a:p>
            <a:pPr marL="444500" marR="0" lvl="0" indent="-444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</a:pPr>
            <a:r>
              <a:rPr lang="cs-CZ" altLang="cs-CZ" sz="1200" dirty="0" err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F</a:t>
            </a:r>
            <a:r>
              <a:rPr lang="cs-CZ" altLang="cs-CZ" sz="1200" baseline="-25000" dirty="0" err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max</a:t>
            </a:r>
            <a:r>
              <a:rPr lang="cs-CZ" altLang="cs-CZ" sz="1200" baseline="-250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r>
              <a:rPr lang="cs-CZ" altLang="cs-CZ" sz="12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-</a:t>
            </a:r>
            <a:r>
              <a:rPr lang="cs-CZ" altLang="cs-CZ" sz="12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maximální síla</a:t>
            </a:r>
            <a:r>
              <a:rPr kumimoji="0" lang="cs-CZ" altLang="cs-CZ" sz="1200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dosažená při zkoušce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           		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040000" y="4609478"/>
            <a:ext cx="24117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2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Pro kruhový průřez: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6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7529" y="4710313"/>
            <a:ext cx="2264521" cy="43318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Tvrdost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 odpor proti deformaci povrchu tělesa vyvolaný působením geometricky definovaného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tělesa; 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Podle rychlosti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zatěžování:</a:t>
            </a:r>
          </a:p>
          <a:p>
            <a:pPr eaLnBrk="1" hangingPunct="1"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Zkoušky statické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 vtlačuje klidnou silou ve směru kolmém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ke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zkoušenému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povrchu;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Zkoušky dynamické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cs-CZ" alt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proniká do zkoumaného povrchu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rázem vedeným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kolmo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 povrchu.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Podle účelu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měření:</a:t>
            </a:r>
          </a:p>
          <a:p>
            <a:pPr eaLnBrk="1" hangingPunct="1"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Zkoušky </a:t>
            </a:r>
            <a:r>
              <a:rPr lang="cs-CZ" altLang="cs-CZ" b="1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makrotvrdosti</a:t>
            </a:r>
            <a:endParaRPr lang="cs-CZ" altLang="cs-CZ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Zkoušky </a:t>
            </a:r>
            <a:r>
              <a:rPr lang="cs-CZ" altLang="cs-CZ" b="1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mikrotvrdosti</a:t>
            </a:r>
            <a:endParaRPr lang="cs-CZ" altLang="cs-CZ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Podle principu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1.</a:t>
            </a:r>
            <a:r>
              <a:rPr lang="cs-CZ" alt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Zkoušky vrypové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pohyb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ostrého nástroje rovnoběžně s povrchem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materiálu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tak, aby se vytvořil vryp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(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křehké materiály, minerály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);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Zkoušky odrazové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odraz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zkušebního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tělesa = výška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jeho odskoku od měřené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plochy (těleso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způsobí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plastickou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deformaci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materiálu,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dojde ke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spotřebování části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energie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tělesa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to se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neodrazí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 původní výšky (např. zkouška odrazem podle </a:t>
            </a:r>
            <a:r>
              <a:rPr lang="cs-CZ" alt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Shorea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Zkoušky </a:t>
            </a:r>
            <a:r>
              <a:rPr lang="cs-CZ" altLang="cs-CZ" b="1" i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vnikací</a:t>
            </a:r>
            <a:r>
              <a:rPr lang="cs-CZ" alt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nejčastější zkoušky u kovových materiálů.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Zkoušky tvrdosti</a:t>
            </a:r>
            <a:endParaRPr lang="x-non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46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8" y="1591631"/>
            <a:ext cx="2487002" cy="186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90" y="1199230"/>
            <a:ext cx="2936599" cy="22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Zařízení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Ohýbací přípravek s blokem ve tvaru „V“ a trnem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Zařízení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Ohýbací přípravek s upínacími čelistmi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ohybem dle ČSN EN ISO 7438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1744276" y="3344504"/>
            <a:ext cx="2179836" cy="1685510"/>
            <a:chOff x="2171602" y="1284928"/>
            <a:chExt cx="4800796" cy="2890514"/>
          </a:xfrm>
        </p:grpSpPr>
        <p:sp>
          <p:nvSpPr>
            <p:cNvPr id="11" name="TextovéPole 10"/>
            <p:cNvSpPr txBox="1"/>
            <p:nvPr/>
          </p:nvSpPr>
          <p:spPr>
            <a:xfrm rot="16706435">
              <a:off x="6427611" y="3416892"/>
              <a:ext cx="36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latin typeface="Symbol" panose="05050102010706020507" pitchFamily="18" charset="2"/>
                </a:rPr>
                <a:t>a</a:t>
              </a:r>
              <a:endParaRPr lang="cs-CZ" sz="1200" dirty="0">
                <a:latin typeface="Symbol" panose="05050102010706020507" pitchFamily="18" charset="2"/>
              </a:endParaRPr>
            </a:p>
          </p:txBody>
        </p:sp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602" y="1284928"/>
              <a:ext cx="4800796" cy="2890514"/>
            </a:xfrm>
            <a:prstGeom prst="rect">
              <a:avLst/>
            </a:prstGeom>
          </p:spPr>
        </p:pic>
      </p:grpSp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62" y="3458625"/>
            <a:ext cx="3047668" cy="14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1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Jeden konec vzorku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je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nepohyblivě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upnut a druhý konec je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zatěžován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kroutícím momentem o určité velikosti = vznik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porušení,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ke kterému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dojde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při překročení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maximálního napětí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 krutu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Cílem je stanovení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úhlu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zkroucení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 působení určitého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kroutícího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momentu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 daný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materiál.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Statická zkouška krutem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t="10439" r="9291" b="31181"/>
          <a:stretch>
            <a:fillRect/>
          </a:stretch>
        </p:blipFill>
        <p:spPr bwMode="auto">
          <a:xfrm>
            <a:off x="615272" y="2015828"/>
            <a:ext cx="3211386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88" y="2036188"/>
            <a:ext cx="3428127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15272" y="3800110"/>
            <a:ext cx="17821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6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Kroutící moment:</a:t>
            </a:r>
            <a:endParaRPr kumimoji="0" lang="cs-CZ" altLang="cs-CZ" sz="1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2336364" y="3828952"/>
                <a:ext cx="1148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/>
                          </a:rPr>
                          <m:t>k</m:t>
                        </m:r>
                      </m:sub>
                    </m:sSub>
                    <m:r>
                      <a:rPr lang="cs-CZ" b="0" i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cs-CZ" b="0" i="0" smtClean="0">
                        <a:latin typeface="Cambria Math"/>
                      </a:rPr>
                      <m:t>F</m:t>
                    </m:r>
                    <m:r>
                      <a:rPr lang="cs-CZ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cs-CZ" dirty="0" smtClean="0"/>
                  <a:t> a</a:t>
                </a:r>
                <a:endParaRPr lang="cs-CZ" dirty="0"/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364" y="3828952"/>
                <a:ext cx="1148456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6724051" y="4053712"/>
                <a:ext cx="1105559" cy="657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k</m:t>
                          </m:r>
                        </m:sub>
                      </m:sSub>
                      <m:r>
                        <a:rPr lang="cs-CZ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k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W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k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051" y="4053712"/>
                <a:ext cx="1105559" cy="6576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/>
              <p:cNvSpPr txBox="1"/>
              <p:nvPr/>
            </p:nvSpPr>
            <p:spPr>
              <a:xfrm>
                <a:off x="2626465" y="4079650"/>
                <a:ext cx="1233864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</a:rPr>
                            <m:t>k</m:t>
                          </m:r>
                        </m:sub>
                      </m:sSub>
                      <m:r>
                        <a:rPr lang="cs-CZ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  <m:sSup>
                            <m:sSupPr>
                              <m:ctrlPr>
                                <a:rPr lang="cs-CZ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/>
                                </a:rPr>
                                <m:t>d</m:t>
                              </m:r>
                            </m:e>
                            <m:sup>
                              <m:r>
                                <a:rPr lang="cs-CZ" b="0" i="0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cs-CZ" b="0" i="0" smtClean="0">
                              <a:latin typeface="Cambria Math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9" name="TextovéPol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465" y="4079650"/>
                <a:ext cx="1233864" cy="6481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32057" y="4203791"/>
            <a:ext cx="22324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6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Modul průřezu v krutu:</a:t>
            </a:r>
            <a:endParaRPr kumimoji="0" lang="cs-CZ" altLang="cs-CZ" sz="1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480551" y="4203562"/>
            <a:ext cx="22435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600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Napětí v krajním vlákně:</a:t>
            </a:r>
            <a:endParaRPr kumimoji="0" lang="cs-CZ" altLang="cs-CZ" sz="16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12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ČSN ISO 148-1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Kovové materiály – Zkouška rázem v ohybu metodou </a:t>
            </a:r>
            <a:r>
              <a:rPr 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Charpy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vzorky V nebo U-vrub.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ČSN EN ISO 14556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Kovové materiály – Zkouška rázem v ohybu na kyvadlovém kladivu tyčí </a:t>
            </a:r>
            <a:r>
              <a:rPr 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Charpy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s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V-vrubem - Instrumentovaná zkušební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metoda.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Houževnatost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materiálu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odpovídá kombinaci pevnosti a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plasticity;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            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odpovídá mechanické energii spotřebované na plastickou deformaci a            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porušení materiálu.    </a:t>
            </a: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Metoda </a:t>
            </a:r>
            <a:r>
              <a:rPr 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Charpy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nergie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potřebná pro přeražení zkušebního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tělesa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(absorbovaná energie) =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KV, KU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[J] s indexem 2 nebo 8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Vrubová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houževnatost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KCV, KCU </a:t>
            </a:r>
            <a:endParaRPr lang="cs-CZ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KCV= KV/S</a:t>
            </a:r>
            <a:r>
              <a:rPr lang="cs-CZ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J/cm</a:t>
            </a:r>
            <a:r>
              <a:rPr lang="cs-CZ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],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KCU= KU/S</a:t>
            </a:r>
            <a:r>
              <a:rPr lang="cs-CZ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J/cm</a:t>
            </a:r>
            <a:r>
              <a:rPr lang="cs-CZ" baseline="30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]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</a:t>
            </a: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Zkouška rázem v ohybu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 b="8139"/>
          <a:stretch/>
        </p:blipFill>
        <p:spPr bwMode="auto">
          <a:xfrm>
            <a:off x="5689108" y="2617801"/>
            <a:ext cx="2540492" cy="22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243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Zkouška rázem v ohybu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8" y="1021976"/>
            <a:ext cx="3387360" cy="369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ZMENA_DYN_HOUZ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19" y="1235463"/>
            <a:ext cx="3576948" cy="348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031410" y="4784644"/>
            <a:ext cx="5724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 smtClean="0">
                <a:latin typeface="Calibri" pitchFamily="34" charset="0"/>
                <a:cs typeface="Calibri" pitchFamily="34" charset="0"/>
              </a:rPr>
              <a:t>Princip zkoušky rázem v ohybu metodou </a:t>
            </a:r>
            <a:r>
              <a:rPr lang="cs-CZ" sz="1200" i="1" dirty="0" err="1" smtClean="0">
                <a:latin typeface="Calibri" pitchFamily="34" charset="0"/>
                <a:cs typeface="Calibri" pitchFamily="34" charset="0"/>
              </a:rPr>
              <a:t>Charpy</a:t>
            </a:r>
            <a:endParaRPr lang="cs-CZ" sz="12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Obdélník 8"/>
          <p:cNvSpPr>
            <a:spLocks noChangeArrowheads="1"/>
          </p:cNvSpPr>
          <p:nvPr/>
        </p:nvSpPr>
        <p:spPr bwMode="auto">
          <a:xfrm>
            <a:off x="3199612" y="4347495"/>
            <a:ext cx="12634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 b="1" i="1" dirty="0"/>
              <a:t>K = </a:t>
            </a:r>
            <a:r>
              <a:rPr lang="cs-CZ" altLang="cs-CZ" b="1" i="1" dirty="0" smtClean="0"/>
              <a:t>G </a:t>
            </a:r>
            <a:r>
              <a:rPr lang="cs-CZ" altLang="cs-CZ" b="1" i="1" dirty="0"/>
              <a:t>(H – h)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94707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Zkušební vzorek –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geometrie dána normou</a:t>
            </a:r>
            <a:endParaRPr lang="cs-CZ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</a:t>
            </a: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Zkouška rázem v ohybu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7" y="1347146"/>
            <a:ext cx="3286107" cy="295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52"/>
          <a:stretch>
            <a:fillRect/>
          </a:stretch>
        </p:blipFill>
        <p:spPr bwMode="auto">
          <a:xfrm>
            <a:off x="5153665" y="1205220"/>
            <a:ext cx="2545963" cy="134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5"/>
          <a:stretch>
            <a:fillRect/>
          </a:stretch>
        </p:blipFill>
        <p:spPr bwMode="auto">
          <a:xfrm>
            <a:off x="5152078" y="2964170"/>
            <a:ext cx="2541854" cy="134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9"/>
          <p:cNvSpPr txBox="1">
            <a:spLocks noChangeArrowheads="1"/>
          </p:cNvSpPr>
          <p:nvPr/>
        </p:nvSpPr>
        <p:spPr bwMode="auto">
          <a:xfrm>
            <a:off x="894007" y="4320000"/>
            <a:ext cx="24545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200" i="1" dirty="0">
                <a:latin typeface="Calibri" pitchFamily="34" charset="0"/>
              </a:rPr>
              <a:t>Umístění zkušebního vzorku na stroji</a:t>
            </a:r>
          </a:p>
        </p:txBody>
      </p:sp>
      <p:sp>
        <p:nvSpPr>
          <p:cNvPr id="16" name="TextovéPole 13"/>
          <p:cNvSpPr txBox="1">
            <a:spLocks noChangeArrowheads="1"/>
          </p:cNvSpPr>
          <p:nvPr/>
        </p:nvSpPr>
        <p:spPr bwMode="auto">
          <a:xfrm>
            <a:off x="5148350" y="4320000"/>
            <a:ext cx="2499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200" i="1" dirty="0">
                <a:latin typeface="Calibri" pitchFamily="34" charset="0"/>
              </a:rPr>
              <a:t>Zkušební vzorek </a:t>
            </a:r>
          </a:p>
          <a:p>
            <a:pPr eaLnBrk="1" hangingPunct="1"/>
            <a:r>
              <a:rPr lang="cs-CZ" sz="1200" i="1" dirty="0">
                <a:latin typeface="Calibri" pitchFamily="34" charset="0"/>
              </a:rPr>
              <a:t> 1, 2, 3, 4, 5 – dáno tabulkou v normě</a:t>
            </a:r>
          </a:p>
        </p:txBody>
      </p:sp>
    </p:spTree>
    <p:extLst>
      <p:ext uri="{BB962C8B-B14F-4D97-AF65-F5344CB8AC3E}">
        <p14:creationId xmlns:p14="http://schemas.microsoft.com/office/powerpoint/2010/main" val="3241116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Hodnocení vzhledu lomové plochy -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změří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 rozměry A </a:t>
            </a:r>
            <a:r>
              <a:rPr 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B,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 tabulky v normě se určí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procenta.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smykového lomu.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</a:t>
            </a: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Zkouška rázem v ohybu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4" t="2965" r="7029" b="6346"/>
          <a:stretch/>
        </p:blipFill>
        <p:spPr bwMode="auto">
          <a:xfrm>
            <a:off x="353320" y="1447496"/>
            <a:ext cx="2616955" cy="20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80" y="2351971"/>
            <a:ext cx="5050976" cy="18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80" y="1530321"/>
            <a:ext cx="5050976" cy="66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ovéPole 5"/>
          <p:cNvSpPr txBox="1">
            <a:spLocks noChangeArrowheads="1"/>
          </p:cNvSpPr>
          <p:nvPr/>
        </p:nvSpPr>
        <p:spPr bwMode="auto">
          <a:xfrm>
            <a:off x="353320" y="3817460"/>
            <a:ext cx="35848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600" dirty="0">
                <a:latin typeface="Calibri" pitchFamily="34" charset="0"/>
              </a:rPr>
              <a:t>1 – vrub</a:t>
            </a:r>
          </a:p>
          <a:p>
            <a:pPr eaLnBrk="1" hangingPunct="1"/>
            <a:r>
              <a:rPr lang="cs-CZ" sz="1600" dirty="0">
                <a:latin typeface="Calibri" pitchFamily="34" charset="0"/>
              </a:rPr>
              <a:t>2 – štěpná plocha (křehká)</a:t>
            </a:r>
          </a:p>
          <a:p>
            <a:pPr eaLnBrk="1" hangingPunct="1"/>
            <a:r>
              <a:rPr lang="cs-CZ" sz="1600" dirty="0">
                <a:latin typeface="Calibri" pitchFamily="34" charset="0"/>
              </a:rPr>
              <a:t>3 – smyková plocha (</a:t>
            </a:r>
            <a:r>
              <a:rPr lang="cs-CZ" sz="1600" dirty="0" smtClean="0">
                <a:latin typeface="Calibri" pitchFamily="34" charset="0"/>
              </a:rPr>
              <a:t>matná, tvárný </a:t>
            </a:r>
            <a:r>
              <a:rPr lang="cs-CZ" sz="1600" dirty="0">
                <a:latin typeface="Calibri" pitchFamily="34" charset="0"/>
              </a:rPr>
              <a:t>lom</a:t>
            </a:r>
            <a:r>
              <a:rPr lang="cs-CZ" sz="1600" dirty="0" smtClean="0">
                <a:latin typeface="Calibri" pitchFamily="34" charset="0"/>
              </a:rPr>
              <a:t>)</a:t>
            </a:r>
            <a:endParaRPr lang="cs-CZ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90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Přechodová teplota – teplotní závislost absorbované energie: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změna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charakteru lomu v závislosti na poklesu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teploty,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Rozlišujeme tyto základní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tranzitní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(přechodové) teploty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  <a:tabLst>
                <a:tab pos="538163" algn="l"/>
              </a:tabLst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teplota t27J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určuje se pro danou hodnotu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KV</a:t>
            </a:r>
            <a:r>
              <a:rPr lang="cs-CZ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= 27 J;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  <a:tabLst>
                <a:tab pos="538163" algn="l"/>
              </a:tabLst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teplota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t0,5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pro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střední hodnotu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absorbované energie KV (50 % horních prahových hodnot);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  <a:tabLst>
                <a:tab pos="538163" algn="l"/>
              </a:tabLst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c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teplota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t50%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ze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vzhledu lomové plochy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pro 50 %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tvárného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(smykového) lomu,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  <a:tabLst>
                <a:tab pos="538163" algn="l"/>
              </a:tabLst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d) dosáhne se specifické hodnoty příčného rozšíření, např. 0,9 mm.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</a:t>
            </a: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Zkouška rázem v ohybu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34" y="3110848"/>
            <a:ext cx="3154680" cy="197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11" y="3029266"/>
            <a:ext cx="1553437" cy="195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9" y="3293350"/>
            <a:ext cx="2283143" cy="175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5"/>
          <p:cNvSpPr txBox="1">
            <a:spLocks noChangeArrowheads="1"/>
          </p:cNvSpPr>
          <p:nvPr/>
        </p:nvSpPr>
        <p:spPr bwMode="auto">
          <a:xfrm>
            <a:off x="1363254" y="4260152"/>
            <a:ext cx="237118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050" dirty="0">
                <a:latin typeface="Calibri" pitchFamily="34" charset="0"/>
              </a:rPr>
              <a:t>1 – </a:t>
            </a:r>
            <a:r>
              <a:rPr lang="cs-CZ" sz="1050" dirty="0" smtClean="0">
                <a:latin typeface="Calibri" pitchFamily="34" charset="0"/>
              </a:rPr>
              <a:t>oblast horních prahových hodnot</a:t>
            </a:r>
            <a:endParaRPr lang="cs-CZ" sz="1050" dirty="0">
              <a:latin typeface="Calibri" pitchFamily="34" charset="0"/>
            </a:endParaRPr>
          </a:p>
          <a:p>
            <a:pPr eaLnBrk="1" hangingPunct="1"/>
            <a:r>
              <a:rPr lang="cs-CZ" sz="1050" dirty="0">
                <a:latin typeface="Calibri" pitchFamily="34" charset="0"/>
              </a:rPr>
              <a:t>2 – </a:t>
            </a:r>
            <a:r>
              <a:rPr lang="cs-CZ" sz="1050" dirty="0" smtClean="0">
                <a:latin typeface="Calibri" pitchFamily="34" charset="0"/>
              </a:rPr>
              <a:t>přechodová oblast</a:t>
            </a:r>
            <a:endParaRPr lang="cs-CZ" sz="1050" dirty="0">
              <a:latin typeface="Calibri" pitchFamily="34" charset="0"/>
            </a:endParaRPr>
          </a:p>
          <a:p>
            <a:pPr eaLnBrk="1" hangingPunct="1"/>
            <a:r>
              <a:rPr lang="cs-CZ" sz="1050" dirty="0">
                <a:latin typeface="Calibri" pitchFamily="34" charset="0"/>
              </a:rPr>
              <a:t>3 – </a:t>
            </a:r>
            <a:r>
              <a:rPr lang="cs-CZ" sz="1050" dirty="0" smtClean="0">
                <a:latin typeface="Calibri" pitchFamily="34" charset="0"/>
              </a:rPr>
              <a:t>oblast spodních prahových hodnot</a:t>
            </a:r>
            <a:endParaRPr lang="cs-CZ" sz="105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28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Zkouška rázem v ohybu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4" y="1244813"/>
            <a:ext cx="2778718" cy="310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18" y="1244813"/>
            <a:ext cx="2778718" cy="310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72" y="1244812"/>
            <a:ext cx="2778719" cy="310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928931" y="4351480"/>
            <a:ext cx="1418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200" i="1" dirty="0" smtClean="0">
                <a:latin typeface="Calibri" pitchFamily="34" charset="0"/>
              </a:rPr>
              <a:t>Křehký (štěpný) lom</a:t>
            </a:r>
            <a:endParaRPr lang="cs-CZ" sz="1200" i="1" dirty="0">
              <a:latin typeface="Calibri" pitchFamily="34" charset="0"/>
            </a:endParaRPr>
          </a:p>
        </p:txBody>
      </p:sp>
      <p:sp>
        <p:nvSpPr>
          <p:cNvPr id="15" name="TextovéPole 9"/>
          <p:cNvSpPr txBox="1">
            <a:spLocks noChangeArrowheads="1"/>
          </p:cNvSpPr>
          <p:nvPr/>
        </p:nvSpPr>
        <p:spPr bwMode="auto">
          <a:xfrm>
            <a:off x="4088538" y="4343423"/>
            <a:ext cx="1334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200" i="1" dirty="0" smtClean="0">
                <a:latin typeface="Calibri" pitchFamily="34" charset="0"/>
              </a:rPr>
              <a:t>Přechodová oblast</a:t>
            </a:r>
            <a:endParaRPr lang="cs-CZ" sz="1200" i="1" dirty="0">
              <a:latin typeface="Calibri" pitchFamily="34" charset="0"/>
            </a:endParaRPr>
          </a:p>
        </p:txBody>
      </p:sp>
      <p:sp>
        <p:nvSpPr>
          <p:cNvPr id="16" name="TextovéPole 9"/>
          <p:cNvSpPr txBox="1">
            <a:spLocks noChangeArrowheads="1"/>
          </p:cNvSpPr>
          <p:nvPr/>
        </p:nvSpPr>
        <p:spPr bwMode="auto">
          <a:xfrm>
            <a:off x="6667623" y="4365380"/>
            <a:ext cx="15440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200" i="1" dirty="0" smtClean="0">
                <a:latin typeface="Calibri" pitchFamily="34" charset="0"/>
              </a:rPr>
              <a:t>Tvárný (smykový) lom</a:t>
            </a:r>
            <a:endParaRPr lang="cs-CZ" sz="1200" i="1" dirty="0">
              <a:latin typeface="Calibri" pitchFamily="34" charset="0"/>
            </a:endParaRPr>
          </a:p>
        </p:txBody>
      </p:sp>
      <p:sp>
        <p:nvSpPr>
          <p:cNvPr id="19" name="TextovéPole 9"/>
          <p:cNvSpPr txBox="1">
            <a:spLocks noChangeArrowheads="1"/>
          </p:cNvSpPr>
          <p:nvPr/>
        </p:nvSpPr>
        <p:spPr bwMode="auto">
          <a:xfrm>
            <a:off x="4158477" y="944762"/>
            <a:ext cx="10005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cs-CZ" sz="1400" i="1" dirty="0" smtClean="0">
                <a:latin typeface="Calibri" pitchFamily="34" charset="0"/>
              </a:rPr>
              <a:t>Ocel 11373</a:t>
            </a:r>
            <a:endParaRPr lang="cs-CZ" sz="140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8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49" y="2407983"/>
            <a:ext cx="2610079" cy="273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ČSN EN ISO 14556 – Kovové materiály – Zkouška rázem v ohybu na kyvadlovém kladivu tyčí </a:t>
            </a:r>
            <a:r>
              <a:rPr 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Charpy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 V-vrubem – Instrumentovaná zkušební metoda.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Princip: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měření nárazové síly v závislosti na průhybu zkušebního tělesa v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průběhu zkoušky;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Plocha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 křivkou závislosti síly na průhybu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práce spotřebovaná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při lomu zkušebního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tělesa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zjednodušení vyhodnocování a popisu jsou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vytvořeny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různé charakteristické typy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křivek 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síla/průhyb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typ A, B, C, D, E, a F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výsledného grafu se proložením křivek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určí hodnoty: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cs-CZ" baseline="-25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gy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síla na mezi kluzu;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cs-CZ" baseline="-25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maximální síla;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cs-CZ" baseline="-25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iu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velikost síly při inicializaci trhliny;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F</a:t>
            </a:r>
            <a:r>
              <a:rPr lang="cs-CZ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velikost síly při zastavení trhliny.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</a:t>
            </a: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sv-SE" dirty="0">
                <a:solidFill>
                  <a:schemeClr val="accent1"/>
                </a:solidFill>
              </a:rPr>
              <a:t>Zkouška rázem v ohybu</a:t>
            </a:r>
          </a:p>
        </p:txBody>
      </p:sp>
    </p:spTree>
    <p:extLst>
      <p:ext uri="{BB962C8B-B14F-4D97-AF65-F5344CB8AC3E}">
        <p14:creationId xmlns:p14="http://schemas.microsoft.com/office/powerpoint/2010/main" val="55960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Únava materiálu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proces změn strukturního stavu materiálu a jeho vlastností vyvolaný</a:t>
            </a:r>
          </a:p>
          <a:p>
            <a:pPr marL="114300" indent="0">
              <a:spcBef>
                <a:spcPct val="0"/>
              </a:spcBef>
              <a:buClrTx/>
              <a:buSzTx/>
              <a:buNone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                     cyklickým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zatěžováním.</a:t>
            </a: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průběhu tohoto zatěžování dochází v materiálu k hromadění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poškození (k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čerpání zásoby plastické deformace), které se v závěru procesu projeví růstem makroskopické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trhliny a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únavovým lomem. </a:t>
            </a:r>
            <a:endParaRPr 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Celý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tento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únavový proces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od prvého zátěžného cyklu až po závěrečný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lom - 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tři stádia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AutoNum type="arabicPeriod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Stádium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změn mechanických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vlastností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v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důsledku akumulace plastické deformace se mění rozložení a hustota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dislokací = změna mechanických vlastností,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cyklicky změkčuje nebo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zpevňuje.</a:t>
            </a:r>
          </a:p>
          <a:p>
            <a:pPr>
              <a:spcBef>
                <a:spcPct val="0"/>
              </a:spcBef>
              <a:buClrTx/>
              <a:buSzTx/>
              <a:buAutoNum type="arabicPeriod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Stádium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vzniku únavových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trhlin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kumulace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plastické deformace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 povrchu vzorku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koncentrace napětí a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deformace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vznik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prvých mikrotrhlin v těchto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místech.</a:t>
            </a:r>
          </a:p>
          <a:p>
            <a:pPr>
              <a:spcBef>
                <a:spcPct val="0"/>
              </a:spcBef>
              <a:buClrTx/>
              <a:buSzTx/>
              <a:buAutoNum type="arabicPeriod"/>
            </a:pP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Stádium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šíření únavových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trhlin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vzniklé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mikrotrhliny neustále rostou,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 důvodu nerovnoměrného rozložení napětí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deformace se z některé z nich stane trhlina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řídící = ta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proroste značnou část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vzorku, růst ostatních je potlačen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Při překročení kritického napětí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dojde k dolomení = únavový lom. </a:t>
            </a: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Únavové cyklické zkoušky</a:t>
            </a:r>
            <a:endParaRPr lang="sv-S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10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7560001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Zkoušky tvrdosti - </a:t>
            </a:r>
            <a:r>
              <a:rPr lang="cs-CZ" dirty="0" err="1" smtClean="0">
                <a:solidFill>
                  <a:schemeClr val="accent1"/>
                </a:solidFill>
              </a:rPr>
              <a:t>vnikací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8" name="TextovéPole 6"/>
          <p:cNvSpPr txBox="1">
            <a:spLocks noChangeArrowheads="1"/>
          </p:cNvSpPr>
          <p:nvPr/>
        </p:nvSpPr>
        <p:spPr bwMode="auto">
          <a:xfrm>
            <a:off x="387269" y="3188580"/>
            <a:ext cx="161740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cs-CZ" sz="1600" b="1" dirty="0" err="1" smtClean="0">
                <a:cs typeface="Calibri" pitchFamily="34" charset="0"/>
              </a:rPr>
              <a:t>Indentor</a:t>
            </a:r>
            <a:r>
              <a:rPr lang="cs-CZ" sz="1600" b="1" dirty="0" smtClean="0">
                <a:cs typeface="Calibri" pitchFamily="34" charset="0"/>
              </a:rPr>
              <a:t> kulička</a:t>
            </a: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 </a:t>
            </a:r>
            <a:endParaRPr lang="cs-CZ" sz="1600" dirty="0">
              <a:ea typeface="Arial Unicode MS" pitchFamily="34" charset="-128"/>
              <a:cs typeface="Calibri" pitchFamily="34" charset="0"/>
            </a:endParaRPr>
          </a:p>
          <a:p>
            <a:pPr algn="just">
              <a:tabLst>
                <a:tab pos="541338" algn="l"/>
              </a:tabLst>
            </a:pP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Ø 1 	mm</a:t>
            </a:r>
          </a:p>
          <a:p>
            <a:pPr algn="just">
              <a:tabLst>
                <a:tab pos="541338" algn="l"/>
              </a:tabLst>
            </a:pP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Ø 2 </a:t>
            </a:r>
            <a:r>
              <a:rPr lang="cs-CZ" sz="1600" dirty="0">
                <a:ea typeface="Arial Unicode MS" pitchFamily="34" charset="-128"/>
                <a:cs typeface="Calibri" pitchFamily="34" charset="0"/>
              </a:rPr>
              <a:t>	</a:t>
            </a: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mm</a:t>
            </a:r>
            <a:endParaRPr lang="cs-CZ" sz="1600" dirty="0">
              <a:ea typeface="Arial Unicode MS" pitchFamily="34" charset="-128"/>
              <a:cs typeface="Calibri" pitchFamily="34" charset="0"/>
            </a:endParaRPr>
          </a:p>
          <a:p>
            <a:pPr algn="just">
              <a:tabLst>
                <a:tab pos="541338" algn="l"/>
              </a:tabLst>
            </a:pP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Ø 2,5 	mm </a:t>
            </a:r>
          </a:p>
          <a:p>
            <a:pPr algn="just">
              <a:tabLst>
                <a:tab pos="541338" algn="l"/>
              </a:tabLst>
            </a:pP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Ø 5 	mm </a:t>
            </a:r>
          </a:p>
          <a:p>
            <a:pPr algn="just">
              <a:tabLst>
                <a:tab pos="541338" algn="l"/>
              </a:tabLst>
            </a:pP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Ø 10 	mm </a:t>
            </a:r>
            <a:endParaRPr lang="cs-CZ" sz="1600" dirty="0">
              <a:ea typeface="Arial Unicode MS" pitchFamily="34" charset="-128"/>
              <a:cs typeface="Calibri" pitchFamily="34" charset="0"/>
            </a:endParaRPr>
          </a:p>
          <a:p>
            <a:pPr algn="just" eaLnBrk="1" hangingPunct="1"/>
            <a:endParaRPr lang="cs-CZ" sz="16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33934" y="1134172"/>
            <a:ext cx="2101904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None/>
            </a:pPr>
            <a:r>
              <a:rPr lang="cs-CZ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Tvrdost dle </a:t>
            </a:r>
            <a:r>
              <a:rPr lang="cs-CZ" sz="1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Brinella</a:t>
            </a:r>
            <a:endParaRPr lang="cs-CZ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292149" y="1134171"/>
            <a:ext cx="240172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None/>
            </a:pPr>
            <a:r>
              <a:rPr lang="cs-CZ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Tvrdost dle </a:t>
            </a:r>
            <a:r>
              <a:rPr lang="cs-CZ" sz="1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Rockwella</a:t>
            </a:r>
            <a:endParaRPr lang="cs-CZ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61650" y="1134170"/>
            <a:ext cx="219825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Tx/>
              <a:buNone/>
            </a:pPr>
            <a:r>
              <a:rPr lang="cs-CZ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Tvrdost dle </a:t>
            </a:r>
            <a:r>
              <a:rPr lang="cs-CZ" sz="1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Vickerse</a:t>
            </a:r>
            <a:endParaRPr lang="cs-CZ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t="11693" r="1009" b="2891"/>
          <a:stretch/>
        </p:blipFill>
        <p:spPr>
          <a:xfrm>
            <a:off x="6815800" y="1722867"/>
            <a:ext cx="1539780" cy="140453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0" y="2091641"/>
            <a:ext cx="1780352" cy="75861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36" y="2018882"/>
            <a:ext cx="2627425" cy="831378"/>
          </a:xfrm>
          <a:prstGeom prst="rect">
            <a:avLst/>
          </a:prstGeom>
        </p:spPr>
      </p:pic>
      <p:sp>
        <p:nvSpPr>
          <p:cNvPr id="17" name="TextovéPole 6"/>
          <p:cNvSpPr txBox="1">
            <a:spLocks noChangeArrowheads="1"/>
          </p:cNvSpPr>
          <p:nvPr/>
        </p:nvSpPr>
        <p:spPr bwMode="auto">
          <a:xfrm>
            <a:off x="3275855" y="3188580"/>
            <a:ext cx="25922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cs-CZ" sz="1600" b="1" dirty="0" err="1" smtClean="0">
                <a:cs typeface="Calibri" pitchFamily="34" charset="0"/>
              </a:rPr>
              <a:t>Indentor</a:t>
            </a:r>
            <a:r>
              <a:rPr lang="cs-CZ" sz="1600" b="1" dirty="0" smtClean="0">
                <a:cs typeface="Calibri" pitchFamily="34" charset="0"/>
              </a:rPr>
              <a:t> kulička</a:t>
            </a: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 </a:t>
            </a:r>
            <a:endParaRPr lang="cs-CZ" sz="1600" dirty="0">
              <a:ea typeface="Arial Unicode MS" pitchFamily="34" charset="-128"/>
              <a:cs typeface="Calibri" pitchFamily="34" charset="0"/>
            </a:endParaRPr>
          </a:p>
          <a:p>
            <a:pPr algn="just">
              <a:tabLst>
                <a:tab pos="803275" algn="l"/>
                <a:tab pos="1971675" algn="l"/>
              </a:tabLst>
            </a:pP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Ø 1/16“	mm = 1,5875	mm</a:t>
            </a:r>
            <a:endParaRPr lang="cs-CZ" sz="1600" dirty="0">
              <a:ea typeface="Arial Unicode MS" pitchFamily="34" charset="-128"/>
              <a:cs typeface="Calibri" pitchFamily="34" charset="0"/>
            </a:endParaRPr>
          </a:p>
          <a:p>
            <a:pPr algn="just">
              <a:tabLst>
                <a:tab pos="803275" algn="l"/>
                <a:tab pos="1971675" algn="l"/>
              </a:tabLst>
            </a:pPr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Ø 1/8“ 	mm = 3,175 	mm</a:t>
            </a:r>
          </a:p>
          <a:p>
            <a:pPr algn="just">
              <a:tabLst>
                <a:tab pos="803275" algn="l"/>
                <a:tab pos="1971675" algn="l"/>
              </a:tabLst>
            </a:pPr>
            <a:endParaRPr lang="cs-CZ" sz="1600" b="1" dirty="0">
              <a:cs typeface="Calibri" pitchFamily="34" charset="0"/>
            </a:endParaRPr>
          </a:p>
          <a:p>
            <a:pPr algn="just">
              <a:tabLst>
                <a:tab pos="803275" algn="l"/>
                <a:tab pos="1971675" algn="l"/>
              </a:tabLst>
            </a:pPr>
            <a:r>
              <a:rPr lang="cs-CZ" sz="1600" b="1" dirty="0" err="1" smtClean="0">
                <a:cs typeface="Calibri" pitchFamily="34" charset="0"/>
              </a:rPr>
              <a:t>Indentor</a:t>
            </a:r>
            <a:r>
              <a:rPr lang="cs-CZ" sz="1600" b="1" dirty="0" smtClean="0">
                <a:cs typeface="Calibri" pitchFamily="34" charset="0"/>
              </a:rPr>
              <a:t> kužel</a:t>
            </a:r>
          </a:p>
          <a:p>
            <a:pPr algn="just"/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Vrcholový úhel 120° </a:t>
            </a:r>
            <a:endParaRPr lang="cs-CZ" sz="1600" dirty="0">
              <a:ea typeface="Arial Unicode MS" pitchFamily="34" charset="-128"/>
              <a:cs typeface="Calibri" pitchFamily="34" charset="0"/>
            </a:endParaRPr>
          </a:p>
          <a:p>
            <a:pPr algn="just" eaLnBrk="1" hangingPunct="1"/>
            <a:endParaRPr lang="cs-CZ" sz="16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ovéPole 6"/>
          <p:cNvSpPr txBox="1">
            <a:spLocks noChangeArrowheads="1"/>
          </p:cNvSpPr>
          <p:nvPr/>
        </p:nvSpPr>
        <p:spPr bwMode="auto">
          <a:xfrm>
            <a:off x="6789434" y="3260588"/>
            <a:ext cx="2026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cs-CZ" sz="1600" b="1" dirty="0" err="1" smtClean="0">
                <a:cs typeface="Calibri" pitchFamily="34" charset="0"/>
              </a:rPr>
              <a:t>Indentor</a:t>
            </a:r>
            <a:r>
              <a:rPr lang="cs-CZ" sz="1600" b="1" dirty="0">
                <a:cs typeface="Calibri" pitchFamily="34" charset="0"/>
              </a:rPr>
              <a:t> </a:t>
            </a:r>
            <a:r>
              <a:rPr lang="cs-CZ" sz="1600" b="1" dirty="0" smtClean="0">
                <a:cs typeface="Calibri" pitchFamily="34" charset="0"/>
              </a:rPr>
              <a:t>jehlan</a:t>
            </a:r>
          </a:p>
          <a:p>
            <a:pPr algn="just"/>
            <a:r>
              <a:rPr lang="cs-CZ" sz="1600" dirty="0" smtClean="0">
                <a:ea typeface="Arial Unicode MS" pitchFamily="34" charset="-128"/>
                <a:cs typeface="Calibri" pitchFamily="34" charset="0"/>
              </a:rPr>
              <a:t>Vrcholový úhel 136° </a:t>
            </a:r>
            <a:endParaRPr lang="cs-CZ" sz="1600" dirty="0">
              <a:ea typeface="Arial Unicode MS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72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Únavové cyklické zkoušky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63" y="998647"/>
            <a:ext cx="6641846" cy="411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24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ČSN 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ISO 12106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Kovové materiály – Zkoušení únavy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Metoda řízení osové deformace.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Cyklické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zatěžování zkušebního vzorku – sledují se parametry tzv.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únavové 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životnosti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materiálu (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trvalá mez únavy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časová mez únavy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).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Parametry zatěžování: </a:t>
            </a:r>
            <a:r>
              <a:rPr lang="el-GR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="1" i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– amplituda 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napětí </a:t>
            </a:r>
            <a:r>
              <a:rPr lang="el-G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MPa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] -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očet 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cyklů do porušení N</a:t>
            </a:r>
            <a:r>
              <a:rPr lang="cs-CZ" b="1" i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[-] 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Závislost </a:t>
            </a:r>
            <a:r>
              <a:rPr lang="el-G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[MPa] - N</a:t>
            </a:r>
            <a:r>
              <a:rPr lang="cs-CZ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[-] </a:t>
            </a:r>
            <a:r>
              <a:rPr 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tzv. </a:t>
            </a:r>
            <a:r>
              <a:rPr lang="cs-CZ" b="1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Wöhlerova</a:t>
            </a:r>
            <a:r>
              <a:rPr 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křivka (S-N křivka).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Únavové cyklické zkoušky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087" y="2497312"/>
            <a:ext cx="3274398" cy="236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471679" y="4866501"/>
            <a:ext cx="308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1200" i="1" dirty="0">
                <a:latin typeface="Calibri" pitchFamily="34" charset="0"/>
                <a:cs typeface="Calibri" pitchFamily="34" charset="0"/>
              </a:rPr>
              <a:t>Zkušební zařízení pro únavové cyklické </a:t>
            </a:r>
            <a:r>
              <a:rPr lang="cs-CZ" sz="1200" i="1" dirty="0" smtClean="0">
                <a:latin typeface="Calibri" pitchFamily="34" charset="0"/>
                <a:cs typeface="Calibri" pitchFamily="34" charset="0"/>
              </a:rPr>
              <a:t>zkoušky</a:t>
            </a:r>
            <a:endParaRPr lang="cs-CZ" sz="12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996" y="2688871"/>
            <a:ext cx="4479790" cy="188681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189950" y="4312503"/>
            <a:ext cx="1865645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114300">
              <a:spcBef>
                <a:spcPct val="0"/>
              </a:spcBef>
              <a:tabLst>
                <a:tab pos="446088" algn="l"/>
              </a:tabLst>
            </a:pPr>
            <a:r>
              <a:rPr lang="el-GR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sz="1200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	</a:t>
            </a:r>
            <a:r>
              <a:rPr lang="cs-CZ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střední napětí</a:t>
            </a:r>
          </a:p>
          <a:p>
            <a:pPr marL="114300">
              <a:spcBef>
                <a:spcPct val="0"/>
              </a:spcBef>
              <a:tabLst>
                <a:tab pos="446088" algn="l"/>
              </a:tabLst>
            </a:pPr>
            <a:r>
              <a:rPr lang="el-GR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sz="1200" baseline="-25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cs-CZ" sz="1200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cs-CZ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maximální napětí</a:t>
            </a:r>
          </a:p>
          <a:p>
            <a:pPr marL="114300">
              <a:spcBef>
                <a:spcPct val="0"/>
              </a:spcBef>
              <a:tabLst>
                <a:tab pos="446088" algn="l"/>
              </a:tabLst>
            </a:pPr>
            <a:r>
              <a:rPr lang="el-GR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sz="1200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min	</a:t>
            </a:r>
            <a:r>
              <a:rPr lang="cs-CZ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cs-CZ" sz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minimální </a:t>
            </a:r>
            <a:r>
              <a:rPr lang="cs-CZ" sz="1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napětí</a:t>
            </a:r>
            <a:endParaRPr kumimoji="0" lang="cs-CZ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149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179392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Wöhlerova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křivka (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cs-CZ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Únavové cyklické zkoušky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6452D25-E68A-4F76-8397-85662B5AA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7521" r="8152" b="3767"/>
          <a:stretch/>
        </p:blipFill>
        <p:spPr>
          <a:xfrm>
            <a:off x="232790" y="1493664"/>
            <a:ext cx="4329428" cy="3124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B9CF7C65-9B59-4F35-9695-4794F6068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8160" r="10731" b="3485"/>
          <a:stretch/>
        </p:blipFill>
        <p:spPr>
          <a:xfrm>
            <a:off x="4586817" y="1516716"/>
            <a:ext cx="4203775" cy="312444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625791" y="1144921"/>
            <a:ext cx="3311804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S-N křivka v lineárních souřadnicích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762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179392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Trvalá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mez únavy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a časová mez únavy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Únavové cyklické zkoušky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6BE4A2EE-5C13-47A3-BB14-31E1F842E8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7882" r="11253" b="3098"/>
          <a:stretch/>
        </p:blipFill>
        <p:spPr>
          <a:xfrm>
            <a:off x="2160000" y="1354323"/>
            <a:ext cx="469114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69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179392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Trvalá </a:t>
            </a:r>
            <a:r>
              <a:rPr 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mez únavy </a:t>
            </a:r>
            <a:r>
              <a:rPr lang="el-G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b="1" baseline="-25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</a:t>
            </a:r>
            <a:endParaRPr lang="cs-CZ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 smtClean="0">
                <a:solidFill>
                  <a:schemeClr val="accent1"/>
                </a:solidFill>
              </a:rPr>
              <a:t>Únavové cyklické zkoušky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8" y="1489711"/>
            <a:ext cx="4128000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9AF65185-8951-47CF-AFEF-9C0F49A4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t="8633" r="10955" b="3254"/>
          <a:stretch/>
        </p:blipFill>
        <p:spPr>
          <a:xfrm>
            <a:off x="4698000" y="1489710"/>
            <a:ext cx="4128000" cy="30960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733366" y="1076733"/>
            <a:ext cx="2099934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Časová mez únavy </a:t>
            </a:r>
            <a:r>
              <a:rPr lang="el-GR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σ</a:t>
            </a:r>
            <a:r>
              <a:rPr lang="cs-CZ" sz="1600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cs-CZ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814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48113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Princip: </a:t>
            </a:r>
            <a:r>
              <a:rPr lang="cs-CZ" alt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(kulička) se vtlačuje silou F do povrchu vzorku - po odlehčení se změří </a:t>
            </a:r>
            <a:r>
              <a:rPr lang="cs-CZ" altLang="cs-CZ" dirty="0" smtClean="0">
                <a:solidFill>
                  <a:schemeClr val="tx1"/>
                </a:solidFill>
                <a:latin typeface="Calibri"/>
                <a:cs typeface="Calibri"/>
              </a:rPr>
              <a:t>Ø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vtisku;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cs-CZ" alt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Tvrdokovová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(W) nebo kalená ocelová kulička (S) o </a:t>
            </a:r>
            <a:r>
              <a:rPr lang="cs-CZ" altLang="cs-CZ" dirty="0" smtClean="0">
                <a:solidFill>
                  <a:schemeClr val="tx1"/>
                </a:solidFill>
                <a:latin typeface="Calibri"/>
                <a:cs typeface="Calibri"/>
              </a:rPr>
              <a:t>Ø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Teplota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 ÷ 35°C, v arbitrážních případech 23 ±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5°C;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Zatížení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volit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průměr vtisku</a:t>
            </a:r>
            <a:r>
              <a:rPr lang="cs-CZ" alt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byl v rozmezí  </a:t>
            </a:r>
            <a:r>
              <a:rPr lang="cs-CZ" altLang="cs-CZ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0,24D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až </a:t>
            </a:r>
            <a:r>
              <a:rPr lang="cs-CZ" alt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0,6D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Tloušťka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vzorku &gt;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 x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hloubka vtisku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jinak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je tvrdost ovlivněna tvrdostí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podložky;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Vzdálenost vtisku od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okraje &gt; 2,5x střední průměr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vtisku;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Vzdálenost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mezi středy 2 vtisků &gt; 4x střední průměr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vtisku;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Doba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náběhu jmenovité síly 2 ÷ 8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s, výdrž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 jmenovité síle  10 ÷ 15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s.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Zkouška tvrdosti dle </a:t>
            </a:r>
            <a:r>
              <a:rPr lang="cs-CZ" dirty="0" err="1">
                <a:solidFill>
                  <a:schemeClr val="accent1"/>
                </a:solidFill>
              </a:rPr>
              <a:t>Brinella</a:t>
            </a:r>
            <a:r>
              <a:rPr lang="cs-CZ" dirty="0">
                <a:solidFill>
                  <a:schemeClr val="accent1"/>
                </a:solidFill>
              </a:rPr>
              <a:t> – ČSN EN ISO 6506</a:t>
            </a:r>
          </a:p>
        </p:txBody>
      </p:sp>
      <p:pic>
        <p:nvPicPr>
          <p:cNvPr id="7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77" y="3525990"/>
            <a:ext cx="1389743" cy="145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228" y="3641230"/>
            <a:ext cx="1470221" cy="131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6025719" y="3883618"/>
            <a:ext cx="1821597" cy="854204"/>
            <a:chOff x="3252788" y="2718248"/>
            <a:chExt cx="3148012" cy="1266377"/>
          </a:xfrm>
        </p:grpSpPr>
        <p:grpSp>
          <p:nvGrpSpPr>
            <p:cNvPr id="10" name="Skupina 12"/>
            <p:cNvGrpSpPr>
              <a:grpSpLocks/>
            </p:cNvGrpSpPr>
            <p:nvPr/>
          </p:nvGrpSpPr>
          <p:grpSpPr bwMode="auto">
            <a:xfrm>
              <a:off x="3252788" y="2863850"/>
              <a:ext cx="3148012" cy="1120775"/>
              <a:chOff x="3209655" y="4011284"/>
              <a:chExt cx="6591472" cy="2846716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9655" y="4330460"/>
                <a:ext cx="6591472" cy="2527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ovéPole 11"/>
              <p:cNvSpPr txBox="1">
                <a:spLocks noChangeArrowheads="1"/>
              </p:cNvSpPr>
              <p:nvPr/>
            </p:nvSpPr>
            <p:spPr bwMode="auto">
              <a:xfrm>
                <a:off x="5848710" y="4011284"/>
                <a:ext cx="139748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cs-CZ" altLang="cs-CZ"/>
                  <a:t>       </a:t>
                </a:r>
              </a:p>
            </p:txBody>
          </p:sp>
        </p:grpSp>
        <p:sp>
          <p:nvSpPr>
            <p:cNvPr id="11" name="Obdélník 58"/>
            <p:cNvSpPr>
              <a:spLocks noChangeArrowheads="1"/>
            </p:cNvSpPr>
            <p:nvPr/>
          </p:nvSpPr>
          <p:spPr bwMode="auto">
            <a:xfrm>
              <a:off x="4653355" y="2718248"/>
              <a:ext cx="4568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CC"/>
                </a:buClr>
                <a:defRPr/>
              </a:pPr>
              <a:r>
                <a:rPr lang="cs-CZ" sz="1600" b="1" dirty="0" smtClean="0">
                  <a:solidFill>
                    <a:srgbClr val="FF0000"/>
                  </a:solidFill>
                </a:rPr>
                <a:t>d</a:t>
              </a:r>
              <a:endParaRPr lang="cs-CZ" sz="1600" b="1" i="1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320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Zkouška tvrdosti dle </a:t>
            </a:r>
            <a:r>
              <a:rPr lang="cs-CZ" dirty="0" err="1">
                <a:solidFill>
                  <a:schemeClr val="accent1"/>
                </a:solidFill>
              </a:rPr>
              <a:t>Brinella</a:t>
            </a:r>
            <a:r>
              <a:rPr lang="cs-CZ" dirty="0">
                <a:solidFill>
                  <a:schemeClr val="accent1"/>
                </a:solidFill>
              </a:rPr>
              <a:t> – ČSN EN ISO 6506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309629" y="2545726"/>
            <a:ext cx="8527009" cy="2268255"/>
            <a:chOff x="41" y="3851756"/>
            <a:chExt cx="8805862" cy="2268255"/>
          </a:xfrm>
        </p:grpSpPr>
        <p:sp>
          <p:nvSpPr>
            <p:cNvPr id="15" name="TextovéPole 14"/>
            <p:cNvSpPr txBox="1"/>
            <p:nvPr/>
          </p:nvSpPr>
          <p:spPr>
            <a:xfrm>
              <a:off x="41" y="3851756"/>
              <a:ext cx="34198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100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HBW(S)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2,5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/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62,5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/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20</a:t>
              </a:r>
              <a:endParaRPr lang="cs-CZ" b="1" u="sng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706052" y="4581128"/>
              <a:ext cx="6099851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smtClean="0">
                  <a:latin typeface="Calibri" pitchFamily="34" charset="0"/>
                  <a:cs typeface="Calibri" pitchFamily="34" charset="0"/>
                </a:rPr>
                <a:t>Doba zkušebního zatížení, uvádí se, pokud neleží v předepsaném rozsahu</a:t>
              </a:r>
            </a:p>
            <a:p>
              <a:endParaRPr lang="cs-CZ" sz="600" dirty="0" smtClean="0">
                <a:latin typeface="Calibri" pitchFamily="34" charset="0"/>
                <a:cs typeface="Calibri" pitchFamily="34" charset="0"/>
              </a:endParaRPr>
            </a:p>
            <a:p>
              <a:r>
                <a:rPr lang="cs-CZ" sz="1400" dirty="0" smtClean="0">
                  <a:latin typeface="Calibri" pitchFamily="34" charset="0"/>
                  <a:cs typeface="Calibri" pitchFamily="34" charset="0"/>
                </a:rPr>
                <a:t>Hodnota ekvivalentního zkušebního zatížení v </a:t>
              </a:r>
              <a:r>
                <a:rPr lang="cs-CZ" sz="1400" dirty="0" err="1" smtClean="0">
                  <a:latin typeface="Calibri" pitchFamily="34" charset="0"/>
                  <a:cs typeface="Calibri" pitchFamily="34" charset="0"/>
                </a:rPr>
                <a:t>kp</a:t>
              </a:r>
              <a:r>
                <a:rPr lang="cs-CZ" sz="1400" dirty="0" smtClean="0">
                  <a:latin typeface="Calibri" pitchFamily="34" charset="0"/>
                  <a:cs typeface="Calibri" pitchFamily="34" charset="0"/>
                </a:rPr>
                <a:t>, kde 1 </a:t>
              </a:r>
              <a:r>
                <a:rPr lang="cs-CZ" sz="1400" dirty="0" err="1" smtClean="0">
                  <a:latin typeface="Calibri" pitchFamily="34" charset="0"/>
                  <a:cs typeface="Calibri" pitchFamily="34" charset="0"/>
                </a:rPr>
                <a:t>kp</a:t>
              </a:r>
              <a:r>
                <a:rPr lang="cs-CZ" sz="1400" dirty="0" smtClean="0">
                  <a:latin typeface="Calibri" pitchFamily="34" charset="0"/>
                  <a:cs typeface="Calibri" pitchFamily="34" charset="0"/>
                </a:rPr>
                <a:t> = 9,81 N</a:t>
              </a:r>
            </a:p>
            <a:p>
              <a:endParaRPr lang="cs-CZ" sz="600" dirty="0" smtClean="0">
                <a:latin typeface="Calibri" pitchFamily="34" charset="0"/>
                <a:cs typeface="Calibri" pitchFamily="34" charset="0"/>
              </a:endParaRPr>
            </a:p>
            <a:p>
              <a:r>
                <a:rPr lang="cs-CZ" sz="1400" dirty="0" smtClean="0">
                  <a:latin typeface="Calibri" pitchFamily="34" charset="0"/>
                  <a:cs typeface="Calibri" pitchFamily="34" charset="0"/>
                </a:rPr>
                <a:t>Průměr kuličky v mm</a:t>
              </a:r>
            </a:p>
            <a:p>
              <a:endParaRPr lang="cs-CZ" sz="600" dirty="0" smtClean="0">
                <a:latin typeface="Calibri" pitchFamily="34" charset="0"/>
                <a:cs typeface="Calibri" pitchFamily="34" charset="0"/>
              </a:endParaRPr>
            </a:p>
            <a:p>
              <a:r>
                <a:rPr lang="cs-CZ" sz="1400" dirty="0" smtClean="0">
                  <a:latin typeface="Calibri" pitchFamily="34" charset="0"/>
                  <a:cs typeface="Calibri" pitchFamily="34" charset="0"/>
                </a:rPr>
                <a:t>Značka tvrdosti</a:t>
              </a:r>
            </a:p>
            <a:p>
              <a:endParaRPr lang="cs-CZ" sz="600" dirty="0" smtClean="0">
                <a:latin typeface="Calibri" pitchFamily="34" charset="0"/>
                <a:cs typeface="Calibri" pitchFamily="34" charset="0"/>
              </a:endParaRPr>
            </a:p>
            <a:p>
              <a:r>
                <a:rPr lang="cs-CZ" sz="1400" dirty="0" smtClean="0">
                  <a:latin typeface="Calibri" pitchFamily="34" charset="0"/>
                  <a:cs typeface="Calibri" pitchFamily="34" charset="0"/>
                </a:rPr>
                <a:t>Hodnota tvrdosti podle </a:t>
              </a:r>
              <a:r>
                <a:rPr lang="cs-CZ" sz="1400" dirty="0" err="1" smtClean="0">
                  <a:latin typeface="Calibri" pitchFamily="34" charset="0"/>
                  <a:cs typeface="Calibri" pitchFamily="34" charset="0"/>
                </a:rPr>
                <a:t>Brinella</a:t>
              </a:r>
              <a:endParaRPr lang="cs-CZ" sz="1400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7" name="Skupina 16"/>
            <p:cNvGrpSpPr/>
            <p:nvPr/>
          </p:nvGrpSpPr>
          <p:grpSpPr>
            <a:xfrm>
              <a:off x="1999674" y="4173458"/>
              <a:ext cx="706378" cy="587688"/>
              <a:chOff x="1999674" y="4464667"/>
              <a:chExt cx="706378" cy="548509"/>
            </a:xfrm>
          </p:grpSpPr>
          <p:cxnSp>
            <p:nvCxnSpPr>
              <p:cNvPr id="30" name="Přímá spojnice 29"/>
              <p:cNvCxnSpPr/>
              <p:nvPr/>
            </p:nvCxnSpPr>
            <p:spPr>
              <a:xfrm>
                <a:off x="1999674" y="4464667"/>
                <a:ext cx="0" cy="548509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/>
              <p:cNvCxnSpPr/>
              <p:nvPr/>
            </p:nvCxnSpPr>
            <p:spPr>
              <a:xfrm>
                <a:off x="1999674" y="5013176"/>
                <a:ext cx="706378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Skupina 17"/>
            <p:cNvGrpSpPr/>
            <p:nvPr/>
          </p:nvGrpSpPr>
          <p:grpSpPr>
            <a:xfrm>
              <a:off x="1091799" y="4173460"/>
              <a:ext cx="1622903" cy="1185773"/>
              <a:chOff x="2428223" y="4505738"/>
              <a:chExt cx="279319" cy="385758"/>
            </a:xfrm>
          </p:grpSpPr>
          <p:cxnSp>
            <p:nvCxnSpPr>
              <p:cNvPr id="28" name="Přímá spojnice 27"/>
              <p:cNvCxnSpPr/>
              <p:nvPr/>
            </p:nvCxnSpPr>
            <p:spPr>
              <a:xfrm>
                <a:off x="2428223" y="4505738"/>
                <a:ext cx="0" cy="3823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28"/>
              <p:cNvCxnSpPr/>
              <p:nvPr/>
            </p:nvCxnSpPr>
            <p:spPr>
              <a:xfrm>
                <a:off x="2428223" y="4888114"/>
                <a:ext cx="279319" cy="3382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Skupina 18"/>
            <p:cNvGrpSpPr/>
            <p:nvPr/>
          </p:nvGrpSpPr>
          <p:grpSpPr>
            <a:xfrm>
              <a:off x="635853" y="4183855"/>
              <a:ext cx="2078854" cy="1463772"/>
              <a:chOff x="2459010" y="4509123"/>
              <a:chExt cx="248075" cy="386407"/>
            </a:xfrm>
          </p:grpSpPr>
          <p:cxnSp>
            <p:nvCxnSpPr>
              <p:cNvPr id="26" name="Přímá spojnice 25"/>
              <p:cNvCxnSpPr/>
              <p:nvPr/>
            </p:nvCxnSpPr>
            <p:spPr>
              <a:xfrm>
                <a:off x="2459010" y="4509123"/>
                <a:ext cx="1033" cy="38640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26"/>
              <p:cNvCxnSpPr/>
              <p:nvPr/>
            </p:nvCxnSpPr>
            <p:spPr>
              <a:xfrm>
                <a:off x="2459010" y="4895527"/>
                <a:ext cx="248075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Skupina 19"/>
            <p:cNvGrpSpPr/>
            <p:nvPr/>
          </p:nvGrpSpPr>
          <p:grpSpPr>
            <a:xfrm>
              <a:off x="153890" y="4177650"/>
              <a:ext cx="2560813" cy="1788733"/>
              <a:chOff x="2474927" y="4509120"/>
              <a:chExt cx="231909" cy="409145"/>
            </a:xfrm>
          </p:grpSpPr>
          <p:cxnSp>
            <p:nvCxnSpPr>
              <p:cNvPr id="24" name="Přímá spojnice 23"/>
              <p:cNvCxnSpPr/>
              <p:nvPr/>
            </p:nvCxnSpPr>
            <p:spPr>
              <a:xfrm>
                <a:off x="2474927" y="4509120"/>
                <a:ext cx="784" cy="40914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24"/>
              <p:cNvCxnSpPr/>
              <p:nvPr/>
            </p:nvCxnSpPr>
            <p:spPr>
              <a:xfrm>
                <a:off x="2474927" y="4918265"/>
                <a:ext cx="231909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Skupina 20"/>
            <p:cNvGrpSpPr/>
            <p:nvPr/>
          </p:nvGrpSpPr>
          <p:grpSpPr>
            <a:xfrm>
              <a:off x="1515488" y="4183850"/>
              <a:ext cx="1190560" cy="888167"/>
              <a:chOff x="2361438" y="4491743"/>
              <a:chExt cx="344614" cy="414478"/>
            </a:xfrm>
          </p:grpSpPr>
          <p:cxnSp>
            <p:nvCxnSpPr>
              <p:cNvPr id="22" name="Přímá spojnice 21"/>
              <p:cNvCxnSpPr/>
              <p:nvPr/>
            </p:nvCxnSpPr>
            <p:spPr>
              <a:xfrm>
                <a:off x="2361438" y="4491743"/>
                <a:ext cx="0" cy="410271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/>
              <p:cNvCxnSpPr/>
              <p:nvPr/>
            </p:nvCxnSpPr>
            <p:spPr>
              <a:xfrm flipV="1">
                <a:off x="2361438" y="4902014"/>
                <a:ext cx="344614" cy="420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ovéPole 41"/>
              <p:cNvSpPr txBox="1"/>
              <p:nvPr/>
            </p:nvSpPr>
            <p:spPr>
              <a:xfrm>
                <a:off x="252000" y="1233083"/>
                <a:ext cx="3600409" cy="732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0" smtClean="0">
                          <a:latin typeface="Cambria Math"/>
                        </a:rPr>
                        <m:t>𝐇𝐁𝐖</m:t>
                      </m:r>
                      <m:r>
                        <a:rPr lang="cs-CZ" b="1" i="0" smtClean="0">
                          <a:latin typeface="Cambria Math"/>
                        </a:rPr>
                        <m:t>(</m:t>
                      </m:r>
                      <m:r>
                        <a:rPr lang="cs-CZ" b="1" i="0" smtClean="0">
                          <a:latin typeface="Cambria Math"/>
                        </a:rPr>
                        <m:t>𝐒</m:t>
                      </m:r>
                      <m:r>
                        <a:rPr lang="cs-CZ" b="1" i="0" smtClean="0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cs-CZ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1" i="0" smtClean="0">
                              <a:latin typeface="Cambria Math"/>
                            </a:rPr>
                            <m:t>𝟎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,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𝟏𝟎𝟐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 . 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𝟐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 . 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𝐅</m:t>
                          </m:r>
                        </m:num>
                        <m:den>
                          <m:r>
                            <a:rPr lang="cs-CZ" b="1" i="0" smtClean="0">
                              <a:latin typeface="Cambria Math"/>
                              <a:ea typeface="Cambria Math"/>
                            </a:rPr>
                            <m:t>𝛑</m:t>
                          </m:r>
                          <m:r>
                            <a:rPr lang="cs-CZ" b="1" i="0" smtClean="0">
                              <a:latin typeface="Cambria Math"/>
                              <a:ea typeface="Cambria Math"/>
                            </a:rPr>
                            <m:t> . </m:t>
                          </m:r>
                          <m:r>
                            <a:rPr lang="cs-CZ" b="1" i="0" smtClean="0">
                              <a:latin typeface="Cambria Math"/>
                              <a:ea typeface="Cambria Math"/>
                            </a:rPr>
                            <m:t>𝐃</m:t>
                          </m:r>
                          <m:r>
                            <a:rPr lang="cs-CZ" b="1" i="0" smtClean="0">
                              <a:latin typeface="Cambria Math"/>
                              <a:ea typeface="Cambria Math"/>
                            </a:rPr>
                            <m:t> . </m:t>
                          </m:r>
                          <m:d>
                            <m:dPr>
                              <m:ctrlPr>
                                <a:rPr lang="cs-CZ" b="1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cs-CZ" b="1" i="0" smtClean="0">
                                  <a:latin typeface="Cambria Math"/>
                                  <a:ea typeface="Cambria Math"/>
                                </a:rPr>
                                <m:t>𝐃</m:t>
                              </m:r>
                              <m:r>
                                <a:rPr lang="cs-CZ" b="1" i="0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cs-CZ" b="1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cs-CZ" b="1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1" i="0" smtClean="0">
                                          <a:latin typeface="Cambria Math"/>
                                          <a:ea typeface="Cambria Math"/>
                                        </a:rPr>
                                        <m:t>𝐃</m:t>
                                      </m:r>
                                    </m:e>
                                    <m:sup>
                                      <m:r>
                                        <a:rPr lang="cs-CZ" b="1" i="0" smtClean="0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cs-CZ" b="1" i="0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cs-CZ" b="1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cs-CZ" b="1" i="0" smtClean="0">
                                          <a:latin typeface="Cambria Math"/>
                                          <a:ea typeface="Cambria Math"/>
                                        </a:rPr>
                                        <m:t>𝐝</m:t>
                                      </m:r>
                                    </m:e>
                                    <m:sup>
                                      <m:r>
                                        <a:rPr lang="cs-CZ" b="1" i="0" smtClean="0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</m:e>
                          </m:d>
                        </m:den>
                      </m:f>
                    </m:oMath>
                  </m:oMathPara>
                </a14:m>
                <a:endParaRPr lang="cs-CZ" b="1" dirty="0"/>
              </a:p>
            </p:txBody>
          </p:sp>
        </mc:Choice>
        <mc:Fallback xmlns="">
          <p:sp>
            <p:nvSpPr>
              <p:cNvPr id="42" name="TextovéPol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" y="1233083"/>
                <a:ext cx="3600409" cy="7326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/>
              <p:cNvSpPr txBox="1"/>
              <p:nvPr/>
            </p:nvSpPr>
            <p:spPr>
              <a:xfrm>
                <a:off x="841641" y="1965719"/>
                <a:ext cx="24397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cs-CZ" b="1" i="0" smtClean="0">
                            <a:latin typeface="Cambria Math"/>
                          </a:rPr>
                          <m:t> </m:t>
                        </m:r>
                        <m:r>
                          <a:rPr lang="cs-CZ" b="1" i="0" smtClean="0">
                            <a:latin typeface="Cambria Math"/>
                          </a:rPr>
                          <m:t>𝐑</m:t>
                        </m:r>
                      </m:e>
                      <m:sub>
                        <m:r>
                          <a:rPr lang="cs-CZ" b="1" i="0" smtClean="0">
                            <a:latin typeface="Cambria Math"/>
                          </a:rPr>
                          <m:t>𝐦</m:t>
                        </m:r>
                      </m:sub>
                    </m:sSub>
                    <m:r>
                      <a:rPr lang="cs-CZ" b="1" i="0">
                        <a:latin typeface="Cambria Math"/>
                        <a:ea typeface="Cambria Math"/>
                      </a:rPr>
                      <m:t>≅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𝟑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𝟔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𝐇𝐁𝐖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𝐒</m:t>
                    </m:r>
                    <m:r>
                      <a:rPr lang="cs-CZ" b="1" i="0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cs-CZ" dirty="0" smtClean="0">
                    <a:latin typeface="Calibri" pitchFamily="34" charset="0"/>
                    <a:cs typeface="Calibri" pitchFamily="34" charset="0"/>
                  </a:rPr>
                  <a:t>   pro ocel</a:t>
                </a:r>
                <a:endParaRPr lang="cs-CZ" b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3" name="TextovéPol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41" y="1965719"/>
                <a:ext cx="2439770" cy="307777"/>
              </a:xfrm>
              <a:prstGeom prst="rect">
                <a:avLst/>
              </a:prstGeom>
              <a:blipFill rotWithShape="1">
                <a:blip r:embed="rId5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Brinel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2.3628" end="3065.20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8088" y="1182155"/>
            <a:ext cx="2812356" cy="18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17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</a:t>
            </a:r>
            <a:r>
              <a:rPr lang="cs-CZ" alt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(pravidelný čtyřboký jehlan)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 vtlačuje se silou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 do povrchu vzorku - po odlehčení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se změří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délky uhlopříček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vtisku;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Diamantový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pravidelný čtyřboký jehlan s vrcholovým úhlem 136°.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Teplota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 ÷ 35°C, v arbitrážních případech 23 ±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5°C;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Tloušťka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vzorku &gt; 1,5 x střední délky uhlopříčky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jinak je tvrdost ovlivněna tvrdostí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podložky;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Vzdálenost vtisku od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okraje &gt; 2,5x střední délky uhlopříčky vtisku, u lehkých kovů &gt;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3x;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Vzdálenost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mezi středy 2 vtisků &gt; 3x střední délky uhlopříčky vtisku, u lehkých &gt;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6x;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Doba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náběhu jmenovité síly 2 ÷ 8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s, výdrž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 jmenovité síle  10 ÷ 15 s.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Zkouška tvrdosti dle </a:t>
            </a:r>
            <a:r>
              <a:rPr lang="cs-CZ" dirty="0" err="1">
                <a:solidFill>
                  <a:schemeClr val="accent1"/>
                </a:solidFill>
              </a:rPr>
              <a:t>Vickerse</a:t>
            </a:r>
            <a:r>
              <a:rPr lang="cs-CZ" dirty="0">
                <a:solidFill>
                  <a:schemeClr val="accent1"/>
                </a:solidFill>
              </a:rPr>
              <a:t> – ČSN EN ISO 6507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53" y="3388605"/>
            <a:ext cx="1181956" cy="123274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67" y="3654550"/>
            <a:ext cx="1154254" cy="105037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95" y="3337366"/>
            <a:ext cx="1117697" cy="166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10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Vicker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0.3819" end="3814.89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2511" y="886562"/>
            <a:ext cx="3424236" cy="228282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Zkouška tvrdosti dle </a:t>
            </a:r>
            <a:r>
              <a:rPr lang="cs-CZ" dirty="0" err="1">
                <a:solidFill>
                  <a:schemeClr val="accent1"/>
                </a:solidFill>
              </a:rPr>
              <a:t>Vickerse</a:t>
            </a:r>
            <a:r>
              <a:rPr lang="cs-CZ" dirty="0">
                <a:solidFill>
                  <a:schemeClr val="accent1"/>
                </a:solidFill>
              </a:rPr>
              <a:t> – ČSN EN ISO 6507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ovéPole 32"/>
              <p:cNvSpPr txBox="1"/>
              <p:nvPr/>
            </p:nvSpPr>
            <p:spPr>
              <a:xfrm>
                <a:off x="2597245" y="1675236"/>
                <a:ext cx="2643266" cy="63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0" smtClean="0">
                          <a:latin typeface="Cambria Math"/>
                        </a:rPr>
                        <m:t>𝐇𝐕</m:t>
                      </m:r>
                      <m:r>
                        <a:rPr lang="cs-CZ" b="1" i="0" smtClean="0">
                          <a:latin typeface="Cambria Math"/>
                        </a:rPr>
                        <m:t>=</m:t>
                      </m:r>
                      <m:r>
                        <a:rPr lang="cs-CZ" b="1" i="0" smtClean="0">
                          <a:latin typeface="Cambria Math"/>
                        </a:rPr>
                        <m:t>𝟎</m:t>
                      </m:r>
                      <m:r>
                        <a:rPr lang="cs-CZ" b="1" i="0" smtClean="0">
                          <a:latin typeface="Cambria Math"/>
                        </a:rPr>
                        <m:t>,</m:t>
                      </m:r>
                      <m:r>
                        <a:rPr lang="cs-CZ" b="1" i="0" smtClean="0">
                          <a:latin typeface="Cambria Math"/>
                        </a:rPr>
                        <m:t>𝟏𝟎𝟐</m:t>
                      </m:r>
                      <m:r>
                        <a:rPr lang="cs-CZ" b="1" i="0" smtClean="0">
                          <a:latin typeface="Cambria Math"/>
                        </a:rPr>
                        <m:t> .</m:t>
                      </m:r>
                      <m:f>
                        <m:fPr>
                          <m:ctrlPr>
                            <a:rPr lang="cs-CZ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b="1" i="0" smtClean="0">
                              <a:latin typeface="Cambria Math"/>
                            </a:rPr>
                            <m:t>𝟐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 . 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𝐅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 . </m:t>
                          </m:r>
                          <m:r>
                            <a:rPr lang="cs-CZ" b="1" i="0" smtClean="0">
                              <a:latin typeface="Cambria Math"/>
                            </a:rPr>
                            <m:t>𝐬𝐢𝐧</m:t>
                          </m:r>
                          <m:f>
                            <m:fPr>
                              <m:ctrlPr>
                                <a:rPr lang="cs-CZ" b="1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cs-CZ" b="1" i="0" smtClean="0">
                                  <a:latin typeface="Cambria Math"/>
                                </a:rPr>
                                <m:t>𝟏𝟑𝟔</m:t>
                              </m:r>
                              <m:r>
                                <a:rPr lang="cs-CZ" b="1" i="0" smtClean="0">
                                  <a:latin typeface="Cambria Math"/>
                                </a:rPr>
                                <m:t>°</m:t>
                              </m:r>
                            </m:num>
                            <m:den>
                              <m:r>
                                <a:rPr lang="cs-CZ" b="1" i="0" smtClean="0">
                                  <a:latin typeface="Cambria Math"/>
                                </a:rPr>
                                <m:t>𝟐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cs-CZ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cs-CZ" b="1" i="0" smtClean="0">
                                  <a:latin typeface="Cambria Math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cs-CZ" b="1" i="0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b="1" dirty="0"/>
              </a:p>
            </p:txBody>
          </p:sp>
        </mc:Choice>
        <mc:Fallback xmlns="">
          <p:sp>
            <p:nvSpPr>
              <p:cNvPr id="33" name="TextovéPol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245" y="1675236"/>
                <a:ext cx="2643266" cy="63658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Skupina 11"/>
          <p:cNvGrpSpPr/>
          <p:nvPr/>
        </p:nvGrpSpPr>
        <p:grpSpPr>
          <a:xfrm>
            <a:off x="837158" y="3099452"/>
            <a:ext cx="7861166" cy="1722350"/>
            <a:chOff x="276226" y="2830512"/>
            <a:chExt cx="7861166" cy="1722350"/>
          </a:xfrm>
        </p:grpSpPr>
        <p:sp>
          <p:nvSpPr>
            <p:cNvPr id="34" name="TextovéPole 33"/>
            <p:cNvSpPr txBox="1"/>
            <p:nvPr/>
          </p:nvSpPr>
          <p:spPr>
            <a:xfrm>
              <a:off x="276226" y="2830512"/>
              <a:ext cx="3419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640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HV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30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 /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20</a:t>
              </a:r>
              <a:endParaRPr lang="cs-CZ" b="1" u="sng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27704" y="3136922"/>
              <a:ext cx="7609688" cy="1415940"/>
              <a:chOff x="527704" y="3136922"/>
              <a:chExt cx="7609688" cy="1415940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1986149" y="3321756"/>
                <a:ext cx="6151243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Doba zkušebního zatížení, uvádí se, pokud neleží v předepsaném rozsahu</a:t>
                </a:r>
              </a:p>
              <a:p>
                <a:endParaRPr lang="cs-CZ" sz="600" dirty="0" smtClean="0">
                  <a:latin typeface="Calibri" pitchFamily="34" charset="0"/>
                  <a:cs typeface="Calibri" pitchFamily="34" charset="0"/>
                </a:endParaRPr>
              </a:p>
              <a:p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Hodnota ekvivalentního zkušebního zatížení v </a:t>
                </a:r>
                <a:r>
                  <a:rPr lang="cs-CZ" sz="1400" dirty="0" err="1" smtClean="0">
                    <a:latin typeface="Calibri" pitchFamily="34" charset="0"/>
                    <a:cs typeface="Calibri" pitchFamily="34" charset="0"/>
                  </a:rPr>
                  <a:t>kp</a:t>
                </a:r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, kde 1 </a:t>
                </a:r>
                <a:r>
                  <a:rPr lang="cs-CZ" sz="1400" dirty="0" err="1" smtClean="0">
                    <a:latin typeface="Calibri" pitchFamily="34" charset="0"/>
                    <a:cs typeface="Calibri" pitchFamily="34" charset="0"/>
                  </a:rPr>
                  <a:t>kp</a:t>
                </a:r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 = 9,81 N</a:t>
                </a:r>
              </a:p>
              <a:p>
                <a:endParaRPr lang="cs-CZ" sz="600" dirty="0" smtClean="0">
                  <a:latin typeface="Calibri" pitchFamily="34" charset="0"/>
                  <a:cs typeface="Calibri" pitchFamily="34" charset="0"/>
                </a:endParaRPr>
              </a:p>
              <a:p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Značka tvrdosti</a:t>
                </a:r>
              </a:p>
              <a:p>
                <a:endParaRPr lang="cs-CZ" sz="600" dirty="0" smtClean="0">
                  <a:latin typeface="Calibri" pitchFamily="34" charset="0"/>
                  <a:cs typeface="Calibri" pitchFamily="34" charset="0"/>
                </a:endParaRPr>
              </a:p>
              <a:p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Hodnota tvrdosti podle </a:t>
                </a:r>
                <a:r>
                  <a:rPr lang="cs-CZ" sz="1400" dirty="0" err="1" smtClean="0">
                    <a:latin typeface="Calibri" pitchFamily="34" charset="0"/>
                    <a:cs typeface="Calibri" pitchFamily="34" charset="0"/>
                  </a:rPr>
                  <a:t>Vickerse</a:t>
                </a:r>
                <a:endParaRPr lang="cs-CZ" sz="1400" dirty="0"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36" name="Skupina 35"/>
              <p:cNvGrpSpPr/>
              <p:nvPr/>
            </p:nvGrpSpPr>
            <p:grpSpPr>
              <a:xfrm>
                <a:off x="1352667" y="3136922"/>
                <a:ext cx="549450" cy="340275"/>
                <a:chOff x="2479054" y="4509120"/>
                <a:chExt cx="549450" cy="317590"/>
              </a:xfrm>
            </p:grpSpPr>
            <p:cxnSp>
              <p:nvCxnSpPr>
                <p:cNvPr id="37" name="Přímá spojnice 36"/>
                <p:cNvCxnSpPr/>
                <p:nvPr/>
              </p:nvCxnSpPr>
              <p:spPr>
                <a:xfrm>
                  <a:off x="2483768" y="4509120"/>
                  <a:ext cx="0" cy="31759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Přímá spojnice 37"/>
                <p:cNvCxnSpPr/>
                <p:nvPr/>
              </p:nvCxnSpPr>
              <p:spPr>
                <a:xfrm>
                  <a:off x="2479054" y="4826710"/>
                  <a:ext cx="54945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Skupina 38"/>
              <p:cNvGrpSpPr/>
              <p:nvPr/>
            </p:nvGrpSpPr>
            <p:grpSpPr>
              <a:xfrm>
                <a:off x="1025502" y="3162606"/>
                <a:ext cx="876615" cy="625596"/>
                <a:chOff x="2483768" y="4526604"/>
                <a:chExt cx="297796" cy="265129"/>
              </a:xfrm>
            </p:grpSpPr>
            <p:cxnSp>
              <p:nvCxnSpPr>
                <p:cNvPr id="40" name="Přímá spojnice 39"/>
                <p:cNvCxnSpPr/>
                <p:nvPr/>
              </p:nvCxnSpPr>
              <p:spPr>
                <a:xfrm>
                  <a:off x="2483768" y="4526604"/>
                  <a:ext cx="1601" cy="265129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nice 40"/>
                <p:cNvCxnSpPr/>
                <p:nvPr/>
              </p:nvCxnSpPr>
              <p:spPr>
                <a:xfrm>
                  <a:off x="2485369" y="4791733"/>
                  <a:ext cx="296195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Skupina 44"/>
              <p:cNvGrpSpPr/>
              <p:nvPr/>
            </p:nvGrpSpPr>
            <p:grpSpPr>
              <a:xfrm>
                <a:off x="887746" y="3162601"/>
                <a:ext cx="1014371" cy="925006"/>
                <a:chOff x="2483768" y="4509120"/>
                <a:chExt cx="222284" cy="300925"/>
              </a:xfrm>
            </p:grpSpPr>
            <p:cxnSp>
              <p:nvCxnSpPr>
                <p:cNvPr id="46" name="Přímá spojnice 45"/>
                <p:cNvCxnSpPr/>
                <p:nvPr/>
              </p:nvCxnSpPr>
              <p:spPr>
                <a:xfrm>
                  <a:off x="2483768" y="4509120"/>
                  <a:ext cx="0" cy="297872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Přímá spojnice 46"/>
                <p:cNvCxnSpPr/>
                <p:nvPr/>
              </p:nvCxnSpPr>
              <p:spPr>
                <a:xfrm>
                  <a:off x="2483768" y="4810045"/>
                  <a:ext cx="22228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Skupina 47"/>
              <p:cNvGrpSpPr/>
              <p:nvPr/>
            </p:nvGrpSpPr>
            <p:grpSpPr>
              <a:xfrm>
                <a:off x="527704" y="3162604"/>
                <a:ext cx="1374413" cy="1244070"/>
                <a:chOff x="2483768" y="4673043"/>
                <a:chExt cx="222284" cy="340133"/>
              </a:xfrm>
            </p:grpSpPr>
            <p:cxnSp>
              <p:nvCxnSpPr>
                <p:cNvPr id="49" name="Přímá spojnice 48"/>
                <p:cNvCxnSpPr/>
                <p:nvPr/>
              </p:nvCxnSpPr>
              <p:spPr>
                <a:xfrm>
                  <a:off x="2483768" y="4673043"/>
                  <a:ext cx="0" cy="340133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49"/>
                <p:cNvCxnSpPr/>
                <p:nvPr/>
              </p:nvCxnSpPr>
              <p:spPr>
                <a:xfrm>
                  <a:off x="2483768" y="5013176"/>
                  <a:ext cx="22228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1" name="Obrázek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5"/>
          <a:stretch/>
        </p:blipFill>
        <p:spPr>
          <a:xfrm>
            <a:off x="930774" y="1218213"/>
            <a:ext cx="1166967" cy="13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6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Zkouška tvrdosti dle </a:t>
            </a:r>
            <a:r>
              <a:rPr lang="cs-CZ" dirty="0" err="1">
                <a:solidFill>
                  <a:schemeClr val="accent1"/>
                </a:solidFill>
              </a:rPr>
              <a:t>Vickerse</a:t>
            </a:r>
            <a:r>
              <a:rPr lang="cs-CZ" dirty="0">
                <a:solidFill>
                  <a:schemeClr val="accent1"/>
                </a:solidFill>
              </a:rPr>
              <a:t> – ČSN EN ISO 6507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93" b="6388"/>
          <a:stretch/>
        </p:blipFill>
        <p:spPr bwMode="auto">
          <a:xfrm>
            <a:off x="1077064" y="1133963"/>
            <a:ext cx="6983488" cy="356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899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90978"/>
            <a:ext cx="8892000" cy="399291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Princip: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(kužel nebo kulička) se vtlačuje silou F do povrchu ve dvou krocích (</a:t>
            </a:r>
            <a:r>
              <a:rPr lang="cs-CZ" altLang="cs-CZ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předzatížení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114300" indent="0"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hlavní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zatížení) - po odlehčení se změří hloubka vtisku.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cs-CZ" altLang="cs-CZ" b="1" i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Indentor</a:t>
            </a:r>
            <a:r>
              <a:rPr lang="cs-CZ" altLang="cs-CZ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Diamantový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kužel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(vrcholový úhel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120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°)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nebo kulička ze SK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(průměr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1/16“ nebo 1/8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“).</a:t>
            </a:r>
            <a:endParaRPr lang="cs-CZ" altLang="cs-CZ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Teplota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 ÷ 35°C, v arbitrážních případech 23 ±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5°C;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Tloušťka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vzorku &gt;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1,5x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hloubky vtisku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jinak je tvrdost ovlivněna tvrdostí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podložky;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Vzdálenost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od okraje &gt;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2x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průměru vtisku, u lehkých kovů &gt;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3x;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Vzdálenost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mezi středy vtisku &gt; 2,5x průměru </a:t>
            </a: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vtisku;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Doba </a:t>
            </a:r>
            <a:r>
              <a:rPr lang="cs-CZ" altLang="cs-CZ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náběhu a výdrže jmenovité síly v závislosti na metodě.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98856"/>
            <a:ext cx="7560001" cy="360000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Technologie I</a:t>
            </a:r>
            <a:endParaRPr lang="x-none" dirty="0">
              <a:solidFill>
                <a:schemeClr val="accent1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360000"/>
            <a:ext cx="8892000" cy="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</a:rPr>
              <a:t>Zkouška tvrdosti dle </a:t>
            </a:r>
            <a:r>
              <a:rPr lang="cs-CZ" dirty="0" err="1">
                <a:solidFill>
                  <a:schemeClr val="accent1"/>
                </a:solidFill>
              </a:rPr>
              <a:t>Rockwella</a:t>
            </a:r>
            <a:r>
              <a:rPr lang="cs-CZ" dirty="0">
                <a:solidFill>
                  <a:schemeClr val="accent1"/>
                </a:solidFill>
              </a:rPr>
              <a:t> – ČSN EN ISO 6508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2789310" y="3468313"/>
            <a:ext cx="4421925" cy="1614628"/>
            <a:chOff x="276226" y="2830512"/>
            <a:chExt cx="4421925" cy="1614628"/>
          </a:xfrm>
        </p:grpSpPr>
        <p:sp>
          <p:nvSpPr>
            <p:cNvPr id="15" name="TextovéPole 14"/>
            <p:cNvSpPr txBox="1"/>
            <p:nvPr/>
          </p:nvSpPr>
          <p:spPr>
            <a:xfrm>
              <a:off x="276226" y="2830512"/>
              <a:ext cx="34198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70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HR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30T</a:t>
              </a:r>
              <a:r>
                <a:rPr lang="cs-CZ" b="1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cs-CZ" b="1" u="sng" dirty="0" smtClean="0">
                  <a:latin typeface="Calibri" pitchFamily="34" charset="0"/>
                  <a:ea typeface="Arial Unicode MS" pitchFamily="34" charset="-128"/>
                  <a:cs typeface="Arial Unicode MS" pitchFamily="34" charset="-128"/>
                </a:rPr>
                <a:t>W</a:t>
              </a:r>
              <a:endParaRPr lang="cs-CZ" b="1" u="sng" dirty="0"/>
            </a:p>
          </p:txBody>
        </p:sp>
        <p:grpSp>
          <p:nvGrpSpPr>
            <p:cNvPr id="16" name="Skupina 15"/>
            <p:cNvGrpSpPr/>
            <p:nvPr/>
          </p:nvGrpSpPr>
          <p:grpSpPr>
            <a:xfrm>
              <a:off x="481605" y="3090802"/>
              <a:ext cx="4216546" cy="1354338"/>
              <a:chOff x="481605" y="3090802"/>
              <a:chExt cx="4216546" cy="1354338"/>
            </a:xfrm>
          </p:grpSpPr>
          <p:sp>
            <p:nvSpPr>
              <p:cNvPr id="17" name="TextovéPole 16"/>
              <p:cNvSpPr txBox="1"/>
              <p:nvPr/>
            </p:nvSpPr>
            <p:spPr>
              <a:xfrm>
                <a:off x="1709525" y="3321756"/>
                <a:ext cx="2988626" cy="112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Označení typu použité kuličky S, W</a:t>
                </a:r>
              </a:p>
              <a:p>
                <a:pPr>
                  <a:spcBef>
                    <a:spcPts val="300"/>
                  </a:spcBef>
                </a:pPr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Značka stupnice podle </a:t>
                </a:r>
                <a:r>
                  <a:rPr lang="cs-CZ" sz="1400" dirty="0" err="1" smtClean="0">
                    <a:latin typeface="Calibri" pitchFamily="34" charset="0"/>
                    <a:cs typeface="Calibri" pitchFamily="34" charset="0"/>
                  </a:rPr>
                  <a:t>Rockwella</a:t>
                </a:r>
                <a:endParaRPr lang="cs-CZ" sz="600" dirty="0" smtClean="0">
                  <a:latin typeface="Calibri" pitchFamily="34" charset="0"/>
                  <a:cs typeface="Calibri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Značka </a:t>
                </a:r>
                <a:r>
                  <a:rPr lang="cs-CZ" dirty="0">
                    <a:latin typeface="Calibri" pitchFamily="34" charset="0"/>
                    <a:cs typeface="Calibri" pitchFamily="34" charset="0"/>
                  </a:rPr>
                  <a:t>tvrdosti podle </a:t>
                </a:r>
                <a:r>
                  <a:rPr lang="cs-CZ" dirty="0" err="1">
                    <a:latin typeface="Calibri" pitchFamily="34" charset="0"/>
                    <a:cs typeface="Calibri" pitchFamily="34" charset="0"/>
                  </a:rPr>
                  <a:t>Rockwella</a:t>
                </a:r>
                <a:endParaRPr lang="cs-CZ" sz="600" dirty="0">
                  <a:latin typeface="Calibri" pitchFamily="34" charset="0"/>
                  <a:cs typeface="Calibri" pitchFamily="34" charset="0"/>
                </a:endParaRPr>
              </a:p>
              <a:p>
                <a:endParaRPr lang="cs-CZ" sz="600" dirty="0" smtClean="0">
                  <a:latin typeface="Calibri" pitchFamily="34" charset="0"/>
                  <a:cs typeface="Calibri" pitchFamily="34" charset="0"/>
                </a:endParaRPr>
              </a:p>
              <a:p>
                <a:r>
                  <a:rPr lang="cs-CZ" sz="1400" dirty="0" smtClean="0">
                    <a:latin typeface="Calibri" pitchFamily="34" charset="0"/>
                    <a:cs typeface="Calibri" pitchFamily="34" charset="0"/>
                  </a:rPr>
                  <a:t>Hodnota tvrdosti </a:t>
                </a:r>
                <a:r>
                  <a:rPr lang="cs-CZ" dirty="0">
                    <a:latin typeface="Calibri" pitchFamily="34" charset="0"/>
                    <a:cs typeface="Calibri" pitchFamily="34" charset="0"/>
                  </a:rPr>
                  <a:t>podle </a:t>
                </a:r>
                <a:r>
                  <a:rPr lang="cs-CZ" dirty="0" err="1" smtClean="0">
                    <a:latin typeface="Calibri" pitchFamily="34" charset="0"/>
                    <a:cs typeface="Calibri" pitchFamily="34" charset="0"/>
                  </a:rPr>
                  <a:t>Rockwella</a:t>
                </a:r>
                <a:endParaRPr lang="cs-CZ" sz="600" dirty="0"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18" name="Skupina 17"/>
              <p:cNvGrpSpPr/>
              <p:nvPr/>
            </p:nvGrpSpPr>
            <p:grpSpPr>
              <a:xfrm>
                <a:off x="1219624" y="3090802"/>
                <a:ext cx="397228" cy="340274"/>
                <a:chOff x="2346011" y="4466088"/>
                <a:chExt cx="397228" cy="317590"/>
              </a:xfrm>
            </p:grpSpPr>
            <p:cxnSp>
              <p:nvCxnSpPr>
                <p:cNvPr id="28" name="Přímá spojnice 27"/>
                <p:cNvCxnSpPr/>
                <p:nvPr/>
              </p:nvCxnSpPr>
              <p:spPr>
                <a:xfrm>
                  <a:off x="2346011" y="4466088"/>
                  <a:ext cx="0" cy="31759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Přímá spojnice 28"/>
                <p:cNvCxnSpPr/>
                <p:nvPr/>
              </p:nvCxnSpPr>
              <p:spPr>
                <a:xfrm>
                  <a:off x="2357638" y="4782799"/>
                  <a:ext cx="385601" cy="879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Skupina 18"/>
              <p:cNvGrpSpPr/>
              <p:nvPr/>
            </p:nvGrpSpPr>
            <p:grpSpPr>
              <a:xfrm>
                <a:off x="979401" y="3108844"/>
                <a:ext cx="637447" cy="625597"/>
                <a:chOff x="2468108" y="4503812"/>
                <a:chExt cx="216548" cy="265129"/>
              </a:xfrm>
            </p:grpSpPr>
            <p:cxnSp>
              <p:nvCxnSpPr>
                <p:cNvPr id="26" name="Přímá spojnice 25"/>
                <p:cNvCxnSpPr/>
                <p:nvPr/>
              </p:nvCxnSpPr>
              <p:spPr>
                <a:xfrm>
                  <a:off x="2468108" y="4503812"/>
                  <a:ext cx="1601" cy="265129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Přímá spojnice 26"/>
                <p:cNvCxnSpPr/>
                <p:nvPr/>
              </p:nvCxnSpPr>
              <p:spPr>
                <a:xfrm>
                  <a:off x="2471062" y="4767432"/>
                  <a:ext cx="213594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Skupina 19"/>
              <p:cNvGrpSpPr/>
              <p:nvPr/>
            </p:nvGrpSpPr>
            <p:grpSpPr>
              <a:xfrm>
                <a:off x="695685" y="3108833"/>
                <a:ext cx="921173" cy="915623"/>
                <a:chOff x="2441668" y="4491620"/>
                <a:chExt cx="201860" cy="297872"/>
              </a:xfrm>
            </p:grpSpPr>
            <p:cxnSp>
              <p:nvCxnSpPr>
                <p:cNvPr id="24" name="Přímá spojnice 23"/>
                <p:cNvCxnSpPr/>
                <p:nvPr/>
              </p:nvCxnSpPr>
              <p:spPr>
                <a:xfrm>
                  <a:off x="2441668" y="4491620"/>
                  <a:ext cx="0" cy="297872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Přímá spojnice 24"/>
                <p:cNvCxnSpPr/>
                <p:nvPr/>
              </p:nvCxnSpPr>
              <p:spPr>
                <a:xfrm>
                  <a:off x="2441668" y="4786358"/>
                  <a:ext cx="20186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Skupina 20"/>
              <p:cNvGrpSpPr/>
              <p:nvPr/>
            </p:nvGrpSpPr>
            <p:grpSpPr>
              <a:xfrm>
                <a:off x="481605" y="3108850"/>
                <a:ext cx="1135238" cy="1168086"/>
                <a:chOff x="2476310" y="4658336"/>
                <a:chExt cx="183602" cy="319358"/>
              </a:xfrm>
            </p:grpSpPr>
            <p:cxnSp>
              <p:nvCxnSpPr>
                <p:cNvPr id="22" name="Přímá spojnice 21"/>
                <p:cNvCxnSpPr/>
                <p:nvPr/>
              </p:nvCxnSpPr>
              <p:spPr>
                <a:xfrm>
                  <a:off x="2476310" y="4658336"/>
                  <a:ext cx="0" cy="31935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Přímá spojnice 22"/>
                <p:cNvCxnSpPr/>
                <p:nvPr/>
              </p:nvCxnSpPr>
              <p:spPr>
                <a:xfrm>
                  <a:off x="2476310" y="4977694"/>
                  <a:ext cx="183602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675154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FS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88B95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3286</TotalTime>
  <Words>2163</Words>
  <Application>Microsoft Office PowerPoint</Application>
  <PresentationFormat>Předvádění na obrazovce (16:9)</PresentationFormat>
  <Paragraphs>402</Paragraphs>
  <Slides>35</Slides>
  <Notes>0</Notes>
  <HiddenSlides>0</HiddenSlides>
  <MMClips>4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Simple Light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Solfa</cp:lastModifiedBy>
  <cp:revision>362</cp:revision>
  <dcterms:modified xsi:type="dcterms:W3CDTF">2023-09-22T06:57:28Z</dcterms:modified>
</cp:coreProperties>
</file>