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4" r:id="rId9"/>
    <p:sldId id="269" r:id="rId10"/>
    <p:sldId id="268" r:id="rId11"/>
    <p:sldId id="263" r:id="rId12"/>
    <p:sldId id="267" r:id="rId13"/>
    <p:sldId id="266" r:id="rId14"/>
    <p:sldId id="265" r:id="rId15"/>
    <p:sldId id="270" r:id="rId16"/>
    <p:sldId id="271" r:id="rId17"/>
    <p:sldId id="272" r:id="rId18"/>
    <p:sldId id="273" r:id="rId19"/>
    <p:sldId id="274" r:id="rId20"/>
    <p:sldId id="275" r:id="rId21"/>
    <p:sldId id="276" r:id="rId22"/>
    <p:sldId id="277" r:id="rId23"/>
    <p:sldId id="278" r:id="rId24"/>
    <p:sldId id="279" r:id="rId25"/>
    <p:sldId id="284" r:id="rId26"/>
    <p:sldId id="280" r:id="rId27"/>
    <p:sldId id="285" r:id="rId28"/>
    <p:sldId id="286" r:id="rId29"/>
    <p:sldId id="281" r:id="rId30"/>
    <p:sldId id="282" r:id="rId31"/>
    <p:sldId id="283"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7" d="100"/>
          <a:sy n="77" d="100"/>
        </p:scale>
        <p:origin x="67" y="806"/>
      </p:cViewPr>
      <p:guideLst/>
    </p:cSldViewPr>
  </p:slideViewPr>
  <p:notesTextViewPr>
    <p:cViewPr>
      <p:scale>
        <a:sx n="1" d="1"/>
        <a:sy n="1" d="1"/>
      </p:scale>
      <p:origin x="0" y="0"/>
    </p:cViewPr>
  </p:notesTextViewPr>
  <p:sorterViewPr>
    <p:cViewPr>
      <p:scale>
        <a:sx n="100" d="100"/>
        <a:sy n="100" d="100"/>
      </p:scale>
      <p:origin x="0" y="-21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86F077B-A50F-4D64-8574-E2D6A98A5553}" type="datetimeFigureOut">
              <a:rPr lang="en-US" dirty="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11/29/2016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11/29/2016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5B747F8-9654-4282-85D2-65F41AAE7A75}" type="datetimeFigureOut">
              <a:rPr lang="en-US" dirty="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11/29/2016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Slovní úlohy</a:t>
            </a:r>
            <a:endParaRPr lang="cs-CZ" dirty="0"/>
          </a:p>
        </p:txBody>
      </p:sp>
      <p:sp>
        <p:nvSpPr>
          <p:cNvPr id="3" name="Podnadpis 2"/>
          <p:cNvSpPr>
            <a:spLocks noGrp="1"/>
          </p:cNvSpPr>
          <p:nvPr>
            <p:ph type="subTitle" idx="1"/>
          </p:nvPr>
        </p:nvSpPr>
        <p:spPr/>
        <p:txBody>
          <a:bodyPr/>
          <a:lstStyle/>
          <a:p>
            <a:r>
              <a:rPr lang="cs-CZ" dirty="0" smtClean="0"/>
              <a:t>Dělení slovních úloh</a:t>
            </a:r>
          </a:p>
          <a:p>
            <a:r>
              <a:rPr lang="cs-CZ" dirty="0" smtClean="0"/>
              <a:t>Metody řešení</a:t>
            </a:r>
            <a:endParaRPr lang="cs-CZ" dirty="0"/>
          </a:p>
        </p:txBody>
      </p:sp>
    </p:spTree>
    <p:extLst>
      <p:ext uri="{BB962C8B-B14F-4D97-AF65-F5344CB8AC3E}">
        <p14:creationId xmlns:p14="http://schemas.microsoft.com/office/powerpoint/2010/main" val="409971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Michal chytil 10 kaprů a 7 štik. Kolik ryb chytil</a:t>
            </a:r>
          </a:p>
        </p:txBody>
      </p:sp>
      <p:sp>
        <p:nvSpPr>
          <p:cNvPr id="23" name="Rectangle 36"/>
          <p:cNvSpPr>
            <a:spLocks noChangeArrowheads="1"/>
          </p:cNvSpPr>
          <p:nvPr/>
        </p:nvSpPr>
        <p:spPr bwMode="auto">
          <a:xfrm>
            <a:off x="4472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Rectangle 20"/>
          <p:cNvSpPr>
            <a:spLocks noChangeArrowheads="1"/>
          </p:cNvSpPr>
          <p:nvPr/>
        </p:nvSpPr>
        <p:spPr bwMode="auto">
          <a:xfrm>
            <a:off x="7901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Rectangle 35"/>
          <p:cNvSpPr>
            <a:spLocks noChangeArrowheads="1"/>
          </p:cNvSpPr>
          <p:nvPr/>
        </p:nvSpPr>
        <p:spPr bwMode="auto">
          <a:xfrm>
            <a:off x="1171629" y="3282219"/>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21"/>
          <p:cNvSpPr>
            <a:spLocks noChangeArrowheads="1"/>
          </p:cNvSpPr>
          <p:nvPr/>
        </p:nvSpPr>
        <p:spPr bwMode="auto">
          <a:xfrm>
            <a:off x="14759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34"/>
          <p:cNvSpPr>
            <a:spLocks noChangeArrowheads="1"/>
          </p:cNvSpPr>
          <p:nvPr/>
        </p:nvSpPr>
        <p:spPr bwMode="auto">
          <a:xfrm>
            <a:off x="18188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8" name="Rectangle 22"/>
          <p:cNvSpPr>
            <a:spLocks noChangeArrowheads="1"/>
          </p:cNvSpPr>
          <p:nvPr/>
        </p:nvSpPr>
        <p:spPr bwMode="auto">
          <a:xfrm>
            <a:off x="21617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9" name="Rectangle 33"/>
          <p:cNvSpPr>
            <a:spLocks noChangeArrowheads="1"/>
          </p:cNvSpPr>
          <p:nvPr/>
        </p:nvSpPr>
        <p:spPr bwMode="auto">
          <a:xfrm>
            <a:off x="25046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 name="Rectangle 23"/>
          <p:cNvSpPr>
            <a:spLocks noChangeArrowheads="1"/>
          </p:cNvSpPr>
          <p:nvPr/>
        </p:nvSpPr>
        <p:spPr bwMode="auto">
          <a:xfrm>
            <a:off x="28475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1" name="Rectangle 32"/>
          <p:cNvSpPr>
            <a:spLocks noChangeArrowheads="1"/>
          </p:cNvSpPr>
          <p:nvPr/>
        </p:nvSpPr>
        <p:spPr bwMode="auto">
          <a:xfrm>
            <a:off x="31904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2" name="Rectangle 24"/>
          <p:cNvSpPr>
            <a:spLocks noChangeArrowheads="1"/>
          </p:cNvSpPr>
          <p:nvPr/>
        </p:nvSpPr>
        <p:spPr bwMode="auto">
          <a:xfrm>
            <a:off x="3533361" y="329910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3" name="Oval 31"/>
          <p:cNvSpPr>
            <a:spLocks noChangeArrowheads="1"/>
          </p:cNvSpPr>
          <p:nvPr/>
        </p:nvSpPr>
        <p:spPr bwMode="auto">
          <a:xfrm>
            <a:off x="4472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4" name="Oval 25"/>
          <p:cNvSpPr>
            <a:spLocks noChangeArrowheads="1"/>
          </p:cNvSpPr>
          <p:nvPr/>
        </p:nvSpPr>
        <p:spPr bwMode="auto">
          <a:xfrm>
            <a:off x="7901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5" name="Oval 30"/>
          <p:cNvSpPr>
            <a:spLocks noChangeArrowheads="1"/>
          </p:cNvSpPr>
          <p:nvPr/>
        </p:nvSpPr>
        <p:spPr bwMode="auto">
          <a:xfrm>
            <a:off x="11330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6" name="Oval 26"/>
          <p:cNvSpPr>
            <a:spLocks noChangeArrowheads="1"/>
          </p:cNvSpPr>
          <p:nvPr/>
        </p:nvSpPr>
        <p:spPr bwMode="auto">
          <a:xfrm>
            <a:off x="14759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7" name="Oval 29"/>
          <p:cNvSpPr>
            <a:spLocks noChangeArrowheads="1"/>
          </p:cNvSpPr>
          <p:nvPr/>
        </p:nvSpPr>
        <p:spPr bwMode="auto">
          <a:xfrm>
            <a:off x="18188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8" name="Oval 27"/>
          <p:cNvSpPr>
            <a:spLocks noChangeArrowheads="1"/>
          </p:cNvSpPr>
          <p:nvPr/>
        </p:nvSpPr>
        <p:spPr bwMode="auto">
          <a:xfrm>
            <a:off x="21617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9" name="Oval 28"/>
          <p:cNvSpPr>
            <a:spLocks noChangeArrowheads="1"/>
          </p:cNvSpPr>
          <p:nvPr/>
        </p:nvSpPr>
        <p:spPr bwMode="auto">
          <a:xfrm>
            <a:off x="2504661" y="3748364"/>
            <a:ext cx="228600"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0" name="Rectangle 37"/>
          <p:cNvSpPr>
            <a:spLocks noChangeArrowheads="1"/>
          </p:cNvSpPr>
          <p:nvPr/>
        </p:nvSpPr>
        <p:spPr bwMode="auto">
          <a:xfrm>
            <a:off x="325616" y="2043089"/>
            <a:ext cx="172184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 symbolicky</a:t>
            </a:r>
            <a:r>
              <a:rPr kumimoji="0" lang="cs-CZ" altLang="cs-CZ"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cs-CZ" altLang="cs-CZ"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318053" y="3837853"/>
            <a:ext cx="2871972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7150" algn="l"/>
              </a:tabLst>
              <a:defRPr>
                <a:solidFill>
                  <a:schemeClr val="tx1"/>
                </a:solidFill>
                <a:latin typeface="Arial" panose="020B0604020202020204" pitchFamily="34" charset="0"/>
              </a:defRPr>
            </a:lvl1pPr>
            <a:lvl2pPr eaLnBrk="0" fontAlgn="base" hangingPunct="0">
              <a:spcBef>
                <a:spcPct val="0"/>
              </a:spcBef>
              <a:spcAft>
                <a:spcPct val="0"/>
              </a:spcAft>
              <a:tabLst>
                <a:tab pos="3867150" algn="l"/>
              </a:tabLst>
              <a:defRPr>
                <a:solidFill>
                  <a:schemeClr val="tx1"/>
                </a:solidFill>
                <a:latin typeface="Arial" panose="020B0604020202020204" pitchFamily="34" charset="0"/>
              </a:defRPr>
            </a:lvl2pPr>
            <a:lvl3pPr eaLnBrk="0" fontAlgn="base" hangingPunct="0">
              <a:spcBef>
                <a:spcPct val="0"/>
              </a:spcBef>
              <a:spcAft>
                <a:spcPct val="0"/>
              </a:spcAft>
              <a:tabLst>
                <a:tab pos="3867150" algn="l"/>
              </a:tabLst>
              <a:defRPr>
                <a:solidFill>
                  <a:schemeClr val="tx1"/>
                </a:solidFill>
                <a:latin typeface="Arial" panose="020B0604020202020204" pitchFamily="34" charset="0"/>
              </a:defRPr>
            </a:lvl3pPr>
            <a:lvl4pPr eaLnBrk="0" fontAlgn="base" hangingPunct="0">
              <a:spcBef>
                <a:spcPct val="0"/>
              </a:spcBef>
              <a:spcAft>
                <a:spcPct val="0"/>
              </a:spcAft>
              <a:tabLst>
                <a:tab pos="3867150" algn="l"/>
              </a:tabLst>
              <a:defRPr>
                <a:solidFill>
                  <a:schemeClr val="tx1"/>
                </a:solidFill>
                <a:latin typeface="Arial" panose="020B0604020202020204" pitchFamily="34" charset="0"/>
              </a:defRPr>
            </a:lvl4pPr>
            <a:lvl5pPr eaLnBrk="0" fontAlgn="base" hangingPunct="0">
              <a:spcBef>
                <a:spcPct val="0"/>
              </a:spcBef>
              <a:spcAft>
                <a:spcPct val="0"/>
              </a:spcAft>
              <a:tabLst>
                <a:tab pos="3867150" algn="l"/>
              </a:tabLst>
              <a:defRPr>
                <a:solidFill>
                  <a:schemeClr val="tx1"/>
                </a:solidFill>
                <a:latin typeface="Arial" panose="020B0604020202020204" pitchFamily="34" charset="0"/>
              </a:defRPr>
            </a:lvl5pPr>
            <a:lvl6pPr eaLnBrk="0" fontAlgn="base" hangingPunct="0">
              <a:spcBef>
                <a:spcPct val="0"/>
              </a:spcBef>
              <a:spcAft>
                <a:spcPct val="0"/>
              </a:spcAft>
              <a:tabLst>
                <a:tab pos="3867150" algn="l"/>
              </a:tabLst>
              <a:defRPr>
                <a:solidFill>
                  <a:schemeClr val="tx1"/>
                </a:solidFill>
                <a:latin typeface="Arial" panose="020B0604020202020204" pitchFamily="34" charset="0"/>
              </a:defRPr>
            </a:lvl6pPr>
            <a:lvl7pPr eaLnBrk="0" fontAlgn="base" hangingPunct="0">
              <a:spcBef>
                <a:spcPct val="0"/>
              </a:spcBef>
              <a:spcAft>
                <a:spcPct val="0"/>
              </a:spcAft>
              <a:tabLst>
                <a:tab pos="3867150" algn="l"/>
              </a:tabLst>
              <a:defRPr>
                <a:solidFill>
                  <a:schemeClr val="tx1"/>
                </a:solidFill>
                <a:latin typeface="Arial" panose="020B0604020202020204" pitchFamily="34" charset="0"/>
              </a:defRPr>
            </a:lvl7pPr>
            <a:lvl8pPr eaLnBrk="0" fontAlgn="base" hangingPunct="0">
              <a:spcBef>
                <a:spcPct val="0"/>
              </a:spcBef>
              <a:spcAft>
                <a:spcPct val="0"/>
              </a:spcAft>
              <a:tabLst>
                <a:tab pos="3867150" algn="l"/>
              </a:tabLst>
              <a:defRPr>
                <a:solidFill>
                  <a:schemeClr val="tx1"/>
                </a:solidFill>
                <a:latin typeface="Arial" panose="020B0604020202020204" pitchFamily="34" charset="0"/>
              </a:defRPr>
            </a:lvl8pPr>
            <a:lvl9pPr eaLnBrk="0" fontAlgn="base" hangingPunct="0">
              <a:spcBef>
                <a:spcPct val="0"/>
              </a:spcBef>
              <a:spcAft>
                <a:spcPct val="0"/>
              </a:spcAft>
              <a:tabLst>
                <a:tab pos="386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7150" algn="l"/>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3) Nebo znázorníme ryby a štiky obrazně.</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4) množinovým diagramem</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5)pomocí úseček při větším číselném oboru. (Př. Při cestě do Prahy překoná letadlo vzdálenost x km z Bratislavy do Košic y km. Kolik kilometrů je dlouhý let Praha – Bratislava – </a:t>
            </a:r>
            <a:r>
              <a:rPr kumimoji="0" lang="cs-CZ" altLang="cs-CZ" sz="16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Košice?Úsečky</a:t>
            </a: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nemusí odpovídat v jistém poměru daným číslům, snažíme se zachovat alespoň určité relace (větší číslo – delší úsečka)</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endParaRPr kumimoji="0" lang="cs-CZ" altLang="cs-CZ"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Výpočet:</a:t>
            </a: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10 + 7 = 17</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r>
              <a:rPr kumimoji="0" lang="cs-CZ" altLang="cs-CZ"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Odpověď</a:t>
            </a: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Michal chytil 17 ryb.</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67150" algn="l"/>
              </a:tabLst>
            </a:pPr>
            <a:endParaRPr kumimoji="0" lang="cs-CZ" altLang="cs-CZ" sz="2400" b="0" i="0" u="none" strike="noStrike" cap="none" normalizeH="0" baseline="0" dirty="0" smtClean="0">
              <a:ln>
                <a:noFill/>
              </a:ln>
              <a:solidFill>
                <a:schemeClr val="tx1"/>
              </a:solidFill>
              <a:effectLst/>
              <a:latin typeface="Arial" panose="020B0604020202020204" pitchFamily="34" charset="0"/>
            </a:endParaRPr>
          </a:p>
        </p:txBody>
      </p:sp>
      <p:sp>
        <p:nvSpPr>
          <p:cNvPr id="42" name="Obdélník 41"/>
          <p:cNvSpPr/>
          <p:nvPr/>
        </p:nvSpPr>
        <p:spPr>
          <a:xfrm>
            <a:off x="341747" y="2552692"/>
            <a:ext cx="2246128" cy="338554"/>
          </a:xfrm>
          <a:prstGeom prst="rect">
            <a:avLst/>
          </a:prstGeom>
        </p:spPr>
        <p:txBody>
          <a:bodyPr wrap="none">
            <a:spAutoFit/>
          </a:bodyPr>
          <a:lstStyle/>
          <a:p>
            <a:r>
              <a:rPr lang="cs-CZ" altLang="cs-CZ" sz="1600" dirty="0">
                <a:latin typeface="Arial" panose="020B0604020202020204" pitchFamily="34" charset="0"/>
                <a:ea typeface="Times New Roman" panose="02020603050405020304" pitchFamily="18" charset="0"/>
              </a:rPr>
              <a:t>Symboly přikreslujeme</a:t>
            </a:r>
            <a:endParaRPr lang="cs-CZ" sz="1600" dirty="0"/>
          </a:p>
        </p:txBody>
      </p:sp>
    </p:spTree>
    <p:extLst>
      <p:ext uri="{BB962C8B-B14F-4D97-AF65-F5344CB8AC3E}">
        <p14:creationId xmlns:p14="http://schemas.microsoft.com/office/powerpoint/2010/main" val="322074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Slovní úlohy na sčítání s porovnáváním</a:t>
            </a:r>
            <a:endParaRPr lang="cs-CZ" dirty="0"/>
          </a:p>
        </p:txBody>
      </p:sp>
      <p:sp>
        <p:nvSpPr>
          <p:cNvPr id="3" name="Zástupný symbol pro obsah 2"/>
          <p:cNvSpPr>
            <a:spLocks noGrp="1"/>
          </p:cNvSpPr>
          <p:nvPr>
            <p:ph idx="1"/>
          </p:nvPr>
        </p:nvSpPr>
        <p:spPr/>
        <p:txBody>
          <a:bodyPr/>
          <a:lstStyle/>
          <a:p>
            <a:r>
              <a:rPr lang="cs-CZ" sz="2400" dirty="0"/>
              <a:t>O </a:t>
            </a:r>
            <a:r>
              <a:rPr lang="cs-CZ" sz="2400" i="1" dirty="0"/>
              <a:t>n </a:t>
            </a:r>
            <a:r>
              <a:rPr lang="cs-CZ" sz="2400" dirty="0"/>
              <a:t>více</a:t>
            </a:r>
          </a:p>
          <a:p>
            <a:endParaRPr lang="cs-CZ" sz="2400" dirty="0" smtClean="0"/>
          </a:p>
          <a:p>
            <a:r>
              <a:rPr lang="cs-CZ" sz="2400" dirty="0" err="1" smtClean="0"/>
              <a:t>Prodos</a:t>
            </a:r>
            <a:r>
              <a:rPr lang="cs-CZ" sz="2400" dirty="0" smtClean="0"/>
              <a:t> </a:t>
            </a:r>
            <a:r>
              <a:rPr lang="cs-CZ" sz="2400" dirty="0"/>
              <a:t>strana 24, cvičení 1</a:t>
            </a:r>
          </a:p>
          <a:p>
            <a:r>
              <a:rPr lang="cs-CZ" sz="2400" dirty="0"/>
              <a:t>Př. V horní poličce je 8 knih. V dolní poličce o 4 knihy více. Kolik knih je v dolní poličce?</a:t>
            </a:r>
          </a:p>
          <a:p>
            <a:endParaRPr lang="cs-CZ" dirty="0"/>
          </a:p>
        </p:txBody>
      </p:sp>
    </p:spTree>
    <p:extLst>
      <p:ext uri="{BB962C8B-B14F-4D97-AF65-F5344CB8AC3E}">
        <p14:creationId xmlns:p14="http://schemas.microsoft.com/office/powerpoint/2010/main" val="2063226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a:t>O </a:t>
            </a:r>
            <a:r>
              <a:rPr lang="cs-CZ" sz="2400" i="1" dirty="0"/>
              <a:t>n</a:t>
            </a:r>
            <a:r>
              <a:rPr lang="cs-CZ" sz="2400" dirty="0"/>
              <a:t> více</a:t>
            </a:r>
            <a:br>
              <a:rPr lang="cs-CZ" sz="2400" dirty="0"/>
            </a:br>
            <a:r>
              <a:rPr lang="cs-CZ" sz="2400" dirty="0" err="1"/>
              <a:t>Prodos</a:t>
            </a:r>
            <a:r>
              <a:rPr lang="cs-CZ" sz="2400" dirty="0"/>
              <a:t> strana 24, cvičení 1</a:t>
            </a:r>
            <a:br>
              <a:rPr lang="cs-CZ" sz="2400" dirty="0"/>
            </a:br>
            <a:r>
              <a:rPr lang="cs-CZ" sz="2400" dirty="0"/>
              <a:t>Př. V horní poličce je 8 knih. V dolní poličce o 4 knihy více. Kolik knih je v dolní poličce</a:t>
            </a:r>
            <a:r>
              <a:rPr lang="cs-CZ" sz="2400" dirty="0" smtClean="0"/>
              <a:t>?</a:t>
            </a:r>
            <a:endParaRPr lang="cs-CZ" sz="2400" dirty="0"/>
          </a:p>
        </p:txBody>
      </p:sp>
      <p:sp>
        <p:nvSpPr>
          <p:cNvPr id="16" name="Rectangle 24"/>
          <p:cNvSpPr>
            <a:spLocks noChangeArrowheads="1"/>
          </p:cNvSpPr>
          <p:nvPr/>
        </p:nvSpPr>
        <p:spPr bwMode="auto">
          <a:xfrm>
            <a:off x="14342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Rectangle 13"/>
          <p:cNvSpPr>
            <a:spLocks noChangeArrowheads="1"/>
          </p:cNvSpPr>
          <p:nvPr/>
        </p:nvSpPr>
        <p:spPr bwMode="auto">
          <a:xfrm>
            <a:off x="17771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8" name="Rectangle 23"/>
          <p:cNvSpPr>
            <a:spLocks noChangeArrowheads="1"/>
          </p:cNvSpPr>
          <p:nvPr/>
        </p:nvSpPr>
        <p:spPr bwMode="auto">
          <a:xfrm>
            <a:off x="21200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9" name="Rectangle 14"/>
          <p:cNvSpPr>
            <a:spLocks noChangeArrowheads="1"/>
          </p:cNvSpPr>
          <p:nvPr/>
        </p:nvSpPr>
        <p:spPr bwMode="auto">
          <a:xfrm>
            <a:off x="24629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Rectangle 22"/>
          <p:cNvSpPr>
            <a:spLocks noChangeArrowheads="1"/>
          </p:cNvSpPr>
          <p:nvPr/>
        </p:nvSpPr>
        <p:spPr bwMode="auto">
          <a:xfrm>
            <a:off x="28058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 name="Rectangle 15"/>
          <p:cNvSpPr>
            <a:spLocks noChangeArrowheads="1"/>
          </p:cNvSpPr>
          <p:nvPr/>
        </p:nvSpPr>
        <p:spPr bwMode="auto">
          <a:xfrm>
            <a:off x="31487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2" name="Rectangle 21"/>
          <p:cNvSpPr>
            <a:spLocks noChangeArrowheads="1"/>
          </p:cNvSpPr>
          <p:nvPr/>
        </p:nvSpPr>
        <p:spPr bwMode="auto">
          <a:xfrm>
            <a:off x="34916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3" name="Rectangle 16"/>
          <p:cNvSpPr>
            <a:spLocks noChangeArrowheads="1"/>
          </p:cNvSpPr>
          <p:nvPr/>
        </p:nvSpPr>
        <p:spPr bwMode="auto">
          <a:xfrm>
            <a:off x="3834517" y="2999271"/>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Rectangle 20"/>
          <p:cNvSpPr>
            <a:spLocks noChangeArrowheads="1"/>
          </p:cNvSpPr>
          <p:nvPr/>
        </p:nvSpPr>
        <p:spPr bwMode="auto">
          <a:xfrm>
            <a:off x="4177417" y="299927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Rectangle 17"/>
          <p:cNvSpPr>
            <a:spLocks noChangeArrowheads="1"/>
          </p:cNvSpPr>
          <p:nvPr/>
        </p:nvSpPr>
        <p:spPr bwMode="auto">
          <a:xfrm>
            <a:off x="4520317" y="299927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19"/>
          <p:cNvSpPr>
            <a:spLocks noChangeArrowheads="1"/>
          </p:cNvSpPr>
          <p:nvPr/>
        </p:nvSpPr>
        <p:spPr bwMode="auto">
          <a:xfrm>
            <a:off x="4863217" y="299927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18"/>
          <p:cNvSpPr>
            <a:spLocks noChangeArrowheads="1"/>
          </p:cNvSpPr>
          <p:nvPr/>
        </p:nvSpPr>
        <p:spPr bwMode="auto">
          <a:xfrm>
            <a:off x="5206117" y="2999271"/>
            <a:ext cx="228600" cy="2286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aphicFrame>
        <p:nvGraphicFramePr>
          <p:cNvPr id="28" name="Objekt 27"/>
          <p:cNvGraphicFramePr>
            <a:graphicFrameLocks noChangeAspect="1"/>
          </p:cNvGraphicFramePr>
          <p:nvPr>
            <p:extLst>
              <p:ext uri="{D42A27DB-BD31-4B8C-83A1-F6EECF244321}">
                <p14:modId xmlns:p14="http://schemas.microsoft.com/office/powerpoint/2010/main" val="2832792286"/>
              </p:ext>
            </p:extLst>
          </p:nvPr>
        </p:nvGraphicFramePr>
        <p:xfrm>
          <a:off x="1205616" y="2884971"/>
          <a:ext cx="10311913" cy="2104472"/>
        </p:xfrm>
        <a:graphic>
          <a:graphicData uri="http://schemas.openxmlformats.org/presentationml/2006/ole">
            <mc:AlternateContent xmlns:mc="http://schemas.openxmlformats.org/markup-compatibility/2006">
              <mc:Choice xmlns:v="urn:schemas-microsoft-com:vml" Requires="v">
                <p:oleObj spid="_x0000_s5157" name="Graf" r:id="rId3" imgW="5600700" imgH="1143000" progId="MSGraph.Chart.8">
                  <p:embed/>
                </p:oleObj>
              </mc:Choice>
              <mc:Fallback>
                <p:oleObj name="Graf" r:id="rId3" imgW="5600700" imgH="1143000" progId="MSGraph.Chart.8">
                  <p:embed/>
                  <p:pic>
                    <p:nvPicPr>
                      <p:cNvPr id="0" name="Object 25"/>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205616" y="2884971"/>
                        <a:ext cx="10311913" cy="2104472"/>
                      </a:xfrm>
                      <a:prstGeom prst="rect">
                        <a:avLst/>
                      </a:prstGeom>
                      <a:noFill/>
                    </p:spPr>
                  </p:pic>
                </p:oleObj>
              </mc:Fallback>
            </mc:AlternateContent>
          </a:graphicData>
        </a:graphic>
      </p:graphicFrame>
      <p:sp>
        <p:nvSpPr>
          <p:cNvPr id="29" name="Rectangle 26"/>
          <p:cNvSpPr>
            <a:spLocks noChangeArrowheads="1"/>
          </p:cNvSpPr>
          <p:nvPr/>
        </p:nvSpPr>
        <p:spPr bwMode="auto">
          <a:xfrm>
            <a:off x="1091317" y="1878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0" name="Rectangle 27"/>
          <p:cNvSpPr>
            <a:spLocks noChangeArrowheads="1"/>
          </p:cNvSpPr>
          <p:nvPr/>
        </p:nvSpPr>
        <p:spPr bwMode="auto">
          <a:xfrm>
            <a:off x="1091317" y="2012531"/>
            <a:ext cx="3429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Nesprávné znázornění: Pozor!!!</a:t>
            </a:r>
            <a:endParaRPr kumimoji="0" lang="cs-CZ" altLang="cs-CZ" sz="105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1091317" y="23356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8526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Skupina 70"/>
          <p:cNvGrpSpPr/>
          <p:nvPr/>
        </p:nvGrpSpPr>
        <p:grpSpPr>
          <a:xfrm>
            <a:off x="700709" y="2636424"/>
            <a:ext cx="4000500" cy="571500"/>
            <a:chOff x="228600" y="555625"/>
            <a:chExt cx="4000500" cy="571500"/>
          </a:xfrm>
        </p:grpSpPr>
        <p:sp>
          <p:nvSpPr>
            <p:cNvPr id="48" name="Rectangle 45"/>
            <p:cNvSpPr>
              <a:spLocks noChangeArrowheads="1"/>
            </p:cNvSpPr>
            <p:nvPr/>
          </p:nvSpPr>
          <p:spPr bwMode="auto">
            <a:xfrm>
              <a:off x="2286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49" name="Rectangle 59"/>
            <p:cNvSpPr>
              <a:spLocks noChangeArrowheads="1"/>
            </p:cNvSpPr>
            <p:nvPr/>
          </p:nvSpPr>
          <p:spPr bwMode="auto">
            <a:xfrm>
              <a:off x="22860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0" name="Rectangle 60"/>
            <p:cNvSpPr>
              <a:spLocks noChangeArrowheads="1"/>
            </p:cNvSpPr>
            <p:nvPr/>
          </p:nvSpPr>
          <p:spPr bwMode="auto">
            <a:xfrm>
              <a:off x="26289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1" name="Rectangle 61"/>
            <p:cNvSpPr>
              <a:spLocks noChangeArrowheads="1"/>
            </p:cNvSpPr>
            <p:nvPr/>
          </p:nvSpPr>
          <p:spPr bwMode="auto">
            <a:xfrm>
              <a:off x="29718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2" name="Rectangle 62"/>
            <p:cNvSpPr>
              <a:spLocks noChangeArrowheads="1"/>
            </p:cNvSpPr>
            <p:nvPr/>
          </p:nvSpPr>
          <p:spPr bwMode="auto">
            <a:xfrm>
              <a:off x="33147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3" name="Rectangle 63"/>
            <p:cNvSpPr>
              <a:spLocks noChangeArrowheads="1"/>
            </p:cNvSpPr>
            <p:nvPr/>
          </p:nvSpPr>
          <p:spPr bwMode="auto">
            <a:xfrm>
              <a:off x="36576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4" name="Rectangle 64"/>
            <p:cNvSpPr>
              <a:spLocks noChangeArrowheads="1"/>
            </p:cNvSpPr>
            <p:nvPr/>
          </p:nvSpPr>
          <p:spPr bwMode="auto">
            <a:xfrm>
              <a:off x="40005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5" name="Rectangle 46"/>
            <p:cNvSpPr>
              <a:spLocks noChangeArrowheads="1"/>
            </p:cNvSpPr>
            <p:nvPr/>
          </p:nvSpPr>
          <p:spPr bwMode="auto">
            <a:xfrm>
              <a:off x="5715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6" name="Rectangle 47"/>
            <p:cNvSpPr>
              <a:spLocks noChangeArrowheads="1"/>
            </p:cNvSpPr>
            <p:nvPr/>
          </p:nvSpPr>
          <p:spPr bwMode="auto">
            <a:xfrm>
              <a:off x="9144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7" name="Rectangle 50"/>
            <p:cNvSpPr>
              <a:spLocks noChangeArrowheads="1"/>
            </p:cNvSpPr>
            <p:nvPr/>
          </p:nvSpPr>
          <p:spPr bwMode="auto">
            <a:xfrm>
              <a:off x="19431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8" name="Rectangle 48"/>
            <p:cNvSpPr>
              <a:spLocks noChangeArrowheads="1"/>
            </p:cNvSpPr>
            <p:nvPr/>
          </p:nvSpPr>
          <p:spPr bwMode="auto">
            <a:xfrm>
              <a:off x="12573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9" name="Rectangle 49"/>
            <p:cNvSpPr>
              <a:spLocks noChangeArrowheads="1"/>
            </p:cNvSpPr>
            <p:nvPr/>
          </p:nvSpPr>
          <p:spPr bwMode="auto">
            <a:xfrm>
              <a:off x="16002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0" name="Rectangle 51"/>
            <p:cNvSpPr>
              <a:spLocks noChangeArrowheads="1"/>
            </p:cNvSpPr>
            <p:nvPr/>
          </p:nvSpPr>
          <p:spPr bwMode="auto">
            <a:xfrm>
              <a:off x="22860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1" name="Rectangle 52"/>
            <p:cNvSpPr>
              <a:spLocks noChangeArrowheads="1"/>
            </p:cNvSpPr>
            <p:nvPr/>
          </p:nvSpPr>
          <p:spPr bwMode="auto">
            <a:xfrm>
              <a:off x="2628900" y="5556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2" name="Rectangle 53"/>
            <p:cNvSpPr>
              <a:spLocks noChangeArrowheads="1"/>
            </p:cNvSpPr>
            <p:nvPr/>
          </p:nvSpPr>
          <p:spPr bwMode="auto">
            <a:xfrm>
              <a:off x="2286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3" name="Rectangle 54"/>
            <p:cNvSpPr>
              <a:spLocks noChangeArrowheads="1"/>
            </p:cNvSpPr>
            <p:nvPr/>
          </p:nvSpPr>
          <p:spPr bwMode="auto">
            <a:xfrm>
              <a:off x="5715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4" name="Rectangle 55"/>
            <p:cNvSpPr>
              <a:spLocks noChangeArrowheads="1"/>
            </p:cNvSpPr>
            <p:nvPr/>
          </p:nvSpPr>
          <p:spPr bwMode="auto">
            <a:xfrm>
              <a:off x="9144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5" name="Rectangle 56"/>
            <p:cNvSpPr>
              <a:spLocks noChangeArrowheads="1"/>
            </p:cNvSpPr>
            <p:nvPr/>
          </p:nvSpPr>
          <p:spPr bwMode="auto">
            <a:xfrm>
              <a:off x="12573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6" name="Rectangle 57"/>
            <p:cNvSpPr>
              <a:spLocks noChangeArrowheads="1"/>
            </p:cNvSpPr>
            <p:nvPr/>
          </p:nvSpPr>
          <p:spPr bwMode="auto">
            <a:xfrm>
              <a:off x="16002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7" name="Rectangle 58"/>
            <p:cNvSpPr>
              <a:spLocks noChangeArrowheads="1"/>
            </p:cNvSpPr>
            <p:nvPr/>
          </p:nvSpPr>
          <p:spPr bwMode="auto">
            <a:xfrm>
              <a:off x="1943100" y="898525"/>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70" name="Skupina 69"/>
          <p:cNvGrpSpPr/>
          <p:nvPr/>
        </p:nvGrpSpPr>
        <p:grpSpPr>
          <a:xfrm>
            <a:off x="472109" y="1962349"/>
            <a:ext cx="5715000" cy="4109839"/>
            <a:chOff x="0" y="-79176"/>
            <a:chExt cx="5715000" cy="4109839"/>
          </a:xfrm>
        </p:grpSpPr>
        <p:graphicFrame>
          <p:nvGraphicFramePr>
            <p:cNvPr id="37" name="Objekt 36"/>
            <p:cNvGraphicFramePr>
              <a:graphicFrameLocks noChangeAspect="1"/>
            </p:cNvGraphicFramePr>
            <p:nvPr>
              <p:extLst>
                <p:ext uri="{D42A27DB-BD31-4B8C-83A1-F6EECF244321}">
                  <p14:modId xmlns:p14="http://schemas.microsoft.com/office/powerpoint/2010/main" val="1645707382"/>
                </p:ext>
              </p:extLst>
            </p:nvPr>
          </p:nvGraphicFramePr>
          <p:xfrm>
            <a:off x="0" y="457200"/>
            <a:ext cx="4000500" cy="1584325"/>
          </p:xfrm>
          <a:graphic>
            <a:graphicData uri="http://schemas.openxmlformats.org/presentationml/2006/ole">
              <mc:AlternateContent xmlns:mc="http://schemas.openxmlformats.org/markup-compatibility/2006">
                <mc:Choice xmlns:v="urn:schemas-microsoft-com:vml" Requires="v">
                  <p:oleObj spid="_x0000_s6250" name="Graf" r:id="rId3" imgW="4000500" imgH="1581150" progId="MSGraph.Chart.8">
                    <p:embed/>
                  </p:oleObj>
                </mc:Choice>
                <mc:Fallback>
                  <p:oleObj name="Graf" r:id="rId3" imgW="4000500" imgH="1581150" progId="MSGraph.Chart.8">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00050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kt 37"/>
            <p:cNvGraphicFramePr>
              <a:graphicFrameLocks noChangeAspect="1"/>
            </p:cNvGraphicFramePr>
            <p:nvPr>
              <p:extLst>
                <p:ext uri="{D42A27DB-BD31-4B8C-83A1-F6EECF244321}">
                  <p14:modId xmlns:p14="http://schemas.microsoft.com/office/powerpoint/2010/main" val="3634654620"/>
                </p:ext>
              </p:extLst>
            </p:nvPr>
          </p:nvGraphicFramePr>
          <p:xfrm>
            <a:off x="0" y="2498725"/>
            <a:ext cx="5715000" cy="1531938"/>
          </p:xfrm>
          <a:graphic>
            <a:graphicData uri="http://schemas.openxmlformats.org/presentationml/2006/ole">
              <mc:AlternateContent xmlns:mc="http://schemas.openxmlformats.org/markup-compatibility/2006">
                <mc:Choice xmlns:v="urn:schemas-microsoft-com:vml" Requires="v">
                  <p:oleObj spid="_x0000_s6251" name="Graf" r:id="rId5" imgW="5715000" imgH="1533525" progId="MSGraph.Chart.8">
                    <p:embed/>
                  </p:oleObj>
                </mc:Choice>
                <mc:Fallback>
                  <p:oleObj name="Graf" r:id="rId5" imgW="5715000" imgH="1533525" progId="MSGraph.Chart.8">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8725"/>
                          <a:ext cx="5715000" cy="153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36"/>
            <p:cNvSpPr>
              <a:spLocks noChangeShapeType="1"/>
            </p:cNvSpPr>
            <p:nvPr/>
          </p:nvSpPr>
          <p:spPr bwMode="auto">
            <a:xfrm>
              <a:off x="2286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40"/>
            <p:cNvSpPr>
              <a:spLocks noChangeShapeType="1"/>
            </p:cNvSpPr>
            <p:nvPr/>
          </p:nvSpPr>
          <p:spPr bwMode="auto">
            <a:xfrm>
              <a:off x="19431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Line 37"/>
            <p:cNvSpPr>
              <a:spLocks noChangeShapeType="1"/>
            </p:cNvSpPr>
            <p:nvPr/>
          </p:nvSpPr>
          <p:spPr bwMode="auto">
            <a:xfrm>
              <a:off x="6858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Line 41"/>
            <p:cNvSpPr>
              <a:spLocks noChangeShapeType="1"/>
            </p:cNvSpPr>
            <p:nvPr/>
          </p:nvSpPr>
          <p:spPr bwMode="auto">
            <a:xfrm>
              <a:off x="24003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Line 39"/>
            <p:cNvSpPr>
              <a:spLocks noChangeShapeType="1"/>
            </p:cNvSpPr>
            <p:nvPr/>
          </p:nvSpPr>
          <p:spPr bwMode="auto">
            <a:xfrm>
              <a:off x="14859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4" name="Line 38"/>
            <p:cNvSpPr>
              <a:spLocks noChangeShapeType="1"/>
            </p:cNvSpPr>
            <p:nvPr/>
          </p:nvSpPr>
          <p:spPr bwMode="auto">
            <a:xfrm>
              <a:off x="11430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Line 42"/>
            <p:cNvSpPr>
              <a:spLocks noChangeShapeType="1"/>
            </p:cNvSpPr>
            <p:nvPr/>
          </p:nvSpPr>
          <p:spPr bwMode="auto">
            <a:xfrm>
              <a:off x="28575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6" name="Line 43"/>
            <p:cNvSpPr>
              <a:spLocks noChangeShapeType="1"/>
            </p:cNvSpPr>
            <p:nvPr/>
          </p:nvSpPr>
          <p:spPr bwMode="auto">
            <a:xfrm>
              <a:off x="33147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7" name="Line 44"/>
            <p:cNvSpPr>
              <a:spLocks noChangeShapeType="1"/>
            </p:cNvSpPr>
            <p:nvPr/>
          </p:nvSpPr>
          <p:spPr bwMode="auto">
            <a:xfrm>
              <a:off x="3771900" y="1927225"/>
              <a:ext cx="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8" name="Rectangle 65"/>
            <p:cNvSpPr>
              <a:spLocks noChangeArrowheads="1"/>
            </p:cNvSpPr>
            <p:nvPr/>
          </p:nvSpPr>
          <p:spPr bwMode="auto">
            <a:xfrm>
              <a:off x="0" y="-79176"/>
              <a:ext cx="207781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Správné znázornění:</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grpSp>
      <p:sp>
        <p:nvSpPr>
          <p:cNvPr id="69" name="Rectangle 66"/>
          <p:cNvSpPr>
            <a:spLocks noChangeArrowheads="1"/>
          </p:cNvSpPr>
          <p:nvPr/>
        </p:nvSpPr>
        <p:spPr bwMode="auto">
          <a:xfrm>
            <a:off x="6132444" y="46200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2" name="Nadpis 1"/>
          <p:cNvSpPr>
            <a:spLocks noGrp="1"/>
          </p:cNvSpPr>
          <p:nvPr>
            <p:ph type="title"/>
          </p:nvPr>
        </p:nvSpPr>
        <p:spPr>
          <a:xfrm>
            <a:off x="1097280" y="286603"/>
            <a:ext cx="10058400" cy="1450757"/>
          </a:xfrm>
        </p:spPr>
        <p:txBody>
          <a:bodyPr>
            <a:noAutofit/>
          </a:bodyPr>
          <a:lstStyle/>
          <a:p>
            <a:r>
              <a:rPr lang="cs-CZ" sz="2400" dirty="0"/>
              <a:t>O </a:t>
            </a:r>
            <a:r>
              <a:rPr lang="cs-CZ" sz="2400" i="1" dirty="0"/>
              <a:t>n</a:t>
            </a:r>
            <a:r>
              <a:rPr lang="cs-CZ" sz="2400" dirty="0"/>
              <a:t> více</a:t>
            </a:r>
            <a:br>
              <a:rPr lang="cs-CZ" sz="2400" dirty="0"/>
            </a:br>
            <a:r>
              <a:rPr lang="cs-CZ" sz="2400" dirty="0" err="1"/>
              <a:t>Prodos</a:t>
            </a:r>
            <a:r>
              <a:rPr lang="cs-CZ" sz="2400" dirty="0"/>
              <a:t> strana 24, cvičení 1</a:t>
            </a:r>
            <a:br>
              <a:rPr lang="cs-CZ" sz="2400" dirty="0"/>
            </a:br>
            <a:r>
              <a:rPr lang="cs-CZ" sz="2400" dirty="0"/>
              <a:t>Př. V horní poličce je 8 knih. V dolní poličce o 4 knihy více. Kolik knih je v dolní poličce</a:t>
            </a:r>
            <a:r>
              <a:rPr lang="cs-CZ" sz="2400" dirty="0" smtClean="0"/>
              <a:t>?</a:t>
            </a:r>
            <a:endParaRPr lang="cs-CZ" sz="2400" dirty="0"/>
          </a:p>
        </p:txBody>
      </p:sp>
      <p:grpSp>
        <p:nvGrpSpPr>
          <p:cNvPr id="100" name="Skupina 99"/>
          <p:cNvGrpSpPr/>
          <p:nvPr/>
        </p:nvGrpSpPr>
        <p:grpSpPr>
          <a:xfrm>
            <a:off x="7533153" y="2006434"/>
            <a:ext cx="2506568" cy="1078878"/>
            <a:chOff x="7518332" y="2014746"/>
            <a:chExt cx="2506568" cy="1078878"/>
          </a:xfrm>
        </p:grpSpPr>
        <p:grpSp>
          <p:nvGrpSpPr>
            <p:cNvPr id="76" name="Skupina 75"/>
            <p:cNvGrpSpPr/>
            <p:nvPr/>
          </p:nvGrpSpPr>
          <p:grpSpPr>
            <a:xfrm>
              <a:off x="7518332" y="2014746"/>
              <a:ext cx="2506568" cy="1078878"/>
              <a:chOff x="6146732" y="2314059"/>
              <a:chExt cx="2506568" cy="1078878"/>
            </a:xfrm>
          </p:grpSpPr>
          <p:sp>
            <p:nvSpPr>
              <p:cNvPr id="73" name="Oval 67"/>
              <p:cNvSpPr>
                <a:spLocks noChangeArrowheads="1"/>
              </p:cNvSpPr>
              <p:nvPr/>
            </p:nvSpPr>
            <p:spPr bwMode="auto">
              <a:xfrm>
                <a:off x="6146732" y="2592837"/>
                <a:ext cx="1714500" cy="8001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74" name="Line 70"/>
              <p:cNvSpPr>
                <a:spLocks noChangeShapeType="1"/>
              </p:cNvSpPr>
              <p:nvPr/>
            </p:nvSpPr>
            <p:spPr bwMode="auto">
              <a:xfrm flipV="1">
                <a:off x="7667418" y="2463602"/>
                <a:ext cx="6858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5" name="Obdélník 74"/>
              <p:cNvSpPr/>
              <p:nvPr/>
            </p:nvSpPr>
            <p:spPr>
              <a:xfrm>
                <a:off x="8353218" y="2314059"/>
                <a:ext cx="300082" cy="369332"/>
              </a:xfrm>
              <a:prstGeom prst="rect">
                <a:avLst/>
              </a:prstGeom>
            </p:spPr>
            <p:txBody>
              <a:bodyPr wrap="none">
                <a:spAutoFit/>
              </a:bodyPr>
              <a:lstStyle/>
              <a:p>
                <a:r>
                  <a:rPr lang="cs-CZ" dirty="0">
                    <a:latin typeface="Times New Roman" panose="02020603050405020304" pitchFamily="18" charset="0"/>
                    <a:ea typeface="Times New Roman" panose="02020603050405020304" pitchFamily="18" charset="0"/>
                  </a:rPr>
                  <a:t>8</a:t>
                </a:r>
                <a:endParaRPr lang="cs-CZ" dirty="0"/>
              </a:p>
            </p:txBody>
          </p:sp>
        </p:grpSp>
        <p:grpSp>
          <p:nvGrpSpPr>
            <p:cNvPr id="77" name="Group 71"/>
            <p:cNvGrpSpPr>
              <a:grpSpLocks/>
            </p:cNvGrpSpPr>
            <p:nvPr/>
          </p:nvGrpSpPr>
          <p:grpSpPr bwMode="auto">
            <a:xfrm>
              <a:off x="7746932" y="2417116"/>
              <a:ext cx="1371600" cy="571500"/>
              <a:chOff x="3577" y="10837"/>
              <a:chExt cx="2160" cy="900"/>
            </a:xfrm>
          </p:grpSpPr>
          <p:sp>
            <p:nvSpPr>
              <p:cNvPr id="78" name="Oval 72"/>
              <p:cNvSpPr>
                <a:spLocks noChangeArrowheads="1"/>
              </p:cNvSpPr>
              <p:nvPr/>
            </p:nvSpPr>
            <p:spPr bwMode="auto">
              <a:xfrm>
                <a:off x="357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79" name="Oval 73"/>
              <p:cNvSpPr>
                <a:spLocks noChangeArrowheads="1"/>
              </p:cNvSpPr>
              <p:nvPr/>
            </p:nvSpPr>
            <p:spPr bwMode="auto">
              <a:xfrm>
                <a:off x="411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0" name="Oval 74"/>
              <p:cNvSpPr>
                <a:spLocks noChangeArrowheads="1"/>
              </p:cNvSpPr>
              <p:nvPr/>
            </p:nvSpPr>
            <p:spPr bwMode="auto">
              <a:xfrm>
                <a:off x="4657" y="1101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1" name="Oval 75"/>
              <p:cNvSpPr>
                <a:spLocks noChangeArrowheads="1"/>
              </p:cNvSpPr>
              <p:nvPr/>
            </p:nvSpPr>
            <p:spPr bwMode="auto">
              <a:xfrm>
                <a:off x="5377" y="1119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2" name="Oval 76"/>
              <p:cNvSpPr>
                <a:spLocks noChangeArrowheads="1"/>
              </p:cNvSpPr>
              <p:nvPr/>
            </p:nvSpPr>
            <p:spPr bwMode="auto">
              <a:xfrm>
                <a:off x="4297" y="1137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3" name="Oval 77"/>
              <p:cNvSpPr>
                <a:spLocks noChangeArrowheads="1"/>
              </p:cNvSpPr>
              <p:nvPr/>
            </p:nvSpPr>
            <p:spPr bwMode="auto">
              <a:xfrm>
                <a:off x="3757" y="1137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4" name="Oval 78"/>
              <p:cNvSpPr>
                <a:spLocks noChangeArrowheads="1"/>
              </p:cNvSpPr>
              <p:nvPr/>
            </p:nvSpPr>
            <p:spPr bwMode="auto">
              <a:xfrm>
                <a:off x="501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5" name="Oval 79"/>
              <p:cNvSpPr>
                <a:spLocks noChangeArrowheads="1"/>
              </p:cNvSpPr>
              <p:nvPr/>
            </p:nvSpPr>
            <p:spPr bwMode="auto">
              <a:xfrm>
                <a:off x="4837" y="11377"/>
                <a:ext cx="360" cy="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grpSp>
      </p:grpSp>
      <p:sp>
        <p:nvSpPr>
          <p:cNvPr id="86" name="Oval 80"/>
          <p:cNvSpPr>
            <a:spLocks noChangeArrowheads="1"/>
          </p:cNvSpPr>
          <p:nvPr/>
        </p:nvSpPr>
        <p:spPr bwMode="auto">
          <a:xfrm flipV="1">
            <a:off x="6146731" y="3597042"/>
            <a:ext cx="4855885" cy="185156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87" name="Skupina 86"/>
          <p:cNvGrpSpPr/>
          <p:nvPr/>
        </p:nvGrpSpPr>
        <p:grpSpPr>
          <a:xfrm>
            <a:off x="6770369" y="3783048"/>
            <a:ext cx="2506568" cy="1078878"/>
            <a:chOff x="6146732" y="2314059"/>
            <a:chExt cx="2506568" cy="1078878"/>
          </a:xfrm>
        </p:grpSpPr>
        <p:sp>
          <p:nvSpPr>
            <p:cNvPr id="88" name="Oval 67"/>
            <p:cNvSpPr>
              <a:spLocks noChangeArrowheads="1"/>
            </p:cNvSpPr>
            <p:nvPr/>
          </p:nvSpPr>
          <p:spPr bwMode="auto">
            <a:xfrm>
              <a:off x="6146732" y="2592837"/>
              <a:ext cx="1714500" cy="8001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89" name="Line 70"/>
            <p:cNvSpPr>
              <a:spLocks noChangeShapeType="1"/>
            </p:cNvSpPr>
            <p:nvPr/>
          </p:nvSpPr>
          <p:spPr bwMode="auto">
            <a:xfrm flipV="1">
              <a:off x="7667418" y="2463602"/>
              <a:ext cx="6858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0" name="Obdélník 89"/>
            <p:cNvSpPr/>
            <p:nvPr/>
          </p:nvSpPr>
          <p:spPr>
            <a:xfrm>
              <a:off x="8353218" y="2314059"/>
              <a:ext cx="300082" cy="369332"/>
            </a:xfrm>
            <a:prstGeom prst="rect">
              <a:avLst/>
            </a:prstGeom>
          </p:spPr>
          <p:txBody>
            <a:bodyPr wrap="none">
              <a:spAutoFit/>
            </a:bodyPr>
            <a:lstStyle/>
            <a:p>
              <a:r>
                <a:rPr lang="cs-CZ" dirty="0">
                  <a:latin typeface="Times New Roman" panose="02020603050405020304" pitchFamily="18" charset="0"/>
                  <a:ea typeface="Times New Roman" panose="02020603050405020304" pitchFamily="18" charset="0"/>
                </a:rPr>
                <a:t>8</a:t>
              </a:r>
              <a:endParaRPr lang="cs-CZ" dirty="0"/>
            </a:p>
          </p:txBody>
        </p:sp>
      </p:grpSp>
      <p:grpSp>
        <p:nvGrpSpPr>
          <p:cNvPr id="91" name="Group 71"/>
          <p:cNvGrpSpPr>
            <a:grpSpLocks/>
          </p:cNvGrpSpPr>
          <p:nvPr/>
        </p:nvGrpSpPr>
        <p:grpSpPr bwMode="auto">
          <a:xfrm>
            <a:off x="6959833" y="4161191"/>
            <a:ext cx="1371600" cy="571500"/>
            <a:chOff x="3577" y="10837"/>
            <a:chExt cx="2160" cy="900"/>
          </a:xfrm>
        </p:grpSpPr>
        <p:sp>
          <p:nvSpPr>
            <p:cNvPr id="92" name="Oval 72"/>
            <p:cNvSpPr>
              <a:spLocks noChangeArrowheads="1"/>
            </p:cNvSpPr>
            <p:nvPr/>
          </p:nvSpPr>
          <p:spPr bwMode="auto">
            <a:xfrm>
              <a:off x="357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3" name="Oval 73"/>
            <p:cNvSpPr>
              <a:spLocks noChangeArrowheads="1"/>
            </p:cNvSpPr>
            <p:nvPr/>
          </p:nvSpPr>
          <p:spPr bwMode="auto">
            <a:xfrm>
              <a:off x="411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4" name="Oval 74"/>
            <p:cNvSpPr>
              <a:spLocks noChangeArrowheads="1"/>
            </p:cNvSpPr>
            <p:nvPr/>
          </p:nvSpPr>
          <p:spPr bwMode="auto">
            <a:xfrm>
              <a:off x="4657" y="1101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5" name="Oval 75"/>
            <p:cNvSpPr>
              <a:spLocks noChangeArrowheads="1"/>
            </p:cNvSpPr>
            <p:nvPr/>
          </p:nvSpPr>
          <p:spPr bwMode="auto">
            <a:xfrm>
              <a:off x="5377" y="1119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6" name="Oval 76"/>
            <p:cNvSpPr>
              <a:spLocks noChangeArrowheads="1"/>
            </p:cNvSpPr>
            <p:nvPr/>
          </p:nvSpPr>
          <p:spPr bwMode="auto">
            <a:xfrm>
              <a:off x="4297" y="1137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7" name="Oval 77"/>
            <p:cNvSpPr>
              <a:spLocks noChangeArrowheads="1"/>
            </p:cNvSpPr>
            <p:nvPr/>
          </p:nvSpPr>
          <p:spPr bwMode="auto">
            <a:xfrm>
              <a:off x="3757" y="1137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8" name="Oval 78"/>
            <p:cNvSpPr>
              <a:spLocks noChangeArrowheads="1"/>
            </p:cNvSpPr>
            <p:nvPr/>
          </p:nvSpPr>
          <p:spPr bwMode="auto">
            <a:xfrm>
              <a:off x="5017" y="10837"/>
              <a:ext cx="360" cy="3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99" name="Oval 79"/>
            <p:cNvSpPr>
              <a:spLocks noChangeArrowheads="1"/>
            </p:cNvSpPr>
            <p:nvPr/>
          </p:nvSpPr>
          <p:spPr bwMode="auto">
            <a:xfrm>
              <a:off x="4837" y="11377"/>
              <a:ext cx="360" cy="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15" name="Skupina 114"/>
          <p:cNvGrpSpPr/>
          <p:nvPr/>
        </p:nvGrpSpPr>
        <p:grpSpPr>
          <a:xfrm>
            <a:off x="8599169" y="3944649"/>
            <a:ext cx="1885651" cy="1235715"/>
            <a:chOff x="8827769" y="3893610"/>
            <a:chExt cx="1885651" cy="1235715"/>
          </a:xfrm>
        </p:grpSpPr>
        <p:sp>
          <p:nvSpPr>
            <p:cNvPr id="108" name="Oval 83"/>
            <p:cNvSpPr>
              <a:spLocks noChangeArrowheads="1"/>
            </p:cNvSpPr>
            <p:nvPr/>
          </p:nvSpPr>
          <p:spPr bwMode="auto">
            <a:xfrm>
              <a:off x="8827769" y="4336056"/>
              <a:ext cx="1148180" cy="7932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Oval 84"/>
            <p:cNvSpPr>
              <a:spLocks noChangeArrowheads="1"/>
            </p:cNvSpPr>
            <p:nvPr/>
          </p:nvSpPr>
          <p:spPr bwMode="auto">
            <a:xfrm>
              <a:off x="9289113" y="4522002"/>
              <a:ext cx="229636" cy="26442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Oval 85"/>
            <p:cNvSpPr>
              <a:spLocks noChangeArrowheads="1"/>
            </p:cNvSpPr>
            <p:nvPr/>
          </p:nvSpPr>
          <p:spPr bwMode="auto">
            <a:xfrm>
              <a:off x="8946040" y="4636302"/>
              <a:ext cx="267909" cy="26442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Oval 86"/>
            <p:cNvSpPr>
              <a:spLocks noChangeArrowheads="1"/>
            </p:cNvSpPr>
            <p:nvPr/>
          </p:nvSpPr>
          <p:spPr bwMode="auto">
            <a:xfrm>
              <a:off x="9593913" y="4512097"/>
              <a:ext cx="229636" cy="26442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Oval 87"/>
            <p:cNvSpPr>
              <a:spLocks noChangeArrowheads="1"/>
            </p:cNvSpPr>
            <p:nvPr/>
          </p:nvSpPr>
          <p:spPr bwMode="auto">
            <a:xfrm>
              <a:off x="9289113" y="4750602"/>
              <a:ext cx="229636" cy="26442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Line 70"/>
            <p:cNvSpPr>
              <a:spLocks noChangeShapeType="1"/>
            </p:cNvSpPr>
            <p:nvPr/>
          </p:nvSpPr>
          <p:spPr bwMode="auto">
            <a:xfrm flipV="1">
              <a:off x="9769707" y="4136267"/>
              <a:ext cx="6858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4" name="Obdélník 113"/>
            <p:cNvSpPr/>
            <p:nvPr/>
          </p:nvSpPr>
          <p:spPr>
            <a:xfrm>
              <a:off x="10411734" y="3893610"/>
              <a:ext cx="301686" cy="369332"/>
            </a:xfrm>
            <a:prstGeom prst="rect">
              <a:avLst/>
            </a:prstGeom>
          </p:spPr>
          <p:txBody>
            <a:bodyPr wrap="none">
              <a:spAutoFit/>
            </a:bodyPr>
            <a:lstStyle/>
            <a:p>
              <a:r>
                <a:rPr lang="cs-CZ" dirty="0" smtClean="0"/>
                <a:t>4</a:t>
              </a:r>
              <a:endParaRPr lang="cs-CZ" dirty="0"/>
            </a:p>
          </p:txBody>
        </p:sp>
      </p:grpSp>
      <p:sp>
        <p:nvSpPr>
          <p:cNvPr id="101" name="Line 70"/>
          <p:cNvSpPr>
            <a:spLocks noChangeShapeType="1"/>
          </p:cNvSpPr>
          <p:nvPr/>
        </p:nvSpPr>
        <p:spPr bwMode="auto">
          <a:xfrm flipV="1">
            <a:off x="11002158" y="4352728"/>
            <a:ext cx="6858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2" name="Obdélník 101"/>
          <p:cNvSpPr/>
          <p:nvPr/>
        </p:nvSpPr>
        <p:spPr>
          <a:xfrm>
            <a:off x="11663150" y="4066610"/>
            <a:ext cx="300082" cy="369332"/>
          </a:xfrm>
          <a:prstGeom prst="rect">
            <a:avLst/>
          </a:prstGeom>
        </p:spPr>
        <p:txBody>
          <a:bodyPr wrap="none">
            <a:spAutoFit/>
          </a:bodyPr>
          <a:lstStyle/>
          <a:p>
            <a:r>
              <a:rPr lang="cs-CZ" dirty="0">
                <a:latin typeface="Times New Roman" panose="02020603050405020304" pitchFamily="18" charset="0"/>
              </a:rPr>
              <a:t>x</a:t>
            </a:r>
            <a:endParaRPr lang="cs-CZ" dirty="0"/>
          </a:p>
        </p:txBody>
      </p:sp>
    </p:spTree>
    <p:extLst>
      <p:ext uri="{BB962C8B-B14F-4D97-AF65-F5344CB8AC3E}">
        <p14:creationId xmlns:p14="http://schemas.microsoft.com/office/powerpoint/2010/main" val="144574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43701" y="725556"/>
            <a:ext cx="11565319" cy="4333461"/>
          </a:xfrm>
          <a:prstGeom prst="rect">
            <a:avLst/>
          </a:prstGeom>
        </p:spPr>
      </p:pic>
    </p:spTree>
    <p:extLst>
      <p:ext uri="{BB962C8B-B14F-4D97-AF65-F5344CB8AC3E}">
        <p14:creationId xmlns:p14="http://schemas.microsoft.com/office/powerpoint/2010/main" val="58354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91066" y="308114"/>
            <a:ext cx="10815599" cy="5476460"/>
          </a:xfrm>
          <a:prstGeom prst="rect">
            <a:avLst/>
          </a:prstGeom>
        </p:spPr>
      </p:pic>
    </p:spTree>
    <p:extLst>
      <p:ext uri="{BB962C8B-B14F-4D97-AF65-F5344CB8AC3E}">
        <p14:creationId xmlns:p14="http://schemas.microsoft.com/office/powerpoint/2010/main" val="23497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152748" y="1"/>
            <a:ext cx="10068529" cy="6404382"/>
          </a:xfrm>
          <a:prstGeom prst="rect">
            <a:avLst/>
          </a:prstGeom>
        </p:spPr>
      </p:pic>
    </p:spTree>
    <p:extLst>
      <p:ext uri="{BB962C8B-B14F-4D97-AF65-F5344CB8AC3E}">
        <p14:creationId xmlns:p14="http://schemas.microsoft.com/office/powerpoint/2010/main" val="422438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587895" y="168965"/>
            <a:ext cx="10700921" cy="5824330"/>
          </a:xfrm>
          <a:prstGeom prst="rect">
            <a:avLst/>
          </a:prstGeom>
        </p:spPr>
      </p:pic>
    </p:spTree>
    <p:extLst>
      <p:ext uri="{BB962C8B-B14F-4D97-AF65-F5344CB8AC3E}">
        <p14:creationId xmlns:p14="http://schemas.microsoft.com/office/powerpoint/2010/main" val="220457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99581" y="874644"/>
            <a:ext cx="11635388" cy="3518452"/>
          </a:xfrm>
          <a:prstGeom prst="rect">
            <a:avLst/>
          </a:prstGeom>
        </p:spPr>
      </p:pic>
    </p:spTree>
    <p:extLst>
      <p:ext uri="{BB962C8B-B14F-4D97-AF65-F5344CB8AC3E}">
        <p14:creationId xmlns:p14="http://schemas.microsoft.com/office/powerpoint/2010/main" val="79216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82417" y="397565"/>
            <a:ext cx="10936164" cy="5575851"/>
          </a:xfrm>
          <a:prstGeom prst="rect">
            <a:avLst/>
          </a:prstGeom>
        </p:spPr>
      </p:pic>
    </p:spTree>
    <p:extLst>
      <p:ext uri="{BB962C8B-B14F-4D97-AF65-F5344CB8AC3E}">
        <p14:creationId xmlns:p14="http://schemas.microsoft.com/office/powerpoint/2010/main" val="1863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slovní úloha</a:t>
            </a:r>
            <a:endParaRPr lang="cs-CZ" dirty="0"/>
          </a:p>
        </p:txBody>
      </p:sp>
      <p:sp>
        <p:nvSpPr>
          <p:cNvPr id="3" name="Zástupný symbol pro obsah 2"/>
          <p:cNvSpPr>
            <a:spLocks noGrp="1"/>
          </p:cNvSpPr>
          <p:nvPr>
            <p:ph idx="1"/>
          </p:nvPr>
        </p:nvSpPr>
        <p:spPr/>
        <p:txBody>
          <a:bodyPr/>
          <a:lstStyle/>
          <a:p>
            <a:pPr lvl="0"/>
            <a:r>
              <a:rPr lang="cs-CZ" dirty="0"/>
              <a:t>Slovní úloha je úloha, ve které je popsána reálná situace (=problém), který budeme řešit matematicky tzn. matematickými prostředky.</a:t>
            </a:r>
          </a:p>
          <a:p>
            <a:pPr lvl="0"/>
            <a:r>
              <a:rPr lang="cs-CZ" dirty="0"/>
              <a:t>Slovní úlohy mohou být zařazeny v různých etapách vyučovacího procesu – mají různé cíle:</a:t>
            </a:r>
          </a:p>
          <a:p>
            <a:pPr lvl="1"/>
            <a:r>
              <a:rPr lang="cs-CZ" dirty="0"/>
              <a:t>Motivace učiva</a:t>
            </a:r>
          </a:p>
          <a:p>
            <a:pPr lvl="1"/>
            <a:r>
              <a:rPr lang="cs-CZ" dirty="0"/>
              <a:t>Získávání nových poznatků – problémové vyučování</a:t>
            </a:r>
          </a:p>
          <a:p>
            <a:pPr lvl="1"/>
            <a:r>
              <a:rPr lang="cs-CZ" dirty="0"/>
              <a:t>Ilustrace učiva</a:t>
            </a:r>
          </a:p>
          <a:p>
            <a:pPr lvl="1"/>
            <a:r>
              <a:rPr lang="cs-CZ" dirty="0"/>
              <a:t>Procvičování učiva</a:t>
            </a:r>
          </a:p>
          <a:p>
            <a:pPr lvl="1"/>
            <a:r>
              <a:rPr lang="cs-CZ" dirty="0"/>
              <a:t>Prověřování zvládnutí učiva</a:t>
            </a:r>
          </a:p>
          <a:p>
            <a:endParaRPr lang="cs-CZ" dirty="0"/>
          </a:p>
        </p:txBody>
      </p:sp>
    </p:spTree>
    <p:extLst>
      <p:ext uri="{BB962C8B-B14F-4D97-AF65-F5344CB8AC3E}">
        <p14:creationId xmlns:p14="http://schemas.microsoft.com/office/powerpoint/2010/main" val="3342540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428852" y="655983"/>
            <a:ext cx="11237891" cy="4234069"/>
          </a:xfrm>
          <a:prstGeom prst="rect">
            <a:avLst/>
          </a:prstGeom>
        </p:spPr>
      </p:pic>
    </p:spTree>
    <p:extLst>
      <p:ext uri="{BB962C8B-B14F-4D97-AF65-F5344CB8AC3E}">
        <p14:creationId xmlns:p14="http://schemas.microsoft.com/office/powerpoint/2010/main" val="410865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97284" y="924339"/>
            <a:ext cx="11598813" cy="3876261"/>
          </a:xfrm>
          <a:prstGeom prst="rect">
            <a:avLst/>
          </a:prstGeom>
        </p:spPr>
      </p:pic>
    </p:spTree>
    <p:extLst>
      <p:ext uri="{BB962C8B-B14F-4D97-AF65-F5344CB8AC3E}">
        <p14:creationId xmlns:p14="http://schemas.microsoft.com/office/powerpoint/2010/main" val="159060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55982" y="258417"/>
            <a:ext cx="10589367" cy="824948"/>
          </a:xfrm>
          <a:prstGeom prst="rect">
            <a:avLst/>
          </a:prstGeom>
        </p:spPr>
      </p:pic>
      <p:pic>
        <p:nvPicPr>
          <p:cNvPr id="5" name="Obrázek 4"/>
          <p:cNvPicPr>
            <a:picLocks noChangeAspect="1"/>
          </p:cNvPicPr>
          <p:nvPr/>
        </p:nvPicPr>
        <p:blipFill>
          <a:blip r:embed="rId3"/>
          <a:stretch>
            <a:fillRect/>
          </a:stretch>
        </p:blipFill>
        <p:spPr>
          <a:xfrm>
            <a:off x="793936" y="1570196"/>
            <a:ext cx="10313458" cy="4214377"/>
          </a:xfrm>
          <a:prstGeom prst="rect">
            <a:avLst/>
          </a:prstGeom>
        </p:spPr>
      </p:pic>
    </p:spTree>
    <p:extLst>
      <p:ext uri="{BB962C8B-B14F-4D97-AF65-F5344CB8AC3E}">
        <p14:creationId xmlns:p14="http://schemas.microsoft.com/office/powerpoint/2010/main" val="75029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714403" y="317438"/>
            <a:ext cx="10099227" cy="964709"/>
          </a:xfrm>
          <a:prstGeom prst="rect">
            <a:avLst/>
          </a:prstGeom>
          <a:solidFill>
            <a:srgbClr val="FFFF00"/>
          </a:solidFill>
        </p:spPr>
      </p:pic>
      <p:pic>
        <p:nvPicPr>
          <p:cNvPr id="5" name="Obrázek 4"/>
          <p:cNvPicPr>
            <a:picLocks noChangeAspect="1"/>
          </p:cNvPicPr>
          <p:nvPr/>
        </p:nvPicPr>
        <p:blipFill>
          <a:blip r:embed="rId3"/>
          <a:stretch>
            <a:fillRect/>
          </a:stretch>
        </p:blipFill>
        <p:spPr>
          <a:xfrm>
            <a:off x="345721" y="1436433"/>
            <a:ext cx="10836590" cy="4656254"/>
          </a:xfrm>
          <a:prstGeom prst="rect">
            <a:avLst/>
          </a:prstGeom>
        </p:spPr>
      </p:pic>
    </p:spTree>
    <p:extLst>
      <p:ext uri="{BB962C8B-B14F-4D97-AF65-F5344CB8AC3E}">
        <p14:creationId xmlns:p14="http://schemas.microsoft.com/office/powerpoint/2010/main" val="360606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SLOŽENÉ SLOVNÍ ÚLOHY</a:t>
            </a:r>
            <a:endParaRPr lang="cs-CZ" dirty="0"/>
          </a:p>
        </p:txBody>
      </p:sp>
      <p:sp>
        <p:nvSpPr>
          <p:cNvPr id="3" name="Obdélník 2"/>
          <p:cNvSpPr/>
          <p:nvPr/>
        </p:nvSpPr>
        <p:spPr>
          <a:xfrm>
            <a:off x="374374" y="4481942"/>
            <a:ext cx="11808315" cy="1846659"/>
          </a:xfrm>
          <a:prstGeom prst="rect">
            <a:avLst/>
          </a:prstGeom>
        </p:spPr>
        <p:txBody>
          <a:bodyPr wrap="square">
            <a:spAutoFit/>
          </a:bodyPr>
          <a:lstStyle/>
          <a:p>
            <a:pPr algn="just">
              <a:spcAft>
                <a:spcPts val="0"/>
              </a:spcAft>
            </a:pPr>
            <a:r>
              <a:rPr lang="cs-CZ" sz="2400" dirty="0">
                <a:latin typeface="Times New Roman" panose="02020603050405020304" pitchFamily="18" charset="0"/>
                <a:ea typeface="Times New Roman" panose="02020603050405020304" pitchFamily="18" charset="0"/>
              </a:rPr>
              <a:t>Složená slovní úloha neobsahuje v textu otázky, které ji pomohou rozdělit na úlohy jednoduché. Žák musí tyto otázky formulovat sám.</a:t>
            </a:r>
          </a:p>
          <a:p>
            <a:pPr algn="just">
              <a:spcAft>
                <a:spcPts val="0"/>
              </a:spcAft>
            </a:pPr>
            <a:r>
              <a:rPr lang="cs-CZ" sz="2400" dirty="0">
                <a:latin typeface="Times New Roman" panose="02020603050405020304" pitchFamily="18" charset="0"/>
                <a:ea typeface="Times New Roman" panose="02020603050405020304" pitchFamily="18" charset="0"/>
              </a:rPr>
              <a:t> </a:t>
            </a:r>
          </a:p>
          <a:p>
            <a:pPr algn="just">
              <a:spcAft>
                <a:spcPts val="0"/>
              </a:spcAft>
            </a:pPr>
            <a:r>
              <a:rPr lang="cs-CZ" sz="2400" dirty="0">
                <a:latin typeface="Times New Roman" panose="02020603050405020304" pitchFamily="18" charset="0"/>
                <a:ea typeface="Times New Roman" panose="02020603050405020304" pitchFamily="18" charset="0"/>
              </a:rPr>
              <a:t>Nejdůležitější krok – rozčlenění slovní úlohy na úlohy jednoduché</a:t>
            </a:r>
          </a:p>
          <a:p>
            <a:pPr algn="just">
              <a:spcAft>
                <a:spcPts val="0"/>
              </a:spcAft>
            </a:pPr>
            <a:r>
              <a:rPr lang="cs-CZ" dirty="0">
                <a:latin typeface="Times New Roman" panose="02020603050405020304" pitchFamily="18" charset="0"/>
                <a:ea typeface="Times New Roman" panose="02020603050405020304" pitchFamily="18" charset="0"/>
              </a:rPr>
              <a:t> </a:t>
            </a:r>
            <a:endParaRPr lang="cs-CZ" dirty="0">
              <a:effectLst/>
              <a:latin typeface="Times New Roman" panose="02020603050405020304" pitchFamily="18" charset="0"/>
              <a:ea typeface="Times New Roman" panose="02020603050405020304" pitchFamily="18" charset="0"/>
            </a:endParaRPr>
          </a:p>
        </p:txBody>
      </p:sp>
      <p:sp>
        <p:nvSpPr>
          <p:cNvPr id="5" name="Obdélník 4"/>
          <p:cNvSpPr/>
          <p:nvPr/>
        </p:nvSpPr>
        <p:spPr>
          <a:xfrm>
            <a:off x="374374" y="1955489"/>
            <a:ext cx="10781306" cy="2308324"/>
          </a:xfrm>
          <a:prstGeom prst="rect">
            <a:avLst/>
          </a:prstGeom>
        </p:spPr>
        <p:txBody>
          <a:bodyPr wrap="square">
            <a:spAutoFit/>
          </a:bodyPr>
          <a:lstStyle/>
          <a:p>
            <a:pPr algn="just">
              <a:spcAft>
                <a:spcPts val="0"/>
              </a:spcAft>
            </a:pPr>
            <a:r>
              <a:rPr lang="cs-CZ" sz="2400" b="1" dirty="0">
                <a:latin typeface="Times New Roman" panose="02020603050405020304" pitchFamily="18" charset="0"/>
                <a:ea typeface="Times New Roman" panose="02020603050405020304" pitchFamily="18" charset="0"/>
              </a:rPr>
              <a:t>Složené slovní úlohy</a:t>
            </a:r>
            <a:r>
              <a:rPr lang="cs-CZ" sz="2400" dirty="0">
                <a:latin typeface="Times New Roman" panose="02020603050405020304" pitchFamily="18" charset="0"/>
                <a:ea typeface="Times New Roman" panose="02020603050405020304" pitchFamily="18" charset="0"/>
              </a:rPr>
              <a:t> – úloha, k jejímuž vyřešení používáme dvě nebo více početních operací (může to být i dvakrát sčítání za sebou tzn. nemusí to být rozdílné početní operace)</a:t>
            </a:r>
          </a:p>
          <a:p>
            <a:pPr algn="just">
              <a:spcAft>
                <a:spcPts val="0"/>
              </a:spcAft>
            </a:pPr>
            <a:r>
              <a:rPr lang="cs-CZ" sz="2400" dirty="0">
                <a:latin typeface="Times New Roman" panose="02020603050405020304" pitchFamily="18" charset="0"/>
                <a:ea typeface="Times New Roman" panose="02020603050405020304" pitchFamily="18" charset="0"/>
              </a:rPr>
              <a:t> </a:t>
            </a:r>
          </a:p>
          <a:p>
            <a:pPr algn="just">
              <a:spcAft>
                <a:spcPts val="0"/>
              </a:spcAft>
            </a:pPr>
            <a:r>
              <a:rPr lang="cs-CZ" sz="2400" dirty="0">
                <a:latin typeface="Times New Roman" panose="02020603050405020304" pitchFamily="18" charset="0"/>
                <a:ea typeface="Times New Roman" panose="02020603050405020304" pitchFamily="18" charset="0"/>
              </a:rPr>
              <a:t>Existuje mnoho rozmanitých typů složených slovních úloh – proto není účelné probírat se žáky postupně jednotlivé typy.</a:t>
            </a:r>
            <a:endParaRPr lang="cs-CZ"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329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METODY ŘEŠENÍ složených SÚ</a:t>
            </a:r>
            <a:endParaRPr lang="cs-CZ" dirty="0"/>
          </a:p>
        </p:txBody>
      </p:sp>
      <p:sp>
        <p:nvSpPr>
          <p:cNvPr id="3" name="Zástupný symbol pro obsah 2"/>
          <p:cNvSpPr>
            <a:spLocks noGrp="1"/>
          </p:cNvSpPr>
          <p:nvPr>
            <p:ph idx="1"/>
          </p:nvPr>
        </p:nvSpPr>
        <p:spPr>
          <a:xfrm>
            <a:off x="1097280" y="2968854"/>
            <a:ext cx="10058400" cy="1990771"/>
          </a:xfrm>
        </p:spPr>
        <p:txBody>
          <a:bodyPr/>
          <a:lstStyle/>
          <a:p>
            <a:pPr lvl="0"/>
            <a:r>
              <a:rPr lang="cs-CZ" sz="3200" b="1" dirty="0"/>
              <a:t>Analytická</a:t>
            </a:r>
            <a:r>
              <a:rPr lang="cs-CZ" sz="3200" dirty="0"/>
              <a:t> – od otázek k údajům</a:t>
            </a:r>
          </a:p>
          <a:p>
            <a:pPr lvl="0"/>
            <a:r>
              <a:rPr lang="cs-CZ" sz="3200" b="1" dirty="0"/>
              <a:t>Syntetická</a:t>
            </a:r>
            <a:r>
              <a:rPr lang="cs-CZ" sz="3200" dirty="0"/>
              <a:t> – od údajů k otázce</a:t>
            </a:r>
          </a:p>
          <a:p>
            <a:pPr lvl="0"/>
            <a:r>
              <a:rPr lang="cs-CZ" sz="3200" b="1" dirty="0"/>
              <a:t>Metoda </a:t>
            </a:r>
            <a:r>
              <a:rPr lang="cs-CZ" sz="3200" b="1" dirty="0" smtClean="0"/>
              <a:t>analyticko-syntetická </a:t>
            </a:r>
            <a:r>
              <a:rPr lang="cs-CZ" sz="3200" dirty="0"/>
              <a:t>– kombinace obou</a:t>
            </a:r>
          </a:p>
          <a:p>
            <a:endParaRPr lang="cs-CZ" dirty="0"/>
          </a:p>
        </p:txBody>
      </p:sp>
    </p:spTree>
    <p:extLst>
      <p:ext uri="{BB962C8B-B14F-4D97-AF65-F5344CB8AC3E}">
        <p14:creationId xmlns:p14="http://schemas.microsoft.com/office/powerpoint/2010/main" val="3530536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Složené SÚ – analytické řešení</a:t>
            </a:r>
            <a:endParaRPr lang="cs-CZ" dirty="0"/>
          </a:p>
        </p:txBody>
      </p:sp>
      <p:sp>
        <p:nvSpPr>
          <p:cNvPr id="3" name="Obdélník 2"/>
          <p:cNvSpPr/>
          <p:nvPr/>
        </p:nvSpPr>
        <p:spPr>
          <a:xfrm>
            <a:off x="457201" y="1859340"/>
            <a:ext cx="10933042" cy="3785652"/>
          </a:xfrm>
          <a:prstGeom prst="rect">
            <a:avLst/>
          </a:prstGeom>
        </p:spPr>
        <p:txBody>
          <a:bodyPr wrap="square">
            <a:spAutoFit/>
          </a:bodyPr>
          <a:lstStyle/>
          <a:p>
            <a:pPr marL="342900" lvl="0" indent="-342900" algn="just">
              <a:spcAft>
                <a:spcPts val="0"/>
              </a:spcAft>
              <a:buFont typeface="Wingdings" panose="05000000000000000000" pitchFamily="2" charset="2"/>
              <a:buChar char=""/>
              <a:tabLst>
                <a:tab pos="457200" algn="l"/>
              </a:tabLst>
            </a:pPr>
            <a:r>
              <a:rPr lang="cs-CZ" sz="2400" dirty="0">
                <a:latin typeface="Times New Roman" panose="02020603050405020304" pitchFamily="18" charset="0"/>
                <a:ea typeface="Times New Roman" panose="02020603050405020304" pitchFamily="18" charset="0"/>
              </a:rPr>
              <a:t>Postup od otázky k </a:t>
            </a:r>
            <a:r>
              <a:rPr lang="cs-CZ" sz="2400" dirty="0" smtClean="0">
                <a:latin typeface="Times New Roman" panose="02020603050405020304" pitchFamily="18" charset="0"/>
                <a:ea typeface="Times New Roman" panose="02020603050405020304" pitchFamily="18" charset="0"/>
              </a:rPr>
              <a:t>údajům</a:t>
            </a:r>
          </a:p>
          <a:p>
            <a:pPr lvl="0" algn="just">
              <a:spcAft>
                <a:spcPts val="0"/>
              </a:spcAft>
              <a:tabLst>
                <a:tab pos="457200" algn="l"/>
              </a:tabLst>
            </a:pPr>
            <a:endParaRPr lang="cs-CZ"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cs-CZ" sz="2400" dirty="0">
                <a:latin typeface="Times New Roman" panose="02020603050405020304" pitchFamily="18" charset="0"/>
                <a:ea typeface="Times New Roman" panose="02020603050405020304" pitchFamily="18" charset="0"/>
              </a:rPr>
              <a:t>Zpravidla se volí v období, kdy žák teprve získává zkušenosti s řešením složených slovních úloh. Dává spolehlivý návod čím začít a jak postupovat. Umožňuje sestavit plán řečení</a:t>
            </a:r>
            <a:r>
              <a:rPr lang="cs-CZ" sz="2400" dirty="0" smtClean="0">
                <a:latin typeface="Times New Roman" panose="02020603050405020304" pitchFamily="18" charset="0"/>
                <a:ea typeface="Times New Roman" panose="02020603050405020304" pitchFamily="18" charset="0"/>
              </a:rPr>
              <a:t>.</a:t>
            </a:r>
          </a:p>
          <a:p>
            <a:pPr lvl="0" algn="just">
              <a:spcAft>
                <a:spcPts val="0"/>
              </a:spcAft>
              <a:tabLst>
                <a:tab pos="457200" algn="l"/>
              </a:tabLst>
            </a:pPr>
            <a:endParaRPr lang="cs-CZ"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cs-CZ" sz="2400" dirty="0">
                <a:latin typeface="Times New Roman" panose="02020603050405020304" pitchFamily="18" charset="0"/>
                <a:ea typeface="Times New Roman" panose="02020603050405020304" pitchFamily="18" charset="0"/>
              </a:rPr>
              <a:t>(Při rozboru vycházíme z otázky a hledáme údaje, které potřebujeme znát k jejímu zodpovězení. Pokud je v zadání nenajdeme musíme se znovu ptát, které jiné údaje musíme znát, abychom potřebný údaj mohli vypočítat. Tento postup opakujeme tak dlouho, až k údajům v textu, které vám umožní údaj vypočítat.)</a:t>
            </a:r>
            <a:endParaRPr lang="cs-CZ"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799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0049" y="242717"/>
            <a:ext cx="10602264" cy="1477328"/>
          </a:xfrm>
          <a:prstGeom prst="rect">
            <a:avLst/>
          </a:prstGeom>
        </p:spPr>
        <p:txBody>
          <a:bodyPr wrap="square">
            <a:spAutoFit/>
          </a:bodyPr>
          <a:lstStyle/>
          <a:p>
            <a:r>
              <a:rPr lang="cs-CZ" dirty="0">
                <a:latin typeface="Times New Roman" panose="02020603050405020304" pitchFamily="18" charset="0"/>
                <a:ea typeface="Times New Roman" panose="02020603050405020304" pitchFamily="18" charset="0"/>
              </a:rPr>
              <a:t>Alter – 3. ročník, III. Díl, strana 40, cvičení </a:t>
            </a:r>
            <a:r>
              <a:rPr lang="cs-CZ" dirty="0" smtClean="0">
                <a:latin typeface="Times New Roman" panose="02020603050405020304" pitchFamily="18" charset="0"/>
                <a:ea typeface="Times New Roman" panose="02020603050405020304" pitchFamily="18" charset="0"/>
              </a:rPr>
              <a:t>13</a:t>
            </a:r>
          </a:p>
          <a:p>
            <a:endParaRPr lang="cs-CZ" dirty="0" smtClean="0">
              <a:latin typeface="Times New Roman" panose="02020603050405020304" pitchFamily="18" charset="0"/>
              <a:ea typeface="Times New Roman" panose="02020603050405020304" pitchFamily="18" charset="0"/>
            </a:endParaRPr>
          </a:p>
          <a:p>
            <a:r>
              <a:rPr lang="cs-CZ" i="1" dirty="0" smtClean="0">
                <a:solidFill>
                  <a:srgbClr val="0070C0"/>
                </a:solidFill>
              </a:rPr>
              <a:t>Maminka </a:t>
            </a:r>
            <a:r>
              <a:rPr lang="cs-CZ" i="1" dirty="0">
                <a:solidFill>
                  <a:srgbClr val="0070C0"/>
                </a:solidFill>
              </a:rPr>
              <a:t>Chtěla Járovi koupit kalhoty a košili. Kalhoty stály 470 Kč, košile byla o 220 Kč levnější. </a:t>
            </a:r>
            <a:endParaRPr lang="cs-CZ" i="1" dirty="0" smtClean="0">
              <a:solidFill>
                <a:srgbClr val="0070C0"/>
              </a:solidFill>
            </a:endParaRPr>
          </a:p>
          <a:p>
            <a:r>
              <a:rPr lang="cs-CZ" i="1" dirty="0" smtClean="0">
                <a:solidFill>
                  <a:srgbClr val="0070C0"/>
                </a:solidFill>
              </a:rPr>
              <a:t>Kolik </a:t>
            </a:r>
            <a:r>
              <a:rPr lang="cs-CZ" i="1" dirty="0">
                <a:solidFill>
                  <a:srgbClr val="0070C0"/>
                </a:solidFill>
              </a:rPr>
              <a:t>stála košile a kolik korun potřebovala maminka?</a:t>
            </a:r>
            <a:endParaRPr lang="cs-CZ" dirty="0">
              <a:solidFill>
                <a:srgbClr val="0070C0"/>
              </a:solidFill>
            </a:endParaRPr>
          </a:p>
          <a:p>
            <a:pPr>
              <a:spcAft>
                <a:spcPts val="0"/>
              </a:spcAft>
            </a:pPr>
            <a:endParaRPr lang="cs-CZ" dirty="0">
              <a:effectLst/>
              <a:latin typeface="Times New Roman" panose="02020603050405020304" pitchFamily="18" charset="0"/>
              <a:ea typeface="Times New Roman" panose="02020603050405020304" pitchFamily="18" charset="0"/>
            </a:endParaRPr>
          </a:p>
        </p:txBody>
      </p:sp>
      <p:sp>
        <p:nvSpPr>
          <p:cNvPr id="5" name="Obdélník 4"/>
          <p:cNvSpPr/>
          <p:nvPr/>
        </p:nvSpPr>
        <p:spPr>
          <a:xfrm>
            <a:off x="450049" y="1884943"/>
            <a:ext cx="10602264" cy="1061829"/>
          </a:xfrm>
          <a:prstGeom prst="rect">
            <a:avLst/>
          </a:prstGeom>
        </p:spPr>
        <p:txBody>
          <a:bodyPr wrap="square">
            <a:spAutoFit/>
          </a:bodyPr>
          <a:lstStyle/>
          <a:p>
            <a:pPr>
              <a:spcAft>
                <a:spcPts val="0"/>
              </a:spcAft>
            </a:pPr>
            <a:r>
              <a:rPr lang="cs-CZ" smtClean="0">
                <a:latin typeface="Times New Roman" panose="02020603050405020304" pitchFamily="18" charset="0"/>
                <a:ea typeface="Times New Roman" panose="02020603050405020304" pitchFamily="18" charset="0"/>
              </a:rPr>
              <a:t>Vyjdeme od otázky – Kolik korun stála košile a kolik korun potřebovala maminka na celý nákup?</a:t>
            </a:r>
          </a:p>
          <a:p>
            <a:pPr>
              <a:spcAft>
                <a:spcPts val="0"/>
              </a:spcAft>
            </a:pPr>
            <a:r>
              <a:rPr lang="cs-CZ" i="1" smtClean="0">
                <a:latin typeface="Times New Roman" panose="02020603050405020304" pitchFamily="18" charset="0"/>
                <a:ea typeface="Times New Roman" panose="02020603050405020304" pitchFamily="18" charset="0"/>
              </a:rPr>
              <a:t>Co musíme znát, abychom mohli odpovědět?</a:t>
            </a:r>
            <a:endParaRPr lang="cs-CZ"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cs-CZ" smtClean="0">
                <a:latin typeface="Times New Roman" panose="02020603050405020304" pitchFamily="18" charset="0"/>
                <a:ea typeface="Times New Roman" panose="02020603050405020304" pitchFamily="18" charset="0"/>
              </a:rPr>
              <a:t>Kolik stojí kalhoty a kolik stojí košile.</a:t>
            </a:r>
            <a:endParaRPr lang="cs-CZ" dirty="0">
              <a:effectLst/>
              <a:latin typeface="Times New Roman" panose="02020603050405020304" pitchFamily="18" charset="0"/>
              <a:ea typeface="Times New Roman" panose="02020603050405020304" pitchFamily="18" charset="0"/>
            </a:endParaRPr>
          </a:p>
        </p:txBody>
      </p:sp>
      <p:sp>
        <p:nvSpPr>
          <p:cNvPr id="6" name="Obdélník 5"/>
          <p:cNvSpPr/>
          <p:nvPr/>
        </p:nvSpPr>
        <p:spPr>
          <a:xfrm>
            <a:off x="523461" y="3437069"/>
            <a:ext cx="10320130" cy="2031325"/>
          </a:xfrm>
          <a:prstGeom prst="rect">
            <a:avLst/>
          </a:prstGeom>
        </p:spPr>
        <p:txBody>
          <a:bodyPr wrap="square">
            <a:spAutoFit/>
          </a:bodyPr>
          <a:lstStyle/>
          <a:p>
            <a:pPr>
              <a:spcAft>
                <a:spcPts val="0"/>
              </a:spcAft>
              <a:tabLst>
                <a:tab pos="914400" algn="l"/>
                <a:tab pos="1952625" algn="l"/>
              </a:tabLst>
            </a:pPr>
            <a:r>
              <a:rPr lang="cs-CZ" b="1" i="1" dirty="0">
                <a:latin typeface="Times New Roman" panose="02020603050405020304" pitchFamily="18" charset="0"/>
              </a:rPr>
              <a:t>Víme kolik stojí košile?			NE</a:t>
            </a:r>
          </a:p>
          <a:p>
            <a:pPr algn="just">
              <a:spcAft>
                <a:spcPts val="0"/>
              </a:spcAft>
            </a:pPr>
            <a:r>
              <a:rPr lang="cs-CZ" i="1" dirty="0">
                <a:latin typeface="Times New Roman" panose="02020603050405020304" pitchFamily="18" charset="0"/>
                <a:ea typeface="Times New Roman" panose="02020603050405020304" pitchFamily="18" charset="0"/>
              </a:rPr>
              <a:t>Jak to vypočítáme?				</a:t>
            </a:r>
            <a:r>
              <a:rPr lang="cs-CZ" dirty="0" smtClean="0">
                <a:latin typeface="Times New Roman" panose="02020603050405020304" pitchFamily="18" charset="0"/>
                <a:ea typeface="Times New Roman" panose="02020603050405020304" pitchFamily="18" charset="0"/>
              </a:rPr>
              <a:t>Víme</a:t>
            </a:r>
            <a:r>
              <a:rPr lang="cs-CZ" dirty="0">
                <a:latin typeface="Times New Roman" panose="02020603050405020304" pitchFamily="18" charset="0"/>
                <a:ea typeface="Times New Roman" panose="02020603050405020304" pitchFamily="18" charset="0"/>
              </a:rPr>
              <a:t>, že je o 220 Kč levnější než kalhoty, tzn. 470 – 220 = </a:t>
            </a:r>
            <a:r>
              <a:rPr lang="cs-CZ" dirty="0" smtClean="0">
                <a:latin typeface="Times New Roman" panose="02020603050405020304" pitchFamily="18" charset="0"/>
                <a:ea typeface="Times New Roman" panose="02020603050405020304" pitchFamily="18" charset="0"/>
              </a:rPr>
              <a:t>250</a:t>
            </a:r>
          </a:p>
          <a:p>
            <a:pPr algn="just">
              <a:spcAft>
                <a:spcPts val="0"/>
              </a:spcAft>
            </a:pPr>
            <a:endParaRPr lang="cs-CZ" dirty="0">
              <a:latin typeface="Times New Roman" panose="02020603050405020304" pitchFamily="18" charset="0"/>
              <a:ea typeface="Times New Roman" panose="02020603050405020304" pitchFamily="18" charset="0"/>
            </a:endParaRPr>
          </a:p>
          <a:p>
            <a:pPr>
              <a:spcAft>
                <a:spcPts val="0"/>
              </a:spcAft>
              <a:tabLst>
                <a:tab pos="914400" algn="l"/>
                <a:tab pos="1952625" algn="l"/>
              </a:tabLst>
            </a:pPr>
            <a:r>
              <a:rPr lang="cs-CZ" b="1" i="1" dirty="0">
                <a:latin typeface="Times New Roman" panose="02020603050405020304" pitchFamily="18" charset="0"/>
              </a:rPr>
              <a:t>Kolik tedy stojí košile?			</a:t>
            </a:r>
            <a:r>
              <a:rPr lang="cs-CZ" b="1" dirty="0">
                <a:latin typeface="Times New Roman" panose="02020603050405020304" pitchFamily="18" charset="0"/>
              </a:rPr>
              <a:t>250 </a:t>
            </a:r>
            <a:r>
              <a:rPr lang="cs-CZ" b="1" dirty="0" smtClean="0">
                <a:latin typeface="Times New Roman" panose="02020603050405020304" pitchFamily="18" charset="0"/>
              </a:rPr>
              <a:t>Kč</a:t>
            </a:r>
          </a:p>
          <a:p>
            <a:pPr>
              <a:spcAft>
                <a:spcPts val="0"/>
              </a:spcAft>
              <a:tabLst>
                <a:tab pos="914400" algn="l"/>
                <a:tab pos="1952625" algn="l"/>
              </a:tabLst>
            </a:pPr>
            <a:endParaRPr lang="cs-CZ" b="1" i="1" dirty="0">
              <a:latin typeface="Times New Roman" panose="02020603050405020304" pitchFamily="18" charset="0"/>
            </a:endParaRPr>
          </a:p>
          <a:p>
            <a:pPr>
              <a:spcAft>
                <a:spcPts val="0"/>
              </a:spcAft>
            </a:pPr>
            <a:r>
              <a:rPr lang="cs-CZ" i="1" dirty="0">
                <a:latin typeface="Times New Roman" panose="02020603050405020304" pitchFamily="18" charset="0"/>
                <a:ea typeface="Times New Roman" panose="02020603050405020304" pitchFamily="18" charset="0"/>
              </a:rPr>
              <a:t>Jak zjistíme, kolik korun maminka bude potřebovat na celý nákup?</a:t>
            </a:r>
            <a:endParaRPr lang="cs-CZ" dirty="0">
              <a:latin typeface="Times New Roman" panose="02020603050405020304" pitchFamily="18" charset="0"/>
              <a:ea typeface="Times New Roman" panose="02020603050405020304" pitchFamily="18" charset="0"/>
            </a:endParaRPr>
          </a:p>
          <a:p>
            <a:pPr>
              <a:spcAft>
                <a:spcPts val="0"/>
              </a:spcAft>
            </a:pPr>
            <a:r>
              <a:rPr lang="cs-CZ" dirty="0">
                <a:latin typeface="Times New Roman" panose="02020603050405020304" pitchFamily="18" charset="0"/>
                <a:ea typeface="Times New Roman" panose="02020603050405020304" pitchFamily="18" charset="0"/>
              </a:rPr>
              <a:t>Sečteme cenu košile a kalhot, tedy </a:t>
            </a:r>
            <a:r>
              <a:rPr lang="cs-CZ" dirty="0" smtClean="0">
                <a:latin typeface="Times New Roman" panose="02020603050405020304" pitchFamily="18" charset="0"/>
                <a:ea typeface="Times New Roman" panose="02020603050405020304" pitchFamily="18" charset="0"/>
              </a:rPr>
              <a:t>470 + 250 = 720</a:t>
            </a:r>
            <a:endParaRPr lang="cs-C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0139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997226" y="170517"/>
            <a:ext cx="10602264" cy="1477328"/>
          </a:xfrm>
          <a:prstGeom prst="rect">
            <a:avLst/>
          </a:prstGeom>
        </p:spPr>
        <p:txBody>
          <a:bodyPr wrap="square">
            <a:spAutoFit/>
          </a:bodyPr>
          <a:lstStyle/>
          <a:p>
            <a:r>
              <a:rPr lang="cs-CZ" dirty="0">
                <a:latin typeface="Times New Roman" panose="02020603050405020304" pitchFamily="18" charset="0"/>
                <a:ea typeface="Times New Roman" panose="02020603050405020304" pitchFamily="18" charset="0"/>
              </a:rPr>
              <a:t>Alter – 3. ročník, III. Díl, strana 40, cvičení </a:t>
            </a:r>
            <a:r>
              <a:rPr lang="cs-CZ" dirty="0" smtClean="0">
                <a:latin typeface="Times New Roman" panose="02020603050405020304" pitchFamily="18" charset="0"/>
                <a:ea typeface="Times New Roman" panose="02020603050405020304" pitchFamily="18" charset="0"/>
              </a:rPr>
              <a:t>13</a:t>
            </a:r>
          </a:p>
          <a:p>
            <a:endParaRPr lang="cs-CZ" dirty="0" smtClean="0">
              <a:latin typeface="Times New Roman" panose="02020603050405020304" pitchFamily="18" charset="0"/>
              <a:ea typeface="Times New Roman" panose="02020603050405020304" pitchFamily="18" charset="0"/>
            </a:endParaRPr>
          </a:p>
          <a:p>
            <a:r>
              <a:rPr lang="cs-CZ" i="1" dirty="0" smtClean="0">
                <a:solidFill>
                  <a:srgbClr val="0070C0"/>
                </a:solidFill>
              </a:rPr>
              <a:t>Maminka </a:t>
            </a:r>
            <a:r>
              <a:rPr lang="cs-CZ" i="1" dirty="0">
                <a:solidFill>
                  <a:srgbClr val="0070C0"/>
                </a:solidFill>
              </a:rPr>
              <a:t>Chtěla Járovi koupit kalhoty a košili. Kalhoty stály 470 Kč, košile byla o 220 Kč levnější. </a:t>
            </a:r>
            <a:endParaRPr lang="cs-CZ" i="1" dirty="0" smtClean="0">
              <a:solidFill>
                <a:srgbClr val="0070C0"/>
              </a:solidFill>
            </a:endParaRPr>
          </a:p>
          <a:p>
            <a:r>
              <a:rPr lang="cs-CZ" i="1" dirty="0" smtClean="0">
                <a:solidFill>
                  <a:srgbClr val="0070C0"/>
                </a:solidFill>
              </a:rPr>
              <a:t>Kolik </a:t>
            </a:r>
            <a:r>
              <a:rPr lang="cs-CZ" i="1" dirty="0">
                <a:solidFill>
                  <a:srgbClr val="0070C0"/>
                </a:solidFill>
              </a:rPr>
              <a:t>stála košile a kolik korun potřebovala maminka?</a:t>
            </a:r>
            <a:endParaRPr lang="cs-CZ" dirty="0">
              <a:solidFill>
                <a:srgbClr val="0070C0"/>
              </a:solidFill>
            </a:endParaRPr>
          </a:p>
          <a:p>
            <a:pPr>
              <a:spcAft>
                <a:spcPts val="0"/>
              </a:spcAft>
            </a:pPr>
            <a:endParaRPr lang="cs-CZ" dirty="0">
              <a:effectLst/>
              <a:latin typeface="Times New Roman" panose="02020603050405020304" pitchFamily="18" charset="0"/>
              <a:ea typeface="Times New Roman" panose="02020603050405020304" pitchFamily="18" charset="0"/>
            </a:endParaRPr>
          </a:p>
        </p:txBody>
      </p:sp>
      <p:grpSp>
        <p:nvGrpSpPr>
          <p:cNvPr id="27" name="Skupina 26"/>
          <p:cNvGrpSpPr/>
          <p:nvPr/>
        </p:nvGrpSpPr>
        <p:grpSpPr>
          <a:xfrm>
            <a:off x="997226" y="2446144"/>
            <a:ext cx="6431288" cy="3217300"/>
            <a:chOff x="997226" y="2386509"/>
            <a:chExt cx="6431288" cy="3217300"/>
          </a:xfrm>
        </p:grpSpPr>
        <p:sp>
          <p:nvSpPr>
            <p:cNvPr id="21" name="Rectangle 17"/>
            <p:cNvSpPr>
              <a:spLocks noChangeArrowheads="1"/>
            </p:cNvSpPr>
            <p:nvPr/>
          </p:nvSpPr>
          <p:spPr bwMode="auto">
            <a:xfrm>
              <a:off x="997226" y="3186090"/>
              <a:ext cx="37139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Kalhoty		</a:t>
              </a:r>
              <a:r>
                <a:rPr lang="cs-CZ" altLang="cs-CZ" sz="1400" dirty="0">
                  <a:latin typeface="Arial" panose="020B0604020202020204" pitchFamily="34" charset="0"/>
                  <a:ea typeface="Times New Roman" panose="02020603050405020304" pitchFamily="18" charset="0"/>
                </a:rPr>
                <a:t>	</a:t>
              </a:r>
              <a:r>
                <a:rPr lang="cs-CZ" altLang="cs-CZ" sz="1400" dirty="0" smtClean="0">
                  <a:latin typeface="Arial" panose="020B0604020202020204" pitchFamily="34" charset="0"/>
                  <a:ea typeface="Times New Roman" panose="02020603050405020304" pitchFamily="18" charset="0"/>
                </a:rPr>
                <a:t>   </a:t>
              </a:r>
              <a:r>
                <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470 Kč</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grpSp>
          <p:nvGrpSpPr>
            <p:cNvPr id="25" name="Skupina 24"/>
            <p:cNvGrpSpPr/>
            <p:nvPr/>
          </p:nvGrpSpPr>
          <p:grpSpPr>
            <a:xfrm>
              <a:off x="1157245" y="2386509"/>
              <a:ext cx="6271269" cy="3217300"/>
              <a:chOff x="660289" y="2461283"/>
              <a:chExt cx="6271269" cy="3217300"/>
            </a:xfrm>
          </p:grpSpPr>
          <p:grpSp>
            <p:nvGrpSpPr>
              <p:cNvPr id="23" name="Skupina 22"/>
              <p:cNvGrpSpPr/>
              <p:nvPr/>
            </p:nvGrpSpPr>
            <p:grpSpPr>
              <a:xfrm>
                <a:off x="5160903" y="3336231"/>
                <a:ext cx="342900" cy="502550"/>
                <a:chOff x="4022868" y="686763"/>
                <a:chExt cx="342900" cy="502550"/>
              </a:xfrm>
            </p:grpSpPr>
            <p:sp>
              <p:nvSpPr>
                <p:cNvPr id="17" name="Line 13"/>
                <p:cNvSpPr>
                  <a:spLocks noChangeShapeType="1"/>
                </p:cNvSpPr>
                <p:nvPr/>
              </p:nvSpPr>
              <p:spPr bwMode="auto">
                <a:xfrm>
                  <a:off x="4080018" y="1189313"/>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14"/>
                <p:cNvSpPr>
                  <a:spLocks noChangeShapeType="1"/>
                </p:cNvSpPr>
                <p:nvPr/>
              </p:nvSpPr>
              <p:spPr bwMode="auto">
                <a:xfrm flipH="1" flipV="1">
                  <a:off x="4345898" y="686763"/>
                  <a:ext cx="19869" cy="5025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15"/>
                <p:cNvSpPr>
                  <a:spLocks noChangeShapeType="1"/>
                </p:cNvSpPr>
                <p:nvPr/>
              </p:nvSpPr>
              <p:spPr bwMode="auto">
                <a:xfrm flipH="1">
                  <a:off x="4022868" y="686764"/>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24" name="Skupina 23"/>
              <p:cNvGrpSpPr/>
              <p:nvPr/>
            </p:nvGrpSpPr>
            <p:grpSpPr>
              <a:xfrm>
                <a:off x="660289" y="2461283"/>
                <a:ext cx="6271269" cy="3217300"/>
                <a:chOff x="660289" y="2461283"/>
                <a:chExt cx="6271269" cy="3217300"/>
              </a:xfrm>
            </p:grpSpPr>
            <p:sp>
              <p:nvSpPr>
                <p:cNvPr id="20" name="Rectangle 16"/>
                <p:cNvSpPr>
                  <a:spLocks noChangeArrowheads="1"/>
                </p:cNvSpPr>
                <p:nvPr/>
              </p:nvSpPr>
              <p:spPr bwMode="auto">
                <a:xfrm>
                  <a:off x="660289" y="2461283"/>
                  <a:ext cx="7425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Zápis:</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660289" y="3662647"/>
                  <a:ext cx="6271269"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66950" algn="l"/>
                    </a:tabLst>
                    <a:defRPr>
                      <a:solidFill>
                        <a:schemeClr val="tx1"/>
                      </a:solidFill>
                      <a:latin typeface="Arial" panose="020B0604020202020204" pitchFamily="34" charset="0"/>
                    </a:defRPr>
                  </a:lvl1pPr>
                  <a:lvl2pPr eaLnBrk="0" fontAlgn="base" hangingPunct="0">
                    <a:spcBef>
                      <a:spcPct val="0"/>
                    </a:spcBef>
                    <a:spcAft>
                      <a:spcPct val="0"/>
                    </a:spcAft>
                    <a:tabLst>
                      <a:tab pos="2266950" algn="l"/>
                    </a:tabLst>
                    <a:defRPr>
                      <a:solidFill>
                        <a:schemeClr val="tx1"/>
                      </a:solidFill>
                      <a:latin typeface="Arial" panose="020B0604020202020204" pitchFamily="34" charset="0"/>
                    </a:defRPr>
                  </a:lvl2pPr>
                  <a:lvl3pPr eaLnBrk="0" fontAlgn="base" hangingPunct="0">
                    <a:spcBef>
                      <a:spcPct val="0"/>
                    </a:spcBef>
                    <a:spcAft>
                      <a:spcPct val="0"/>
                    </a:spcAft>
                    <a:tabLst>
                      <a:tab pos="2266950" algn="l"/>
                    </a:tabLst>
                    <a:defRPr>
                      <a:solidFill>
                        <a:schemeClr val="tx1"/>
                      </a:solidFill>
                      <a:latin typeface="Arial" panose="020B0604020202020204" pitchFamily="34" charset="0"/>
                    </a:defRPr>
                  </a:lvl3pPr>
                  <a:lvl4pPr eaLnBrk="0" fontAlgn="base" hangingPunct="0">
                    <a:spcBef>
                      <a:spcPct val="0"/>
                    </a:spcBef>
                    <a:spcAft>
                      <a:spcPct val="0"/>
                    </a:spcAft>
                    <a:tabLst>
                      <a:tab pos="2266950" algn="l"/>
                    </a:tabLst>
                    <a:defRPr>
                      <a:solidFill>
                        <a:schemeClr val="tx1"/>
                      </a:solidFill>
                      <a:latin typeface="Arial" panose="020B0604020202020204" pitchFamily="34" charset="0"/>
                    </a:defRPr>
                  </a:lvl4pPr>
                  <a:lvl5pPr eaLnBrk="0" fontAlgn="base" hangingPunct="0">
                    <a:spcBef>
                      <a:spcPct val="0"/>
                    </a:spcBef>
                    <a:spcAft>
                      <a:spcPct val="0"/>
                    </a:spcAft>
                    <a:tabLst>
                      <a:tab pos="2266950" algn="l"/>
                    </a:tabLst>
                    <a:defRPr>
                      <a:solidFill>
                        <a:schemeClr val="tx1"/>
                      </a:solidFill>
                      <a:latin typeface="Arial" panose="020B0604020202020204" pitchFamily="34" charset="0"/>
                    </a:defRPr>
                  </a:lvl5pPr>
                  <a:lvl6pPr eaLnBrk="0" fontAlgn="base" hangingPunct="0">
                    <a:spcBef>
                      <a:spcPct val="0"/>
                    </a:spcBef>
                    <a:spcAft>
                      <a:spcPct val="0"/>
                    </a:spcAft>
                    <a:tabLst>
                      <a:tab pos="2266950" algn="l"/>
                    </a:tabLst>
                    <a:defRPr>
                      <a:solidFill>
                        <a:schemeClr val="tx1"/>
                      </a:solidFill>
                      <a:latin typeface="Arial" panose="020B0604020202020204" pitchFamily="34" charset="0"/>
                    </a:defRPr>
                  </a:lvl6pPr>
                  <a:lvl7pPr eaLnBrk="0" fontAlgn="base" hangingPunct="0">
                    <a:spcBef>
                      <a:spcPct val="0"/>
                    </a:spcBef>
                    <a:spcAft>
                      <a:spcPct val="0"/>
                    </a:spcAft>
                    <a:tabLst>
                      <a:tab pos="2266950" algn="l"/>
                    </a:tabLst>
                    <a:defRPr>
                      <a:solidFill>
                        <a:schemeClr val="tx1"/>
                      </a:solidFill>
                      <a:latin typeface="Arial" panose="020B0604020202020204" pitchFamily="34" charset="0"/>
                    </a:defRPr>
                  </a:lvl7pPr>
                  <a:lvl8pPr eaLnBrk="0" fontAlgn="base" hangingPunct="0">
                    <a:spcBef>
                      <a:spcPct val="0"/>
                    </a:spcBef>
                    <a:spcAft>
                      <a:spcPct val="0"/>
                    </a:spcAft>
                    <a:tabLst>
                      <a:tab pos="2266950" algn="l"/>
                    </a:tabLst>
                    <a:defRPr>
                      <a:solidFill>
                        <a:schemeClr val="tx1"/>
                      </a:solidFill>
                      <a:latin typeface="Arial" panose="020B0604020202020204" pitchFamily="34" charset="0"/>
                    </a:defRPr>
                  </a:lvl8pPr>
                  <a:lvl9pPr eaLnBrk="0" fontAlgn="base" hangingPunct="0">
                    <a:spcBef>
                      <a:spcPct val="0"/>
                    </a:spcBef>
                    <a:spcAft>
                      <a:spcPct val="0"/>
                    </a:spcAft>
                    <a:tabLst>
                      <a:tab pos="2266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ea typeface="Times New Roman" panose="02020603050405020304" pitchFamily="18" charset="0"/>
                    </a:rPr>
                    <a:t>Košile</a:t>
                  </a:r>
                  <a:r>
                    <a:rPr lang="cs-CZ" altLang="cs-CZ" sz="1400" dirty="0">
                      <a:ea typeface="Times New Roman" panose="02020603050405020304" pitchFamily="18" charset="0"/>
                    </a:rPr>
                    <a:t> </a:t>
                  </a:r>
                  <a:r>
                    <a:rPr lang="cs-CZ" altLang="cs-CZ" sz="1400" dirty="0" smtClean="0">
                      <a:ea typeface="Times New Roman" panose="02020603050405020304" pitchFamily="18" charset="0"/>
                    </a:rPr>
                    <a:t>                                		</a:t>
                  </a:r>
                  <a:r>
                    <a:rPr kumimoji="0" lang="cs-CZ" altLang="cs-CZ" sz="1400" b="0" i="0" u="none" strike="noStrike" cap="none" normalizeH="0" baseline="0" dirty="0" smtClean="0">
                      <a:ln>
                        <a:noFill/>
                      </a:ln>
                      <a:solidFill>
                        <a:schemeClr val="tx1"/>
                      </a:solidFill>
                      <a:effectLst/>
                      <a:ea typeface="Times New Roman" panose="02020603050405020304" pitchFamily="18" charset="0"/>
                    </a:rPr>
                    <a:t>o 220 Kč méně</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ea typeface="Times New Roman" panose="02020603050405020304" pitchFamily="18" charset="0"/>
                    </a:rPr>
                    <a:t>Košile</a:t>
                  </a:r>
                  <a:r>
                    <a:rPr lang="cs-CZ" altLang="cs-CZ" sz="1400" dirty="0" smtClean="0">
                      <a:ea typeface="Times New Roman" panose="02020603050405020304" pitchFamily="18" charset="0"/>
                    </a:rPr>
                    <a:t>                                 		</a:t>
                  </a:r>
                  <a:r>
                    <a:rPr kumimoji="0" lang="cs-CZ" altLang="cs-CZ" sz="1400" b="0" i="0" u="none" strike="noStrike" cap="none" normalizeH="0" baseline="0" dirty="0" smtClean="0">
                      <a:ln>
                        <a:noFill/>
                      </a:ln>
                      <a:solidFill>
                        <a:schemeClr val="tx1"/>
                      </a:solidFill>
                      <a:effectLst/>
                      <a:ea typeface="Times New Roman" panose="02020603050405020304" pitchFamily="18" charset="0"/>
                    </a:rPr>
                    <a:t>470 – 220 = 250</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ea typeface="Times New Roman" panose="02020603050405020304" pitchFamily="18" charset="0"/>
                    </a:rPr>
                    <a:t>Celkem</a:t>
                  </a:r>
                  <a:r>
                    <a:rPr lang="cs-CZ" altLang="cs-CZ" sz="1400" dirty="0" smtClean="0">
                      <a:ea typeface="Times New Roman" panose="02020603050405020304" pitchFamily="18" charset="0"/>
                    </a:rPr>
                    <a:t>                               		</a:t>
                  </a:r>
                  <a:r>
                    <a:rPr kumimoji="0" lang="cs-CZ" altLang="cs-CZ" sz="1400" b="0" i="0" u="none" strike="noStrike" cap="none" normalizeH="0" baseline="0" dirty="0" smtClean="0">
                      <a:ln>
                        <a:noFill/>
                      </a:ln>
                      <a:solidFill>
                        <a:schemeClr val="tx1"/>
                      </a:solidFill>
                      <a:effectLst/>
                      <a:ea typeface="Times New Roman" panose="02020603050405020304" pitchFamily="18" charset="0"/>
                    </a:rPr>
                    <a:t>x</a:t>
                  </a: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x = 470 +250		nebo		x = 470+(470-250)</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x = 720 				x = 720</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endPar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r>
                    <a:rPr kumimoji="0" lang="cs-CZ" altLang="cs-C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Košile stála 250 Kč a maminka zaplatila celkem 720 Kč.</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66950" algn="l"/>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grpSp>
        </p:grpSp>
      </p:grpSp>
    </p:spTree>
    <p:extLst>
      <p:ext uri="{BB962C8B-B14F-4D97-AF65-F5344CB8AC3E}">
        <p14:creationId xmlns:p14="http://schemas.microsoft.com/office/powerpoint/2010/main" val="1427147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cs-CZ" dirty="0" smtClean="0"/>
              <a:t>Složené SÚ – syntetický způsob řešení</a:t>
            </a:r>
            <a:endParaRPr lang="cs-CZ" dirty="0"/>
          </a:p>
        </p:txBody>
      </p:sp>
      <p:sp>
        <p:nvSpPr>
          <p:cNvPr id="2" name="Obdélník 1"/>
          <p:cNvSpPr/>
          <p:nvPr/>
        </p:nvSpPr>
        <p:spPr>
          <a:xfrm>
            <a:off x="834887" y="2551836"/>
            <a:ext cx="10320793" cy="2677656"/>
          </a:xfrm>
          <a:prstGeom prst="rect">
            <a:avLst/>
          </a:prstGeom>
        </p:spPr>
        <p:txBody>
          <a:bodyPr wrap="square">
            <a:spAutoFit/>
          </a:bodyPr>
          <a:lstStyle/>
          <a:p>
            <a:pPr marL="342900" lvl="0" indent="-342900" algn="just">
              <a:spcAft>
                <a:spcPts val="0"/>
              </a:spcAft>
              <a:buFont typeface="Wingdings" panose="05000000000000000000" pitchFamily="2" charset="2"/>
              <a:buChar char=""/>
              <a:tabLst>
                <a:tab pos="457200" algn="l"/>
                <a:tab pos="2266950" algn="l"/>
              </a:tabLst>
            </a:pPr>
            <a:r>
              <a:rPr lang="cs-CZ" sz="2400" dirty="0">
                <a:latin typeface="Times New Roman" panose="02020603050405020304" pitchFamily="18" charset="0"/>
                <a:ea typeface="Times New Roman" panose="02020603050405020304" pitchFamily="18" charset="0"/>
              </a:rPr>
              <a:t>užívá se v období, kdy žák již získal při řešení složených slovních úloh dostatek </a:t>
            </a:r>
            <a:r>
              <a:rPr lang="cs-CZ" sz="2400" dirty="0" smtClean="0">
                <a:latin typeface="Times New Roman" panose="02020603050405020304" pitchFamily="18" charset="0"/>
                <a:ea typeface="Times New Roman" panose="02020603050405020304" pitchFamily="18" charset="0"/>
              </a:rPr>
              <a:t>zkušeností</a:t>
            </a:r>
          </a:p>
          <a:p>
            <a:pPr marL="342900" lvl="0" indent="-342900" algn="just">
              <a:spcAft>
                <a:spcPts val="0"/>
              </a:spcAft>
              <a:buFont typeface="Wingdings" panose="05000000000000000000" pitchFamily="2" charset="2"/>
              <a:buChar char=""/>
              <a:tabLst>
                <a:tab pos="457200" algn="l"/>
                <a:tab pos="2266950" algn="l"/>
              </a:tabLst>
            </a:pPr>
            <a:endParaRPr lang="cs-CZ"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 pos="2266950" algn="l"/>
              </a:tabLst>
            </a:pPr>
            <a:r>
              <a:rPr lang="cs-CZ" sz="2400" dirty="0">
                <a:latin typeface="Times New Roman" panose="02020603050405020304" pitchFamily="18" charset="0"/>
                <a:ea typeface="Times New Roman" panose="02020603050405020304" pitchFamily="18" charset="0"/>
              </a:rPr>
              <a:t>číselných údajů potom dovede ihned využít k formulaci dílčích úloh a jejich řešením  dojít k odpovědi na otázku složené slovní úlohy</a:t>
            </a:r>
            <a:r>
              <a:rPr lang="cs-CZ" sz="2400" dirty="0" smtClean="0">
                <a:latin typeface="Times New Roman" panose="02020603050405020304" pitchFamily="18" charset="0"/>
                <a:ea typeface="Times New Roman" panose="02020603050405020304" pitchFamily="18" charset="0"/>
              </a:rPr>
              <a:t>.</a:t>
            </a:r>
          </a:p>
          <a:p>
            <a:pPr lvl="0" algn="just">
              <a:spcAft>
                <a:spcPts val="0"/>
              </a:spcAft>
              <a:tabLst>
                <a:tab pos="457200" algn="l"/>
                <a:tab pos="2266950" algn="l"/>
              </a:tabLst>
            </a:pPr>
            <a:endParaRPr lang="cs-CZ" sz="24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 pos="2266950" algn="l"/>
              </a:tabLst>
            </a:pPr>
            <a:r>
              <a:rPr lang="cs-CZ" sz="2400" dirty="0" smtClean="0">
                <a:latin typeface="Times New Roman" panose="02020603050405020304" pitchFamily="18" charset="0"/>
                <a:ea typeface="Times New Roman" panose="02020603050405020304" pitchFamily="18" charset="0"/>
              </a:rPr>
              <a:t>Při </a:t>
            </a:r>
            <a:r>
              <a:rPr lang="cs-CZ" sz="2400" dirty="0">
                <a:latin typeface="Times New Roman" panose="02020603050405020304" pitchFamily="18" charset="0"/>
                <a:ea typeface="Times New Roman" panose="02020603050405020304" pitchFamily="18" charset="0"/>
              </a:rPr>
              <a:t>řešení stejné úlohy potom dostaneme:</a:t>
            </a:r>
            <a:endParaRPr lang="cs-CZ" sz="2400" dirty="0">
              <a:effectLst/>
              <a:latin typeface="Times New Roman" panose="02020603050405020304" pitchFamily="18" charset="0"/>
              <a:ea typeface="Times New Roman" panose="02020603050405020304" pitchFamily="18" charset="0"/>
            </a:endParaRPr>
          </a:p>
        </p:txBody>
      </p:sp>
      <p:sp>
        <p:nvSpPr>
          <p:cNvPr id="3" name="Obdélník 2"/>
          <p:cNvSpPr/>
          <p:nvPr/>
        </p:nvSpPr>
        <p:spPr>
          <a:xfrm>
            <a:off x="1182757" y="5397637"/>
            <a:ext cx="7901607" cy="830997"/>
          </a:xfrm>
          <a:prstGeom prst="rect">
            <a:avLst/>
          </a:prstGeom>
        </p:spPr>
        <p:txBody>
          <a:bodyPr wrap="square">
            <a:spAutoFit/>
          </a:bodyPr>
          <a:lstStyle/>
          <a:p>
            <a:pPr algn="just">
              <a:spcAft>
                <a:spcPts val="0"/>
              </a:spcAft>
              <a:tabLst>
                <a:tab pos="2266950" algn="l"/>
              </a:tabLst>
            </a:pPr>
            <a:r>
              <a:rPr lang="cs-CZ" sz="2400" dirty="0">
                <a:latin typeface="Times New Roman" panose="02020603050405020304" pitchFamily="18" charset="0"/>
                <a:ea typeface="Times New Roman" panose="02020603050405020304" pitchFamily="18" charset="0"/>
              </a:rPr>
              <a:t>Kolik stály kalhoty?	</a:t>
            </a:r>
            <a:r>
              <a:rPr lang="cs-CZ" sz="2400" dirty="0" smtClean="0">
                <a:latin typeface="Times New Roman" panose="02020603050405020304" pitchFamily="18" charset="0"/>
                <a:ea typeface="Times New Roman" panose="02020603050405020304" pitchFamily="18" charset="0"/>
              </a:rPr>
              <a:t>                  470 – 220 = 250</a:t>
            </a:r>
            <a:endParaRPr lang="cs-CZ" sz="2400" dirty="0">
              <a:latin typeface="Times New Roman" panose="02020603050405020304" pitchFamily="18" charset="0"/>
              <a:ea typeface="Times New Roman" panose="02020603050405020304" pitchFamily="18" charset="0"/>
            </a:endParaRPr>
          </a:p>
          <a:p>
            <a:pPr algn="just">
              <a:spcAft>
                <a:spcPts val="0"/>
              </a:spcAft>
              <a:tabLst>
                <a:tab pos="2266950" algn="l"/>
              </a:tabLst>
            </a:pPr>
            <a:r>
              <a:rPr lang="cs-CZ" sz="2400" dirty="0">
                <a:latin typeface="Times New Roman" panose="02020603050405020304" pitchFamily="18" charset="0"/>
                <a:ea typeface="Times New Roman" panose="02020603050405020304" pitchFamily="18" charset="0"/>
              </a:rPr>
              <a:t>Kolik Kč maminka potřebuje?	</a:t>
            </a:r>
            <a:r>
              <a:rPr lang="cs-CZ" sz="2400" dirty="0" smtClean="0">
                <a:latin typeface="Times New Roman" panose="02020603050405020304" pitchFamily="18" charset="0"/>
                <a:ea typeface="Times New Roman" panose="02020603050405020304" pitchFamily="18" charset="0"/>
              </a:rPr>
              <a:t>470 + 250 = 720</a:t>
            </a:r>
            <a:endParaRPr lang="cs-CZ"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2576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slovních úloh</a:t>
            </a:r>
            <a:endParaRPr lang="cs-CZ" dirty="0"/>
          </a:p>
        </p:txBody>
      </p:sp>
      <p:sp>
        <p:nvSpPr>
          <p:cNvPr id="3" name="Zástupný symbol pro obsah 2"/>
          <p:cNvSpPr>
            <a:spLocks noGrp="1"/>
          </p:cNvSpPr>
          <p:nvPr>
            <p:ph idx="1"/>
          </p:nvPr>
        </p:nvSpPr>
        <p:spPr/>
        <p:txBody>
          <a:bodyPr/>
          <a:lstStyle/>
          <a:p>
            <a:pPr lvl="1"/>
            <a:r>
              <a:rPr lang="cs-CZ" sz="2400" dirty="0"/>
              <a:t>jednoduché – úloha, na jejíž vyřešení potřebujeme jednu početní operaci</a:t>
            </a:r>
          </a:p>
          <a:p>
            <a:pPr lvl="2"/>
            <a:r>
              <a:rPr lang="cs-CZ" sz="1800" dirty="0"/>
              <a:t>úlohy na sčítání a dočítání</a:t>
            </a:r>
          </a:p>
          <a:p>
            <a:pPr lvl="2"/>
            <a:r>
              <a:rPr lang="cs-CZ" sz="1800" dirty="0"/>
              <a:t>úlohy na sčítání a odčítání s porovnáváním</a:t>
            </a:r>
          </a:p>
          <a:p>
            <a:pPr lvl="2"/>
            <a:r>
              <a:rPr lang="cs-CZ" sz="1800" dirty="0"/>
              <a:t>úlohy na násobení a dělení</a:t>
            </a:r>
          </a:p>
          <a:p>
            <a:pPr lvl="2"/>
            <a:r>
              <a:rPr lang="cs-CZ" sz="1800" dirty="0"/>
              <a:t>úlohy na násobení a dělení s </a:t>
            </a:r>
            <a:r>
              <a:rPr lang="cs-CZ" sz="1800" dirty="0" smtClean="0"/>
              <a:t>porovnáváním</a:t>
            </a:r>
          </a:p>
          <a:p>
            <a:pPr lvl="1"/>
            <a:endParaRPr lang="cs-CZ" dirty="0"/>
          </a:p>
          <a:p>
            <a:pPr lvl="1"/>
            <a:r>
              <a:rPr lang="cs-CZ" sz="2400" dirty="0" smtClean="0"/>
              <a:t>složené </a:t>
            </a:r>
            <a:r>
              <a:rPr lang="cs-CZ" sz="2400" dirty="0"/>
              <a:t>– úloha, k jejímuž vyřešení používáme dvě nebo více početních operací (může to být i dvakrát sčítání za sebou tzn. nemusí to být rozdílné početní operace)</a:t>
            </a:r>
          </a:p>
          <a:p>
            <a:endParaRPr lang="cs-CZ" dirty="0"/>
          </a:p>
        </p:txBody>
      </p:sp>
    </p:spTree>
    <p:extLst>
      <p:ext uri="{BB962C8B-B14F-4D97-AF65-F5344CB8AC3E}">
        <p14:creationId xmlns:p14="http://schemas.microsoft.com/office/powerpoint/2010/main" val="2045121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429668" y="278295"/>
            <a:ext cx="11393623" cy="993912"/>
          </a:xfrm>
          <a:prstGeom prst="rect">
            <a:avLst/>
          </a:prstGeom>
        </p:spPr>
      </p:pic>
      <p:pic>
        <p:nvPicPr>
          <p:cNvPr id="5" name="Obrázek 4"/>
          <p:cNvPicPr>
            <a:picLocks noChangeAspect="1"/>
          </p:cNvPicPr>
          <p:nvPr/>
        </p:nvPicPr>
        <p:blipFill>
          <a:blip r:embed="rId3"/>
          <a:stretch>
            <a:fillRect/>
          </a:stretch>
        </p:blipFill>
        <p:spPr>
          <a:xfrm>
            <a:off x="766371" y="1552116"/>
            <a:ext cx="10720215" cy="4371606"/>
          </a:xfrm>
          <a:prstGeom prst="rect">
            <a:avLst/>
          </a:prstGeom>
        </p:spPr>
      </p:pic>
    </p:spTree>
    <p:extLst>
      <p:ext uri="{BB962C8B-B14F-4D97-AF65-F5344CB8AC3E}">
        <p14:creationId xmlns:p14="http://schemas.microsoft.com/office/powerpoint/2010/main" val="354666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33849" y="1883421"/>
            <a:ext cx="10720215" cy="4371606"/>
          </a:xfrm>
          <a:prstGeom prst="rect">
            <a:avLst/>
          </a:prstGeom>
        </p:spPr>
      </p:pic>
      <p:pic>
        <p:nvPicPr>
          <p:cNvPr id="5" name="Obrázek 4"/>
          <p:cNvPicPr>
            <a:picLocks noChangeAspect="1"/>
          </p:cNvPicPr>
          <p:nvPr/>
        </p:nvPicPr>
        <p:blipFill>
          <a:blip r:embed="rId3"/>
          <a:stretch>
            <a:fillRect/>
          </a:stretch>
        </p:blipFill>
        <p:spPr>
          <a:xfrm>
            <a:off x="1201930" y="166235"/>
            <a:ext cx="9836977" cy="1291504"/>
          </a:xfrm>
          <a:prstGeom prst="rect">
            <a:avLst/>
          </a:prstGeom>
        </p:spPr>
      </p:pic>
    </p:spTree>
    <p:extLst>
      <p:ext uri="{BB962C8B-B14F-4D97-AF65-F5344CB8AC3E}">
        <p14:creationId xmlns:p14="http://schemas.microsoft.com/office/powerpoint/2010/main" val="41775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a nevýhody jednotlivých metod:</a:t>
            </a:r>
            <a:br>
              <a:rPr lang="cs-CZ" dirty="0"/>
            </a:br>
            <a:endParaRPr lang="cs-CZ" dirty="0"/>
          </a:p>
        </p:txBody>
      </p:sp>
      <p:sp>
        <p:nvSpPr>
          <p:cNvPr id="3" name="Zástupný symbol pro obsah 2"/>
          <p:cNvSpPr>
            <a:spLocks noGrp="1"/>
          </p:cNvSpPr>
          <p:nvPr>
            <p:ph idx="1"/>
          </p:nvPr>
        </p:nvSpPr>
        <p:spPr>
          <a:xfrm>
            <a:off x="318052" y="1845734"/>
            <a:ext cx="11181522" cy="4023360"/>
          </a:xfrm>
        </p:spPr>
        <p:txBody>
          <a:bodyPr>
            <a:normAutofit fontScale="92500" lnSpcReduction="10000"/>
          </a:bodyPr>
          <a:lstStyle/>
          <a:p>
            <a:pPr lvl="0"/>
            <a:r>
              <a:rPr lang="cs-CZ" sz="2800" dirty="0" smtClean="0">
                <a:solidFill>
                  <a:srgbClr val="C00000"/>
                </a:solidFill>
              </a:rPr>
              <a:t>Analytická</a:t>
            </a:r>
            <a:r>
              <a:rPr lang="cs-CZ" sz="2800" dirty="0" smtClean="0"/>
              <a:t> </a:t>
            </a:r>
            <a:r>
              <a:rPr lang="cs-CZ" sz="2800" dirty="0"/>
              <a:t>je systematická, důkladná a spolehlivá. Pro žáky vyšších ročníků zdlouhavá a </a:t>
            </a:r>
            <a:r>
              <a:rPr lang="cs-CZ" sz="2800" dirty="0" smtClean="0"/>
              <a:t>stereotypní</a:t>
            </a:r>
          </a:p>
          <a:p>
            <a:pPr lvl="0"/>
            <a:endParaRPr lang="cs-CZ" sz="2800" dirty="0"/>
          </a:p>
          <a:p>
            <a:pPr lvl="0"/>
            <a:r>
              <a:rPr lang="cs-CZ" sz="2800" dirty="0">
                <a:solidFill>
                  <a:srgbClr val="C00000"/>
                </a:solidFill>
              </a:rPr>
              <a:t>Syntetická</a:t>
            </a:r>
            <a:r>
              <a:rPr lang="cs-CZ" sz="2800" dirty="0"/>
              <a:t> metoda je rychlejší, ale vyžaduje předchozí zkušenosti, je </a:t>
            </a:r>
            <a:r>
              <a:rPr lang="cs-CZ" sz="2800" dirty="0" smtClean="0"/>
              <a:t>spekulativní </a:t>
            </a:r>
            <a:r>
              <a:rPr lang="cs-CZ" sz="2800" dirty="0"/>
              <a:t>tzn., že vypočítáme i řadu údajů, které nepotřebujeme. Žák někdy pracuje intuitivně.           </a:t>
            </a:r>
            <a:endParaRPr lang="cs-CZ" sz="2800" dirty="0" smtClean="0"/>
          </a:p>
          <a:p>
            <a:pPr lvl="0"/>
            <a:r>
              <a:rPr lang="cs-CZ" sz="2800" dirty="0" smtClean="0"/>
              <a:t>Výpočtem </a:t>
            </a:r>
            <a:r>
              <a:rPr lang="cs-CZ" sz="2800" dirty="0"/>
              <a:t>zjišťuje i to, co možná k vyřešení zadaného problému nebude potřebovat</a:t>
            </a:r>
            <a:r>
              <a:rPr lang="cs-CZ" sz="2800" dirty="0" smtClean="0"/>
              <a:t>. </a:t>
            </a:r>
            <a:r>
              <a:rPr lang="cs-CZ" sz="2800" dirty="0"/>
              <a:t>Při užití této metody je žák tvořivější, ale jeho činnost je méně </a:t>
            </a:r>
            <a:r>
              <a:rPr lang="cs-CZ" sz="2800" dirty="0" smtClean="0"/>
              <a:t>uvědomělá.</a:t>
            </a:r>
            <a:endParaRPr lang="cs-CZ" sz="2800" dirty="0"/>
          </a:p>
          <a:p>
            <a:r>
              <a:rPr lang="cs-CZ" sz="2800" dirty="0"/>
              <a:t> </a:t>
            </a:r>
          </a:p>
          <a:p>
            <a:endParaRPr lang="cs-CZ" dirty="0"/>
          </a:p>
        </p:txBody>
      </p:sp>
    </p:spTree>
    <p:extLst>
      <p:ext uri="{BB962C8B-B14F-4D97-AF65-F5344CB8AC3E}">
        <p14:creationId xmlns:p14="http://schemas.microsoft.com/office/powerpoint/2010/main" val="238492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7503" y="1845734"/>
            <a:ext cx="10992679" cy="4023360"/>
          </a:xfrm>
        </p:spPr>
        <p:txBody>
          <a:bodyPr/>
          <a:lstStyle/>
          <a:p>
            <a:r>
              <a:rPr lang="cs-CZ" sz="2400" dirty="0"/>
              <a:t>Při řešení slovních úloh začínáme metodou analytickou a s přibývajícími zkušenostmi při řešení složených slovních úloh postupně přecházíme k syntetické metodě. Kombinovanou metodu volí zpravidla dospělí a při řešení neustále konfrontují otázku z údaji.</a:t>
            </a:r>
          </a:p>
          <a:p>
            <a:r>
              <a:rPr lang="cs-CZ" sz="2400" dirty="0"/>
              <a:t> </a:t>
            </a:r>
          </a:p>
          <a:p>
            <a:r>
              <a:rPr lang="cs-CZ" sz="2400" dirty="0"/>
              <a:t>Při rozboru převažuje metoda analytická.</a:t>
            </a:r>
          </a:p>
          <a:p>
            <a:r>
              <a:rPr lang="cs-CZ" sz="2400" dirty="0"/>
              <a:t>Při výpočtu převažuje metoda syntetická.</a:t>
            </a:r>
          </a:p>
          <a:p>
            <a:r>
              <a:rPr lang="cs-CZ" sz="2400" dirty="0"/>
              <a:t> </a:t>
            </a:r>
          </a:p>
          <a:p>
            <a:endParaRPr lang="cs-CZ" dirty="0"/>
          </a:p>
        </p:txBody>
      </p:sp>
    </p:spTree>
    <p:extLst>
      <p:ext uri="{BB962C8B-B14F-4D97-AF65-F5344CB8AC3E}">
        <p14:creationId xmlns:p14="http://schemas.microsoft.com/office/powerpoint/2010/main" val="73658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obsahuje SÚ</a:t>
            </a:r>
            <a:endParaRPr lang="cs-CZ" dirty="0"/>
          </a:p>
        </p:txBody>
      </p:sp>
      <p:sp>
        <p:nvSpPr>
          <p:cNvPr id="3" name="Zástupný symbol pro obsah 2"/>
          <p:cNvSpPr>
            <a:spLocks noGrp="1"/>
          </p:cNvSpPr>
          <p:nvPr>
            <p:ph idx="1"/>
          </p:nvPr>
        </p:nvSpPr>
        <p:spPr/>
        <p:txBody>
          <a:bodyPr>
            <a:normAutofit/>
          </a:bodyPr>
          <a:lstStyle/>
          <a:p>
            <a:pPr lvl="0"/>
            <a:r>
              <a:rPr lang="cs-CZ" sz="2400" dirty="0"/>
              <a:t>Každá slovní úloha obsahuje údaje a obsahuje otázku</a:t>
            </a:r>
            <a:r>
              <a:rPr lang="cs-CZ" sz="2400" dirty="0" smtClean="0"/>
              <a:t>.</a:t>
            </a:r>
          </a:p>
          <a:p>
            <a:pPr lvl="0"/>
            <a:endParaRPr lang="cs-CZ" sz="2400" dirty="0"/>
          </a:p>
          <a:p>
            <a:pPr lvl="1"/>
            <a:r>
              <a:rPr lang="cs-CZ" sz="2000" dirty="0"/>
              <a:t>Slovní úlohy s</a:t>
            </a:r>
            <a:r>
              <a:rPr lang="cs-CZ" sz="2000" dirty="0">
                <a:solidFill>
                  <a:srgbClr val="FF0000"/>
                </a:solidFill>
              </a:rPr>
              <a:t> nadbytečnými údaji </a:t>
            </a:r>
            <a:r>
              <a:rPr lang="cs-CZ" sz="2000" dirty="0"/>
              <a:t>– tj. údaji, které při „hledání“ odpovědi na otázku nepotřebuji. (Žáci se učí odlišovat údaje pro řešení podstatné od údajů nepodstatných.)</a:t>
            </a:r>
          </a:p>
          <a:p>
            <a:endParaRPr lang="cs-CZ" sz="2400" dirty="0" smtClean="0"/>
          </a:p>
          <a:p>
            <a:pPr lvl="1"/>
            <a:r>
              <a:rPr lang="cs-CZ" sz="2000" dirty="0"/>
              <a:t>Slovní úlohy s </a:t>
            </a:r>
            <a:r>
              <a:rPr lang="cs-CZ" sz="2000" dirty="0">
                <a:solidFill>
                  <a:srgbClr val="FF0000"/>
                </a:solidFill>
              </a:rPr>
              <a:t>chybějícími údaji </a:t>
            </a:r>
            <a:r>
              <a:rPr lang="cs-CZ" sz="2000" dirty="0"/>
              <a:t>– údaje se musí zjistit a doplnit (např. vynechané ceny zboží v některých úlohách, žáci zjistí aktuální ceny a úlohu řeší)</a:t>
            </a:r>
          </a:p>
        </p:txBody>
      </p:sp>
    </p:spTree>
    <p:extLst>
      <p:ext uri="{BB962C8B-B14F-4D97-AF65-F5344CB8AC3E}">
        <p14:creationId xmlns:p14="http://schemas.microsoft.com/office/powerpoint/2010/main" val="222288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SÚ – </a:t>
            </a:r>
            <a:r>
              <a:rPr lang="cs-CZ" dirty="0" smtClean="0">
                <a:solidFill>
                  <a:srgbClr val="C00000"/>
                </a:solidFill>
              </a:rPr>
              <a:t>matematizace SÚ</a:t>
            </a:r>
            <a:endParaRPr lang="cs-CZ" dirty="0"/>
          </a:p>
        </p:txBody>
      </p:sp>
      <p:sp>
        <p:nvSpPr>
          <p:cNvPr id="3" name="Zástupný symbol pro obsah 2"/>
          <p:cNvSpPr>
            <a:spLocks noGrp="1"/>
          </p:cNvSpPr>
          <p:nvPr>
            <p:ph idx="1"/>
          </p:nvPr>
        </p:nvSpPr>
        <p:spPr/>
        <p:txBody>
          <a:bodyPr>
            <a:normAutofit/>
          </a:bodyPr>
          <a:lstStyle/>
          <a:p>
            <a:r>
              <a:rPr lang="cs-CZ" sz="2400" dirty="0"/>
              <a:t>Úloha z praxe – reálný </a:t>
            </a:r>
            <a:r>
              <a:rPr lang="cs-CZ" sz="2400" dirty="0" smtClean="0"/>
              <a:t>problém</a:t>
            </a:r>
          </a:p>
          <a:p>
            <a:r>
              <a:rPr lang="cs-CZ" sz="2400" dirty="0"/>
              <a:t>Studium úlohy, vyčlenění vztahů mezi objekty</a:t>
            </a:r>
            <a:r>
              <a:rPr lang="cs-CZ" sz="2400" dirty="0" smtClean="0"/>
              <a:t>.</a:t>
            </a:r>
          </a:p>
          <a:p>
            <a:r>
              <a:rPr lang="cs-CZ" sz="2400" dirty="0"/>
              <a:t>Matematická </a:t>
            </a:r>
            <a:r>
              <a:rPr lang="cs-CZ" sz="2400" dirty="0" smtClean="0"/>
              <a:t>úloha</a:t>
            </a:r>
          </a:p>
          <a:p>
            <a:r>
              <a:rPr lang="cs-CZ" sz="2400" dirty="0"/>
              <a:t>Řešení matematické </a:t>
            </a:r>
            <a:r>
              <a:rPr lang="cs-CZ" sz="2400" dirty="0" smtClean="0"/>
              <a:t>úlohy</a:t>
            </a:r>
          </a:p>
          <a:p>
            <a:r>
              <a:rPr lang="cs-CZ" sz="2400" dirty="0"/>
              <a:t>Převod do reálné situace, ověření výsledku.</a:t>
            </a:r>
          </a:p>
        </p:txBody>
      </p:sp>
    </p:spTree>
    <p:extLst>
      <p:ext uri="{BB962C8B-B14F-4D97-AF65-F5344CB8AC3E}">
        <p14:creationId xmlns:p14="http://schemas.microsoft.com/office/powerpoint/2010/main" val="3901630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Etapy řešení SÚ</a:t>
            </a:r>
            <a:endParaRPr lang="cs-CZ" dirty="0"/>
          </a:p>
        </p:txBody>
      </p:sp>
      <p:sp>
        <p:nvSpPr>
          <p:cNvPr id="3" name="Zástupný symbol pro obsah 2"/>
          <p:cNvSpPr>
            <a:spLocks noGrp="1"/>
          </p:cNvSpPr>
          <p:nvPr>
            <p:ph idx="1"/>
          </p:nvPr>
        </p:nvSpPr>
        <p:spPr/>
        <p:txBody>
          <a:bodyPr>
            <a:normAutofit fontScale="77500" lnSpcReduction="20000"/>
          </a:bodyPr>
          <a:lstStyle/>
          <a:p>
            <a:pPr lvl="0"/>
            <a:r>
              <a:rPr lang="cs-CZ" b="1" dirty="0"/>
              <a:t>Rozbor </a:t>
            </a:r>
            <a:r>
              <a:rPr lang="cs-CZ" dirty="0"/>
              <a:t>– seznámení s textem úlohy, zadání v 1. ročníku může být obrázkem – úskalí – není zde otázka, žáci necítí potřebu provádět početní operaci. Text má být jednoduchý, srozumitelný. Zápis v 1. ročníku zakreslením, žáci tvoří zápis „ústně“. Od 3. ročníku žáci dělají sami zápis, forma není předepsaná, záleží na učiteli, jaký zápis je vhodný. Znázornění nechceme vždycky, ale tehdy, když má žák problém s vyřešením situace. Znázornění by mělo co nejvíce odpovídat smyslu skutečnosti. Některé úlohy je vhodnější znázorňovat kreslením obrázků, a jiné naopak na číselné ose. Je nutné zvolit správný způsob znázornění.</a:t>
            </a:r>
          </a:p>
          <a:p>
            <a:pPr lvl="1"/>
            <a:r>
              <a:rPr lang="cs-CZ" dirty="0"/>
              <a:t>Znázornění</a:t>
            </a:r>
          </a:p>
          <a:p>
            <a:pPr lvl="2"/>
            <a:r>
              <a:rPr lang="cs-CZ" dirty="0"/>
              <a:t>Kolečky, čárkami apod.</a:t>
            </a:r>
          </a:p>
          <a:p>
            <a:pPr lvl="2"/>
            <a:r>
              <a:rPr lang="cs-CZ" dirty="0"/>
              <a:t>Na číselné ose</a:t>
            </a:r>
          </a:p>
          <a:p>
            <a:pPr lvl="0"/>
            <a:r>
              <a:rPr lang="cs-CZ" b="1" dirty="0"/>
              <a:t>Matematizace problému</a:t>
            </a:r>
            <a:r>
              <a:rPr lang="cs-CZ" dirty="0"/>
              <a:t> – žáci vyjádří vztah mezi danými a neznámými údaji příkladem , rovnicí, nerovnicí, grafem. </a:t>
            </a:r>
          </a:p>
          <a:p>
            <a:pPr lvl="0"/>
            <a:r>
              <a:rPr lang="cs-CZ" b="1" dirty="0"/>
              <a:t>Řešení matematické úlohy</a:t>
            </a:r>
            <a:r>
              <a:rPr lang="cs-CZ" dirty="0"/>
              <a:t> – řešení přikladu, rovnice, nerovnice, nalezení výsledku na grafu</a:t>
            </a:r>
          </a:p>
          <a:p>
            <a:pPr lvl="0"/>
            <a:r>
              <a:rPr lang="cs-CZ" b="1" dirty="0"/>
              <a:t>Zkouška </a:t>
            </a:r>
            <a:r>
              <a:rPr lang="cs-CZ" dirty="0"/>
              <a:t>–spočívá ve zjištění, která z nalezených řešení úlohy vyhovují podmínkám </a:t>
            </a:r>
            <a:r>
              <a:rPr lang="cs-CZ" dirty="0" err="1"/>
              <a:t>úlohy.Se</a:t>
            </a:r>
            <a:r>
              <a:rPr lang="cs-CZ" dirty="0"/>
              <a:t> provádí dosazením do textu úlohy, na 1. stupni se provádí spočítáním podle obrázku, vymodelováním dané situace. Musí odpovídat reálná situace. Př. 20 žáků 4.A se v neděli dívalo na televizi, 10 žáků bylo  v kině. Kolik žáků chodí do 4.A? Nejméně 20, nejvíce 35 (norma x </a:t>
            </a:r>
            <a:r>
              <a:rPr lang="cs-CZ" u="sng" dirty="0">
                <a:sym typeface="Symbol" panose="05050102010706020507" pitchFamily="18" charset="2"/>
              </a:rPr>
              <a:t></a:t>
            </a:r>
            <a:r>
              <a:rPr lang="cs-CZ" dirty="0"/>
              <a:t>20)</a:t>
            </a:r>
          </a:p>
          <a:p>
            <a:pPr lvl="0"/>
            <a:r>
              <a:rPr lang="cs-CZ" b="1" dirty="0"/>
              <a:t>Odpověď</a:t>
            </a:r>
            <a:r>
              <a:rPr lang="cs-CZ" dirty="0"/>
              <a:t> – dobré je vrátit se k otázce – hlavně u složených úloh.</a:t>
            </a:r>
          </a:p>
          <a:p>
            <a:r>
              <a:rPr lang="cs-CZ" dirty="0"/>
              <a:t> </a:t>
            </a:r>
          </a:p>
          <a:p>
            <a:endParaRPr lang="cs-CZ" dirty="0"/>
          </a:p>
        </p:txBody>
      </p:sp>
    </p:spTree>
    <p:extLst>
      <p:ext uri="{BB962C8B-B14F-4D97-AF65-F5344CB8AC3E}">
        <p14:creationId xmlns:p14="http://schemas.microsoft.com/office/powerpoint/2010/main" val="133635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Jednoduché SÚ</a:t>
            </a:r>
            <a:endParaRPr lang="cs-CZ" dirty="0"/>
          </a:p>
        </p:txBody>
      </p:sp>
      <p:sp>
        <p:nvSpPr>
          <p:cNvPr id="3" name="Zástupný symbol pro obsah 2"/>
          <p:cNvSpPr>
            <a:spLocks noGrp="1"/>
          </p:cNvSpPr>
          <p:nvPr>
            <p:ph idx="1"/>
          </p:nvPr>
        </p:nvSpPr>
        <p:spPr>
          <a:xfrm>
            <a:off x="1097280" y="1845733"/>
            <a:ext cx="10058400" cy="4386101"/>
          </a:xfrm>
        </p:spPr>
        <p:txBody>
          <a:bodyPr>
            <a:normAutofit lnSpcReduction="10000"/>
          </a:bodyPr>
          <a:lstStyle/>
          <a:p>
            <a:pPr lvl="0"/>
            <a:r>
              <a:rPr lang="cs-CZ" dirty="0"/>
              <a:t>První typ úloh, se kterými se žáci seznamují</a:t>
            </a:r>
          </a:p>
          <a:p>
            <a:pPr lvl="0"/>
            <a:r>
              <a:rPr lang="cs-CZ" dirty="0"/>
              <a:t>Zpočátku zařazovány k procvičení numerických příkladů</a:t>
            </a:r>
          </a:p>
          <a:p>
            <a:pPr lvl="0"/>
            <a:r>
              <a:rPr lang="cs-CZ" dirty="0">
                <a:solidFill>
                  <a:srgbClr val="C00000"/>
                </a:solidFill>
              </a:rPr>
              <a:t>Signální slova </a:t>
            </a:r>
            <a:r>
              <a:rPr lang="cs-CZ" dirty="0"/>
              <a:t>– usnadňují žákovi volbu početního výkonu (pro sčítání – přidali, zvětšili, dostali, přijelo, přibylo…) – pomáhají v úvodní fázi seznámení s řešením slovních úloh, později zařazujeme i úlohy, které obsahují signální slova, ale úlohu řešíme jiným početním výkonem. Př. </a:t>
            </a:r>
            <a:endParaRPr lang="cs-CZ" dirty="0" smtClean="0"/>
          </a:p>
          <a:p>
            <a:pPr lvl="0"/>
            <a:r>
              <a:rPr lang="cs-CZ" dirty="0" smtClean="0"/>
              <a:t>1</a:t>
            </a:r>
            <a:r>
              <a:rPr lang="cs-CZ" dirty="0"/>
              <a:t>. etapa: Na talíři bylo 6 buchet. Maminka 4 </a:t>
            </a:r>
            <a:r>
              <a:rPr lang="cs-CZ" u="sng" dirty="0"/>
              <a:t>přidala</a:t>
            </a:r>
            <a:r>
              <a:rPr lang="cs-CZ" dirty="0"/>
              <a:t>. Kolik je na talíři buchet? (sčítání – přidala – signální slovo pro sčítání). </a:t>
            </a:r>
            <a:endParaRPr lang="cs-CZ" dirty="0" smtClean="0"/>
          </a:p>
          <a:p>
            <a:pPr lvl="0"/>
            <a:r>
              <a:rPr lang="cs-CZ" dirty="0" smtClean="0"/>
              <a:t>2</a:t>
            </a:r>
            <a:r>
              <a:rPr lang="cs-CZ" dirty="0"/>
              <a:t>. etapa: Na talíři je 6 buchet. Ivan snědl 2 tvarohové buchty a 3 makové. Kolik buchet snědl? (snědl – signální slovo pro odčítání, ale úloha je na sčítání 2+3 =5)</a:t>
            </a:r>
          </a:p>
          <a:p>
            <a:pPr lvl="0"/>
            <a:r>
              <a:rPr lang="cs-CZ" u="sng" dirty="0"/>
              <a:t>Typy úloh</a:t>
            </a:r>
            <a:r>
              <a:rPr lang="cs-CZ" dirty="0"/>
              <a:t>:</a:t>
            </a:r>
          </a:p>
          <a:p>
            <a:pPr lvl="0"/>
            <a:r>
              <a:rPr lang="cs-CZ" dirty="0"/>
              <a:t>Slovní úlohy na sčítání</a:t>
            </a:r>
          </a:p>
          <a:p>
            <a:pPr lvl="0"/>
            <a:r>
              <a:rPr lang="cs-CZ" dirty="0"/>
              <a:t>S</a:t>
            </a:r>
            <a:r>
              <a:rPr lang="cs-CZ" dirty="0" smtClean="0"/>
              <a:t>lovní </a:t>
            </a:r>
            <a:r>
              <a:rPr lang="cs-CZ" dirty="0"/>
              <a:t>úlohy na sčítání s porovnáváním</a:t>
            </a:r>
          </a:p>
          <a:p>
            <a:endParaRPr lang="cs-CZ" dirty="0"/>
          </a:p>
        </p:txBody>
      </p:sp>
    </p:spTree>
    <p:extLst>
      <p:ext uri="{BB962C8B-B14F-4D97-AF65-F5344CB8AC3E}">
        <p14:creationId xmlns:p14="http://schemas.microsoft.com/office/powerpoint/2010/main" val="143987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slovních úloh</a:t>
            </a:r>
            <a:endParaRPr lang="cs-CZ" dirty="0"/>
          </a:p>
        </p:txBody>
      </p:sp>
      <p:pic>
        <p:nvPicPr>
          <p:cNvPr id="4" name="Zástupný symbol pro obsah 3"/>
          <p:cNvPicPr>
            <a:picLocks noGrp="1" noChangeAspect="1"/>
          </p:cNvPicPr>
          <p:nvPr>
            <p:ph idx="1"/>
          </p:nvPr>
        </p:nvPicPr>
        <p:blipFill>
          <a:blip r:embed="rId2"/>
          <a:stretch>
            <a:fillRect/>
          </a:stretch>
        </p:blipFill>
        <p:spPr>
          <a:xfrm>
            <a:off x="1365339" y="2554356"/>
            <a:ext cx="9522281" cy="2618986"/>
          </a:xfrm>
          <a:prstGeom prst="rect">
            <a:avLst/>
          </a:prstGeom>
        </p:spPr>
      </p:pic>
    </p:spTree>
    <p:extLst>
      <p:ext uri="{BB962C8B-B14F-4D97-AF65-F5344CB8AC3E}">
        <p14:creationId xmlns:p14="http://schemas.microsoft.com/office/powerpoint/2010/main" val="97487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371599" y="2009626"/>
            <a:ext cx="17160025"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Zápis</a:t>
            </a:r>
            <a:endParaRPr kumimoji="0" lang="cs-CZ" altLang="cs-CZ"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ea typeface="Times New Roman" panose="02020603050405020304" pitchFamily="18" charset="0"/>
              </a:rPr>
              <a:t>Kaprů</a:t>
            </a: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10</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Štik	 	7</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Celkem		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Znázornění </a:t>
            </a: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předchází výpočtem, jinak nemá smysl.</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 číselnou osou</a:t>
            </a:r>
            <a:endParaRPr kumimoji="0" lang="cs-CZ" altLang="cs-CZ"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2956041564"/>
              </p:ext>
            </p:extLst>
          </p:nvPr>
        </p:nvGraphicFramePr>
        <p:xfrm>
          <a:off x="1012691" y="2667841"/>
          <a:ext cx="9649345" cy="2284550"/>
        </p:xfrm>
        <a:graphic>
          <a:graphicData uri="http://schemas.openxmlformats.org/presentationml/2006/ole">
            <mc:AlternateContent xmlns:mc="http://schemas.openxmlformats.org/markup-compatibility/2006">
              <mc:Choice xmlns:v="urn:schemas-microsoft-com:vml" Requires="v">
                <p:oleObj spid="_x0000_s3088" name="Graf" r:id="rId3" imgW="5715000" imgH="1162050" progId="MSGraph.Chart.8">
                  <p:embed/>
                </p:oleObj>
              </mc:Choice>
              <mc:Fallback>
                <p:oleObj name="Graf" r:id="rId3" imgW="5715000" imgH="116205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691" y="2667841"/>
                        <a:ext cx="9649345" cy="2284550"/>
                      </a:xfrm>
                      <a:prstGeom prst="rect">
                        <a:avLst/>
                      </a:prstGeom>
                      <a:noFill/>
                    </p:spPr>
                  </p:pic>
                </p:oleObj>
              </mc:Fallback>
            </mc:AlternateContent>
          </a:graphicData>
        </a:graphic>
      </p:graphicFrame>
      <p:sp>
        <p:nvSpPr>
          <p:cNvPr id="9" name="Rectangle 6"/>
          <p:cNvSpPr>
            <a:spLocks noChangeArrowheads="1"/>
          </p:cNvSpPr>
          <p:nvPr/>
        </p:nvSpPr>
        <p:spPr bwMode="auto">
          <a:xfrm>
            <a:off x="1371599" y="2787234"/>
            <a:ext cx="17160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0" name="Nadpis 1"/>
          <p:cNvSpPr txBox="1">
            <a:spLocks/>
          </p:cNvSpPr>
          <p:nvPr/>
        </p:nvSpPr>
        <p:spPr>
          <a:xfrm>
            <a:off x="603636" y="5246536"/>
            <a:ext cx="10058400" cy="99090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dirty="0" smtClean="0"/>
              <a:t>Ukázka: </a:t>
            </a:r>
            <a:r>
              <a:rPr lang="cs-CZ" sz="2000" dirty="0" err="1" smtClean="0"/>
              <a:t>Prodos</a:t>
            </a:r>
            <a:r>
              <a:rPr lang="cs-CZ" sz="2000" dirty="0" smtClean="0"/>
              <a:t> – PS pro 2. ročník, 1. díl – str. 20, cvičení 1.</a:t>
            </a:r>
            <a:r>
              <a:rPr lang="cs-CZ" sz="2800" dirty="0" smtClean="0"/>
              <a:t> </a:t>
            </a:r>
            <a:br>
              <a:rPr lang="cs-CZ" sz="2800" dirty="0" smtClean="0"/>
            </a:br>
            <a:r>
              <a:rPr lang="cs-CZ" sz="2800" dirty="0" smtClean="0"/>
              <a:t>Př. Michal chytil 10 kaprů a 7 štik. Kolik ryb chytil?</a:t>
            </a:r>
            <a:endParaRPr lang="cs-CZ" sz="4400" dirty="0"/>
          </a:p>
        </p:txBody>
      </p:sp>
      <p:sp>
        <p:nvSpPr>
          <p:cNvPr id="11" name="Nadpis 1"/>
          <p:cNvSpPr>
            <a:spLocks noGrp="1"/>
          </p:cNvSpPr>
          <p:nvPr>
            <p:ph type="title"/>
          </p:nvPr>
        </p:nvSpPr>
        <p:spPr>
          <a:xfrm>
            <a:off x="1097280" y="286603"/>
            <a:ext cx="10058400" cy="1450757"/>
          </a:xfrm>
        </p:spPr>
        <p:txBody>
          <a:bodyPr/>
          <a:lstStyle/>
          <a:p>
            <a:r>
              <a:rPr lang="cs-CZ" dirty="0" smtClean="0"/>
              <a:t>Slovní úlohy na sčítání</a:t>
            </a:r>
            <a:endParaRPr lang="cs-CZ" dirty="0"/>
          </a:p>
        </p:txBody>
      </p:sp>
    </p:spTree>
    <p:extLst>
      <p:ext uri="{BB962C8B-B14F-4D97-AF65-F5344CB8AC3E}">
        <p14:creationId xmlns:p14="http://schemas.microsoft.com/office/powerpoint/2010/main" val="41956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478</TotalTime>
  <Words>446</Words>
  <Application>Microsoft Office PowerPoint</Application>
  <PresentationFormat>Širokoúhlá obrazovka</PresentationFormat>
  <Paragraphs>151</Paragraphs>
  <Slides>33</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41" baseType="lpstr">
      <vt:lpstr>Arial</vt:lpstr>
      <vt:lpstr>Calibri</vt:lpstr>
      <vt:lpstr>Calibri Light</vt:lpstr>
      <vt:lpstr>Symbol</vt:lpstr>
      <vt:lpstr>Times New Roman</vt:lpstr>
      <vt:lpstr>Wingdings</vt:lpstr>
      <vt:lpstr>Retrospektiva</vt:lpstr>
      <vt:lpstr>Graf</vt:lpstr>
      <vt:lpstr>Slovní úlohy</vt:lpstr>
      <vt:lpstr>Co je slovní úloha</vt:lpstr>
      <vt:lpstr>Dělení slovních úloh</vt:lpstr>
      <vt:lpstr>Co obsahuje SÚ</vt:lpstr>
      <vt:lpstr>Řešení SÚ – matematizace SÚ</vt:lpstr>
      <vt:lpstr>Etapy řešení SÚ</vt:lpstr>
      <vt:lpstr>Jednoduché SÚ</vt:lpstr>
      <vt:lpstr>Typy slovních úloh</vt:lpstr>
      <vt:lpstr>Slovní úlohy na sčítání</vt:lpstr>
      <vt:lpstr>Michal chytil 10 kaprů a 7 štik. Kolik ryb chytil</vt:lpstr>
      <vt:lpstr>Slovní úlohy na sčítání s porovnáváním</vt:lpstr>
      <vt:lpstr>O n více Prodos strana 24, cvičení 1 Př. V horní poličce je 8 knih. V dolní poličce o 4 knihy více. Kolik knih je v dolní poličce?</vt:lpstr>
      <vt:lpstr>O n více Prodos strana 24, cvičení 1 Př. V horní poličce je 8 knih. V dolní poličce o 4 knihy více. Kolik knih je v dolní poličce?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SLOŽENÉ SLOVNÍ ÚLOHY</vt:lpstr>
      <vt:lpstr>METODY ŘEŠENÍ složených SÚ</vt:lpstr>
      <vt:lpstr>Složené SÚ – analytické řešení</vt:lpstr>
      <vt:lpstr>Prezentace aplikace PowerPoint</vt:lpstr>
      <vt:lpstr>Prezentace aplikace PowerPoint</vt:lpstr>
      <vt:lpstr>Složené SÚ – syntetický způsob řešení</vt:lpstr>
      <vt:lpstr>Prezentace aplikace PowerPoint</vt:lpstr>
      <vt:lpstr>Prezentace aplikace PowerPoint</vt:lpstr>
      <vt:lpstr>Výhody a nevýhody jednotlivých metod: </vt:lpstr>
      <vt:lpstr>Prezentace aplikace PowerPoint</vt:lpstr>
    </vt:vector>
  </TitlesOfParts>
  <Company>Technická univerzita v Liberci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Příhonská</dc:creator>
  <cp:lastModifiedBy>Jana Příhonská</cp:lastModifiedBy>
  <cp:revision>16</cp:revision>
  <dcterms:created xsi:type="dcterms:W3CDTF">2016-11-28T10:25:16Z</dcterms:created>
  <dcterms:modified xsi:type="dcterms:W3CDTF">2016-11-29T13:51:49Z</dcterms:modified>
</cp:coreProperties>
</file>