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3" r:id="rId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72" autoAdjust="0"/>
    <p:restoredTop sz="94660"/>
  </p:normalViewPr>
  <p:slideViewPr>
    <p:cSldViewPr>
      <p:cViewPr varScale="1">
        <p:scale>
          <a:sx n="81" d="100"/>
          <a:sy n="81" d="100"/>
        </p:scale>
        <p:origin x="-104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24EF00-3711-49AE-BEC6-43FDAC57949B}" type="datetimeFigureOut">
              <a:rPr lang="cs-CZ" smtClean="0"/>
              <a:pPr/>
              <a:t>17.3.2018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EA67A8-4C9C-46B1-88B7-9BA4F99AADD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57925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A67A8-4C9C-46B1-88B7-9BA4F99AADD7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509831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A67A8-4C9C-46B1-88B7-9BA4F99AADD7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456709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087BD-7F53-4806-9CE2-8B07A467DA26}" type="datetimeFigureOut">
              <a:rPr lang="cs-CZ" smtClean="0"/>
              <a:pPr/>
              <a:t>17.3.2018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D471D-6FC5-44E4-AA58-4DB1EE7F03A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371026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087BD-7F53-4806-9CE2-8B07A467DA26}" type="datetimeFigureOut">
              <a:rPr lang="cs-CZ" smtClean="0"/>
              <a:pPr/>
              <a:t>17.3.2018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D471D-6FC5-44E4-AA58-4DB1EE7F03A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251331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087BD-7F53-4806-9CE2-8B07A467DA26}" type="datetimeFigureOut">
              <a:rPr lang="cs-CZ" smtClean="0"/>
              <a:pPr/>
              <a:t>17.3.2018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D471D-6FC5-44E4-AA58-4DB1EE7F03A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517181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087BD-7F53-4806-9CE2-8B07A467DA26}" type="datetimeFigureOut">
              <a:rPr lang="cs-CZ" smtClean="0"/>
              <a:pPr/>
              <a:t>17.3.2018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D471D-6FC5-44E4-AA58-4DB1EE7F03A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235409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087BD-7F53-4806-9CE2-8B07A467DA26}" type="datetimeFigureOut">
              <a:rPr lang="cs-CZ" smtClean="0"/>
              <a:pPr/>
              <a:t>17.3.2018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D471D-6FC5-44E4-AA58-4DB1EE7F03A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001946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087BD-7F53-4806-9CE2-8B07A467DA26}" type="datetimeFigureOut">
              <a:rPr lang="cs-CZ" smtClean="0"/>
              <a:pPr/>
              <a:t>17.3.2018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D471D-6FC5-44E4-AA58-4DB1EE7F03A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876548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087BD-7F53-4806-9CE2-8B07A467DA26}" type="datetimeFigureOut">
              <a:rPr lang="cs-CZ" smtClean="0"/>
              <a:pPr/>
              <a:t>17.3.2018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D471D-6FC5-44E4-AA58-4DB1EE7F03A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92430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087BD-7F53-4806-9CE2-8B07A467DA26}" type="datetimeFigureOut">
              <a:rPr lang="cs-CZ" smtClean="0"/>
              <a:pPr/>
              <a:t>17.3.2018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D471D-6FC5-44E4-AA58-4DB1EE7F03A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085053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087BD-7F53-4806-9CE2-8B07A467DA26}" type="datetimeFigureOut">
              <a:rPr lang="cs-CZ" smtClean="0"/>
              <a:pPr/>
              <a:t>17.3.2018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D471D-6FC5-44E4-AA58-4DB1EE7F03A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798170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087BD-7F53-4806-9CE2-8B07A467DA26}" type="datetimeFigureOut">
              <a:rPr lang="cs-CZ" smtClean="0"/>
              <a:pPr/>
              <a:t>17.3.2018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D471D-6FC5-44E4-AA58-4DB1EE7F03A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539546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087BD-7F53-4806-9CE2-8B07A467DA26}" type="datetimeFigureOut">
              <a:rPr lang="cs-CZ" smtClean="0"/>
              <a:pPr/>
              <a:t>17.3.2018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D471D-6FC5-44E4-AA58-4DB1EE7F03A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672461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0087BD-7F53-4806-9CE2-8B07A467DA26}" type="datetimeFigureOut">
              <a:rPr lang="cs-CZ" smtClean="0"/>
              <a:pPr/>
              <a:t>17.3.2018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7D471D-6FC5-44E4-AA58-4DB1EE7F03A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650328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772400" cy="1470025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Tw Cen MT Condensed Extra Bold" panose="020B0803020202020204" pitchFamily="34" charset="-18"/>
              </a:rPr>
              <a:t>Úvod do moderního a současného umění, jeho vnímání a interpretace</a:t>
            </a:r>
            <a:endParaRPr lang="cs-CZ" dirty="0">
              <a:latin typeface="Tw Cen MT Condensed Extra Bold" panose="020B0803020202020204" pitchFamily="34" charset="-18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837" b="16389"/>
          <a:stretch/>
        </p:blipFill>
        <p:spPr>
          <a:xfrm>
            <a:off x="2915816" y="2996952"/>
            <a:ext cx="3294426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07767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Tw Cen MT Condensed Extra Bold" panose="020B0803020202020204" pitchFamily="34" charset="-18"/>
              </a:rPr>
              <a:t>Do 19. století: Co je umění? 	 </a:t>
            </a:r>
            <a:r>
              <a:rPr lang="cs-CZ" sz="1800" dirty="0" smtClean="0">
                <a:latin typeface="Tw Cen MT Condensed Extra Bold" panose="020B0803020202020204" pitchFamily="34" charset="-18"/>
              </a:rPr>
              <a:t>(teorie nápodoby)</a:t>
            </a:r>
          </a:p>
          <a:p>
            <a:r>
              <a:rPr lang="cs-CZ" dirty="0" smtClean="0">
                <a:latin typeface="Tw Cen MT Condensed Extra Bold" panose="020B0803020202020204" pitchFamily="34" charset="-18"/>
              </a:rPr>
              <a:t>Od 19. století: Jak umění poznat? </a:t>
            </a:r>
            <a:r>
              <a:rPr lang="cs-CZ" sz="1800" dirty="0" smtClean="0">
                <a:latin typeface="Tw Cen MT Condensed Extra Bold" panose="020B0803020202020204" pitchFamily="34" charset="-18"/>
              </a:rPr>
              <a:t>(estetický prožitek)</a:t>
            </a:r>
            <a:endParaRPr lang="cs-CZ" sz="1800" dirty="0">
              <a:latin typeface="Tw Cen MT Condensed Extra Bold" panose="020B0803020202020204" pitchFamily="34" charset="-18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3768" y="3501008"/>
            <a:ext cx="3672408" cy="24438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86869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Tw Cen MT Condensed Extra Bold" panose="020B0803020202020204" pitchFamily="34" charset="-18"/>
              </a:rPr>
              <a:t>aktivita</a:t>
            </a:r>
            <a:endParaRPr lang="cs-CZ" dirty="0">
              <a:latin typeface="Tw Cen MT Condensed Extra Bold" panose="020B0803020202020204" pitchFamily="34" charset="-18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i="1" dirty="0" smtClean="0">
                <a:latin typeface="Tw Cen MT Condensed Extra Bold" panose="020B0803020202020204" pitchFamily="34" charset="-18"/>
              </a:rPr>
              <a:t>Je to umění a proč?</a:t>
            </a:r>
          </a:p>
          <a:p>
            <a:pPr marL="0" indent="0" algn="r">
              <a:buNone/>
            </a:pPr>
            <a:r>
              <a:rPr lang="cs-CZ" dirty="0" smtClean="0">
                <a:latin typeface="Tw Cen MT Condensed Extra Bold" panose="020B0803020202020204" pitchFamily="34" charset="-18"/>
              </a:rPr>
              <a:t>- individuální a skupinová práce</a:t>
            </a:r>
            <a:endParaRPr lang="cs-CZ" dirty="0">
              <a:latin typeface="Tw Cen MT Condensed Extra Bold" panose="020B0803020202020204" pitchFamily="34" charset="-18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1760" y="3933056"/>
            <a:ext cx="3780420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54999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8535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latin typeface="Tw Cen MT Condensed Extra Bold" panose="020B0803020202020204" pitchFamily="34" charset="-18"/>
              </a:rPr>
              <a:t>8 klíčových vlastností, jež má umění mít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992306"/>
            <a:ext cx="2016224" cy="54846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dirty="0" smtClean="0">
                <a:latin typeface="Tw Cen MT Condensed Extra Bold" panose="020B0803020202020204" pitchFamily="34" charset="-18"/>
              </a:rPr>
              <a:t>1) je </a:t>
            </a:r>
            <a:r>
              <a:rPr lang="cs-CZ" sz="1600" dirty="0">
                <a:latin typeface="Tw Cen MT Condensed Extra Bold" panose="020B0803020202020204" pitchFamily="34" charset="-18"/>
              </a:rPr>
              <a:t>lidským </a:t>
            </a:r>
            <a:r>
              <a:rPr lang="cs-CZ" sz="1600" dirty="0" smtClean="0">
                <a:latin typeface="Tw Cen MT Condensed Extra Bold" panose="020B0803020202020204" pitchFamily="34" charset="-18"/>
              </a:rPr>
              <a:t>výtvorem</a:t>
            </a:r>
          </a:p>
          <a:p>
            <a:pPr marL="0" indent="0">
              <a:buNone/>
            </a:pPr>
            <a:endParaRPr lang="cs-CZ" sz="1600" dirty="0" smtClean="0">
              <a:latin typeface="Tw Cen MT Condensed Extra Bold" panose="020B0803020202020204" pitchFamily="34" charset="-18"/>
            </a:endParaRPr>
          </a:p>
          <a:p>
            <a:pPr marL="0" indent="0">
              <a:buNone/>
            </a:pPr>
            <a:r>
              <a:rPr lang="cs-CZ" sz="1600" dirty="0" smtClean="0">
                <a:latin typeface="Tw Cen MT Condensed Extra Bold" panose="020B0803020202020204" pitchFamily="34" charset="-18"/>
              </a:rPr>
              <a:t>2) prokazuje zručnost</a:t>
            </a:r>
          </a:p>
          <a:p>
            <a:pPr marL="0" indent="0">
              <a:buNone/>
            </a:pPr>
            <a:endParaRPr lang="cs-CZ" sz="1600" dirty="0" smtClean="0">
              <a:latin typeface="Tw Cen MT Condensed Extra Bold" panose="020B0803020202020204" pitchFamily="34" charset="-18"/>
            </a:endParaRPr>
          </a:p>
          <a:p>
            <a:pPr marL="0" indent="0">
              <a:buNone/>
            </a:pPr>
            <a:r>
              <a:rPr lang="cs-CZ" sz="1600" dirty="0" smtClean="0">
                <a:latin typeface="Tw Cen MT Condensed Extra Bold" panose="020B0803020202020204" pitchFamily="34" charset="-18"/>
              </a:rPr>
              <a:t>3</a:t>
            </a:r>
            <a:r>
              <a:rPr lang="cs-CZ" sz="1600" dirty="0">
                <a:latin typeface="Tw Cen MT Condensed Extra Bold" panose="020B0803020202020204" pitchFamily="34" charset="-18"/>
              </a:rPr>
              <a:t>) má v sobě </a:t>
            </a:r>
            <a:r>
              <a:rPr lang="cs-CZ" sz="1600" dirty="0" smtClean="0">
                <a:latin typeface="Tw Cen MT Condensed Extra Bold" panose="020B0803020202020204" pitchFamily="34" charset="-18"/>
              </a:rPr>
              <a:t>řád</a:t>
            </a:r>
          </a:p>
          <a:p>
            <a:pPr marL="0" indent="0">
              <a:buNone/>
            </a:pPr>
            <a:endParaRPr lang="cs-CZ" sz="1600" dirty="0" smtClean="0">
              <a:latin typeface="Tw Cen MT Condensed Extra Bold" panose="020B0803020202020204" pitchFamily="34" charset="-18"/>
            </a:endParaRPr>
          </a:p>
          <a:p>
            <a:pPr marL="0" indent="0">
              <a:buNone/>
            </a:pPr>
            <a:r>
              <a:rPr lang="cs-CZ" sz="1600" dirty="0" smtClean="0">
                <a:latin typeface="Tw Cen MT Condensed Extra Bold" panose="020B0803020202020204" pitchFamily="34" charset="-18"/>
              </a:rPr>
              <a:t>4</a:t>
            </a:r>
            <a:r>
              <a:rPr lang="cs-CZ" sz="1600" dirty="0">
                <a:latin typeface="Tw Cen MT Condensed Extra Bold" panose="020B0803020202020204" pitchFamily="34" charset="-18"/>
              </a:rPr>
              <a:t>) vyjadřuje </a:t>
            </a:r>
            <a:r>
              <a:rPr lang="cs-CZ" sz="1600" dirty="0" smtClean="0">
                <a:latin typeface="Tw Cen MT Condensed Extra Bold" panose="020B0803020202020204" pitchFamily="34" charset="-18"/>
              </a:rPr>
              <a:t>význam</a:t>
            </a:r>
          </a:p>
          <a:p>
            <a:pPr marL="0" indent="0">
              <a:buNone/>
            </a:pPr>
            <a:endParaRPr lang="cs-CZ" sz="1600" dirty="0" smtClean="0">
              <a:latin typeface="Tw Cen MT Condensed Extra Bold" panose="020B0803020202020204" pitchFamily="34" charset="-18"/>
            </a:endParaRPr>
          </a:p>
          <a:p>
            <a:pPr marL="0" indent="0">
              <a:buNone/>
            </a:pPr>
            <a:r>
              <a:rPr lang="cs-CZ" sz="1600" dirty="0" smtClean="0">
                <a:latin typeface="Tw Cen MT Condensed Extra Bold" panose="020B0803020202020204" pitchFamily="34" charset="-18"/>
              </a:rPr>
              <a:t>5</a:t>
            </a:r>
            <a:r>
              <a:rPr lang="cs-CZ" sz="1600" dirty="0">
                <a:latin typeface="Tw Cen MT Condensed Extra Bold" panose="020B0803020202020204" pitchFamily="34" charset="-18"/>
              </a:rPr>
              <a:t>) je výsledkem vědomého </a:t>
            </a:r>
            <a:r>
              <a:rPr lang="cs-CZ" sz="1600" dirty="0" smtClean="0">
                <a:latin typeface="Tw Cen MT Condensed Extra Bold" panose="020B0803020202020204" pitchFamily="34" charset="-18"/>
              </a:rPr>
              <a:t>záměru</a:t>
            </a:r>
          </a:p>
          <a:p>
            <a:pPr marL="0" indent="0">
              <a:buNone/>
            </a:pPr>
            <a:endParaRPr lang="cs-CZ" sz="1600" dirty="0" smtClean="0">
              <a:latin typeface="Tw Cen MT Condensed Extra Bold" panose="020B0803020202020204" pitchFamily="34" charset="-18"/>
            </a:endParaRPr>
          </a:p>
          <a:p>
            <a:pPr marL="0" indent="0">
              <a:buNone/>
            </a:pPr>
            <a:r>
              <a:rPr lang="cs-CZ" sz="1600" dirty="0" smtClean="0">
                <a:latin typeface="Tw Cen MT Condensed Extra Bold" panose="020B0803020202020204" pitchFamily="34" charset="-18"/>
              </a:rPr>
              <a:t>6</a:t>
            </a:r>
            <a:r>
              <a:rPr lang="cs-CZ" sz="1600" dirty="0">
                <a:latin typeface="Tw Cen MT Condensed Extra Bold" panose="020B0803020202020204" pitchFamily="34" charset="-18"/>
              </a:rPr>
              <a:t>) je </a:t>
            </a:r>
            <a:r>
              <a:rPr lang="cs-CZ" sz="1600" dirty="0" smtClean="0">
                <a:latin typeface="Tw Cen MT Condensed Extra Bold" panose="020B0803020202020204" pitchFamily="34" charset="-18"/>
              </a:rPr>
              <a:t>efektivní</a:t>
            </a:r>
          </a:p>
          <a:p>
            <a:pPr marL="0" indent="0">
              <a:buNone/>
            </a:pPr>
            <a:endParaRPr lang="cs-CZ" sz="1600" dirty="0" smtClean="0">
              <a:latin typeface="Tw Cen MT Condensed Extra Bold" panose="020B0803020202020204" pitchFamily="34" charset="-18"/>
            </a:endParaRPr>
          </a:p>
          <a:p>
            <a:pPr marL="0" indent="0">
              <a:buNone/>
            </a:pPr>
            <a:r>
              <a:rPr lang="cs-CZ" sz="1600" dirty="0" smtClean="0">
                <a:latin typeface="Tw Cen MT Condensed Extra Bold" panose="020B0803020202020204" pitchFamily="34" charset="-18"/>
              </a:rPr>
              <a:t>7</a:t>
            </a:r>
            <a:r>
              <a:rPr lang="cs-CZ" sz="1600" dirty="0">
                <a:latin typeface="Tw Cen MT Condensed Extra Bold" panose="020B0803020202020204" pitchFamily="34" charset="-18"/>
              </a:rPr>
              <a:t>) vyjadřuje smysl pro jednotu a </a:t>
            </a:r>
            <a:r>
              <a:rPr lang="cs-CZ" sz="1600" dirty="0" smtClean="0">
                <a:latin typeface="Tw Cen MT Condensed Extra Bold" panose="020B0803020202020204" pitchFamily="34" charset="-18"/>
              </a:rPr>
              <a:t>celistvost</a:t>
            </a:r>
          </a:p>
          <a:p>
            <a:pPr marL="0" indent="0">
              <a:buNone/>
            </a:pPr>
            <a:endParaRPr lang="cs-CZ" sz="1600" dirty="0" smtClean="0">
              <a:latin typeface="Tw Cen MT Condensed Extra Bold" panose="020B0803020202020204" pitchFamily="34" charset="-18"/>
            </a:endParaRPr>
          </a:p>
          <a:p>
            <a:pPr marL="0" indent="0">
              <a:buNone/>
            </a:pPr>
            <a:r>
              <a:rPr lang="cs-CZ" sz="1600" dirty="0" smtClean="0">
                <a:latin typeface="Tw Cen MT Condensed Extra Bold" panose="020B0803020202020204" pitchFamily="34" charset="-18"/>
              </a:rPr>
              <a:t>8</a:t>
            </a:r>
            <a:r>
              <a:rPr lang="cs-CZ" sz="1600" dirty="0">
                <a:latin typeface="Tw Cen MT Condensed Extra Bold" panose="020B0803020202020204" pitchFamily="34" charset="-18"/>
              </a:rPr>
              <a:t>) vyvolává bezprostřední </a:t>
            </a:r>
            <a:r>
              <a:rPr lang="cs-CZ" sz="1600" dirty="0" smtClean="0">
                <a:latin typeface="Tw Cen MT Condensed Extra Bold" panose="020B0803020202020204" pitchFamily="34" charset="-18"/>
              </a:rPr>
              <a:t>reakci</a:t>
            </a:r>
            <a:endParaRPr lang="cs-CZ" sz="1600" dirty="0">
              <a:latin typeface="Tw Cen MT Condensed Extra Bold" panose="020B0803020202020204" pitchFamily="34" charset="-18"/>
            </a:endParaRPr>
          </a:p>
        </p:txBody>
      </p:sp>
      <p:pic>
        <p:nvPicPr>
          <p:cNvPr id="1026" name="Picture 2" descr="Výsledek obrázku pro mona lis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035127"/>
            <a:ext cx="1944216" cy="2897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ýsledek obrázku pro mona lisa compositio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99" t="2985" r="4285" b="2670"/>
          <a:stretch/>
        </p:blipFill>
        <p:spPr bwMode="auto">
          <a:xfrm>
            <a:off x="4507895" y="1035127"/>
            <a:ext cx="2152738" cy="2897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pload.wikimedia.org/wikipedia/commons/thumb/9/99/Gioconda_%28copia_del_Museo_del_Prado_restaurada%29.jpg/800px-Gioconda_%28copia_del_Museo_del_Prado_restaurada%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993002"/>
            <a:ext cx="1944216" cy="2532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Výsledek obrázku pro ducham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0168" y="4005064"/>
            <a:ext cx="1728192" cy="255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147" t="48177" r="26122" b="31850"/>
          <a:stretch/>
        </p:blipFill>
        <p:spPr bwMode="auto">
          <a:xfrm>
            <a:off x="6488492" y="5858334"/>
            <a:ext cx="2655508" cy="69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2392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cs-CZ" dirty="0" smtClean="0">
                <a:latin typeface="Tw Cen MT Condensed Extra Bold" panose="020B0803020202020204" pitchFamily="34" charset="-18"/>
              </a:rPr>
              <a:t>Znaky moderního umění</a:t>
            </a:r>
            <a:endParaRPr lang="cs-CZ" dirty="0">
              <a:latin typeface="Tw Cen MT Condensed Extra Bold" panose="020B0803020202020204" pitchFamily="34" charset="-18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45095" y="2436912"/>
            <a:ext cx="1954560" cy="4421088"/>
          </a:xfrm>
        </p:spPr>
        <p:txBody>
          <a:bodyPr>
            <a:normAutofit/>
          </a:bodyPr>
          <a:lstStyle/>
          <a:p>
            <a:r>
              <a:rPr lang="cs-CZ" sz="1800" dirty="0">
                <a:latin typeface="Tw Cen MT Condensed Extra Bold" panose="020B0803020202020204" pitchFamily="34" charset="-18"/>
              </a:rPr>
              <a:t>i</a:t>
            </a:r>
            <a:r>
              <a:rPr lang="cs-CZ" sz="1800" dirty="0" smtClean="0">
                <a:latin typeface="Tw Cen MT Condensed Extra Bold" panose="020B0803020202020204" pitchFamily="34" charset="-18"/>
              </a:rPr>
              <a:t>ndividualismus</a:t>
            </a:r>
          </a:p>
          <a:p>
            <a:r>
              <a:rPr lang="cs-CZ" sz="1800" dirty="0" smtClean="0">
                <a:latin typeface="Tw Cen MT Condensed Extra Bold" panose="020B0803020202020204" pitchFamily="34" charset="-18"/>
              </a:rPr>
              <a:t>subjektivismus</a:t>
            </a:r>
          </a:p>
          <a:p>
            <a:r>
              <a:rPr lang="cs-CZ" sz="1800" dirty="0" smtClean="0">
                <a:latin typeface="Tw Cen MT Condensed Extra Bold" panose="020B0803020202020204" pitchFamily="34" charset="-18"/>
              </a:rPr>
              <a:t>modernismus</a:t>
            </a:r>
            <a:r>
              <a:rPr lang="cs-CZ" sz="1800" dirty="0">
                <a:latin typeface="Tw Cen MT Condensed Extra Bold" panose="020B0803020202020204" pitchFamily="34" charset="-18"/>
              </a:rPr>
              <a:t> </a:t>
            </a:r>
            <a:endParaRPr lang="cs-CZ" sz="1800" dirty="0" smtClean="0">
              <a:latin typeface="Tw Cen MT Condensed Extra Bold" panose="020B0803020202020204" pitchFamily="34" charset="-18"/>
            </a:endParaRPr>
          </a:p>
          <a:p>
            <a:r>
              <a:rPr lang="cs-CZ" sz="1800" dirty="0" smtClean="0">
                <a:latin typeface="Tw Cen MT Condensed Extra Bold" panose="020B0803020202020204" pitchFamily="34" charset="-18"/>
              </a:rPr>
              <a:t>experiment</a:t>
            </a:r>
            <a:endParaRPr lang="cs-CZ" sz="1800" dirty="0">
              <a:latin typeface="Tw Cen MT Condensed Extra Bold" panose="020B0803020202020204" pitchFamily="34" charset="-18"/>
            </a:endParaRPr>
          </a:p>
        </p:txBody>
      </p:sp>
      <p:pic>
        <p:nvPicPr>
          <p:cNvPr id="2050" name="Picture 2" descr="Výsledek obrázku pro Claude Monet Impression, Sunrise (1873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052736"/>
            <a:ext cx="2591131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Výsledek obrázku pro Paul Cézanne The Large Bathers (1898-1906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6" descr="Výsledek obrázku pro Paul Cézanne The Large Bathers (1898-1906)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8" descr="Výsledek obrázku pro Paul Cézanne The Large Bathers (1898-1906)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AutoShape 10" descr="Výsledek obrázku pro Paul Cézanne The Large Bathers (1898-1906)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12" descr="The Large Bathers, 1898-1905 by Paul Cezanne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9" name="AutoShape 14" descr="The Large Bathers, 1898-1905 by Paul Cezanne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064" name="Picture 16" descr="Výsledek obrázku pro Paul Cézanne The Large Bathers (1898-1906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052736"/>
            <a:ext cx="2376264" cy="2011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Les Demoiselles d'Avigno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0535" y="3717032"/>
            <a:ext cx="2592356" cy="2688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Výsledek obrázku pro Marcel Duchamp Fountain (1917)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717032"/>
            <a:ext cx="2366658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2410535" y="3068960"/>
            <a:ext cx="85632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900" dirty="0" smtClean="0">
                <a:latin typeface="Tw Cen MT Condensed" panose="020B0606020104020203" pitchFamily="34" charset="-18"/>
              </a:rPr>
              <a:t>Claude Monet, 1873</a:t>
            </a:r>
            <a:endParaRPr lang="cs-CZ" sz="900" dirty="0">
              <a:latin typeface="Tw Cen MT Condensed" panose="020B0606020104020203" pitchFamily="34" charset="-18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5220072" y="3054152"/>
            <a:ext cx="104227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900" dirty="0" smtClean="0">
                <a:latin typeface="Tw Cen MT Condensed" panose="020B0606020104020203" pitchFamily="34" charset="-18"/>
              </a:rPr>
              <a:t>Paul </a:t>
            </a:r>
            <a:r>
              <a:rPr lang="cs-CZ" sz="900" dirty="0" err="1" smtClean="0">
                <a:latin typeface="Tw Cen MT Condensed" panose="020B0606020104020203" pitchFamily="34" charset="-18"/>
              </a:rPr>
              <a:t>Cézanne</a:t>
            </a:r>
            <a:r>
              <a:rPr lang="cs-CZ" sz="900" dirty="0" smtClean="0">
                <a:latin typeface="Tw Cen MT Condensed" panose="020B0606020104020203" pitchFamily="34" charset="-18"/>
              </a:rPr>
              <a:t>, 1898-1906</a:t>
            </a:r>
            <a:endParaRPr lang="cs-CZ" sz="900" dirty="0">
              <a:latin typeface="Tw Cen MT Condensed" panose="020B0606020104020203" pitchFamily="34" charset="-18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2538337" y="6453336"/>
            <a:ext cx="85792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900" dirty="0" smtClean="0">
                <a:latin typeface="Tw Cen MT Condensed" panose="020B0606020104020203" pitchFamily="34" charset="-18"/>
              </a:rPr>
              <a:t>Pablo Picasso, 1907</a:t>
            </a:r>
            <a:endParaRPr lang="cs-CZ" sz="900" dirty="0">
              <a:latin typeface="Tw Cen MT Condensed" panose="020B0606020104020203" pitchFamily="34" charset="-18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5313045" y="6033456"/>
            <a:ext cx="95571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900" dirty="0" smtClean="0">
                <a:latin typeface="Tw Cen MT Condensed" panose="020B0606020104020203" pitchFamily="34" charset="-18"/>
              </a:rPr>
              <a:t>Marcel </a:t>
            </a:r>
            <a:r>
              <a:rPr lang="cs-CZ" sz="900" dirty="0" err="1" smtClean="0">
                <a:latin typeface="Tw Cen MT Condensed" panose="020B0606020104020203" pitchFamily="34" charset="-18"/>
              </a:rPr>
              <a:t>Duchamp</a:t>
            </a:r>
            <a:r>
              <a:rPr lang="cs-CZ" sz="900" dirty="0" smtClean="0">
                <a:latin typeface="Tw Cen MT Condensed" panose="020B0606020104020203" pitchFamily="34" charset="-18"/>
              </a:rPr>
              <a:t>, </a:t>
            </a:r>
            <a:r>
              <a:rPr lang="cs-CZ" sz="900" dirty="0" smtClean="0">
                <a:latin typeface="Tw Cen MT Condensed" panose="020B0606020104020203" pitchFamily="34" charset="-18"/>
              </a:rPr>
              <a:t>1917</a:t>
            </a:r>
            <a:endParaRPr lang="cs-CZ" sz="900" dirty="0">
              <a:latin typeface="Tw Cen MT Condensed" panose="020B060602010402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495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latin typeface="Tw Cen MT Condensed Extra Bold" panose="020B0803020202020204" pitchFamily="34" charset="-18"/>
              </a:rPr>
              <a:t>Charakteristické rysy současného umění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124744"/>
            <a:ext cx="2592288" cy="5400600"/>
          </a:xfrm>
        </p:spPr>
        <p:txBody>
          <a:bodyPr>
            <a:normAutofit/>
          </a:bodyPr>
          <a:lstStyle/>
          <a:p>
            <a:r>
              <a:rPr lang="cs-CZ" sz="1600" dirty="0" smtClean="0">
                <a:latin typeface="Tw Cen MT Condensed Extra Bold" panose="020B0803020202020204" pitchFamily="34" charset="-18"/>
              </a:rPr>
              <a:t>pluralismus forem a přístupů </a:t>
            </a:r>
          </a:p>
          <a:p>
            <a:endParaRPr lang="cs-CZ" sz="1600" dirty="0" smtClean="0">
              <a:latin typeface="Tw Cen MT Condensed Extra Bold" panose="020B0803020202020204" pitchFamily="34" charset="-18"/>
            </a:endParaRPr>
          </a:p>
          <a:p>
            <a:r>
              <a:rPr lang="cs-CZ" sz="1600" dirty="0" smtClean="0">
                <a:latin typeface="Tw Cen MT Condensed Extra Bold" panose="020B0803020202020204" pitchFamily="34" charset="-18"/>
              </a:rPr>
              <a:t>ztráta představy o pokroku nebo jednotícího smyslu</a:t>
            </a:r>
          </a:p>
          <a:p>
            <a:endParaRPr lang="cs-CZ" sz="1600" dirty="0" smtClean="0">
              <a:latin typeface="Tw Cen MT Condensed Extra Bold" panose="020B0803020202020204" pitchFamily="34" charset="-18"/>
            </a:endParaRPr>
          </a:p>
          <a:p>
            <a:r>
              <a:rPr lang="cs-CZ" sz="1600" dirty="0" smtClean="0">
                <a:latin typeface="Tw Cen MT Condensed Extra Bold" panose="020B0803020202020204" pitchFamily="34" charset="-18"/>
              </a:rPr>
              <a:t>ztráta hegemonie jednoho centra - vznikají nová centra mimo „Západ“ </a:t>
            </a:r>
          </a:p>
          <a:p>
            <a:pPr marL="0" indent="0">
              <a:buNone/>
            </a:pPr>
            <a:endParaRPr lang="cs-CZ" sz="1600" dirty="0" smtClean="0">
              <a:latin typeface="Tw Cen MT Condensed Extra Bold" panose="020B0803020202020204" pitchFamily="34" charset="-18"/>
            </a:endParaRPr>
          </a:p>
          <a:p>
            <a:r>
              <a:rPr lang="cs-CZ" sz="1600" dirty="0" smtClean="0">
                <a:latin typeface="Tw Cen MT Condensed Extra Bold" panose="020B0803020202020204" pitchFamily="34" charset="-18"/>
              </a:rPr>
              <a:t>(sebe)kritické </a:t>
            </a:r>
          </a:p>
          <a:p>
            <a:endParaRPr lang="cs-CZ" sz="1600" dirty="0" smtClean="0">
              <a:latin typeface="Tw Cen MT Condensed Extra Bold" panose="020B0803020202020204" pitchFamily="34" charset="-18"/>
            </a:endParaRPr>
          </a:p>
          <a:p>
            <a:r>
              <a:rPr lang="cs-CZ" sz="1600" dirty="0" smtClean="0">
                <a:latin typeface="Tw Cen MT Condensed Extra Bold" panose="020B0803020202020204" pitchFamily="34" charset="-18"/>
              </a:rPr>
              <a:t>relativistické místně a kontextuálně specifické </a:t>
            </a:r>
          </a:p>
          <a:p>
            <a:endParaRPr lang="cs-CZ" sz="1600" dirty="0" smtClean="0">
              <a:latin typeface="Tw Cen MT Condensed Extra Bold" panose="020B0803020202020204" pitchFamily="34" charset="-18"/>
            </a:endParaRPr>
          </a:p>
          <a:p>
            <a:r>
              <a:rPr lang="cs-CZ" sz="1600" dirty="0" smtClean="0">
                <a:latin typeface="Tw Cen MT Condensed Extra Bold" panose="020B0803020202020204" pitchFamily="34" charset="-18"/>
              </a:rPr>
              <a:t>heterogenní </a:t>
            </a:r>
          </a:p>
          <a:p>
            <a:endParaRPr lang="cs-CZ" sz="1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34" t="7831" r="1459" b="11835"/>
          <a:stretch/>
        </p:blipFill>
        <p:spPr bwMode="auto">
          <a:xfrm>
            <a:off x="3491880" y="1268760"/>
            <a:ext cx="4519119" cy="2324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550" r="1375" b="7322"/>
          <a:stretch/>
        </p:blipFill>
        <p:spPr bwMode="auto">
          <a:xfrm>
            <a:off x="3492551" y="3573017"/>
            <a:ext cx="4518448" cy="226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7442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4463"/>
            <a:ext cx="8229600" cy="1143000"/>
          </a:xfrm>
        </p:spPr>
        <p:txBody>
          <a:bodyPr/>
          <a:lstStyle/>
          <a:p>
            <a:r>
              <a:rPr lang="cs-CZ" dirty="0" smtClean="0">
                <a:latin typeface="Tw Cen MT Condensed Extra Bold" panose="020B0803020202020204" pitchFamily="34" charset="-18"/>
              </a:rPr>
              <a:t>aktivita</a:t>
            </a:r>
            <a:endParaRPr lang="cs-CZ" dirty="0">
              <a:latin typeface="Tw Cen MT Condensed Extra Bold" panose="020B0803020202020204" pitchFamily="34" charset="-18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1872209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>
                <a:latin typeface="Tw Cen MT Condensed Extra Bold" panose="020B0803020202020204" pitchFamily="34" charset="-18"/>
              </a:rPr>
              <a:t>Práce s obrazy</a:t>
            </a:r>
          </a:p>
          <a:p>
            <a:endParaRPr lang="cs-CZ" dirty="0">
              <a:latin typeface="Tw Cen MT Condensed Extra Bold" panose="020B0803020202020204" pitchFamily="34" charset="-18"/>
            </a:endParaRPr>
          </a:p>
          <a:p>
            <a:r>
              <a:rPr lang="cs-CZ" i="1" dirty="0" smtClean="0">
                <a:latin typeface="Tw Cen MT Condensed Extra Bold" panose="020B0803020202020204" pitchFamily="34" charset="-18"/>
              </a:rPr>
              <a:t>Co mi brání ve vnímání/porozumění moderního a současného umění?</a:t>
            </a:r>
            <a:endParaRPr lang="cs-CZ" i="1" dirty="0">
              <a:latin typeface="Tw Cen MT Condensed Extra Bold" panose="020B0803020202020204" pitchFamily="34" charset="-18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3212976"/>
            <a:ext cx="6613353" cy="34057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79487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Tw Cen MT Condensed Extra Bold" panose="020B0803020202020204" pitchFamily="34" charset="-18"/>
              </a:rPr>
              <a:t>Na vás….</a:t>
            </a:r>
            <a:endParaRPr lang="cs-CZ" dirty="0">
              <a:latin typeface="Tw Cen MT Condensed Extra Bold" panose="020B0803020202020204" pitchFamily="34" charset="-18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b="1" dirty="0">
                <a:latin typeface="Tw Cen MT Condensed Extra Bold" panose="020B0803020202020204" pitchFamily="34" charset="-18"/>
              </a:rPr>
              <a:t>Proč současnému umění tak málo rozumíme</a:t>
            </a:r>
            <a:r>
              <a:rPr lang="cs-CZ" b="1" dirty="0" smtClean="0">
                <a:latin typeface="Tw Cen MT Condensed Extra Bold" panose="020B0803020202020204" pitchFamily="34" charset="-18"/>
              </a:rPr>
              <a:t>?</a:t>
            </a:r>
          </a:p>
          <a:p>
            <a:endParaRPr lang="cs-CZ" b="1" dirty="0">
              <a:latin typeface="Tw Cen MT Condensed Extra Bold" panose="020B0803020202020204" pitchFamily="34" charset="-18"/>
            </a:endParaRPr>
          </a:p>
          <a:p>
            <a:r>
              <a:rPr lang="cs-CZ" dirty="0" smtClean="0">
                <a:latin typeface="Tw Cen MT Condensed Extra Bold" panose="020B0803020202020204" pitchFamily="34" charset="-18"/>
              </a:rPr>
              <a:t>Otázka</a:t>
            </a:r>
            <a:r>
              <a:rPr lang="cs-CZ" dirty="0">
                <a:latin typeface="Tw Cen MT Condensed Extra Bold" panose="020B0803020202020204" pitchFamily="34" charset="-18"/>
              </a:rPr>
              <a:t>, na kterou chce najít co nejvíce odpovědí letošní Cena Jindřicha Chalupeckého. Položili si ji i účastníci debaty, která byla 30. května součástí zahájení doprovodného programu tohoto ocenění, určeného pro současné výtvarníky do 35 let.  </a:t>
            </a:r>
            <a:endParaRPr lang="cs-CZ" dirty="0" smtClean="0">
              <a:latin typeface="Tw Cen MT Condensed Extra Bold" panose="020B0803020202020204" pitchFamily="34" charset="-18"/>
            </a:endParaRPr>
          </a:p>
          <a:p>
            <a:endParaRPr lang="cs-CZ" dirty="0">
              <a:latin typeface="Tw Cen MT Condensed Extra Bold" panose="020B0803020202020204" pitchFamily="34" charset="-18"/>
            </a:endParaRPr>
          </a:p>
          <a:p>
            <a:r>
              <a:rPr lang="cs-CZ" b="1" dirty="0">
                <a:latin typeface="Tw Cen MT Condensed Extra Bold" panose="020B0803020202020204" pitchFamily="34" charset="-18"/>
              </a:rPr>
              <a:t>Debatují</a:t>
            </a:r>
            <a:r>
              <a:rPr lang="cs-CZ" dirty="0">
                <a:latin typeface="Tw Cen MT Condensed Extra Bold" panose="020B0803020202020204" pitchFamily="34" charset="-18"/>
              </a:rPr>
              <a:t>: Milena Bartlová (historička umění ), Lenka Lindaurová (kritička, kurátorka a předsedkyně Správní rady Společnosti Jindřicha Chalupeckého), Jiří Ptáček (kurátor a kritik), Tomáš Vaněk (výtvarník, </a:t>
            </a:r>
            <a:r>
              <a:rPr lang="cs-CZ" dirty="0" err="1">
                <a:latin typeface="Tw Cen MT Condensed Extra Bold" panose="020B0803020202020204" pitchFamily="34" charset="-18"/>
              </a:rPr>
              <a:t>lauerát</a:t>
            </a:r>
            <a:r>
              <a:rPr lang="cs-CZ" dirty="0">
                <a:latin typeface="Tw Cen MT Condensed Extra Bold" panose="020B0803020202020204" pitchFamily="34" charset="-18"/>
              </a:rPr>
              <a:t> CJCH za rok 2001), Richard Nikl (výtvarník, finalista CJCH za rok 2012). Moderuje: Mario </a:t>
            </a:r>
            <a:r>
              <a:rPr lang="cs-CZ" dirty="0" err="1">
                <a:latin typeface="Tw Cen MT Condensed Extra Bold" panose="020B0803020202020204" pitchFamily="34" charset="-18"/>
              </a:rPr>
              <a:t>Kubaš</a:t>
            </a:r>
            <a:r>
              <a:rPr lang="cs-CZ" dirty="0" smtClean="0">
                <a:latin typeface="Tw Cen MT Condensed Extra Bold" panose="020B0803020202020204" pitchFamily="34" charset="-18"/>
              </a:rPr>
              <a:t>.</a:t>
            </a:r>
          </a:p>
          <a:p>
            <a:endParaRPr lang="cs-CZ" dirty="0">
              <a:latin typeface="Tw Cen MT Condensed Extra Bold" panose="020B0803020202020204" pitchFamily="34" charset="-18"/>
            </a:endParaRPr>
          </a:p>
          <a:p>
            <a:r>
              <a:rPr lang="cs-CZ" dirty="0">
                <a:latin typeface="Tw Cen MT Condensed Extra Bold" panose="020B0803020202020204" pitchFamily="34" charset="-18"/>
              </a:rPr>
              <a:t>Web ČT24 vám ji nabízí ze </a:t>
            </a:r>
            <a:r>
              <a:rPr lang="cs-CZ" dirty="0" smtClean="0">
                <a:latin typeface="Tw Cen MT Condensed Extra Bold" panose="020B0803020202020204" pitchFamily="34" charset="-18"/>
              </a:rPr>
              <a:t>záznamu:  http</a:t>
            </a:r>
            <a:r>
              <a:rPr lang="cs-CZ" dirty="0">
                <a:latin typeface="Tw Cen MT Condensed Extra Bold" panose="020B0803020202020204" pitchFamily="34" charset="-18"/>
              </a:rPr>
              <a:t>://www.ceskatelevize.cz/ivysilani/10000000108-ceny-jindricha-chalupeckeho/21325100098-proc-soucasnemu-umeni-tak-malo-rozumime</a:t>
            </a:r>
          </a:p>
        </p:txBody>
      </p:sp>
    </p:spTree>
    <p:extLst>
      <p:ext uri="{BB962C8B-B14F-4D97-AF65-F5344CB8AC3E}">
        <p14:creationId xmlns:p14="http://schemas.microsoft.com/office/powerpoint/2010/main" xmlns="" val="213714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3940</TotalTime>
  <Words>177</Words>
  <Application>Microsoft Office PowerPoint</Application>
  <PresentationFormat>Předvádění na obrazovce (4:3)</PresentationFormat>
  <Paragraphs>57</Paragraphs>
  <Slides>8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9" baseType="lpstr">
      <vt:lpstr>Motiv systému Office</vt:lpstr>
      <vt:lpstr>Úvod do moderního a současného umění, jeho vnímání a interpretace</vt:lpstr>
      <vt:lpstr>Snímek 2</vt:lpstr>
      <vt:lpstr>aktivita</vt:lpstr>
      <vt:lpstr>8 klíčových vlastností, jež má umění mít </vt:lpstr>
      <vt:lpstr>Znaky moderního umění</vt:lpstr>
      <vt:lpstr>Charakteristické rysy současného umění  </vt:lpstr>
      <vt:lpstr>aktivita</vt:lpstr>
      <vt:lpstr>Na vás….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moderního a současného umění, jeho vnímání a interpretace</dc:title>
  <dc:creator>Zuzana Pechová</dc:creator>
  <cp:lastModifiedBy>Výuka</cp:lastModifiedBy>
  <cp:revision>25</cp:revision>
  <dcterms:created xsi:type="dcterms:W3CDTF">2016-09-13T06:44:19Z</dcterms:created>
  <dcterms:modified xsi:type="dcterms:W3CDTF">2018-03-17T07:43:37Z</dcterms:modified>
</cp:coreProperties>
</file>