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73" r:id="rId6"/>
    <p:sldId id="274" r:id="rId7"/>
    <p:sldId id="260" r:id="rId8"/>
    <p:sldId id="266" r:id="rId9"/>
    <p:sldId id="265" r:id="rId10"/>
    <p:sldId id="264" r:id="rId11"/>
    <p:sldId id="263" r:id="rId12"/>
    <p:sldId id="262" r:id="rId13"/>
    <p:sldId id="269" r:id="rId14"/>
    <p:sldId id="268" r:id="rId15"/>
    <p:sldId id="270" r:id="rId16"/>
    <p:sldId id="271" r:id="rId17"/>
    <p:sldId id="272" r:id="rId18"/>
    <p:sldId id="261" r:id="rId19"/>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53125" autoAdjust="0"/>
  </p:normalViewPr>
  <p:slideViewPr>
    <p:cSldViewPr snapToGrid="0">
      <p:cViewPr varScale="1">
        <p:scale>
          <a:sx n="59" d="100"/>
          <a:sy n="59" d="100"/>
        </p:scale>
        <p:origin x="1878" y="66"/>
      </p:cViewPr>
      <p:guideLst/>
    </p:cSldViewPr>
  </p:slideViewPr>
  <p:notesTextViewPr>
    <p:cViewPr>
      <p:scale>
        <a:sx n="1" d="1"/>
        <a:sy n="1" d="1"/>
      </p:scale>
      <p:origin x="0" y="0"/>
    </p:cViewPr>
  </p:notesTextViewPr>
  <p:notesViewPr>
    <p:cSldViewPr snapToGrid="0">
      <p:cViewPr varScale="1">
        <p:scale>
          <a:sx n="85" d="100"/>
          <a:sy n="85" d="100"/>
        </p:scale>
        <p:origin x="316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B55CC4F-E24D-4CAA-9000-0EB23D4253FB}" type="datetimeFigureOut">
              <a:rPr lang="cs-CZ" smtClean="0"/>
              <a:t>04.11.2021</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CC2DE64-12E4-4AC7-A072-B3A4F9D2BE56}" type="slidenum">
              <a:rPr lang="cs-CZ" smtClean="0"/>
              <a:t>‹#›</a:t>
            </a:fld>
            <a:endParaRPr lang="cs-CZ"/>
          </a:p>
        </p:txBody>
      </p:sp>
    </p:spTree>
    <p:extLst>
      <p:ext uri="{BB962C8B-B14F-4D97-AF65-F5344CB8AC3E}">
        <p14:creationId xmlns:p14="http://schemas.microsoft.com/office/powerpoint/2010/main" val="187145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cap="all" dirty="0" smtClean="0">
                <a:solidFill>
                  <a:schemeClr val="tx1"/>
                </a:solidFill>
                <a:effectLst/>
                <a:latin typeface="+mn-lt"/>
                <a:ea typeface="+mn-ea"/>
                <a:cs typeface="+mn-cs"/>
              </a:rPr>
              <a:t>Postup při zpracování zadaného tématu</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1) Volba tématu a stanovení problémů. Určí se téma časově, místně a problémově, také jeho důležitost a užitečnost. Může jít o zcela nové poznatky a problémy, nebo půjde o nové řešení tak či onak zpracovaných problémů a úseků. Předem se zvolí metody a postupy, jakou bude mít výsledek formu, vypracuje se předběžná osnova práce, určí rozsah výzkumu, jeho směr, postup a časový plán.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2) Zjištění, zda a jak je téma zpracováno v dosavadním vědeckém bádání. Nejprve se opatří základní informace v syntézách a encyklopediích, pak se vyhledá (bibliografická příprava) a studuje historická literatura. Při prostudování se dokumentují nejdůležitější poznatky a myšlenky, kriticky se srovnávají, objasňují a zhodnocují.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3) Zjištění okruhů pramenů, které se vztahují k tématu, zhodnocení jejich dokumentární hodnoty a využití jejich informační kapacity. To znamená jejich zachycení a rozbor s cílem určit historickou hodnotu, pravost a věrohodnost. Tím je ukončena informační fáze výzkumu.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4) Rekonstrukce historických procesů na základě studia literatury a pramenů, jejich analýza a syntéza a závěry, ke kterým autor dospěl.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5) Závěrečnou etapu představuje adekvátní jazykové vyjádření poznatků a jejich publikace. I sepsání práce se většinou skládá z několika fází, od vypracování konceptu přes jednu i více pracovních variant až po definitivní čistopis a jeho konečnou úpravu.  </a:t>
            </a:r>
          </a:p>
          <a:p>
            <a:pPr hangingPunct="0"/>
            <a:r>
              <a:rPr lang="cs-CZ" sz="1200" kern="1200" dirty="0" smtClean="0">
                <a:solidFill>
                  <a:schemeClr val="tx1"/>
                </a:solidFill>
                <a:effectLst/>
                <a:latin typeface="+mn-lt"/>
                <a:ea typeface="+mn-ea"/>
                <a:cs typeface="+mn-cs"/>
              </a:rPr>
              <a:t> </a:t>
            </a:r>
          </a:p>
          <a:p>
            <a:r>
              <a:rPr lang="cs-CZ" sz="1200" kern="1200" dirty="0" smtClean="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a:t>
            </a:fld>
            <a:endParaRPr lang="cs-CZ"/>
          </a:p>
        </p:txBody>
      </p:sp>
    </p:spTree>
    <p:extLst>
      <p:ext uri="{BB962C8B-B14F-4D97-AF65-F5344CB8AC3E}">
        <p14:creationId xmlns:p14="http://schemas.microsoft.com/office/powerpoint/2010/main" val="268834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Struktura budoucí práce viz dále</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Tu je těžké obecně definovat.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 V přírodních vědách je obvyklé schéma: úvod – metodologie – výsledky – diskuze;</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 v této oblasti se vyžaduje provádění experimentálního výzkumu dle zavedené metody, předložení výsledků a jejich diskuze.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Tento vzorec pro psaní je už méně relevantní pro sociální vědy, dokonce i tam, kde je požadován empirický výzkum; v dalších společenskovědních </a:t>
            </a:r>
            <a:r>
              <a:rPr lang="cs-CZ" sz="1200" kern="1200" dirty="0" err="1" smtClean="0">
                <a:solidFill>
                  <a:schemeClr val="tx1"/>
                </a:solidFill>
                <a:effectLst/>
                <a:latin typeface="+mn-lt"/>
                <a:ea typeface="+mn-ea"/>
                <a:cs typeface="+mn-cs"/>
              </a:rPr>
              <a:t>disciplinách</a:t>
            </a:r>
            <a:r>
              <a:rPr lang="cs-CZ" sz="1200" kern="1200" dirty="0" smtClean="0">
                <a:solidFill>
                  <a:schemeClr val="tx1"/>
                </a:solidFill>
                <a:effectLst/>
                <a:latin typeface="+mn-lt"/>
                <a:ea typeface="+mn-ea"/>
                <a:cs typeface="+mn-cs"/>
              </a:rPr>
              <a:t> je nepoužitelný.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V těchto oborech je struktura práce daná povahou problému.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Má být zkoumán kontext nějakého problému či události?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Mají být srovnány dvě teorie a jejich uplatnění v praxi?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Má být analyzována případová studie?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Podle toho, čím se chcete zabývat, musíte strukturovat svou práci.</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10</a:t>
            </a:fld>
            <a:endParaRPr lang="cs-CZ"/>
          </a:p>
        </p:txBody>
      </p:sp>
    </p:spTree>
    <p:extLst>
      <p:ext uri="{BB962C8B-B14F-4D97-AF65-F5344CB8AC3E}">
        <p14:creationId xmlns:p14="http://schemas.microsoft.com/office/powerpoint/2010/main" val="1952492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Obsah</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Pokud začnete psaním obsahu, má to tu výhodu, že si můžete práci rozdělit a pracovat na každé části zvlášť.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Uvidíte tak také vztahy mezi různými částmi, jak se navzájem ovlivňují / podmiňují.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Jindy je ale dobré psát volněji, přibližovat se k problému postupně a postupně také proměňovat své původní záměry, ponechat prostor pro to, aby se problém rozvinul.</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 I v tomto případě nastane chvíle, kdy musíte naplánovat strukturu své práce a své myšlenky do této struktury začlenit.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Zcela volné psaní k tvorbě odborného textu nepatří.</a:t>
            </a:r>
          </a:p>
          <a:p>
            <a:r>
              <a:rPr lang="cs-CZ" sz="1200" kern="1200" dirty="0" smtClean="0">
                <a:solidFill>
                  <a:schemeClr val="tx1"/>
                </a:solidFill>
                <a:effectLst/>
                <a:latin typeface="+mn-lt"/>
                <a:ea typeface="+mn-ea"/>
                <a:cs typeface="+mn-cs"/>
              </a:rPr>
              <a:t>Můžete si udělat jen předběžnou osnovu – ta vám pomůže si práci zorganizovat.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Formální obsah práce je užitečný v případě, že množství informací nebo poznámek začne značně narůstat.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 Kromě této „organizační funkce“ je vytvoření obsahu užitečné v okamžiku, kdy chcete svou práci revidovat – proto nejpozději když máte před sebou první koncept své práce, sepište jeho osnovu a podle té kontrolujte vývoj svých myšlenek a argumentů.</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11</a:t>
            </a:fld>
            <a:endParaRPr lang="cs-CZ"/>
          </a:p>
        </p:txBody>
      </p:sp>
    </p:spTree>
    <p:extLst>
      <p:ext uri="{BB962C8B-B14F-4D97-AF65-F5344CB8AC3E}">
        <p14:creationId xmlns:p14="http://schemas.microsoft.com/office/powerpoint/2010/main" val="232381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První koncept</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I když musíte mít hodně „načteno“, nedoporučuje se napsat první slovo teprve tehdy, když jste se čtením skončili (beztak postupně narazíte na další zdroje).</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První</a:t>
            </a:r>
            <a:r>
              <a:rPr lang="cs-CZ" sz="1200" kern="1200" baseline="0" dirty="0" smtClean="0">
                <a:solidFill>
                  <a:schemeClr val="tx1"/>
                </a:solidFill>
                <a:effectLst/>
                <a:latin typeface="+mn-lt"/>
                <a:ea typeface="+mn-ea"/>
                <a:cs typeface="+mn-cs"/>
              </a:rPr>
              <a:t> pokusy o tvorbu textu jsou spíš nesmělé zápisky poznámek (i proto jsou to právě tyto první kapitoly, které člověk po dokončení práce přepisuje) – i tak jsou nutné</a:t>
            </a:r>
            <a:r>
              <a:rPr lang="cs-CZ" sz="1200" kern="1200" dirty="0" smtClean="0">
                <a:solidFill>
                  <a:schemeClr val="tx1"/>
                </a:solidFill>
                <a:effectLst/>
                <a:latin typeface="+mn-lt"/>
                <a:ea typeface="+mn-ea"/>
                <a:cs typeface="+mn-cs"/>
              </a:rPr>
              <a:t>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Psaní prvních konceptů je proces, kterým si tříbíte myšlenky.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Jakmile totiž své nápady sepíšete, zjistíte zcela jiné vztahy mezi problémy, než při pouhém čtení.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Rozhodně to není tak, že myšlenka sama vykvasí v průběhu studia, a potom ji můžete jen položit na papír (či naťukat do klávesnice).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Psaní je složitý proces, při kterém musíte stále konfrontovat to, co byste o problému mohli sami říci, s tím, co už bylo řečeno.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Často změníte svůj názor a budete muset přeorganizovat všechno, co již k dané věci „máte“.</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Své poznámky si můžete pořizovat na kus papíru, nebo do počítače – důležité je, abyste je ve správné chvíli nalezli tam, kde by měly být.</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12</a:t>
            </a:fld>
            <a:endParaRPr lang="cs-CZ"/>
          </a:p>
        </p:txBody>
      </p:sp>
    </p:spTree>
    <p:extLst>
      <p:ext uri="{BB962C8B-B14F-4D97-AF65-F5344CB8AC3E}">
        <p14:creationId xmlns:p14="http://schemas.microsoft.com/office/powerpoint/2010/main" val="2835023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Úvod</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Je nejdůležitější částí práce – zde je vyjádřeno, co chcete říci a proč.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Dobře napsaný úvod pomáhá vyjasnit otázku a navrhnout strukturu práce i postupné rozvíjení problému.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Také to umožní najít dobrý vztah k jiným pracím v daném oboru, a znesnadní to, aby někdo cizí váš výzkum udělal první. Je dobré napsat alespoň nějaký úvod hned na začátku, a po skončení jej potom revidovat.</a:t>
            </a:r>
          </a:p>
          <a:p>
            <a:endParaRPr lang="cs-CZ" dirty="0" smtClean="0"/>
          </a:p>
          <a:p>
            <a:endParaRPr lang="cs-CZ" dirty="0" smtClean="0"/>
          </a:p>
          <a:p>
            <a:endParaRPr lang="cs-CZ" dirty="0" smtClean="0"/>
          </a:p>
          <a:p>
            <a:endParaRPr lang="cs-CZ" dirty="0" smtClean="0"/>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13</a:t>
            </a:fld>
            <a:endParaRPr lang="cs-CZ"/>
          </a:p>
        </p:txBody>
      </p:sp>
    </p:spTree>
    <p:extLst>
      <p:ext uri="{BB962C8B-B14F-4D97-AF65-F5344CB8AC3E}">
        <p14:creationId xmlns:p14="http://schemas.microsoft.com/office/powerpoint/2010/main" val="917047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Revize</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Již v této úvodní fázi byste měli vědět o tom, jak svůj text budete revidovat. Úpravy budete muset udělat několikrát – již první verze vyžaduje důkladnou revizi. Je potřeba přečíst celý text a zaměřit se na otázky jako: Co funguje? Co je špatné? Čtěte odstavec po odstavci a u každého se ptejte: O čem je? Jaký má význam v kontextu celé práce?</a:t>
            </a:r>
          </a:p>
          <a:p>
            <a:r>
              <a:rPr lang="cs-CZ" sz="1200" kern="1200" dirty="0" smtClean="0">
                <a:solidFill>
                  <a:schemeClr val="tx1"/>
                </a:solidFill>
                <a:effectLst/>
                <a:latin typeface="+mn-lt"/>
                <a:ea typeface="+mn-ea"/>
                <a:cs typeface="+mn-cs"/>
              </a:rPr>
              <a:t>Při druhém čtení myslete na své čtenáře a posuzovatele. Prezentujete svůj originální přístup k problému, a budete se muset vypořádat s rozmanitými připomínkami. Proto se zaměřte na následující okruhy problémů:</a:t>
            </a:r>
          </a:p>
          <a:p>
            <a:r>
              <a:rPr lang="cs-CZ" sz="1200" kern="1200" dirty="0" smtClean="0">
                <a:solidFill>
                  <a:schemeClr val="tx1"/>
                </a:solidFill>
                <a:effectLst/>
                <a:latin typeface="+mn-lt"/>
                <a:ea typeface="+mn-ea"/>
                <a:cs typeface="+mn-cs"/>
              </a:rPr>
              <a:t>Revize obsahu. Neupravujte svůj text v žádném jiném ohledu, dokud jste důkladně nezkontrolovali jeho obsahovou stránku. Vysvětlili jste řádně, proč jste svůj výzkum prováděli? Je jasné, jak váš výzkum zapadá do jiných (výzkumných) prací v daném oboru? Jsou jasné všechny podrobnosti? Zdůvodnil jste výsledky? Je v pořádku logika vaší argumentace? </a:t>
            </a:r>
          </a:p>
          <a:p>
            <a:r>
              <a:rPr lang="cs-CZ" sz="1200" kern="1200" dirty="0" smtClean="0">
                <a:solidFill>
                  <a:schemeClr val="tx1"/>
                </a:solidFill>
                <a:effectLst/>
                <a:latin typeface="+mn-lt"/>
                <a:ea typeface="+mn-ea"/>
                <a:cs typeface="+mn-cs"/>
              </a:rPr>
              <a:t>Revize uspořádání. Potřebujete změnit strukturu, pořadí jednotlivých sekcí? Zkontrolovat hlavní body, vyjasnit je? Využít pro to jiných úrovní nadpisů? Něco vynechat nebo přidat? Vložit odstavce, aby se zdůraznila souvislost s vaší tezí? </a:t>
            </a:r>
          </a:p>
          <a:p>
            <a:r>
              <a:rPr lang="cs-CZ" sz="1200" kern="1200" dirty="0" smtClean="0">
                <a:solidFill>
                  <a:schemeClr val="tx1"/>
                </a:solidFill>
                <a:effectLst/>
                <a:latin typeface="+mn-lt"/>
                <a:ea typeface="+mn-ea"/>
                <a:cs typeface="+mn-cs"/>
              </a:rPr>
              <a:t>Abyste své uspořádání vylepšili, udělejte si do svého konceptu poznámky, a potom si vytvořte obsah, případně anotace jednotlivých odstavců. Podle toho poznáte, zda vám chybí jen názvy sekcí nebo kratší texty, které by doplnily informace či zdůraznily logické souvislosti.</a:t>
            </a:r>
          </a:p>
          <a:p>
            <a:r>
              <a:rPr lang="cs-CZ" sz="1200" kern="1200" dirty="0" smtClean="0">
                <a:solidFill>
                  <a:schemeClr val="tx1"/>
                </a:solidFill>
                <a:effectLst/>
                <a:latin typeface="+mn-lt"/>
                <a:ea typeface="+mn-ea"/>
                <a:cs typeface="+mn-cs"/>
              </a:rPr>
              <a:t>Revize koherence. Položte si otázku, zda vaše úvodní teze (a další členění podle nadpisů) je jakousi „mapou“ celé práce? Zahrnuje text vysvětlující a vzájemně propojující prvky? Zůstáváte v rámci jednotlivých témat konzistentní? Zdůrazňujete, kde myšlenky na sebe navazují? Jsou citace, které používáte, vhodně provázány se zbytkem textu? Jsou prostředky, kterými vážete jednotlivé části mezi sebou, podobné v rámci celé práce? </a:t>
            </a:r>
          </a:p>
          <a:p>
            <a:r>
              <a:rPr lang="cs-CZ" sz="1200" kern="1200" dirty="0" smtClean="0">
                <a:solidFill>
                  <a:schemeClr val="tx1"/>
                </a:solidFill>
                <a:effectLst/>
                <a:latin typeface="+mn-lt"/>
                <a:ea typeface="+mn-ea"/>
                <a:cs typeface="+mn-cs"/>
              </a:rPr>
              <a:t>DLOUHÁ, J. Postup při psaní odborného textu. </a:t>
            </a:r>
            <a:r>
              <a:rPr lang="cs-CZ" sz="1200" kern="1200" dirty="0" err="1" smtClean="0">
                <a:solidFill>
                  <a:schemeClr val="tx1"/>
                </a:solidFill>
                <a:effectLst/>
                <a:latin typeface="+mn-lt"/>
                <a:ea typeface="+mn-ea"/>
                <a:cs typeface="+mn-cs"/>
              </a:rPr>
              <a:t>Envigogika</a:t>
            </a:r>
            <a:r>
              <a:rPr lang="cs-CZ" sz="1200" kern="1200" dirty="0" smtClean="0">
                <a:solidFill>
                  <a:schemeClr val="tx1"/>
                </a:solidFill>
                <a:effectLst/>
                <a:latin typeface="+mn-lt"/>
                <a:ea typeface="+mn-ea"/>
                <a:cs typeface="+mn-cs"/>
              </a:rPr>
              <a:t> 2008, III, 1 [online] [cit. 2010-02-23] Dostupné z www &lt; </a:t>
            </a:r>
            <a:r>
              <a:rPr lang="cs-CZ" sz="1200" u="sng" kern="1200" dirty="0" smtClean="0">
                <a:solidFill>
                  <a:schemeClr val="tx1"/>
                </a:solidFill>
                <a:effectLst/>
                <a:latin typeface="+mn-lt"/>
                <a:ea typeface="+mn-ea"/>
                <a:cs typeface="+mn-cs"/>
              </a:rPr>
              <a:t>http://www.envigogika.cuni.cz/</a:t>
            </a:r>
            <a:r>
              <a:rPr lang="cs-CZ" sz="1200" u="sng" kern="1200" dirty="0" err="1" smtClean="0">
                <a:solidFill>
                  <a:schemeClr val="tx1"/>
                </a:solidFill>
                <a:effectLst/>
                <a:latin typeface="+mn-lt"/>
                <a:ea typeface="+mn-ea"/>
                <a:cs typeface="+mn-cs"/>
              </a:rPr>
              <a:t>navody</a:t>
            </a:r>
            <a:r>
              <a:rPr lang="cs-CZ" sz="1200" u="sng" kern="1200" dirty="0" smtClean="0">
                <a:solidFill>
                  <a:schemeClr val="tx1"/>
                </a:solidFill>
                <a:effectLst/>
                <a:latin typeface="+mn-lt"/>
                <a:ea typeface="+mn-ea"/>
                <a:cs typeface="+mn-cs"/>
              </a:rPr>
              <a:t>/postup-</a:t>
            </a:r>
            <a:r>
              <a:rPr lang="cs-CZ" sz="1200" u="sng" kern="1200" dirty="0" err="1" smtClean="0">
                <a:solidFill>
                  <a:schemeClr val="tx1"/>
                </a:solidFill>
                <a:effectLst/>
                <a:latin typeface="+mn-lt"/>
                <a:ea typeface="+mn-ea"/>
                <a:cs typeface="+mn-cs"/>
              </a:rPr>
              <a:t>pri</a:t>
            </a:r>
            <a:r>
              <a:rPr lang="cs-CZ" sz="1200" u="sng" kern="1200" dirty="0" smtClean="0">
                <a:solidFill>
                  <a:schemeClr val="tx1"/>
                </a:solidFill>
                <a:effectLst/>
                <a:latin typeface="+mn-lt"/>
                <a:ea typeface="+mn-ea"/>
                <a:cs typeface="+mn-cs"/>
              </a:rPr>
              <a:t>-</a:t>
            </a:r>
            <a:r>
              <a:rPr lang="cs-CZ" sz="1200" u="sng" kern="1200" dirty="0" err="1" smtClean="0">
                <a:solidFill>
                  <a:schemeClr val="tx1"/>
                </a:solidFill>
                <a:effectLst/>
                <a:latin typeface="+mn-lt"/>
                <a:ea typeface="+mn-ea"/>
                <a:cs typeface="+mn-cs"/>
              </a:rPr>
              <a:t>psani-odborneho-textu_cs</a:t>
            </a:r>
            <a:r>
              <a:rPr lang="cs-CZ" sz="1200" kern="1200" dirty="0" smtClean="0">
                <a:solidFill>
                  <a:schemeClr val="tx1"/>
                </a:solidFill>
                <a:effectLst/>
                <a:latin typeface="+mn-lt"/>
                <a:ea typeface="+mn-ea"/>
                <a:cs typeface="+mn-cs"/>
              </a:rPr>
              <a:t>&gt;</a:t>
            </a:r>
          </a:p>
          <a:p>
            <a:r>
              <a:rPr lang="cs-CZ" sz="1200" kern="1200" dirty="0" smtClean="0">
                <a:solidFill>
                  <a:schemeClr val="tx1"/>
                </a:solidFill>
                <a:effectLst/>
                <a:latin typeface="+mn-lt"/>
                <a:ea typeface="+mn-ea"/>
                <a:cs typeface="+mn-cs"/>
              </a:rPr>
              <a:t> </a:t>
            </a:r>
            <a:endParaRPr lang="cs-CZ" dirty="0" smtClean="0"/>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14</a:t>
            </a:fld>
            <a:endParaRPr lang="cs-CZ"/>
          </a:p>
        </p:txBody>
      </p:sp>
    </p:spTree>
    <p:extLst>
      <p:ext uri="{BB962C8B-B14F-4D97-AF65-F5344CB8AC3E}">
        <p14:creationId xmlns:p14="http://schemas.microsoft.com/office/powerpoint/2010/main" val="1133227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Autor může formulovat text jako cestu - hledání, zvažování alternativ, vyslovování hypotéz a nacházení odpovědí, anebo jej formuluje ze zpětné perspektivy, z pozice toho, kdo už tuto cestu absolvoval a ohlašuje její výsledek.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V prvním případě bude mít text podobu více úvahovou, ve druhém více konstatační. Vědecký diskurs zná oba přístupy a ukazuje se, že zatímco vědci přírodovědných oborů inklinují k druhému způsobu psaní vědeckých textů, humanitní vědci inklinují spíše k prvnímu, i když existují i přesahy mezi obory.</a:t>
            </a:r>
          </a:p>
          <a:p>
            <a:endParaRPr lang="cs-CZ" sz="1200" kern="1200" dirty="0" smtClean="0">
              <a:solidFill>
                <a:schemeClr val="tx1"/>
              </a:solidFill>
              <a:effectLst/>
              <a:latin typeface="+mn-lt"/>
              <a:ea typeface="+mn-ea"/>
              <a:cs typeface="+mn-cs"/>
            </a:endParaRPr>
          </a:p>
          <a:p>
            <a:r>
              <a:rPr lang="cs-CZ" sz="1200" b="1" kern="1200" dirty="0" smtClean="0">
                <a:solidFill>
                  <a:schemeClr val="tx1"/>
                </a:solidFill>
                <a:effectLst/>
                <a:latin typeface="+mn-lt"/>
                <a:ea typeface="+mn-ea"/>
                <a:cs typeface="+mn-cs"/>
              </a:rPr>
              <a:t>kompoziční členění </a:t>
            </a:r>
            <a:r>
              <a:rPr lang="cs-CZ" sz="1200" kern="1200" dirty="0" smtClean="0">
                <a:solidFill>
                  <a:schemeClr val="tx1"/>
                </a:solidFill>
                <a:effectLst/>
                <a:latin typeface="+mn-lt"/>
                <a:ea typeface="+mn-ea"/>
                <a:cs typeface="+mn-cs"/>
              </a:rPr>
              <a:t>na úvod, stať a závěr. Předpokládá se, že v úvodu vymezí autor pole svého zájmu na pozadí existujícího vědění o daném tématu a zaujme postoj k prostudované literatuře. Další počínání autora, souhlas s tradičním řešením otázky či zaujetí polemického postoje, způsob jeho výkladu, vyslovování tezí, exemplifikace, shrnování, vysuzování, argumentace apod. je pak ponecháno na vůli pisatele. Počítá se s tím, že výsledky, k nimž badatel dospěl, budou formulovány v závěru, v němž mohou být naznačeny i perspektivy dalšího bádání. Tento jednoduchý model lze označit jako </a:t>
            </a:r>
            <a:r>
              <a:rPr lang="cs-CZ" sz="1200" b="1" kern="1200" dirty="0" smtClean="0">
                <a:solidFill>
                  <a:schemeClr val="tx1"/>
                </a:solidFill>
                <a:effectLst/>
                <a:latin typeface="+mn-lt"/>
                <a:ea typeface="+mn-ea"/>
                <a:cs typeface="+mn-cs"/>
              </a:rPr>
              <a:t>Problém - Řešení</a:t>
            </a:r>
            <a:r>
              <a:rPr lang="cs-CZ" sz="1200" kern="1200" dirty="0" smtClean="0">
                <a:solidFill>
                  <a:schemeClr val="tx1"/>
                </a:solidFill>
                <a:effectLst/>
                <a:latin typeface="+mn-lt"/>
                <a:ea typeface="+mn-ea"/>
                <a:cs typeface="+mn-cs"/>
              </a:rPr>
              <a: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Rozšířením této kompozice je model, který zachycuje proces dospívání od problému k řešení dynamickým schématem, připomínajícím strukturu dramatu: </a:t>
            </a:r>
            <a:r>
              <a:rPr lang="cs-CZ" sz="1200" b="1" kern="1200" dirty="0" smtClean="0">
                <a:solidFill>
                  <a:schemeClr val="tx1"/>
                </a:solidFill>
                <a:effectLst/>
                <a:latin typeface="+mn-lt"/>
                <a:ea typeface="+mn-ea"/>
                <a:cs typeface="+mn-cs"/>
              </a:rPr>
              <a:t>Dogma - Nesoulad - Krize - Hledání - Nový model</a:t>
            </a:r>
            <a:r>
              <a:rPr lang="cs-CZ" sz="1200" kern="1200" dirty="0" smtClean="0">
                <a:solidFill>
                  <a:schemeClr val="tx1"/>
                </a:solidFill>
                <a:effectLst/>
                <a:latin typeface="+mn-lt"/>
                <a:ea typeface="+mn-ea"/>
                <a:cs typeface="+mn-cs"/>
              </a:rPr>
              <a:t>. Lze jej ilustrovat např. tímto schematickým formulačním postupem: Obecně se má za to, že… / byla vyslovena teze, že… Tato teze však nemůže dost dobře vysvětlit případy… Pokusy/analýza/příklady/materiál naopak ukazuje, že… Jak tento nesoulad vysvětlit? Dosavadní poznatky o tomto jevu je třeba v uvedeném směru zpřesnit/tyto jevy je třeba definovat zcela jinak.</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15</a:t>
            </a:fld>
            <a:endParaRPr lang="cs-CZ"/>
          </a:p>
        </p:txBody>
      </p:sp>
    </p:spTree>
    <p:extLst>
      <p:ext uri="{BB962C8B-B14F-4D97-AF65-F5344CB8AC3E}">
        <p14:creationId xmlns:p14="http://schemas.microsoft.com/office/powerpoint/2010/main" val="3680107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Akronymum IMRAD je zkratkou anglických slov </a:t>
            </a:r>
            <a:r>
              <a:rPr lang="cs-CZ" sz="1200" kern="1200" dirty="0" err="1" smtClean="0">
                <a:solidFill>
                  <a:schemeClr val="tx1"/>
                </a:solidFill>
                <a:effectLst/>
                <a:latin typeface="+mn-lt"/>
                <a:ea typeface="+mn-ea"/>
                <a:cs typeface="+mn-cs"/>
              </a:rPr>
              <a:t>Introduction</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Methods</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Results</a:t>
            </a:r>
            <a:r>
              <a:rPr lang="cs-CZ" sz="1200" kern="1200" dirty="0" smtClean="0">
                <a:solidFill>
                  <a:schemeClr val="tx1"/>
                </a:solidFill>
                <a:effectLst/>
                <a:latin typeface="+mn-lt"/>
                <a:ea typeface="+mn-ea"/>
                <a:cs typeface="+mn-cs"/>
              </a:rPr>
              <a:t>, and </a:t>
            </a:r>
            <a:r>
              <a:rPr lang="cs-CZ" sz="1200" kern="1200" dirty="0" err="1" smtClean="0">
                <a:solidFill>
                  <a:schemeClr val="tx1"/>
                </a:solidFill>
                <a:effectLst/>
                <a:latin typeface="+mn-lt"/>
                <a:ea typeface="+mn-ea"/>
                <a:cs typeface="+mn-cs"/>
              </a:rPr>
              <a:t>Discussion</a:t>
            </a:r>
            <a:r>
              <a:rPr lang="cs-CZ" sz="1200" kern="1200" dirty="0" smtClean="0">
                <a:solidFill>
                  <a:schemeClr val="tx1"/>
                </a:solidFill>
                <a:effectLst/>
                <a:latin typeface="+mn-lt"/>
                <a:ea typeface="+mn-ea"/>
                <a:cs typeface="+mn-cs"/>
              </a:rPr>
              <a:t>, které v překladu do češtiny zní </a:t>
            </a:r>
            <a:r>
              <a:rPr lang="cs-CZ" sz="1200" b="1" kern="1200" dirty="0" smtClean="0">
                <a:solidFill>
                  <a:schemeClr val="tx1"/>
                </a:solidFill>
                <a:effectLst/>
                <a:latin typeface="+mn-lt"/>
                <a:ea typeface="+mn-ea"/>
                <a:cs typeface="+mn-cs"/>
              </a:rPr>
              <a:t>Úvod, Metody, Výsledky a Diskuse</a:t>
            </a:r>
            <a:r>
              <a:rPr lang="cs-CZ" sz="1200" kern="1200" dirty="0" smtClean="0">
                <a:solidFill>
                  <a:schemeClr val="tx1"/>
                </a:solidFill>
                <a:effectLst/>
                <a:latin typeface="+mn-lt"/>
                <a:ea typeface="+mn-ea"/>
                <a:cs typeface="+mn-cs"/>
              </a:rPr>
              <a:t>.</a:t>
            </a:r>
          </a:p>
          <a:p>
            <a:r>
              <a:rPr lang="cs-CZ" sz="1200" kern="1200" dirty="0" smtClean="0">
                <a:solidFill>
                  <a:schemeClr val="tx1"/>
                </a:solidFill>
                <a:effectLst/>
                <a:latin typeface="+mn-lt"/>
                <a:ea typeface="+mn-ea"/>
                <a:cs typeface="+mn-cs"/>
              </a:rPr>
              <a:t>Má se za to, že v tomto čtyřčlenném modelu dominují rysy logičnosti, objektivity a rozumu. Tento model se dnes uplatňuje v řadě uznávaných mezinárodních časopisů, zejména přírodovědného zaměření. Vypracoval se postupně v druhé polovině 20. století a tendence k jeho přijetí ještě vzrostla, když jej </a:t>
            </a:r>
            <a:r>
              <a:rPr lang="cs-CZ" sz="1200" kern="1200" dirty="0" err="1" smtClean="0">
                <a:solidFill>
                  <a:schemeClr val="tx1"/>
                </a:solidFill>
                <a:effectLst/>
                <a:latin typeface="+mn-lt"/>
                <a:ea typeface="+mn-ea"/>
                <a:cs typeface="+mn-cs"/>
              </a:rPr>
              <a:t>American</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National</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Standards</a:t>
            </a:r>
            <a:r>
              <a:rPr lang="cs-CZ" sz="1200" kern="1200" dirty="0" smtClean="0">
                <a:solidFill>
                  <a:schemeClr val="tx1"/>
                </a:solidFill>
                <a:effectLst/>
                <a:latin typeface="+mn-lt"/>
                <a:ea typeface="+mn-ea"/>
                <a:cs typeface="+mn-cs"/>
              </a:rPr>
              <a:t> Institute uznal v r. 1972 a později v r. 1979 za standardní formát vědeckých článků. V českém prostředí se s ním také setkáváme, zejména ovšem v oborech přírodovědných a medicínských.</a:t>
            </a:r>
          </a:p>
          <a:p>
            <a:r>
              <a:rPr lang="cs-CZ" sz="1200" kern="1200" dirty="0" smtClean="0">
                <a:solidFill>
                  <a:schemeClr val="tx1"/>
                </a:solidFill>
                <a:effectLst/>
                <a:latin typeface="+mn-lt"/>
                <a:ea typeface="+mn-ea"/>
                <a:cs typeface="+mn-cs"/>
              </a:rPr>
              <a:t>Jaký problém byl studován? Odpověď přináší oddíl Úvod. Jak byl problém studován? Odpověď přináší oddíl Metody. Co se zjistilo? Odpověď přináší oddíl Výsledky. Co tato zjištění znamenají? Odpověď přináší oddíl Diskuse.</a:t>
            </a:r>
          </a:p>
          <a:p>
            <a:r>
              <a:rPr lang="cs-CZ" sz="1200" kern="1200" dirty="0" smtClean="0">
                <a:solidFill>
                  <a:schemeClr val="tx1"/>
                </a:solidFill>
                <a:effectLst/>
                <a:latin typeface="+mn-lt"/>
                <a:ea typeface="+mn-ea"/>
                <a:cs typeface="+mn-cs"/>
              </a:rPr>
              <a:t>Vědecký článek tohoto typu je definován jako publikovaná zpráva o </a:t>
            </a:r>
            <a:r>
              <a:rPr lang="cs-CZ" sz="1200" kern="1200" dirty="0" err="1" smtClean="0">
                <a:solidFill>
                  <a:schemeClr val="tx1"/>
                </a:solidFill>
                <a:effectLst/>
                <a:latin typeface="+mn-lt"/>
                <a:ea typeface="+mn-ea"/>
                <a:cs typeface="+mn-cs"/>
              </a:rPr>
              <a:t>výsledních</a:t>
            </a:r>
            <a:r>
              <a:rPr lang="cs-CZ" sz="1200" kern="1200" dirty="0" smtClean="0">
                <a:solidFill>
                  <a:schemeClr val="tx1"/>
                </a:solidFill>
                <a:effectLst/>
                <a:latin typeface="+mn-lt"/>
                <a:ea typeface="+mn-ea"/>
                <a:cs typeface="+mn-cs"/>
              </a:rPr>
              <a:t> nějakého původního základního výzkumu. Nejčastěji bývá demonstrován a ilustrován na příkladech textů lékařských, chemických, biologických , technických,..  Obdobná schémata se objevují v autoreferátech disertací, žádostech o grantové projekty a ve zprávách o těchto projektech. Poněkud volněji sleduje tuto strukturu i většina referátů a koneckonců i disertací.</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16</a:t>
            </a:fld>
            <a:endParaRPr lang="cs-CZ"/>
          </a:p>
        </p:txBody>
      </p:sp>
    </p:spTree>
    <p:extLst>
      <p:ext uri="{BB962C8B-B14F-4D97-AF65-F5344CB8AC3E}">
        <p14:creationId xmlns:p14="http://schemas.microsoft.com/office/powerpoint/2010/main" val="3990383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smtClean="0">
                <a:solidFill>
                  <a:schemeClr val="tx1"/>
                </a:solidFill>
                <a:effectLst/>
                <a:latin typeface="+mn-lt"/>
                <a:ea typeface="+mn-ea"/>
                <a:cs typeface="+mn-cs"/>
              </a:rPr>
              <a:t>Jiná pojetí úvodního oddílu</a:t>
            </a:r>
            <a:r>
              <a:rPr lang="cs-CZ" sz="1200" kern="1200" dirty="0" smtClean="0">
                <a:solidFill>
                  <a:schemeClr val="tx1"/>
                </a:solidFill>
                <a:effectLst/>
                <a:latin typeface="+mn-lt"/>
                <a:ea typeface="+mn-ea"/>
                <a:cs typeface="+mn-cs"/>
              </a:rPr>
              <a:t> vědeckého článku méně zdůrazňují aktivitu autora zaměřenou na kontextu vědecké komunity, zato kladou ještě větší nárok na obsažnost úvodního oddílu. (Zatímco model CARS vznikl na základě analýzy kroků v úvodních pasážích vědeckých článků, </a:t>
            </a:r>
            <a:r>
              <a:rPr lang="cs-CZ" sz="1200" kern="1200" dirty="0" err="1" smtClean="0">
                <a:solidFill>
                  <a:schemeClr val="tx1"/>
                </a:solidFill>
                <a:effectLst/>
                <a:latin typeface="+mn-lt"/>
                <a:ea typeface="+mn-ea"/>
                <a:cs typeface="+mn-cs"/>
              </a:rPr>
              <a:t>Dayův</a:t>
            </a:r>
            <a:r>
              <a:rPr lang="cs-CZ" sz="1200" kern="1200" dirty="0" smtClean="0">
                <a:solidFill>
                  <a:schemeClr val="tx1"/>
                </a:solidFill>
                <a:effectLst/>
                <a:latin typeface="+mn-lt"/>
                <a:ea typeface="+mn-ea"/>
                <a:cs typeface="+mn-cs"/>
              </a:rPr>
              <a:t> model má spíše proklamativní hodnotu. Autor má v úvodu: 1. Vynaložit podstatu problému. 2. Zhodnotit dosavadní literaturu. 3. Popsat metodu výzkumu. 4. Uvést základní výsledky výzkumu. 5. Konstatovat závěry vyplývající z výsledků výzkumu. Podle tohoto pojetí má autor vlastně vyložit v hrubých rysech vše hned na začátku a nenechávat čtenáře na pochybách. Považuje se za chybu formulovat nejdůležitější zjištění až v dalších částech článku, skrývat je v naději, že jich použijeme v závěru jakožto efektního dramatického vyvrcholení.</a:t>
            </a:r>
          </a:p>
          <a:p>
            <a:r>
              <a:rPr lang="cs-CZ" sz="1200" kern="1200" dirty="0" smtClean="0">
                <a:solidFill>
                  <a:schemeClr val="tx1"/>
                </a:solidFill>
                <a:effectLst/>
                <a:latin typeface="+mn-lt"/>
                <a:ea typeface="+mn-ea"/>
                <a:cs typeface="+mn-cs"/>
              </a:rPr>
              <a:t>Druhý oddíl seznamuje čtenáře s procesem shromažďování dat, s materiálem, který byl podkladem pro výzkum. Seznamuje s průběhem a způsobem empirického výzkumu i způsobem jeho vědeckého zpracování.</a:t>
            </a:r>
          </a:p>
          <a:p>
            <a:r>
              <a:rPr lang="cs-CZ" sz="1200" kern="1200" dirty="0" smtClean="0">
                <a:solidFill>
                  <a:schemeClr val="tx1"/>
                </a:solidFill>
                <a:effectLst/>
                <a:latin typeface="+mn-lt"/>
                <a:ea typeface="+mn-ea"/>
                <a:cs typeface="+mn-cs"/>
              </a:rPr>
              <a:t>Tento oddíl představuje jádro článku, zatímco oddíly Úvod, Materiál a metody vysvětlují, proč a jak autor k výsledkům dospěl. Výsledky se zpravidla představují výběrově, vybírají se ty, které přinášejí nové poznatky. Při prezentování výsledků se v některých oborech hojně užívá tabulek, grafů a statistik. V této části autor výsledky svého bádání pouze konstatuje, přičemž interpretace výsledků, úvaha o tom, co tyto výsledky v širším vědeckém kontextu znamenají, následuje až v poslední části.</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Podle některých názorů je nejnáročnější právě napsání posledního oddílu. Teprve zde se získaným výsledkům připisuje význam, zhodnocující se (92) a interpretují, a je třeba dát pozor na to, aby opravdový význam výsledků nebyl interpretací zatemněn. Autor si totiž často nebývá svými závěry jist, obává se přímočaré prezentace svých názorů a schovává se za ochranné mračno inkoustu (podrobněji budeme tento rys analyzovat zvláště v 9. kap. o modalitě). Autor se mnohdy snaží chovat diplomaticky a své závěry tak dlouho mlžit, až z nich nezbyde nic víc než trapně zdvořilý úsměv, jak uvádí </a:t>
            </a:r>
            <a:r>
              <a:rPr lang="cs-CZ" sz="1200" kern="1200" dirty="0" err="1" smtClean="0">
                <a:solidFill>
                  <a:schemeClr val="tx1"/>
                </a:solidFill>
                <a:effectLst/>
                <a:latin typeface="+mn-lt"/>
                <a:ea typeface="+mn-ea"/>
                <a:cs typeface="+mn-cs"/>
              </a:rPr>
              <a:t>Day</a:t>
            </a:r>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92 Jestliže si čtenář po přečtení diskuse řekne ,A co má být?‘, znamená to, že autor pro stromy neviděl, kolik je v lese světla, jak to formuluje </a:t>
            </a:r>
            <a:r>
              <a:rPr lang="cs-CZ" sz="1200" kern="1200" dirty="0" err="1" smtClean="0">
                <a:solidFill>
                  <a:schemeClr val="tx1"/>
                </a:solidFill>
                <a:effectLst/>
                <a:latin typeface="+mn-lt"/>
                <a:ea typeface="+mn-ea"/>
                <a:cs typeface="+mn-cs"/>
              </a:rPr>
              <a:t>Day</a:t>
            </a:r>
            <a:r>
              <a:rPr lang="cs-CZ" sz="1200" kern="1200" dirty="0" smtClean="0">
                <a:solidFill>
                  <a:schemeClr val="tx1"/>
                </a:solidFill>
                <a:effectLst/>
                <a:latin typeface="+mn-lt"/>
                <a:ea typeface="+mn-ea"/>
                <a:cs typeface="+mn-cs"/>
              </a:rPr>
              <a:t>. A jiný teoretik vědeckého psaní říká: ,Dobrý článek, stejně tak jako dobrá hudba, musí mít vrchol. Mnoho článků postrádá efekt, protože jasný proud diskuse končí v bahně delty‘</a:t>
            </a:r>
          </a:p>
          <a:p>
            <a:r>
              <a:rPr lang="cs-CZ" sz="1200" kern="1200" dirty="0" smtClean="0">
                <a:solidFill>
                  <a:schemeClr val="tx1"/>
                </a:solidFill>
                <a:effectLst/>
                <a:latin typeface="+mn-lt"/>
                <a:ea typeface="+mn-ea"/>
                <a:cs typeface="+mn-cs"/>
              </a:rPr>
              <a:t>V duchu pragmatismu jsou ale také autoři upozorňováni na to, že nemají v závěrečné diskusi interpretace svých pozorování přehnat a zveličit do kosmických rozměrů. Zřídka lze osvětlit celou pravdu a často je lepší vrhnout světlo právě jen na kousek své pravdy.</a:t>
            </a:r>
          </a:p>
          <a:p>
            <a:r>
              <a:rPr lang="cs-CZ" sz="1200" kern="1200" dirty="0" smtClean="0">
                <a:solidFill>
                  <a:schemeClr val="tx1"/>
                </a:solidFill>
                <a:effectLst/>
                <a:latin typeface="+mn-lt"/>
                <a:ea typeface="+mn-ea"/>
                <a:cs typeface="+mn-cs"/>
              </a:rPr>
              <a:t>100 Čeští vědci (ale jak ukazují kontrastivní studie v oblasti vědeckého psaní, i autoři polští, finští apod.) zvláště v oborech humanitních, se nehodlají záhy uchýlit k ohlášení cíle studie a dávají hlavně přednost velmi nepřímým deklaracím: je těžké říci…, tato otázka vzniká znovu a znovu…, je zřejmé, že toto tvrzení má jen podmíněnou platnost…,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101 ,Čtení vědeckého článku není totéž jako čtení detektivky. Chceme vědět hned na začátku, že to byl zahradník.‘ (</a:t>
            </a:r>
            <a:r>
              <a:rPr lang="cs-CZ" sz="1200" kern="1200" dirty="0" err="1" smtClean="0">
                <a:solidFill>
                  <a:schemeClr val="tx1"/>
                </a:solidFill>
                <a:effectLst/>
                <a:latin typeface="+mn-lt"/>
                <a:ea typeface="+mn-ea"/>
                <a:cs typeface="+mn-cs"/>
              </a:rPr>
              <a:t>Ratnoff</a:t>
            </a:r>
            <a:r>
              <a:rPr lang="cs-CZ" sz="1200" kern="1200" dirty="0" smtClean="0">
                <a:solidFill>
                  <a:schemeClr val="tx1"/>
                </a:solidFill>
                <a:effectLst/>
                <a:latin typeface="+mn-lt"/>
                <a:ea typeface="+mn-ea"/>
                <a:cs typeface="+mn-cs"/>
              </a:rPr>
              <a:t> 1981) Nechuť k formulaci hlavní teze, která má nejvyšší informační stupeň, na začátku článku je ovšem charakteristická nejen pro české texty vědecké, ale i pro články publicistické.</a:t>
            </a:r>
          </a:p>
          <a:p>
            <a:r>
              <a:rPr lang="cs-CZ" sz="1200" kern="1200" dirty="0" smtClean="0">
                <a:solidFill>
                  <a:schemeClr val="tx1"/>
                </a:solidFill>
                <a:effectLst/>
                <a:latin typeface="+mn-lt"/>
                <a:ea typeface="+mn-ea"/>
                <a:cs typeface="+mn-cs"/>
              </a:rPr>
              <a:t>Ve vědách sociálních a humanitních se ostatně norma, o níž tu informujeme, dosud důsledněji neprosadila (záleží ovšem hodně na konkrétním oboru a na tematické povaze práce i na autorských individualitách).</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102 Z vědeckých článků nelze vyloučit např. </a:t>
            </a:r>
            <a:r>
              <a:rPr lang="cs-CZ" sz="1200" kern="1200" dirty="0" err="1" smtClean="0">
                <a:solidFill>
                  <a:schemeClr val="tx1"/>
                </a:solidFill>
                <a:effectLst/>
                <a:latin typeface="+mn-lt"/>
                <a:ea typeface="+mn-ea"/>
                <a:cs typeface="+mn-cs"/>
              </a:rPr>
              <a:t>digresivnost</a:t>
            </a:r>
            <a:r>
              <a:rPr lang="cs-CZ" sz="1200" kern="1200" dirty="0" smtClean="0">
                <a:solidFill>
                  <a:schemeClr val="tx1"/>
                </a:solidFill>
                <a:effectLst/>
                <a:latin typeface="+mn-lt"/>
                <a:ea typeface="+mn-ea"/>
                <a:cs typeface="+mn-cs"/>
              </a:rPr>
              <a:t> (odbočování) s poukazem na to, že lineárnost je pro čtenáře snáze přehlédnutelná; rozvinuté esejistické vyjádření nelze potlačit ve prospěch vyjádření lapidárního, expresivní ve prospěch ryze racionálního, metaforické ve prospěch exaktního (kolik termínů vědeckého jazyka má metaforický základ!). (Je ostatně zajímavé, že i když autoři zjednodušujících návodů na vědecké psaní doporučují užívat místo barvitého jazyka jazyk suchý, sami hýří, jak jsme viděli, bonmoty, obrazy a historkami, jak je to v kontextu </a:t>
            </a:r>
            <a:r>
              <a:rPr lang="cs-CZ" sz="1200" kern="1200" dirty="0" err="1" smtClean="0">
                <a:solidFill>
                  <a:schemeClr val="tx1"/>
                </a:solidFill>
                <a:effectLst/>
                <a:latin typeface="+mn-lt"/>
                <a:ea typeface="+mn-ea"/>
                <a:cs typeface="+mn-cs"/>
              </a:rPr>
              <a:t>anglo</a:t>
            </a:r>
            <a:r>
              <a:rPr lang="cs-CZ" sz="1200" kern="1200" dirty="0" smtClean="0">
                <a:solidFill>
                  <a:schemeClr val="tx1"/>
                </a:solidFill>
                <a:effectLst/>
                <a:latin typeface="+mn-lt"/>
                <a:ea typeface="+mn-ea"/>
                <a:cs typeface="+mn-cs"/>
              </a:rPr>
              <a:t>-americké vědy velmi běžné.) Berme proto některá prohlášení s rezervou: ,Někteří moji staromódní kolegové soudí, že vědecký článek by (103) měl být literaturou, že by měl být předveden autorův styl a elegance a že stylistické variování zvyšuje čtenářskou atraktivnost. S tím nesouhlasím. Komunikace vědeckých výsledků je prozaičtější procedura.‘</a:t>
            </a:r>
          </a:p>
          <a:p>
            <a:r>
              <a:rPr lang="cs-CZ" sz="1200" kern="1200" dirty="0" smtClean="0">
                <a:solidFill>
                  <a:schemeClr val="tx1"/>
                </a:solidFill>
                <a:effectLst/>
                <a:latin typeface="+mn-lt"/>
                <a:ea typeface="+mn-ea"/>
                <a:cs typeface="+mn-cs"/>
              </a:rPr>
              <a:t>Jak napsat odborný text (S. </a:t>
            </a:r>
            <a:r>
              <a:rPr lang="cs-CZ" sz="1200" kern="1200" dirty="0" err="1" smtClean="0">
                <a:solidFill>
                  <a:schemeClr val="tx1"/>
                </a:solidFill>
                <a:effectLst/>
                <a:latin typeface="+mn-lt"/>
                <a:ea typeface="+mn-ea"/>
                <a:cs typeface="+mn-cs"/>
              </a:rPr>
              <a:t>Čmejrková</a:t>
            </a:r>
            <a:r>
              <a:rPr lang="cs-CZ" sz="1200" kern="1200" dirty="0" smtClean="0">
                <a:solidFill>
                  <a:schemeClr val="tx1"/>
                </a:solidFill>
                <a:effectLst/>
                <a:latin typeface="+mn-lt"/>
                <a:ea typeface="+mn-ea"/>
                <a:cs typeface="+mn-cs"/>
              </a:rPr>
              <a:t>, F. Daneš, J. Světlá)</a:t>
            </a:r>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17</a:t>
            </a:fld>
            <a:endParaRPr lang="cs-CZ"/>
          </a:p>
        </p:txBody>
      </p:sp>
    </p:spTree>
    <p:extLst>
      <p:ext uri="{BB962C8B-B14F-4D97-AF65-F5344CB8AC3E}">
        <p14:creationId xmlns:p14="http://schemas.microsoft.com/office/powerpoint/2010/main" val="3918241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smtClean="0">
                <a:solidFill>
                  <a:schemeClr val="tx1"/>
                </a:solidFill>
                <a:effectLst/>
                <a:latin typeface="+mn-lt"/>
                <a:ea typeface="+mn-ea"/>
                <a:cs typeface="+mn-cs"/>
              </a:rPr>
              <a:t>Výsledný</a:t>
            </a:r>
            <a:r>
              <a:rPr lang="cs-CZ" sz="1200" b="1" kern="1200" baseline="0" dirty="0" smtClean="0">
                <a:solidFill>
                  <a:schemeClr val="tx1"/>
                </a:solidFill>
                <a:effectLst/>
                <a:latin typeface="+mn-lt"/>
                <a:ea typeface="+mn-ea"/>
                <a:cs typeface="+mn-cs"/>
              </a:rPr>
              <a:t> odborný text </a:t>
            </a:r>
            <a:r>
              <a:rPr lang="cs-CZ" sz="1200" kern="1200" dirty="0" smtClean="0">
                <a:solidFill>
                  <a:schemeClr val="tx1"/>
                </a:solidFill>
                <a:effectLst/>
                <a:latin typeface="+mn-lt"/>
                <a:ea typeface="+mn-ea"/>
                <a:cs typeface="+mn-cs"/>
              </a:rPr>
              <a:t>je jedním z výstupů výzkumné práce – je ale také součástí jakékoli odborné činnosti. Při odborném psaní máte (a můžete!) o nějakém problému uvažovat vážně, s plnou odpovědností. Stavíte na tom, co již bylo řečeno, a k tomuto „vědění“ něco přidáváte sám za sebe, a to v oblasti, která vás zajímá. Při jeho psaní si procvičujete důležité dovednosti, jako například formulace výzkumné otázky, vedení výzkumu, uspořádání informací či údajů do koherentních souborů myšlenek, a nalezení podstatných argumentů. Další fází je pak prezentace toho, co jste vytvořili, a obhajoba vašich závěrů. </a:t>
            </a:r>
          </a:p>
          <a:p>
            <a:r>
              <a:rPr lang="cs-CZ" sz="1200" u="sng" kern="1200" dirty="0" smtClean="0">
                <a:solidFill>
                  <a:schemeClr val="tx1"/>
                </a:solidFill>
                <a:effectLst/>
                <a:latin typeface="+mn-lt"/>
                <a:ea typeface="+mn-ea"/>
                <a:cs typeface="+mn-cs"/>
              </a:rPr>
              <a:t>Znaky odborného textu jsou následující:</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Znak 1. Odborný přínos</a:t>
            </a:r>
          </a:p>
          <a:p>
            <a:r>
              <a:rPr lang="cs-CZ" sz="1200" kern="1200" dirty="0" smtClean="0">
                <a:solidFill>
                  <a:schemeClr val="tx1"/>
                </a:solidFill>
                <a:effectLst/>
                <a:latin typeface="+mn-lt"/>
                <a:ea typeface="+mn-ea"/>
                <a:cs typeface="+mn-cs"/>
              </a:rPr>
              <a:t>Především studenti někdy považují tento požadavek za příliš náročný. „Novost“ však neznamená, že je nutné vyvinout novou teorii – spíše je třeba něco málo přidat k výzkumu již existujícímu. Tedy především není možné pouze shromažďovat a slepě opakovat to, co již bylo řečeno někým jiným. „Nový“ přínos může být novým pohledem na současnou debatu, použití již ustavené teorie na novou oblast, vyjádření nesouhlasu s názory, pro které argumentuje jiný autor nebo pokračování ve výzkumné linii, která již byla rozvinuta. Přehledové publikace mezi odborné texty samozřejmě také patří. Většinou se ale jedná o shrnutí dosavadního stavu poznání v dané oblasti a jsou určeny pro ty, kdo tento typ informací nemají. Takže je píší spíše zkušení odborníci pro své méně zkušené kolegy.</a:t>
            </a:r>
          </a:p>
          <a:p>
            <a:r>
              <a:rPr lang="cs-CZ" sz="1200" kern="1200" dirty="0" smtClean="0">
                <a:solidFill>
                  <a:schemeClr val="tx1"/>
                </a:solidFill>
                <a:effectLst/>
                <a:latin typeface="+mn-lt"/>
                <a:ea typeface="+mn-ea"/>
                <a:cs typeface="+mn-cs"/>
              </a:rPr>
              <a:t>Znak 2. Zakotvenost v současném stavu poznání</a:t>
            </a:r>
          </a:p>
          <a:p>
            <a:r>
              <a:rPr lang="cs-CZ" sz="1200" kern="1200" dirty="0" smtClean="0">
                <a:solidFill>
                  <a:schemeClr val="tx1"/>
                </a:solidFill>
                <a:effectLst/>
                <a:latin typeface="+mn-lt"/>
                <a:ea typeface="+mn-ea"/>
                <a:cs typeface="+mn-cs"/>
              </a:rPr>
              <a:t>Po studentech se v úvodu jejich „výzkumu“ chce tzv. rešerše, přehledné shrnutí existující literatury. V této části práce se shromažďují existující zdroje v dané oblasti, aby bylo jasné, na čem se vlastně bude stavět. Autor pak má pak jasně vyjádřit, čím chce přispět k  již řečenému v literatuře svého oboru. Často pak nejde o nezávislý text, ale kapitolu, která má předznamenat argumentaci příští.</a:t>
            </a:r>
          </a:p>
          <a:p>
            <a:r>
              <a:rPr lang="cs-CZ" sz="1200" kern="1200" dirty="0" smtClean="0">
                <a:solidFill>
                  <a:schemeClr val="tx1"/>
                </a:solidFill>
                <a:effectLst/>
                <a:latin typeface="+mn-lt"/>
                <a:ea typeface="+mn-ea"/>
                <a:cs typeface="+mn-cs"/>
              </a:rPr>
              <a:t>Znak 3. Řešení problému</a:t>
            </a:r>
          </a:p>
          <a:p>
            <a:r>
              <a:rPr lang="cs-CZ" sz="1200" kern="1200" dirty="0" smtClean="0">
                <a:solidFill>
                  <a:schemeClr val="tx1"/>
                </a:solidFill>
                <a:effectLst/>
                <a:latin typeface="+mn-lt"/>
                <a:ea typeface="+mn-ea"/>
                <a:cs typeface="+mn-cs"/>
              </a:rPr>
              <a:t>Psaní nemá být pouhou sebeprezentací, vždy je třeba mít před sebou problém, který bude práce řešit. Může to být problém teoretický nebo praktický, a zpočátku je nutné o něm hodně přečíst, srovnávat s jinými texty napsanými na podobné téma. Empirický výzkum, tedy shromažďování a zpracování dat, je vždy až následnou fází.</a:t>
            </a:r>
          </a:p>
          <a:p>
            <a:r>
              <a:rPr lang="cs-CZ" sz="1200" u="sng" kern="1200" dirty="0" smtClean="0">
                <a:solidFill>
                  <a:schemeClr val="tx1"/>
                </a:solidFill>
                <a:effectLst/>
                <a:latin typeface="+mn-lt"/>
                <a:ea typeface="+mn-ea"/>
                <a:cs typeface="+mn-cs"/>
              </a:rPr>
              <a:t>Úvodní výzkum</a:t>
            </a:r>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18</a:t>
            </a:fld>
            <a:endParaRPr lang="cs-CZ"/>
          </a:p>
        </p:txBody>
      </p:sp>
    </p:spTree>
    <p:extLst>
      <p:ext uri="{BB962C8B-B14F-4D97-AF65-F5344CB8AC3E}">
        <p14:creationId xmlns:p14="http://schemas.microsoft.com/office/powerpoint/2010/main" val="578236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hangingPunct="0"/>
            <a:r>
              <a:rPr lang="cs-CZ" sz="1200" kern="1200" dirty="0" smtClean="0">
                <a:solidFill>
                  <a:schemeClr val="tx1"/>
                </a:solidFill>
                <a:effectLst/>
                <a:latin typeface="+mn-lt"/>
                <a:ea typeface="+mn-ea"/>
                <a:cs typeface="+mn-cs"/>
              </a:rPr>
              <a:t>nejčastější problémy při psaní odborného textu: otázka – zpracování materiálu – odpovědi, měsíce slovy, pravidla českého jazyka – přinést a „prozkoumat“, co je odborný styl, synonyma, ověřování všech jmen a termínů a zeměpisných údajů</a:t>
            </a:r>
          </a:p>
          <a:p>
            <a:r>
              <a:rPr lang="cs-CZ" sz="1200" kern="1200" dirty="0" smtClean="0">
                <a:solidFill>
                  <a:schemeClr val="tx1"/>
                </a:solidFill>
                <a:effectLst/>
                <a:latin typeface="+mn-lt"/>
                <a:ea typeface="+mn-ea"/>
                <a:cs typeface="+mn-cs"/>
              </a:rPr>
              <a:t> </a:t>
            </a:r>
          </a:p>
          <a:p>
            <a:r>
              <a:rPr lang="cs-CZ" sz="1200" kern="1200" dirty="0" smtClean="0">
                <a:solidFill>
                  <a:schemeClr val="tx1"/>
                </a:solidFill>
                <a:effectLst/>
                <a:latin typeface="+mn-lt"/>
                <a:ea typeface="+mn-ea"/>
                <a:cs typeface="+mn-cs"/>
              </a:rPr>
              <a:t>Nejdříve se musíte vyznat v oblasti, ve které chcete svůj výzkum provádět. Musíte ovšem také jít za základní literaturu, najít si „své“ autory a také se zaměřit na poslední články. To je první krok k tématu vaší práce.</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2</a:t>
            </a:fld>
            <a:endParaRPr lang="cs-CZ"/>
          </a:p>
        </p:txBody>
      </p:sp>
    </p:spTree>
    <p:extLst>
      <p:ext uri="{BB962C8B-B14F-4D97-AF65-F5344CB8AC3E}">
        <p14:creationId xmlns:p14="http://schemas.microsoft.com/office/powerpoint/2010/main" val="1976568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Zúžení problému</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Vybrali jste si téma, které vás zajímá, ale pozor – dokonce zcela konkrétní témata, která jsou navržena (vaším příštím školitelem) pro studentské práce, bývají příliš široká. Často je totiž cílem ponechat určitý prostor pro to, abyste si nalezli vlastní přístup k problému. Proto si udělejte:</a:t>
            </a:r>
          </a:p>
          <a:p>
            <a:r>
              <a:rPr lang="cs-CZ" sz="1200" kern="1200" dirty="0" smtClean="0">
                <a:solidFill>
                  <a:schemeClr val="tx1"/>
                </a:solidFill>
                <a:effectLst/>
                <a:latin typeface="+mn-lt"/>
                <a:ea typeface="+mn-ea"/>
                <a:cs typeface="+mn-cs"/>
              </a:rPr>
              <a:t>Seznam provokativních otázek, které se k tématu váží. </a:t>
            </a:r>
          </a:p>
          <a:p>
            <a:r>
              <a:rPr lang="cs-CZ" sz="1200" kern="1200" dirty="0" smtClean="0">
                <a:solidFill>
                  <a:schemeClr val="tx1"/>
                </a:solidFill>
                <a:effectLst/>
                <a:latin typeface="+mn-lt"/>
                <a:ea typeface="+mn-ea"/>
                <a:cs typeface="+mn-cs"/>
              </a:rPr>
              <a:t>Použijte „předběžné strategie“ (viz dále), abyste si vytvořili soubor podtémat. </a:t>
            </a:r>
          </a:p>
          <a:p>
            <a:r>
              <a:rPr lang="cs-CZ" sz="1200" kern="1200" dirty="0" smtClean="0">
                <a:solidFill>
                  <a:schemeClr val="tx1"/>
                </a:solidFill>
                <a:effectLst/>
                <a:latin typeface="+mn-lt"/>
                <a:ea typeface="+mn-ea"/>
                <a:cs typeface="+mn-cs"/>
              </a:rPr>
              <a:t>Můžete také použít katalog vaší knihovny a najít tato užší témata podle klíčových slov. Má to tu výhodu, že ihned vidíte, jaká literatura je k dispozici. </a:t>
            </a:r>
          </a:p>
          <a:p>
            <a:r>
              <a:rPr lang="cs-CZ" sz="1200" kern="1200" dirty="0" smtClean="0">
                <a:solidFill>
                  <a:schemeClr val="tx1"/>
                </a:solidFill>
                <a:effectLst/>
                <a:latin typeface="+mn-lt"/>
                <a:ea typeface="+mn-ea"/>
                <a:cs typeface="+mn-cs"/>
              </a:rPr>
              <a:t>Můžete také prohledat zdroje na internetu – to ale vyžaduje posouzení jejich kvality. </a:t>
            </a:r>
          </a:p>
          <a:p>
            <a:r>
              <a:rPr lang="cs-CZ" sz="1200" kern="1200" dirty="0" smtClean="0">
                <a:solidFill>
                  <a:schemeClr val="tx1"/>
                </a:solidFill>
                <a:effectLst/>
                <a:latin typeface="+mn-lt"/>
                <a:ea typeface="+mn-ea"/>
                <a:cs typeface="+mn-cs"/>
              </a:rPr>
              <a:t>Přehled o tom, co je „k dispozici“ pro vaši práci, ale nestačí. V tomto bodě si musíte umět položit výzkumnou otázku. Podstatně rychleji budete při psaní postupovat (a dosáhnete lepších výsledků), pokud začněte nikoliv pouhou rešerší všeho, co již bylo napsáno, ale zaměříte se na konkrétní problém, o který vám jde – a vše další „nabalíte“ kolem něj.</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3</a:t>
            </a:fld>
            <a:endParaRPr lang="cs-CZ"/>
          </a:p>
        </p:txBody>
      </p:sp>
    </p:spTree>
    <p:extLst>
      <p:ext uri="{BB962C8B-B14F-4D97-AF65-F5344CB8AC3E}">
        <p14:creationId xmlns:p14="http://schemas.microsoft.com/office/powerpoint/2010/main" val="1846472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u="sng" dirty="0" smtClean="0"/>
              <a:t>Nalezení výzkumné otázky</a:t>
            </a:r>
          </a:p>
          <a:p>
            <a:r>
              <a:rPr lang="cs-CZ" sz="1200" kern="1200" dirty="0" smtClean="0">
                <a:solidFill>
                  <a:schemeClr val="tx1"/>
                </a:solidFill>
                <a:effectLst/>
                <a:latin typeface="+mn-lt"/>
                <a:ea typeface="+mn-ea"/>
                <a:cs typeface="+mn-cs"/>
              </a:rPr>
              <a:t>Postupně, jak se ve své oblasti stále více vyznáte, zjišťujete, které jsou základní problémy, co je okrajové, kterým otázkám je věnovaná menší pozornost.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Možná objevíte problém, který byste na základě své zkušenosti dovedli lépe popsat, nebo jisté „bílé místo“ v existujícím výzkumu.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Snaha zjistit něco, o čem se dosud nic nepublikovalo, pak bude „hybnou silou“ vaší výzkumné činnosti.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Bude vás motivovat k dalšímu hledání v literatuře, pomůže vám formulovat vaše argumenty, a vytvořit si vlastní názor na zdroje, které používáte.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O způsobech, jak výzkumnou otázku „generovat“, jsme se učili v minulé lekci.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Obecně můžete použít tázací zájmena: Jak? Proč? K čemu? atd. Mějte ale na paměti, že je třeba nalézt cestu, jak tyto otázky zodpovědět – a své závěry obhájit.</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4</a:t>
            </a:fld>
            <a:endParaRPr lang="cs-CZ"/>
          </a:p>
        </p:txBody>
      </p:sp>
    </p:spTree>
    <p:extLst>
      <p:ext uri="{BB962C8B-B14F-4D97-AF65-F5344CB8AC3E}">
        <p14:creationId xmlns:p14="http://schemas.microsoft.com/office/powerpoint/2010/main" val="3888841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smtClean="0">
                <a:solidFill>
                  <a:schemeClr val="tx1"/>
                </a:solidFill>
                <a:effectLst/>
                <a:latin typeface="+mn-lt"/>
                <a:ea typeface="+mn-ea"/>
                <a:cs typeface="+mn-cs"/>
              </a:rPr>
              <a:t>Strukturované otázky</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Ze je naše varianta „Pěti klíčových pojmů dramatiky“ od </a:t>
            </a:r>
            <a:r>
              <a:rPr lang="cs-CZ" sz="1200" kern="1200" dirty="0" err="1" smtClean="0">
                <a:solidFill>
                  <a:schemeClr val="tx1"/>
                </a:solidFill>
                <a:effectLst/>
                <a:latin typeface="+mn-lt"/>
                <a:ea typeface="+mn-ea"/>
                <a:cs typeface="+mn-cs"/>
              </a:rPr>
              <a:t>Burkeho</a:t>
            </a:r>
            <a:r>
              <a:rPr lang="cs-CZ" sz="1200" kern="1200" dirty="0" smtClean="0">
                <a:solidFill>
                  <a:schemeClr val="tx1"/>
                </a:solidFill>
                <a:effectLst/>
                <a:latin typeface="+mn-lt"/>
                <a:ea typeface="+mn-ea"/>
                <a:cs typeface="+mn-cs"/>
              </a:rPr>
              <a:t>:</a:t>
            </a:r>
          </a:p>
          <a:p>
            <a:pPr hangingPunct="0"/>
            <a:r>
              <a:rPr lang="cs-CZ" sz="1200" b="1" kern="1200" cap="all" dirty="0" smtClean="0">
                <a:solidFill>
                  <a:schemeClr val="tx1"/>
                </a:solidFill>
                <a:effectLst/>
                <a:latin typeface="+mn-lt"/>
                <a:ea typeface="+mn-ea"/>
                <a:cs typeface="+mn-cs"/>
              </a:rPr>
              <a:t>Jednání</a:t>
            </a:r>
          </a:p>
          <a:p>
            <a:r>
              <a:rPr lang="cs-CZ" sz="1200" kern="1200" dirty="0" smtClean="0">
                <a:solidFill>
                  <a:schemeClr val="tx1"/>
                </a:solidFill>
                <a:effectLst/>
                <a:latin typeface="+mn-lt"/>
                <a:ea typeface="+mn-ea"/>
                <a:cs typeface="+mn-cs"/>
              </a:rPr>
              <a:t>Co je průmyslová revoluce?</a:t>
            </a:r>
          </a:p>
          <a:p>
            <a:r>
              <a:rPr lang="cs-CZ" sz="1200" kern="1200" dirty="0" smtClean="0">
                <a:solidFill>
                  <a:schemeClr val="tx1"/>
                </a:solidFill>
                <a:effectLst/>
                <a:latin typeface="+mn-lt"/>
                <a:ea typeface="+mn-ea"/>
                <a:cs typeface="+mn-cs"/>
              </a:rPr>
              <a:t>	Co se děje? Co je to?</a:t>
            </a:r>
          </a:p>
          <a:p>
            <a:r>
              <a:rPr lang="cs-CZ" sz="1200" kern="1200" dirty="0" smtClean="0">
                <a:solidFill>
                  <a:schemeClr val="tx1"/>
                </a:solidFill>
                <a:effectLst/>
                <a:latin typeface="+mn-lt"/>
                <a:ea typeface="+mn-ea"/>
                <a:cs typeface="+mn-cs"/>
              </a:rPr>
              <a:t>	Co se stalo? Co se nestalo?</a:t>
            </a:r>
          </a:p>
          <a:p>
            <a:r>
              <a:rPr lang="cs-CZ" sz="1200" kern="1200" dirty="0" smtClean="0">
                <a:solidFill>
                  <a:schemeClr val="tx1"/>
                </a:solidFill>
                <a:effectLst/>
                <a:latin typeface="+mn-lt"/>
                <a:ea typeface="+mn-ea"/>
                <a:cs typeface="+mn-cs"/>
              </a:rPr>
              <a:t>	Co se stane? Co by se mohlo stát?</a:t>
            </a:r>
          </a:p>
          <a:p>
            <a:r>
              <a:rPr lang="cs-CZ" sz="1200" kern="1200" dirty="0" smtClean="0">
                <a:solidFill>
                  <a:schemeClr val="tx1"/>
                </a:solidFill>
                <a:effectLst/>
                <a:latin typeface="+mn-lt"/>
                <a:ea typeface="+mn-ea"/>
                <a:cs typeface="+mn-cs"/>
              </a:rPr>
              <a:t> </a:t>
            </a:r>
          </a:p>
          <a:p>
            <a:pPr hangingPunct="0"/>
            <a:r>
              <a:rPr lang="cs-CZ" sz="1200" b="1" kern="1200" cap="all" dirty="0" smtClean="0">
                <a:solidFill>
                  <a:schemeClr val="tx1"/>
                </a:solidFill>
                <a:effectLst/>
                <a:latin typeface="+mn-lt"/>
                <a:ea typeface="+mn-ea"/>
                <a:cs typeface="+mn-cs"/>
              </a:rPr>
              <a:t>Aktér-agent</a:t>
            </a:r>
          </a:p>
          <a:p>
            <a:r>
              <a:rPr lang="cs-CZ" sz="1200" kern="1200" dirty="0" smtClean="0">
                <a:solidFill>
                  <a:schemeClr val="tx1"/>
                </a:solidFill>
                <a:effectLst/>
                <a:latin typeface="+mn-lt"/>
                <a:ea typeface="+mn-ea"/>
                <a:cs typeface="+mn-cs"/>
              </a:rPr>
              <a:t>Co byly příčiny průmyslové revoluce?</a:t>
            </a:r>
          </a:p>
          <a:p>
            <a:r>
              <a:rPr lang="cs-CZ" sz="1200" kern="1200" dirty="0" smtClean="0">
                <a:solidFill>
                  <a:schemeClr val="tx1"/>
                </a:solidFill>
                <a:effectLst/>
                <a:latin typeface="+mn-lt"/>
                <a:ea typeface="+mn-ea"/>
                <a:cs typeface="+mn-cs"/>
              </a:rPr>
              <a:t>	Kdo ji dělá? Kdo ji dělal?</a:t>
            </a:r>
          </a:p>
          <a:p>
            <a:r>
              <a:rPr lang="cs-CZ" sz="1200" kern="1200" dirty="0" smtClean="0">
                <a:solidFill>
                  <a:schemeClr val="tx1"/>
                </a:solidFill>
                <a:effectLst/>
                <a:latin typeface="+mn-lt"/>
                <a:ea typeface="+mn-ea"/>
                <a:cs typeface="+mn-cs"/>
              </a:rPr>
              <a:t>	Prostřednictvím čeho byla vyvolána nebo co ji zapříčinilo?</a:t>
            </a:r>
          </a:p>
          <a:p>
            <a:r>
              <a:rPr lang="cs-CZ" sz="1200" kern="1200" dirty="0" smtClean="0">
                <a:solidFill>
                  <a:schemeClr val="tx1"/>
                </a:solidFill>
                <a:effectLst/>
                <a:latin typeface="+mn-lt"/>
                <a:ea typeface="+mn-ea"/>
                <a:cs typeface="+mn-cs"/>
              </a:rPr>
              <a:t>	Nebo nezapříčinilo?</a:t>
            </a:r>
          </a:p>
          <a:p>
            <a:r>
              <a:rPr lang="cs-CZ" sz="1200" kern="1200" dirty="0" smtClean="0">
                <a:solidFill>
                  <a:schemeClr val="tx1"/>
                </a:solidFill>
                <a:effectLst/>
                <a:latin typeface="+mn-lt"/>
                <a:ea typeface="+mn-ea"/>
                <a:cs typeface="+mn-cs"/>
              </a:rPr>
              <a:t>	Jak se to stalo?</a:t>
            </a:r>
          </a:p>
          <a:p>
            <a:r>
              <a:rPr lang="cs-CZ" sz="1200" kern="1200" dirty="0" smtClean="0">
                <a:solidFill>
                  <a:schemeClr val="tx1"/>
                </a:solidFill>
                <a:effectLst/>
                <a:latin typeface="+mn-lt"/>
                <a:ea typeface="+mn-ea"/>
                <a:cs typeface="+mn-cs"/>
              </a:rPr>
              <a:t> </a:t>
            </a:r>
          </a:p>
          <a:p>
            <a:pPr hangingPunct="0"/>
            <a:r>
              <a:rPr lang="cs-CZ" sz="1200" b="1" kern="1200" cap="all" dirty="0" smtClean="0">
                <a:solidFill>
                  <a:schemeClr val="tx1"/>
                </a:solidFill>
                <a:effectLst/>
                <a:latin typeface="+mn-lt"/>
                <a:ea typeface="+mn-ea"/>
                <a:cs typeface="+mn-cs"/>
              </a:rPr>
              <a:t>Dějiště</a:t>
            </a:r>
          </a:p>
          <a:p>
            <a:r>
              <a:rPr lang="cs-CZ" sz="1200" kern="1200" dirty="0" smtClean="0">
                <a:solidFill>
                  <a:schemeClr val="tx1"/>
                </a:solidFill>
                <a:effectLst/>
                <a:latin typeface="+mn-lt"/>
                <a:ea typeface="+mn-ea"/>
                <a:cs typeface="+mn-cs"/>
              </a:rPr>
              <a:t>Kde proběhla průmyslová revoluce?</a:t>
            </a:r>
          </a:p>
          <a:p>
            <a:r>
              <a:rPr lang="cs-CZ" sz="1200" kern="1200" dirty="0" smtClean="0">
                <a:solidFill>
                  <a:schemeClr val="tx1"/>
                </a:solidFill>
                <a:effectLst/>
                <a:latin typeface="+mn-lt"/>
                <a:ea typeface="+mn-ea"/>
                <a:cs typeface="+mn-cs"/>
              </a:rPr>
              <a:t>Kdy proběhla?</a:t>
            </a:r>
          </a:p>
          <a:p>
            <a:r>
              <a:rPr lang="cs-CZ" sz="1200" kern="1200" dirty="0" smtClean="0">
                <a:solidFill>
                  <a:schemeClr val="tx1"/>
                </a:solidFill>
                <a:effectLst/>
                <a:latin typeface="+mn-lt"/>
                <a:ea typeface="+mn-ea"/>
                <a:cs typeface="+mn-cs"/>
              </a:rPr>
              <a:t>Co bylo jejím pozadím?</a:t>
            </a:r>
          </a:p>
          <a:p>
            <a:r>
              <a:rPr lang="cs-CZ" sz="1200" kern="1200" dirty="0" smtClean="0">
                <a:solidFill>
                  <a:schemeClr val="tx1"/>
                </a:solidFill>
                <a:effectLst/>
                <a:latin typeface="+mn-lt"/>
                <a:ea typeface="+mn-ea"/>
                <a:cs typeface="+mn-cs"/>
              </a:rPr>
              <a:t>	Kde se děje?</a:t>
            </a:r>
          </a:p>
          <a:p>
            <a:r>
              <a:rPr lang="cs-CZ" sz="1200" kern="1200" dirty="0" smtClean="0">
                <a:solidFill>
                  <a:schemeClr val="tx1"/>
                </a:solidFill>
                <a:effectLst/>
                <a:latin typeface="+mn-lt"/>
                <a:ea typeface="+mn-ea"/>
                <a:cs typeface="+mn-cs"/>
              </a:rPr>
              <a:t>	Kde proběhla?</a:t>
            </a:r>
          </a:p>
          <a:p>
            <a:r>
              <a:rPr lang="cs-CZ" sz="1200" kern="1200" dirty="0" smtClean="0">
                <a:solidFill>
                  <a:schemeClr val="tx1"/>
                </a:solidFill>
                <a:effectLst/>
                <a:latin typeface="+mn-lt"/>
                <a:ea typeface="+mn-ea"/>
                <a:cs typeface="+mn-cs"/>
              </a:rPr>
              <a:t>	Kde proběhne? Kde by mohla proběhnout?</a:t>
            </a:r>
          </a:p>
          <a:p>
            <a:r>
              <a:rPr lang="cs-CZ" sz="1200" kern="1200" dirty="0" smtClean="0">
                <a:solidFill>
                  <a:schemeClr val="tx1"/>
                </a:solidFill>
                <a:effectLst/>
                <a:latin typeface="+mn-lt"/>
                <a:ea typeface="+mn-ea"/>
                <a:cs typeface="+mn-cs"/>
              </a:rPr>
              <a:t>	Kdy proběhla?</a:t>
            </a:r>
          </a:p>
          <a:p>
            <a:r>
              <a:rPr lang="cs-CZ" sz="1200" kern="1200" dirty="0" smtClean="0">
                <a:solidFill>
                  <a:schemeClr val="tx1"/>
                </a:solidFill>
                <a:effectLst/>
                <a:latin typeface="+mn-lt"/>
                <a:ea typeface="+mn-ea"/>
                <a:cs typeface="+mn-cs"/>
              </a:rPr>
              <a:t>Co je pozadím?</a:t>
            </a:r>
          </a:p>
          <a:p>
            <a:r>
              <a:rPr lang="cs-CZ" sz="1200" kern="1200" dirty="0" smtClean="0">
                <a:solidFill>
                  <a:schemeClr val="tx1"/>
                </a:solidFill>
                <a:effectLst/>
                <a:latin typeface="+mn-lt"/>
                <a:ea typeface="+mn-ea"/>
                <a:cs typeface="+mn-cs"/>
              </a:rPr>
              <a:t> </a:t>
            </a:r>
          </a:p>
          <a:p>
            <a:pPr hangingPunct="0"/>
            <a:r>
              <a:rPr lang="cs-CZ" sz="1200" b="1" kern="1200" cap="all" dirty="0" smtClean="0">
                <a:solidFill>
                  <a:schemeClr val="tx1"/>
                </a:solidFill>
                <a:effectLst/>
                <a:latin typeface="+mn-lt"/>
                <a:ea typeface="+mn-ea"/>
                <a:cs typeface="+mn-cs"/>
              </a:rPr>
              <a:t>Účel</a:t>
            </a:r>
          </a:p>
          <a:p>
            <a:r>
              <a:rPr lang="cs-CZ" sz="1200" kern="1200" dirty="0" smtClean="0">
                <a:solidFill>
                  <a:schemeClr val="tx1"/>
                </a:solidFill>
                <a:effectLst/>
                <a:latin typeface="+mn-lt"/>
                <a:ea typeface="+mn-ea"/>
                <a:cs typeface="+mn-cs"/>
              </a:rPr>
              <a:t>Proč proběhla průmyslová revoluce?</a:t>
            </a:r>
          </a:p>
          <a:p>
            <a:r>
              <a:rPr lang="cs-CZ" sz="1200" kern="1200" dirty="0" smtClean="0">
                <a:solidFill>
                  <a:schemeClr val="tx1"/>
                </a:solidFill>
                <a:effectLst/>
                <a:latin typeface="+mn-lt"/>
                <a:ea typeface="+mn-ea"/>
                <a:cs typeface="+mn-cs"/>
              </a:rPr>
              <a:t>	Jaké podmínky to umožnily?</a:t>
            </a:r>
          </a:p>
          <a:p>
            <a:r>
              <a:rPr lang="cs-CZ" sz="1200" kern="1200" dirty="0" smtClean="0">
                <a:solidFill>
                  <a:schemeClr val="tx1"/>
                </a:solidFill>
                <a:effectLst/>
                <a:latin typeface="+mn-lt"/>
                <a:ea typeface="+mn-ea"/>
                <a:cs typeface="+mn-cs"/>
              </a:rPr>
              <a:t>	Proč či proč ne?</a:t>
            </a:r>
          </a:p>
          <a:p>
            <a:r>
              <a:rPr lang="cs-CZ" sz="1200" kern="1200" dirty="0" smtClean="0">
                <a:solidFill>
                  <a:schemeClr val="tx1"/>
                </a:solidFill>
                <a:effectLst/>
                <a:latin typeface="+mn-lt"/>
                <a:ea typeface="+mn-ea"/>
                <a:cs typeface="+mn-cs"/>
              </a:rPr>
              <a:t>=</a:t>
            </a:r>
            <a:r>
              <a:rPr lang="cs-CZ" sz="1200" kern="1200" cap="all" dirty="0" err="1" smtClean="0">
                <a:solidFill>
                  <a:schemeClr val="tx1"/>
                </a:solidFill>
                <a:effectLst/>
                <a:latin typeface="+mn-lt"/>
                <a:ea typeface="+mn-ea"/>
                <a:cs typeface="+mn-cs"/>
              </a:rPr>
              <a:t>Schreib-Guide</a:t>
            </a:r>
            <a:r>
              <a:rPr lang="cs-CZ" sz="1200" kern="1200" cap="all" dirty="0" smtClean="0">
                <a:solidFill>
                  <a:schemeClr val="tx1"/>
                </a:solidFill>
                <a:effectLst/>
                <a:latin typeface="+mn-lt"/>
                <a:ea typeface="+mn-ea"/>
                <a:cs typeface="+mn-cs"/>
              </a:rPr>
              <a:t> </a:t>
            </a:r>
            <a:r>
              <a:rPr lang="cs-CZ" sz="1200" kern="1200" cap="all" dirty="0" err="1" smtClean="0">
                <a:solidFill>
                  <a:schemeClr val="tx1"/>
                </a:solidFill>
                <a:effectLst/>
                <a:latin typeface="+mn-lt"/>
                <a:ea typeface="+mn-ea"/>
                <a:cs typeface="+mn-cs"/>
              </a:rPr>
              <a:t>Geschichte</a:t>
            </a:r>
            <a:r>
              <a:rPr lang="cs-CZ" sz="1200" kern="1200" dirty="0" smtClean="0">
                <a:solidFill>
                  <a:schemeClr val="tx1"/>
                </a:solidFill>
                <a:effectLst/>
                <a:latin typeface="+mn-lt"/>
                <a:ea typeface="+mn-ea"/>
                <a:cs typeface="+mn-cs"/>
              </a:rPr>
              <a:t>, 67-68=</a:t>
            </a:r>
          </a:p>
          <a:p>
            <a:r>
              <a:rPr lang="cs-CZ" sz="1200" kern="1200" dirty="0" smtClean="0">
                <a:solidFill>
                  <a:schemeClr val="tx1"/>
                </a:solidFill>
                <a:effectLst/>
                <a:latin typeface="+mn-lt"/>
                <a:ea typeface="+mn-ea"/>
                <a:cs typeface="+mn-cs"/>
              </a:rPr>
              <a:t> </a:t>
            </a:r>
          </a:p>
          <a:p>
            <a:r>
              <a:rPr lang="cs-CZ" sz="1200" kern="1200" dirty="0" smtClean="0">
                <a:solidFill>
                  <a:schemeClr val="tx1"/>
                </a:solidFill>
                <a:effectLst/>
                <a:latin typeface="+mn-lt"/>
                <a:ea typeface="+mn-ea"/>
                <a:cs typeface="+mn-cs"/>
              </a:rPr>
              <a:t>Zásadní změny u přepracování hrubého textu Evy-Marie </a:t>
            </a:r>
            <a:r>
              <a:rPr lang="cs-CZ" sz="1200" kern="1200" dirty="0" err="1" smtClean="0">
                <a:solidFill>
                  <a:schemeClr val="tx1"/>
                </a:solidFill>
                <a:effectLst/>
                <a:latin typeface="+mn-lt"/>
                <a:ea typeface="+mn-ea"/>
                <a:cs typeface="+mn-cs"/>
              </a:rPr>
              <a:t>Goyové</a:t>
            </a:r>
            <a:r>
              <a:rPr lang="cs-CZ" sz="1200" kern="1200" dirty="0" smtClean="0">
                <a:solidFill>
                  <a:schemeClr val="tx1"/>
                </a:solidFill>
                <a:effectLst/>
                <a:latin typeface="+mn-lt"/>
                <a:ea typeface="+mn-ea"/>
                <a:cs typeface="+mn-cs"/>
              </a:rPr>
              <a:t> v hotový článek spočívají v tom, že vynechává nepodstatné, soustředí se na signifikantní body a dodává podrobné příklady na podporu svých tvrzení. V konečné fázi potřebují mnozí z nás někoho, kdo přečte, co jsme napsali a reaguje na to. Mnoho z vyučujících nechávají studenty pracovat ve dvou, aby si ještě během psaní práce vzájemně četli a komentovali. Mají to vyzkoušet s přítelem či přítelkyní v semináři. =</a:t>
            </a:r>
            <a:r>
              <a:rPr lang="cs-CZ" sz="1200" kern="1200" cap="all" dirty="0" err="1" smtClean="0">
                <a:solidFill>
                  <a:schemeClr val="tx1"/>
                </a:solidFill>
                <a:effectLst/>
                <a:latin typeface="+mn-lt"/>
                <a:ea typeface="+mn-ea"/>
                <a:cs typeface="+mn-cs"/>
              </a:rPr>
              <a:t>Schreib-Guide</a:t>
            </a:r>
            <a:r>
              <a:rPr lang="cs-CZ" sz="1200" kern="1200" cap="all" dirty="0" smtClean="0">
                <a:solidFill>
                  <a:schemeClr val="tx1"/>
                </a:solidFill>
                <a:effectLst/>
                <a:latin typeface="+mn-lt"/>
                <a:ea typeface="+mn-ea"/>
                <a:cs typeface="+mn-cs"/>
              </a:rPr>
              <a:t> </a:t>
            </a:r>
            <a:r>
              <a:rPr lang="cs-CZ" sz="1200" kern="1200" cap="all" dirty="0" err="1" smtClean="0">
                <a:solidFill>
                  <a:schemeClr val="tx1"/>
                </a:solidFill>
                <a:effectLst/>
                <a:latin typeface="+mn-lt"/>
                <a:ea typeface="+mn-ea"/>
                <a:cs typeface="+mn-cs"/>
              </a:rPr>
              <a:t>Geschichte</a:t>
            </a:r>
            <a:r>
              <a:rPr lang="cs-CZ" sz="1200" kern="1200" dirty="0" smtClean="0">
                <a:solidFill>
                  <a:schemeClr val="tx1"/>
                </a:solidFill>
                <a:effectLst/>
                <a:latin typeface="+mn-lt"/>
                <a:ea typeface="+mn-ea"/>
                <a:cs typeface="+mn-cs"/>
              </a:rPr>
              <a:t>, 76=</a:t>
            </a:r>
          </a:p>
          <a:p>
            <a:r>
              <a:rPr lang="cs-CZ" sz="1200" kern="1200" dirty="0" smtClean="0">
                <a:solidFill>
                  <a:schemeClr val="tx1"/>
                </a:solidFill>
                <a:effectLst/>
                <a:latin typeface="+mn-lt"/>
                <a:ea typeface="+mn-ea"/>
                <a:cs typeface="+mn-cs"/>
              </a:rPr>
              <a:t> </a:t>
            </a:r>
          </a:p>
          <a:p>
            <a:r>
              <a:rPr lang="cs-CZ" sz="1200" kern="1200" dirty="0" smtClean="0">
                <a:solidFill>
                  <a:schemeClr val="tx1"/>
                </a:solidFill>
                <a:effectLst/>
                <a:latin typeface="+mn-lt"/>
                <a:ea typeface="+mn-ea"/>
                <a:cs typeface="+mn-cs"/>
              </a:rPr>
              <a:t>biografická metoda - </a:t>
            </a:r>
            <a:r>
              <a:rPr lang="cs-CZ" sz="1200" kern="1200" dirty="0" err="1" smtClean="0">
                <a:solidFill>
                  <a:schemeClr val="tx1"/>
                </a:solidFill>
                <a:effectLst/>
                <a:latin typeface="+mn-lt"/>
                <a:ea typeface="+mn-ea"/>
                <a:cs typeface="+mn-cs"/>
              </a:rPr>
              <a:t>dpovědi</a:t>
            </a:r>
            <a:r>
              <a:rPr lang="cs-CZ" sz="1200" kern="1200" dirty="0" smtClean="0">
                <a:solidFill>
                  <a:schemeClr val="tx1"/>
                </a:solidFill>
                <a:effectLst/>
                <a:latin typeface="+mn-lt"/>
                <a:ea typeface="+mn-ea"/>
                <a:cs typeface="+mn-cs"/>
              </a:rPr>
              <a:t> na následující otázky poskytují dobrou biografickou interpretace:</a:t>
            </a:r>
          </a:p>
          <a:p>
            <a:pPr lvl="0"/>
            <a:r>
              <a:rPr lang="cs-CZ" sz="1200" kern="1200" dirty="0" smtClean="0">
                <a:solidFill>
                  <a:schemeClr val="tx1"/>
                </a:solidFill>
                <a:effectLst/>
                <a:latin typeface="+mn-lt"/>
                <a:ea typeface="+mn-ea"/>
                <a:cs typeface="+mn-cs"/>
              </a:rPr>
              <a:t>Kdy osoba žila?</a:t>
            </a:r>
          </a:p>
          <a:p>
            <a:pPr lvl="0"/>
            <a:r>
              <a:rPr lang="cs-CZ" sz="1200" kern="1200" dirty="0" smtClean="0">
                <a:solidFill>
                  <a:schemeClr val="tx1"/>
                </a:solidFill>
                <a:effectLst/>
                <a:latin typeface="+mn-lt"/>
                <a:ea typeface="+mn-ea"/>
                <a:cs typeface="+mn-cs"/>
              </a:rPr>
              <a:t>Jaké zázemí má tato osoba?</a:t>
            </a:r>
          </a:p>
          <a:p>
            <a:pPr lvl="0"/>
            <a:r>
              <a:rPr lang="cs-CZ" sz="1200" kern="1200" dirty="0" smtClean="0">
                <a:solidFill>
                  <a:schemeClr val="tx1"/>
                </a:solidFill>
                <a:effectLst/>
                <a:latin typeface="+mn-lt"/>
                <a:ea typeface="+mn-ea"/>
                <a:cs typeface="+mn-cs"/>
              </a:rPr>
              <a:t>Co tato osoba dělala?</a:t>
            </a:r>
          </a:p>
          <a:p>
            <a:pPr lvl="0"/>
            <a:r>
              <a:rPr lang="cs-CZ" sz="1200" kern="1200" dirty="0" smtClean="0">
                <a:solidFill>
                  <a:schemeClr val="tx1"/>
                </a:solidFill>
                <a:effectLst/>
                <a:latin typeface="+mn-lt"/>
                <a:ea typeface="+mn-ea"/>
                <a:cs typeface="+mn-cs"/>
              </a:rPr>
              <a:t>Co jsou její nejdůležitější myšlenky a skutky a jaké důležité vztahy udržovala s ostatními lidmi?</a:t>
            </a:r>
          </a:p>
          <a:p>
            <a:pPr lvl="0"/>
            <a:r>
              <a:rPr lang="cs-CZ" sz="1200" kern="1200" dirty="0" smtClean="0">
                <a:solidFill>
                  <a:schemeClr val="tx1"/>
                </a:solidFill>
                <a:effectLst/>
                <a:latin typeface="+mn-lt"/>
                <a:ea typeface="+mn-ea"/>
                <a:cs typeface="+mn-cs"/>
              </a:rPr>
              <a:t>Jak se tato osoba ve své době vyznamenala? =</a:t>
            </a:r>
            <a:r>
              <a:rPr lang="cs-CZ" sz="1200" kern="1200" cap="all" dirty="0" err="1" smtClean="0">
                <a:solidFill>
                  <a:schemeClr val="tx1"/>
                </a:solidFill>
                <a:effectLst/>
                <a:latin typeface="+mn-lt"/>
                <a:ea typeface="+mn-ea"/>
                <a:cs typeface="+mn-cs"/>
              </a:rPr>
              <a:t>Schreib-Guide</a:t>
            </a:r>
            <a:r>
              <a:rPr lang="cs-CZ" sz="1200" kern="1200" cap="all" dirty="0" smtClean="0">
                <a:solidFill>
                  <a:schemeClr val="tx1"/>
                </a:solidFill>
                <a:effectLst/>
                <a:latin typeface="+mn-lt"/>
                <a:ea typeface="+mn-ea"/>
                <a:cs typeface="+mn-cs"/>
              </a:rPr>
              <a:t> Geschichte</a:t>
            </a:r>
            <a:r>
              <a:rPr lang="cs-CZ" sz="1200" kern="1200" dirty="0" smtClean="0">
                <a:solidFill>
                  <a:schemeClr val="tx1"/>
                </a:solidFill>
                <a:effectLst/>
                <a:latin typeface="+mn-lt"/>
                <a:ea typeface="+mn-ea"/>
                <a:cs typeface="+mn-cs"/>
              </a:rPr>
              <a:t>,79=</a:t>
            </a:r>
          </a:p>
          <a:p>
            <a:r>
              <a:rPr lang="cs-CZ" sz="1200" kern="1200" dirty="0" smtClean="0">
                <a:solidFill>
                  <a:schemeClr val="tx1"/>
                </a:solidFill>
                <a:effectLst/>
                <a:latin typeface="+mn-lt"/>
                <a:ea typeface="+mn-ea"/>
                <a:cs typeface="+mn-cs"/>
              </a:rPr>
              <a:t> </a:t>
            </a:r>
          </a:p>
          <a:p>
            <a:endParaRPr lang="cs-CZ" dirty="0"/>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5</a:t>
            </a:fld>
            <a:endParaRPr lang="cs-CZ"/>
          </a:p>
        </p:txBody>
      </p:sp>
    </p:spTree>
    <p:extLst>
      <p:ext uri="{BB962C8B-B14F-4D97-AF65-F5344CB8AC3E}">
        <p14:creationId xmlns:p14="http://schemas.microsoft.com/office/powerpoint/2010/main" val="353319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hangingPunct="0"/>
            <a:r>
              <a:rPr lang="cs-CZ" sz="1200" b="1" kern="1200" cap="all" dirty="0" smtClean="0">
                <a:solidFill>
                  <a:schemeClr val="tx1"/>
                </a:solidFill>
                <a:effectLst/>
                <a:latin typeface="+mn-lt"/>
                <a:ea typeface="+mn-ea"/>
                <a:cs typeface="+mn-cs"/>
              </a:rPr>
              <a:t>Účel</a:t>
            </a:r>
          </a:p>
          <a:p>
            <a:r>
              <a:rPr lang="cs-CZ" sz="1200" kern="1200" dirty="0" smtClean="0">
                <a:solidFill>
                  <a:schemeClr val="tx1"/>
                </a:solidFill>
                <a:effectLst/>
                <a:latin typeface="+mn-lt"/>
                <a:ea typeface="+mn-ea"/>
                <a:cs typeface="+mn-cs"/>
              </a:rPr>
              <a:t>Proč proběhla průmyslová revoluce?</a:t>
            </a:r>
          </a:p>
          <a:p>
            <a:r>
              <a:rPr lang="cs-CZ" sz="1200" kern="1200" dirty="0" smtClean="0">
                <a:solidFill>
                  <a:schemeClr val="tx1"/>
                </a:solidFill>
                <a:effectLst/>
                <a:latin typeface="+mn-lt"/>
                <a:ea typeface="+mn-ea"/>
                <a:cs typeface="+mn-cs"/>
              </a:rPr>
              <a:t>	Jaké podmínky to umožnily?</a:t>
            </a:r>
          </a:p>
          <a:p>
            <a:r>
              <a:rPr lang="cs-CZ" sz="1200" kern="1200" dirty="0" smtClean="0">
                <a:solidFill>
                  <a:schemeClr val="tx1"/>
                </a:solidFill>
                <a:effectLst/>
                <a:latin typeface="+mn-lt"/>
                <a:ea typeface="+mn-ea"/>
                <a:cs typeface="+mn-cs"/>
              </a:rPr>
              <a:t>	Proč či proč ne?</a:t>
            </a:r>
          </a:p>
          <a:p>
            <a:r>
              <a:rPr lang="cs-CZ" sz="1200" kern="1200" dirty="0" smtClean="0">
                <a:solidFill>
                  <a:schemeClr val="tx1"/>
                </a:solidFill>
                <a:effectLst/>
                <a:latin typeface="+mn-lt"/>
                <a:ea typeface="+mn-ea"/>
                <a:cs typeface="+mn-cs"/>
              </a:rPr>
              <a:t>=</a:t>
            </a:r>
            <a:r>
              <a:rPr lang="cs-CZ" sz="1200" kern="1200" cap="all" dirty="0" err="1" smtClean="0">
                <a:solidFill>
                  <a:schemeClr val="tx1"/>
                </a:solidFill>
                <a:effectLst/>
                <a:latin typeface="+mn-lt"/>
                <a:ea typeface="+mn-ea"/>
                <a:cs typeface="+mn-cs"/>
              </a:rPr>
              <a:t>Schreib-Guide</a:t>
            </a:r>
            <a:r>
              <a:rPr lang="cs-CZ" sz="1200" kern="1200" cap="all" dirty="0" smtClean="0">
                <a:solidFill>
                  <a:schemeClr val="tx1"/>
                </a:solidFill>
                <a:effectLst/>
                <a:latin typeface="+mn-lt"/>
                <a:ea typeface="+mn-ea"/>
                <a:cs typeface="+mn-cs"/>
              </a:rPr>
              <a:t> </a:t>
            </a:r>
            <a:r>
              <a:rPr lang="cs-CZ" sz="1200" kern="1200" cap="all" dirty="0" err="1" smtClean="0">
                <a:solidFill>
                  <a:schemeClr val="tx1"/>
                </a:solidFill>
                <a:effectLst/>
                <a:latin typeface="+mn-lt"/>
                <a:ea typeface="+mn-ea"/>
                <a:cs typeface="+mn-cs"/>
              </a:rPr>
              <a:t>Geschichte</a:t>
            </a:r>
            <a:r>
              <a:rPr lang="cs-CZ" sz="1200" kern="1200" dirty="0" smtClean="0">
                <a:solidFill>
                  <a:schemeClr val="tx1"/>
                </a:solidFill>
                <a:effectLst/>
                <a:latin typeface="+mn-lt"/>
                <a:ea typeface="+mn-ea"/>
                <a:cs typeface="+mn-cs"/>
              </a:rPr>
              <a:t>, 67-68=</a:t>
            </a:r>
          </a:p>
          <a:p>
            <a:r>
              <a:rPr lang="cs-CZ" sz="1200" kern="1200" dirty="0" smtClean="0">
                <a:solidFill>
                  <a:schemeClr val="tx1"/>
                </a:solidFill>
                <a:effectLst/>
                <a:latin typeface="+mn-lt"/>
                <a:ea typeface="+mn-ea"/>
                <a:cs typeface="+mn-cs"/>
              </a:rPr>
              <a:t> </a:t>
            </a:r>
          </a:p>
          <a:p>
            <a:r>
              <a:rPr lang="cs-CZ" sz="1200" kern="1200" dirty="0" smtClean="0">
                <a:solidFill>
                  <a:schemeClr val="tx1"/>
                </a:solidFill>
                <a:effectLst/>
                <a:latin typeface="+mn-lt"/>
                <a:ea typeface="+mn-ea"/>
                <a:cs typeface="+mn-cs"/>
              </a:rPr>
              <a:t>Zásadní změny u přepracování hrubého textu Evy-Marie </a:t>
            </a:r>
            <a:r>
              <a:rPr lang="cs-CZ" sz="1200" kern="1200" dirty="0" err="1" smtClean="0">
                <a:solidFill>
                  <a:schemeClr val="tx1"/>
                </a:solidFill>
                <a:effectLst/>
                <a:latin typeface="+mn-lt"/>
                <a:ea typeface="+mn-ea"/>
                <a:cs typeface="+mn-cs"/>
              </a:rPr>
              <a:t>Goyové</a:t>
            </a:r>
            <a:r>
              <a:rPr lang="cs-CZ" sz="1200" kern="1200" dirty="0" smtClean="0">
                <a:solidFill>
                  <a:schemeClr val="tx1"/>
                </a:solidFill>
                <a:effectLst/>
                <a:latin typeface="+mn-lt"/>
                <a:ea typeface="+mn-ea"/>
                <a:cs typeface="+mn-cs"/>
              </a:rPr>
              <a:t> v hotový článek spočívají v tom, že vynechává nepodstatné, soustředí se na signifikantní body a dodává podrobné příklady na podporu svých tvrzení. V konečné fázi potřebují mnozí z nás někoho, kdo přečte, co jsme napsali a reaguje na to. Mnoho z vyučujících nechávají studenty pracovat ve dvou, aby si ještě během psaní práce vzájemně četli a komentovali. Mají to vyzkoušet s přítelem či přítelkyní v semináři. =</a:t>
            </a:r>
            <a:r>
              <a:rPr lang="cs-CZ" sz="1200" kern="1200" cap="all" dirty="0" err="1" smtClean="0">
                <a:solidFill>
                  <a:schemeClr val="tx1"/>
                </a:solidFill>
                <a:effectLst/>
                <a:latin typeface="+mn-lt"/>
                <a:ea typeface="+mn-ea"/>
                <a:cs typeface="+mn-cs"/>
              </a:rPr>
              <a:t>Schreib-Guide</a:t>
            </a:r>
            <a:r>
              <a:rPr lang="cs-CZ" sz="1200" kern="1200" cap="all" dirty="0" smtClean="0">
                <a:solidFill>
                  <a:schemeClr val="tx1"/>
                </a:solidFill>
                <a:effectLst/>
                <a:latin typeface="+mn-lt"/>
                <a:ea typeface="+mn-ea"/>
                <a:cs typeface="+mn-cs"/>
              </a:rPr>
              <a:t> </a:t>
            </a:r>
            <a:r>
              <a:rPr lang="cs-CZ" sz="1200" kern="1200" cap="all" dirty="0" err="1" smtClean="0">
                <a:solidFill>
                  <a:schemeClr val="tx1"/>
                </a:solidFill>
                <a:effectLst/>
                <a:latin typeface="+mn-lt"/>
                <a:ea typeface="+mn-ea"/>
                <a:cs typeface="+mn-cs"/>
              </a:rPr>
              <a:t>Geschichte</a:t>
            </a:r>
            <a:r>
              <a:rPr lang="cs-CZ" sz="1200" kern="1200" dirty="0" smtClean="0">
                <a:solidFill>
                  <a:schemeClr val="tx1"/>
                </a:solidFill>
                <a:effectLst/>
                <a:latin typeface="+mn-lt"/>
                <a:ea typeface="+mn-ea"/>
                <a:cs typeface="+mn-cs"/>
              </a:rPr>
              <a:t>, 76=</a:t>
            </a:r>
          </a:p>
          <a:p>
            <a:r>
              <a:rPr lang="cs-CZ" sz="1200" kern="1200" dirty="0" smtClean="0">
                <a:solidFill>
                  <a:schemeClr val="tx1"/>
                </a:solidFill>
                <a:effectLst/>
                <a:latin typeface="+mn-lt"/>
                <a:ea typeface="+mn-ea"/>
                <a:cs typeface="+mn-cs"/>
              </a:rPr>
              <a:t> </a:t>
            </a:r>
          </a:p>
          <a:p>
            <a:r>
              <a:rPr lang="cs-CZ" sz="1200" kern="1200" dirty="0" smtClean="0">
                <a:solidFill>
                  <a:schemeClr val="tx1"/>
                </a:solidFill>
                <a:effectLst/>
                <a:latin typeface="+mn-lt"/>
                <a:ea typeface="+mn-ea"/>
                <a:cs typeface="+mn-cs"/>
              </a:rPr>
              <a:t>biografická metoda - </a:t>
            </a:r>
            <a:r>
              <a:rPr lang="cs-CZ" sz="1200" kern="1200" dirty="0" err="1" smtClean="0">
                <a:solidFill>
                  <a:schemeClr val="tx1"/>
                </a:solidFill>
                <a:effectLst/>
                <a:latin typeface="+mn-lt"/>
                <a:ea typeface="+mn-ea"/>
                <a:cs typeface="+mn-cs"/>
              </a:rPr>
              <a:t>dpovědi</a:t>
            </a:r>
            <a:r>
              <a:rPr lang="cs-CZ" sz="1200" kern="1200" dirty="0" smtClean="0">
                <a:solidFill>
                  <a:schemeClr val="tx1"/>
                </a:solidFill>
                <a:effectLst/>
                <a:latin typeface="+mn-lt"/>
                <a:ea typeface="+mn-ea"/>
                <a:cs typeface="+mn-cs"/>
              </a:rPr>
              <a:t> na následující otázky poskytují dobrou biografickou interpretace:</a:t>
            </a:r>
          </a:p>
          <a:p>
            <a:pPr lvl="0"/>
            <a:r>
              <a:rPr lang="cs-CZ" sz="1200" kern="1200" dirty="0" smtClean="0">
                <a:solidFill>
                  <a:schemeClr val="tx1"/>
                </a:solidFill>
                <a:effectLst/>
                <a:latin typeface="+mn-lt"/>
                <a:ea typeface="+mn-ea"/>
                <a:cs typeface="+mn-cs"/>
              </a:rPr>
              <a:t>Kdy osoba žila?</a:t>
            </a:r>
          </a:p>
          <a:p>
            <a:pPr lvl="0"/>
            <a:r>
              <a:rPr lang="cs-CZ" sz="1200" kern="1200" dirty="0" smtClean="0">
                <a:solidFill>
                  <a:schemeClr val="tx1"/>
                </a:solidFill>
                <a:effectLst/>
                <a:latin typeface="+mn-lt"/>
                <a:ea typeface="+mn-ea"/>
                <a:cs typeface="+mn-cs"/>
              </a:rPr>
              <a:t>Jaké zázemí má tato osoba?</a:t>
            </a:r>
          </a:p>
          <a:p>
            <a:pPr lvl="0"/>
            <a:r>
              <a:rPr lang="cs-CZ" sz="1200" kern="1200" dirty="0" smtClean="0">
                <a:solidFill>
                  <a:schemeClr val="tx1"/>
                </a:solidFill>
                <a:effectLst/>
                <a:latin typeface="+mn-lt"/>
                <a:ea typeface="+mn-ea"/>
                <a:cs typeface="+mn-cs"/>
              </a:rPr>
              <a:t>Co tato osoba dělala?</a:t>
            </a:r>
          </a:p>
          <a:p>
            <a:pPr lvl="0"/>
            <a:r>
              <a:rPr lang="cs-CZ" sz="1200" kern="1200" dirty="0" smtClean="0">
                <a:solidFill>
                  <a:schemeClr val="tx1"/>
                </a:solidFill>
                <a:effectLst/>
                <a:latin typeface="+mn-lt"/>
                <a:ea typeface="+mn-ea"/>
                <a:cs typeface="+mn-cs"/>
              </a:rPr>
              <a:t>Co jsou její nejdůležitější myšlenky a skutky a jaké důležité vztahy udržovala s ostatními lidmi?</a:t>
            </a:r>
          </a:p>
          <a:p>
            <a:pPr lvl="0"/>
            <a:r>
              <a:rPr lang="cs-CZ" sz="1200" kern="1200" dirty="0" smtClean="0">
                <a:solidFill>
                  <a:schemeClr val="tx1"/>
                </a:solidFill>
                <a:effectLst/>
                <a:latin typeface="+mn-lt"/>
                <a:ea typeface="+mn-ea"/>
                <a:cs typeface="+mn-cs"/>
              </a:rPr>
              <a:t>Jak se tato osoba ve své době vyznamenala? =</a:t>
            </a:r>
            <a:r>
              <a:rPr lang="cs-CZ" sz="1200" kern="1200" cap="all" dirty="0" err="1" smtClean="0">
                <a:solidFill>
                  <a:schemeClr val="tx1"/>
                </a:solidFill>
                <a:effectLst/>
                <a:latin typeface="+mn-lt"/>
                <a:ea typeface="+mn-ea"/>
                <a:cs typeface="+mn-cs"/>
              </a:rPr>
              <a:t>Schreib-Guide</a:t>
            </a:r>
            <a:r>
              <a:rPr lang="cs-CZ" sz="1200" kern="1200" cap="all" dirty="0" smtClean="0">
                <a:solidFill>
                  <a:schemeClr val="tx1"/>
                </a:solidFill>
                <a:effectLst/>
                <a:latin typeface="+mn-lt"/>
                <a:ea typeface="+mn-ea"/>
                <a:cs typeface="+mn-cs"/>
              </a:rPr>
              <a:t> Geschichte</a:t>
            </a:r>
            <a:r>
              <a:rPr lang="cs-CZ" sz="1200" kern="1200" dirty="0" smtClean="0">
                <a:solidFill>
                  <a:schemeClr val="tx1"/>
                </a:solidFill>
                <a:effectLst/>
                <a:latin typeface="+mn-lt"/>
                <a:ea typeface="+mn-ea"/>
                <a:cs typeface="+mn-cs"/>
              </a:rPr>
              <a:t>,79=</a:t>
            </a:r>
            <a:endParaRPr lang="cs-CZ" dirty="0"/>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6</a:t>
            </a:fld>
            <a:endParaRPr lang="cs-CZ"/>
          </a:p>
        </p:txBody>
      </p:sp>
    </p:spTree>
    <p:extLst>
      <p:ext uri="{BB962C8B-B14F-4D97-AF65-F5344CB8AC3E}">
        <p14:creationId xmlns:p14="http://schemas.microsoft.com/office/powerpoint/2010/main" val="4186454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u="sng" dirty="0" smtClean="0"/>
              <a:t>Formulace úvodní teze</a:t>
            </a:r>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Svůj problém a perspektivu jeho řešení formulujte pečlivě jako tezi – ta potom uvádí vaše téma, a také to, co na něm chcete ukázat. Je určitým závazkem vůči čtenářům, ukazuje, o čem budete pojednávat, a předjímá strukturu vaší práce. Ta totiž závisí na tématu, argumentech, které použijete, a zájmu, očekávání vašeho publika. </a:t>
            </a:r>
          </a:p>
          <a:p>
            <a:r>
              <a:rPr lang="cs-CZ" sz="1200" kern="1200" dirty="0" smtClean="0">
                <a:solidFill>
                  <a:schemeClr val="tx1"/>
                </a:solidFill>
                <a:effectLst/>
                <a:latin typeface="+mn-lt"/>
                <a:ea typeface="+mn-ea"/>
                <a:cs typeface="+mn-cs"/>
              </a:rPr>
              <a:t>V průběhu psaní se k této úvodní tezi vracejte, ověřujte si, zda se jí držíte a neodbíháte příliš od tématu. Jak ovšem postupně čtete a shromažďujete informace ke svému tématu, všímáte si, které vaši tezi podporují, které jí naopak odporují, co ji vyjasňuje, a kde se objevují pochybnosti. To vše bude potřeba vzít v úvahu; v závislosti na této reflexi budete muset svou tezi upravit.</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7</a:t>
            </a:fld>
            <a:endParaRPr lang="cs-CZ"/>
          </a:p>
        </p:txBody>
      </p:sp>
    </p:spTree>
    <p:extLst>
      <p:ext uri="{BB962C8B-B14F-4D97-AF65-F5344CB8AC3E}">
        <p14:creationId xmlns:p14="http://schemas.microsoft.com/office/powerpoint/2010/main" val="3572398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Další hledání v literatuře</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Od okamžiku, kdy jste si formulovali své výchozí stanovisko, začíná skutečné čtení. </a:t>
            </a:r>
          </a:p>
          <a:p>
            <a:r>
              <a:rPr lang="cs-CZ" sz="1200" kern="1200" dirty="0" smtClean="0">
                <a:solidFill>
                  <a:schemeClr val="tx1"/>
                </a:solidFill>
                <a:effectLst/>
                <a:latin typeface="+mn-lt"/>
                <a:ea typeface="+mn-ea"/>
                <a:cs typeface="+mn-cs"/>
              </a:rPr>
              <a:t>To, co jste si přečetli až dosud, vám pomohlo pouze k tomu, abyste si vytvořili koncept vašeho problému. </a:t>
            </a:r>
          </a:p>
          <a:p>
            <a:r>
              <a:rPr lang="cs-CZ" sz="1200" kern="1200" dirty="0" smtClean="0">
                <a:solidFill>
                  <a:schemeClr val="tx1"/>
                </a:solidFill>
                <a:effectLst/>
                <a:latin typeface="+mn-lt"/>
                <a:ea typeface="+mn-ea"/>
                <a:cs typeface="+mn-cs"/>
              </a:rPr>
              <a:t>Jakmile jej máte, čtete už s určitým záměrem, více si vybíráte – a děláte si poznámky o tom, co je pro vás relevantní. </a:t>
            </a:r>
          </a:p>
          <a:p>
            <a:r>
              <a:rPr lang="cs-CZ" sz="1200" kern="1200" dirty="0" smtClean="0">
                <a:solidFill>
                  <a:schemeClr val="tx1"/>
                </a:solidFill>
                <a:effectLst/>
                <a:latin typeface="+mn-lt"/>
                <a:ea typeface="+mn-ea"/>
                <a:cs typeface="+mn-cs"/>
              </a:rPr>
              <a:t>Části, které se vašeho problému netýkají, můžete přeskakovat. </a:t>
            </a:r>
          </a:p>
          <a:p>
            <a:r>
              <a:rPr lang="cs-CZ" sz="1200" kern="1200" dirty="0" smtClean="0">
                <a:solidFill>
                  <a:schemeClr val="tx1"/>
                </a:solidFill>
                <a:effectLst/>
                <a:latin typeface="+mn-lt"/>
                <a:ea typeface="+mn-ea"/>
                <a:cs typeface="+mn-cs"/>
              </a:rPr>
              <a:t>Nemusí jít o lineární proces – během něho se může vaše otázka měnit, problém redefinovat – a výzkum nabrat poněkud jiný směr.</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8</a:t>
            </a:fld>
            <a:endParaRPr lang="cs-CZ"/>
          </a:p>
        </p:txBody>
      </p:sp>
    </p:spTree>
    <p:extLst>
      <p:ext uri="{BB962C8B-B14F-4D97-AF65-F5344CB8AC3E}">
        <p14:creationId xmlns:p14="http://schemas.microsoft.com/office/powerpoint/2010/main" val="3059343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Poznámky - výpisky</a:t>
            </a:r>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Je třeba si umět dělat užitečné poznámky v rámci celého tohoto procesu.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Je mnoho způsobů – třeba si kopírovat celé články, zvýrazňovat důležitá místa, psaní výtahů či tvorba kartotéčních lístků se záznamy.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V každém případě je nutné napsat citaci zdroje (včetně stránky, ze které citujete) ve formě, kterou můžete později použít.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To vám později ušetří spoustu času a může předejít riziku plagiátorství.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V každém případě se však nedoporučuje přebírat větší části textu, i když budou řádně citovány – nesvědčí to o samostatné práci.</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9</a:t>
            </a:fld>
            <a:endParaRPr lang="cs-CZ"/>
          </a:p>
        </p:txBody>
      </p:sp>
    </p:spTree>
    <p:extLst>
      <p:ext uri="{BB962C8B-B14F-4D97-AF65-F5344CB8AC3E}">
        <p14:creationId xmlns:p14="http://schemas.microsoft.com/office/powerpoint/2010/main" val="939971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13D3A382-AD94-4DC6-8AAD-142AE62ED4EC}" type="datetimeFigureOut">
              <a:rPr lang="cs-CZ" smtClean="0"/>
              <a:t>04.11.2021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2004354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3D3A382-AD94-4DC6-8AAD-142AE62ED4EC}" type="datetimeFigureOut">
              <a:rPr lang="cs-CZ" smtClean="0"/>
              <a:t>04.11.2021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485674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3D3A382-AD94-4DC6-8AAD-142AE62ED4EC}" type="datetimeFigureOut">
              <a:rPr lang="cs-CZ" smtClean="0"/>
              <a:t>04.11.2021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217265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3D3A382-AD94-4DC6-8AAD-142AE62ED4EC}" type="datetimeFigureOut">
              <a:rPr lang="cs-CZ" smtClean="0"/>
              <a:t>04.11.2021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331942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13D3A382-AD94-4DC6-8AAD-142AE62ED4EC}" type="datetimeFigureOut">
              <a:rPr lang="cs-CZ" smtClean="0"/>
              <a:t>04.11.2021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1844069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3D3A382-AD94-4DC6-8AAD-142AE62ED4EC}" type="datetimeFigureOut">
              <a:rPr lang="cs-CZ" smtClean="0"/>
              <a:t>04.11.2021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4231829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3D3A382-AD94-4DC6-8AAD-142AE62ED4EC}" type="datetimeFigureOut">
              <a:rPr lang="cs-CZ" smtClean="0"/>
              <a:t>04.11.2021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1403406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3D3A382-AD94-4DC6-8AAD-142AE62ED4EC}" type="datetimeFigureOut">
              <a:rPr lang="cs-CZ" smtClean="0"/>
              <a:t>04.11.2021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1401296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3D3A382-AD94-4DC6-8AAD-142AE62ED4EC}" type="datetimeFigureOut">
              <a:rPr lang="cs-CZ" smtClean="0"/>
              <a:t>04.11.2021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3773502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3D3A382-AD94-4DC6-8AAD-142AE62ED4EC}" type="datetimeFigureOut">
              <a:rPr lang="cs-CZ" smtClean="0"/>
              <a:t>04.11.2021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415410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3D3A382-AD94-4DC6-8AAD-142AE62ED4EC}" type="datetimeFigureOut">
              <a:rPr lang="cs-CZ" smtClean="0"/>
              <a:t>04.11.2021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1814436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3A382-AD94-4DC6-8AAD-142AE62ED4EC}" type="datetimeFigureOut">
              <a:rPr lang="cs-CZ" smtClean="0"/>
              <a:t>04.11.2021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5FCD8-B688-452A-95DB-5F0E327BBC28}" type="slidenum">
              <a:rPr lang="cs-CZ" smtClean="0"/>
              <a:t>‹#›</a:t>
            </a:fld>
            <a:endParaRPr lang="cs-CZ"/>
          </a:p>
        </p:txBody>
      </p:sp>
    </p:spTree>
    <p:extLst>
      <p:ext uri="{BB962C8B-B14F-4D97-AF65-F5344CB8AC3E}">
        <p14:creationId xmlns:p14="http://schemas.microsoft.com/office/powerpoint/2010/main" val="1689640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09700" y="305934"/>
            <a:ext cx="9144000" cy="1163637"/>
          </a:xfrm>
        </p:spPr>
        <p:txBody>
          <a:bodyPr/>
          <a:lstStyle/>
          <a:p>
            <a:r>
              <a:rPr lang="cs-CZ" dirty="0" smtClean="0"/>
              <a:t>Teorie výzkumu - postup</a:t>
            </a:r>
            <a:endParaRPr lang="cs-CZ" dirty="0"/>
          </a:p>
        </p:txBody>
      </p:sp>
      <p:sp>
        <p:nvSpPr>
          <p:cNvPr id="3" name="Podnadpis 2"/>
          <p:cNvSpPr>
            <a:spLocks noGrp="1"/>
          </p:cNvSpPr>
          <p:nvPr>
            <p:ph type="subTitle" idx="1"/>
          </p:nvPr>
        </p:nvSpPr>
        <p:spPr>
          <a:xfrm>
            <a:off x="936171" y="1469571"/>
            <a:ext cx="10820399" cy="4963885"/>
          </a:xfrm>
        </p:spPr>
        <p:txBody>
          <a:bodyPr>
            <a:normAutofit/>
          </a:bodyPr>
          <a:lstStyle/>
          <a:p>
            <a:pPr marL="457200" indent="-457200" algn="l">
              <a:buAutoNum type="arabicParenR"/>
            </a:pPr>
            <a:r>
              <a:rPr lang="cs-CZ" sz="3600" dirty="0" smtClean="0"/>
              <a:t>Volba </a:t>
            </a:r>
            <a:r>
              <a:rPr lang="cs-CZ" sz="3600" dirty="0"/>
              <a:t>tématu a stanovení </a:t>
            </a:r>
            <a:r>
              <a:rPr lang="cs-CZ" sz="3600" dirty="0" smtClean="0"/>
              <a:t>problémů</a:t>
            </a:r>
          </a:p>
          <a:p>
            <a:pPr marL="457200" indent="-457200" algn="l">
              <a:buAutoNum type="arabicParenR"/>
            </a:pPr>
            <a:r>
              <a:rPr lang="cs-CZ" sz="3600" dirty="0" smtClean="0"/>
              <a:t>Zjištění</a:t>
            </a:r>
            <a:r>
              <a:rPr lang="cs-CZ" sz="3600" dirty="0"/>
              <a:t>, zda a jak je téma zpracováno v dosavadním vědeckém bádání. </a:t>
            </a:r>
            <a:endParaRPr lang="cs-CZ" sz="3600" dirty="0" smtClean="0"/>
          </a:p>
          <a:p>
            <a:pPr marL="457200" indent="-457200" algn="l">
              <a:buAutoNum type="arabicParenR"/>
            </a:pPr>
            <a:r>
              <a:rPr lang="cs-CZ" sz="3600" dirty="0" smtClean="0"/>
              <a:t>Zjištění </a:t>
            </a:r>
            <a:r>
              <a:rPr lang="cs-CZ" sz="3600" dirty="0"/>
              <a:t>okruhů pramenů, které se vztahují k </a:t>
            </a:r>
            <a:r>
              <a:rPr lang="cs-CZ" sz="3600" dirty="0" smtClean="0"/>
              <a:t>tématu</a:t>
            </a:r>
          </a:p>
          <a:p>
            <a:pPr marL="457200" indent="-457200" algn="l">
              <a:buAutoNum type="arabicParenR"/>
            </a:pPr>
            <a:r>
              <a:rPr lang="cs-CZ" sz="3600" dirty="0" smtClean="0"/>
              <a:t>Rekonstrukce </a:t>
            </a:r>
            <a:r>
              <a:rPr lang="cs-CZ" sz="3600" dirty="0"/>
              <a:t>historických procesů na základě studia literatury a </a:t>
            </a:r>
            <a:r>
              <a:rPr lang="cs-CZ" sz="3600" dirty="0" smtClean="0"/>
              <a:t>pramenů</a:t>
            </a:r>
          </a:p>
          <a:p>
            <a:pPr algn="l"/>
            <a:r>
              <a:rPr lang="cs-CZ" sz="3600" dirty="0" smtClean="0"/>
              <a:t>5</a:t>
            </a:r>
            <a:r>
              <a:rPr lang="cs-CZ" sz="3600" dirty="0"/>
              <a:t>) </a:t>
            </a:r>
            <a:r>
              <a:rPr lang="cs-CZ" sz="3600" dirty="0" smtClean="0"/>
              <a:t>Adekvátní </a:t>
            </a:r>
            <a:r>
              <a:rPr lang="cs-CZ" sz="3600" dirty="0"/>
              <a:t>jazykové vyjádření poznatků a jejich publikace. </a:t>
            </a:r>
          </a:p>
        </p:txBody>
      </p:sp>
    </p:spTree>
    <p:extLst>
      <p:ext uri="{BB962C8B-B14F-4D97-AF65-F5344CB8AC3E}">
        <p14:creationId xmlns:p14="http://schemas.microsoft.com/office/powerpoint/2010/main" val="1413586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Struktura budoucí </a:t>
            </a:r>
            <a:r>
              <a:rPr lang="cs-CZ" u="sng" dirty="0" smtClean="0"/>
              <a:t>práce</a:t>
            </a:r>
            <a:endParaRPr lang="cs-CZ" dirty="0"/>
          </a:p>
        </p:txBody>
      </p:sp>
      <p:sp>
        <p:nvSpPr>
          <p:cNvPr id="3" name="Zástupný symbol pro obsah 2"/>
          <p:cNvSpPr>
            <a:spLocks noGrp="1"/>
          </p:cNvSpPr>
          <p:nvPr>
            <p:ph idx="1"/>
          </p:nvPr>
        </p:nvSpPr>
        <p:spPr/>
        <p:txBody>
          <a:bodyPr>
            <a:normAutofit/>
          </a:bodyPr>
          <a:lstStyle/>
          <a:p>
            <a:r>
              <a:rPr lang="cs-CZ" dirty="0" smtClean="0"/>
              <a:t>v</a:t>
            </a:r>
            <a:r>
              <a:rPr lang="cs-CZ" dirty="0"/>
              <a:t> přírodních vědách </a:t>
            </a:r>
            <a:r>
              <a:rPr lang="cs-CZ" b="1" dirty="0" smtClean="0"/>
              <a:t>úvod </a:t>
            </a:r>
            <a:r>
              <a:rPr lang="cs-CZ" b="1" dirty="0"/>
              <a:t>– metodologie – výsledky – </a:t>
            </a:r>
            <a:r>
              <a:rPr lang="cs-CZ" b="1" dirty="0" smtClean="0"/>
              <a:t>diskuze</a:t>
            </a:r>
          </a:p>
          <a:p>
            <a:r>
              <a:rPr lang="cs-CZ" dirty="0" smtClean="0"/>
              <a:t>sociální vědy - struktura </a:t>
            </a:r>
            <a:r>
              <a:rPr lang="cs-CZ" dirty="0"/>
              <a:t>práce daná povahou </a:t>
            </a:r>
            <a:r>
              <a:rPr lang="cs-CZ" dirty="0" smtClean="0"/>
              <a:t>problému</a:t>
            </a:r>
          </a:p>
          <a:p>
            <a:r>
              <a:rPr lang="cs-CZ" dirty="0" smtClean="0"/>
              <a:t>Možná řešení struktury</a:t>
            </a:r>
          </a:p>
          <a:p>
            <a:pPr lvl="1"/>
            <a:r>
              <a:rPr lang="cs-CZ" dirty="0" smtClean="0"/>
              <a:t>Chronologické (vývojové)</a:t>
            </a:r>
          </a:p>
          <a:p>
            <a:pPr lvl="1"/>
            <a:r>
              <a:rPr lang="cs-CZ" dirty="0" smtClean="0"/>
              <a:t>Geografické</a:t>
            </a:r>
          </a:p>
          <a:p>
            <a:pPr lvl="1"/>
            <a:r>
              <a:rPr lang="cs-CZ" dirty="0" smtClean="0"/>
              <a:t>Tematické</a:t>
            </a:r>
            <a:endParaRPr lang="cs-CZ" dirty="0"/>
          </a:p>
          <a:p>
            <a:pPr lvl="0"/>
            <a:r>
              <a:rPr lang="cs-CZ" dirty="0" smtClean="0">
                <a:solidFill>
                  <a:prstClr val="black"/>
                </a:solidFill>
              </a:rPr>
              <a:t>Struktura by měla být jednotná na jednotlivých úrovních práce </a:t>
            </a:r>
          </a:p>
          <a:p>
            <a:pPr lvl="0"/>
            <a:r>
              <a:rPr lang="cs-CZ" dirty="0" smtClean="0">
                <a:solidFill>
                  <a:prstClr val="black"/>
                </a:solidFill>
              </a:rPr>
              <a:t>Struktura se však může lišit např. mezi kapitolami a podkapitolami</a:t>
            </a:r>
            <a:endParaRPr lang="cs-CZ" dirty="0">
              <a:solidFill>
                <a:prstClr val="black"/>
              </a:solidFill>
            </a:endParaRPr>
          </a:p>
          <a:p>
            <a:pPr marL="457200" lvl="1" indent="0">
              <a:buNone/>
            </a:pPr>
            <a:endParaRPr lang="cs-CZ" dirty="0" smtClean="0"/>
          </a:p>
          <a:p>
            <a:pPr marL="457200" lvl="1" indent="0">
              <a:buNone/>
            </a:pPr>
            <a:endParaRPr lang="cs-CZ" dirty="0" smtClean="0"/>
          </a:p>
        </p:txBody>
      </p:sp>
    </p:spTree>
    <p:extLst>
      <p:ext uri="{BB962C8B-B14F-4D97-AF65-F5344CB8AC3E}">
        <p14:creationId xmlns:p14="http://schemas.microsoft.com/office/powerpoint/2010/main" val="2039838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Obsah</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r>
              <a:rPr lang="cs-CZ" dirty="0" smtClean="0"/>
              <a:t>Umožní rozdělit bádání a </a:t>
            </a:r>
            <a:r>
              <a:rPr lang="cs-CZ" dirty="0"/>
              <a:t>pracovat na každé části </a:t>
            </a:r>
            <a:r>
              <a:rPr lang="cs-CZ" dirty="0" smtClean="0"/>
              <a:t>zvlášť</a:t>
            </a:r>
          </a:p>
          <a:p>
            <a:r>
              <a:rPr lang="cs-CZ" dirty="0" smtClean="0"/>
              <a:t>Ozřejmí vztahy </a:t>
            </a:r>
            <a:r>
              <a:rPr lang="cs-CZ" dirty="0"/>
              <a:t>mezi různými částmi</a:t>
            </a:r>
            <a:r>
              <a:rPr lang="cs-CZ" dirty="0" smtClean="0"/>
              <a:t>,</a:t>
            </a:r>
          </a:p>
          <a:p>
            <a:r>
              <a:rPr lang="cs-CZ" dirty="0" smtClean="0"/>
              <a:t>Užitečný pro revize</a:t>
            </a:r>
          </a:p>
          <a:p>
            <a:r>
              <a:rPr lang="cs-CZ" dirty="0" smtClean="0"/>
              <a:t>Pomáhá text organizovat – odborný text vyžaduje pořádek</a:t>
            </a:r>
          </a:p>
          <a:p>
            <a:r>
              <a:rPr lang="cs-CZ" dirty="0" smtClean="0"/>
              <a:t>Nutnost pořádku/struktury/organizace stoupá s množstvím předávaných informací</a:t>
            </a:r>
            <a:endParaRPr lang="cs-CZ" dirty="0"/>
          </a:p>
          <a:p>
            <a:endParaRPr lang="cs-CZ" dirty="0"/>
          </a:p>
        </p:txBody>
      </p:sp>
    </p:spTree>
    <p:extLst>
      <p:ext uri="{BB962C8B-B14F-4D97-AF65-F5344CB8AC3E}">
        <p14:creationId xmlns:p14="http://schemas.microsoft.com/office/powerpoint/2010/main" val="3835449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První koncept</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r>
              <a:rPr lang="cs-CZ" dirty="0" smtClean="0"/>
              <a:t>Psaní konceptu je proces</a:t>
            </a:r>
            <a:r>
              <a:rPr lang="cs-CZ" dirty="0"/>
              <a:t>, kterým si tříbíte </a:t>
            </a:r>
            <a:r>
              <a:rPr lang="cs-CZ" dirty="0" smtClean="0"/>
              <a:t>myšlenky</a:t>
            </a:r>
          </a:p>
          <a:p>
            <a:r>
              <a:rPr lang="cs-CZ" dirty="0" smtClean="0"/>
              <a:t>Usilovat o psaní finální verze už od začátku je kontraproduktivní</a:t>
            </a:r>
          </a:p>
          <a:p>
            <a:r>
              <a:rPr lang="cs-CZ" dirty="0" smtClean="0"/>
              <a:t>Autor konfrontuje při tvorbě textu to, co již napsal</a:t>
            </a:r>
          </a:p>
          <a:p>
            <a:r>
              <a:rPr lang="cs-CZ" dirty="0" smtClean="0"/>
              <a:t>Autor musí být připraven pod tíhou argumentů revidovat své teze – podívat se na problém z jiného úhlu</a:t>
            </a:r>
          </a:p>
          <a:p>
            <a:endParaRPr lang="cs-CZ" dirty="0"/>
          </a:p>
        </p:txBody>
      </p:sp>
    </p:spTree>
    <p:extLst>
      <p:ext uri="{BB962C8B-B14F-4D97-AF65-F5344CB8AC3E}">
        <p14:creationId xmlns:p14="http://schemas.microsoft.com/office/powerpoint/2010/main" val="539627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latin typeface="+mn-lt"/>
                <a:ea typeface="+mn-ea"/>
                <a:cs typeface="+mn-cs"/>
              </a:rPr>
              <a:t>Úvod</a:t>
            </a:r>
            <a:r>
              <a:rPr lang="cs-CZ" dirty="0">
                <a:latin typeface="+mn-lt"/>
                <a:ea typeface="+mn-ea"/>
                <a:cs typeface="+mn-cs"/>
              </a:rPr>
              <a:t/>
            </a:r>
            <a:br>
              <a:rPr lang="cs-CZ" dirty="0">
                <a:latin typeface="+mn-lt"/>
                <a:ea typeface="+mn-ea"/>
                <a:cs typeface="+mn-cs"/>
              </a:rPr>
            </a:br>
            <a:endParaRPr lang="cs-CZ" dirty="0"/>
          </a:p>
        </p:txBody>
      </p:sp>
      <p:sp>
        <p:nvSpPr>
          <p:cNvPr id="3" name="Zástupný symbol pro obsah 2"/>
          <p:cNvSpPr>
            <a:spLocks noGrp="1"/>
          </p:cNvSpPr>
          <p:nvPr>
            <p:ph idx="1"/>
          </p:nvPr>
        </p:nvSpPr>
        <p:spPr/>
        <p:txBody>
          <a:bodyPr/>
          <a:lstStyle/>
          <a:p>
            <a:pPr marL="0" indent="0">
              <a:buNone/>
            </a:pPr>
            <a:r>
              <a:rPr lang="cs-CZ" dirty="0" smtClean="0"/>
              <a:t>nejdůležitější </a:t>
            </a:r>
            <a:r>
              <a:rPr lang="cs-CZ" dirty="0"/>
              <a:t>částí práce </a:t>
            </a:r>
            <a:endParaRPr lang="cs-CZ" dirty="0" smtClean="0"/>
          </a:p>
          <a:p>
            <a:pPr marL="0" indent="0">
              <a:buNone/>
            </a:pPr>
            <a:r>
              <a:rPr lang="cs-CZ" dirty="0" smtClean="0"/>
              <a:t>co chceme </a:t>
            </a:r>
            <a:r>
              <a:rPr lang="cs-CZ" dirty="0"/>
              <a:t>říci a </a:t>
            </a:r>
            <a:r>
              <a:rPr lang="cs-CZ" dirty="0" smtClean="0"/>
              <a:t>proč</a:t>
            </a:r>
          </a:p>
          <a:p>
            <a:pPr marL="0" indent="0">
              <a:buNone/>
            </a:pPr>
            <a:r>
              <a:rPr lang="cs-CZ" dirty="0" smtClean="0"/>
              <a:t>úvod pomáhá navrhnout </a:t>
            </a:r>
            <a:r>
              <a:rPr lang="cs-CZ" dirty="0"/>
              <a:t>strukturu </a:t>
            </a:r>
            <a:r>
              <a:rPr lang="cs-CZ" dirty="0" smtClean="0"/>
              <a:t>práce</a:t>
            </a:r>
          </a:p>
          <a:p>
            <a:pPr marL="0" indent="0">
              <a:buNone/>
            </a:pPr>
            <a:r>
              <a:rPr lang="cs-CZ" dirty="0" smtClean="0"/>
              <a:t>Vymezuje práci k jiným v oboru</a:t>
            </a:r>
            <a:endParaRPr lang="cs-CZ" dirty="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a:p>
        </p:txBody>
      </p:sp>
    </p:spTree>
    <p:extLst>
      <p:ext uri="{BB962C8B-B14F-4D97-AF65-F5344CB8AC3E}">
        <p14:creationId xmlns:p14="http://schemas.microsoft.com/office/powerpoint/2010/main" val="2635345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latin typeface="+mn-lt"/>
                <a:ea typeface="+mn-ea"/>
                <a:cs typeface="+mn-cs"/>
              </a:rPr>
              <a:t>Revize</a:t>
            </a:r>
            <a:r>
              <a:rPr lang="cs-CZ" dirty="0">
                <a:latin typeface="+mn-lt"/>
                <a:ea typeface="+mn-ea"/>
                <a:cs typeface="+mn-cs"/>
              </a:rPr>
              <a:t/>
            </a:r>
            <a:br>
              <a:rPr lang="cs-CZ" dirty="0">
                <a:latin typeface="+mn-lt"/>
                <a:ea typeface="+mn-ea"/>
                <a:cs typeface="+mn-cs"/>
              </a:rPr>
            </a:br>
            <a:endParaRPr lang="cs-CZ" dirty="0"/>
          </a:p>
        </p:txBody>
      </p:sp>
      <p:sp>
        <p:nvSpPr>
          <p:cNvPr id="3" name="Zástupný symbol pro obsah 2"/>
          <p:cNvSpPr>
            <a:spLocks noGrp="1"/>
          </p:cNvSpPr>
          <p:nvPr>
            <p:ph idx="1"/>
          </p:nvPr>
        </p:nvSpPr>
        <p:spPr>
          <a:xfrm>
            <a:off x="838200" y="1126671"/>
            <a:ext cx="10515600" cy="5050292"/>
          </a:xfrm>
        </p:spPr>
        <p:txBody>
          <a:bodyPr>
            <a:normAutofit/>
          </a:bodyPr>
          <a:lstStyle/>
          <a:p>
            <a:r>
              <a:rPr lang="cs-CZ" dirty="0" smtClean="0"/>
              <a:t>Nutná vždy </a:t>
            </a:r>
          </a:p>
          <a:p>
            <a:r>
              <a:rPr lang="cs-CZ" dirty="0" smtClean="0"/>
              <a:t>Přečíst </a:t>
            </a:r>
            <a:r>
              <a:rPr lang="cs-CZ" dirty="0"/>
              <a:t>celý text a zaměřit se na otázky jako: Co funguje? Co je špatné? Čtěte odstavec po odstavci a u každého se ptejte: O čem je? Jaký má význam v kontextu celé práce?</a:t>
            </a:r>
          </a:p>
          <a:p>
            <a:r>
              <a:rPr lang="cs-CZ" dirty="0" smtClean="0"/>
              <a:t>Vžít se do role čtenáře-oponenta</a:t>
            </a:r>
            <a:endParaRPr lang="cs-CZ" dirty="0"/>
          </a:p>
          <a:p>
            <a:r>
              <a:rPr lang="cs-CZ" dirty="0" smtClean="0"/>
              <a:t>Obsahová stránka jako první</a:t>
            </a:r>
            <a:endParaRPr lang="cs-CZ" dirty="0"/>
          </a:p>
          <a:p>
            <a:r>
              <a:rPr lang="cs-CZ" dirty="0" smtClean="0"/>
              <a:t>Revize struktury jako druhá</a:t>
            </a:r>
            <a:endParaRPr lang="cs-CZ" dirty="0"/>
          </a:p>
          <a:p>
            <a:r>
              <a:rPr lang="cs-CZ" smtClean="0"/>
              <a:t>Revize koherence</a:t>
            </a:r>
            <a:endParaRPr lang="cs-CZ" dirty="0"/>
          </a:p>
        </p:txBody>
      </p:sp>
    </p:spTree>
    <p:extLst>
      <p:ext uri="{BB962C8B-B14F-4D97-AF65-F5344CB8AC3E}">
        <p14:creationId xmlns:p14="http://schemas.microsoft.com/office/powerpoint/2010/main" val="2303896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smtClean="0"/>
              <a:t>Tvorba textu - možnosti</a:t>
            </a:r>
            <a:endParaRPr lang="cs-CZ" u="sng" dirty="0"/>
          </a:p>
        </p:txBody>
      </p:sp>
      <p:sp>
        <p:nvSpPr>
          <p:cNvPr id="3" name="Zástupný symbol pro obsah 2"/>
          <p:cNvSpPr>
            <a:spLocks noGrp="1"/>
          </p:cNvSpPr>
          <p:nvPr>
            <p:ph idx="1"/>
          </p:nvPr>
        </p:nvSpPr>
        <p:spPr/>
        <p:txBody>
          <a:bodyPr/>
          <a:lstStyle/>
          <a:p>
            <a:r>
              <a:rPr lang="cs-CZ" sz="6600" b="1" dirty="0"/>
              <a:t>Problém </a:t>
            </a:r>
            <a:r>
              <a:rPr lang="cs-CZ" sz="6600" b="1" dirty="0" smtClean="0"/>
              <a:t>– Řešení</a:t>
            </a:r>
          </a:p>
          <a:p>
            <a:endParaRPr lang="cs-CZ" b="1" dirty="0" smtClean="0"/>
          </a:p>
          <a:p>
            <a:endParaRPr lang="cs-CZ" b="1" dirty="0"/>
          </a:p>
          <a:p>
            <a:endParaRPr lang="cs-CZ" b="1" dirty="0"/>
          </a:p>
          <a:p>
            <a:r>
              <a:rPr lang="cs-CZ" sz="4800" b="1" dirty="0"/>
              <a:t>Dogma - Nesoulad - Krize - Hledání - Nový model</a:t>
            </a:r>
            <a:endParaRPr lang="cs-CZ" sz="4800" dirty="0"/>
          </a:p>
        </p:txBody>
      </p:sp>
      <p:sp>
        <p:nvSpPr>
          <p:cNvPr id="4" name="Šipka dolů 3"/>
          <p:cNvSpPr/>
          <p:nvPr/>
        </p:nvSpPr>
        <p:spPr>
          <a:xfrm>
            <a:off x="3429000" y="2646023"/>
            <a:ext cx="1975757" cy="13552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641729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smtClean="0"/>
              <a:t>Tvorba textu pomocí metody IMRAD</a:t>
            </a:r>
            <a:endParaRPr lang="cs-CZ" u="sng" dirty="0"/>
          </a:p>
        </p:txBody>
      </p:sp>
      <p:sp>
        <p:nvSpPr>
          <p:cNvPr id="3" name="Zástupný symbol pro obsah 2"/>
          <p:cNvSpPr>
            <a:spLocks noGrp="1"/>
          </p:cNvSpPr>
          <p:nvPr>
            <p:ph idx="1"/>
          </p:nvPr>
        </p:nvSpPr>
        <p:spPr>
          <a:xfrm>
            <a:off x="838200" y="1710531"/>
            <a:ext cx="10515600" cy="4351338"/>
          </a:xfrm>
        </p:spPr>
        <p:txBody>
          <a:bodyPr>
            <a:normAutofit lnSpcReduction="10000"/>
          </a:bodyPr>
          <a:lstStyle/>
          <a:p>
            <a:r>
              <a:rPr lang="cs-CZ" sz="5400" b="1" dirty="0" smtClean="0"/>
              <a:t>IMRAD</a:t>
            </a:r>
            <a:r>
              <a:rPr lang="cs-CZ" b="1" dirty="0" smtClean="0"/>
              <a:t> </a:t>
            </a:r>
            <a:endParaRPr lang="cs-CZ" dirty="0"/>
          </a:p>
          <a:p>
            <a:endParaRPr lang="cs-CZ" dirty="0" smtClean="0"/>
          </a:p>
          <a:p>
            <a:endParaRPr lang="cs-CZ" dirty="0"/>
          </a:p>
          <a:p>
            <a:endParaRPr lang="cs-CZ" dirty="0" smtClean="0"/>
          </a:p>
          <a:p>
            <a:endParaRPr lang="cs-CZ" dirty="0"/>
          </a:p>
          <a:p>
            <a:endParaRPr lang="cs-CZ" dirty="0" smtClean="0"/>
          </a:p>
          <a:p>
            <a:pPr marL="0" indent="0">
              <a:buNone/>
            </a:pPr>
            <a:r>
              <a:rPr lang="cs-CZ" dirty="0" err="1" smtClean="0"/>
              <a:t>Introduction</a:t>
            </a:r>
            <a:r>
              <a:rPr lang="cs-CZ" dirty="0"/>
              <a:t>, </a:t>
            </a:r>
            <a:r>
              <a:rPr lang="cs-CZ" dirty="0" err="1"/>
              <a:t>Methods</a:t>
            </a:r>
            <a:r>
              <a:rPr lang="cs-CZ" dirty="0"/>
              <a:t>, </a:t>
            </a:r>
            <a:r>
              <a:rPr lang="cs-CZ" dirty="0" err="1"/>
              <a:t>Results</a:t>
            </a:r>
            <a:r>
              <a:rPr lang="cs-CZ" dirty="0"/>
              <a:t>, and </a:t>
            </a:r>
            <a:r>
              <a:rPr lang="cs-CZ" dirty="0" err="1" smtClean="0"/>
              <a:t>Discussion</a:t>
            </a:r>
            <a:endParaRPr lang="cs-CZ" dirty="0" smtClean="0"/>
          </a:p>
          <a:p>
            <a:pPr marL="0" indent="0">
              <a:buNone/>
            </a:pPr>
            <a:r>
              <a:rPr lang="cs-CZ" b="1" dirty="0" smtClean="0"/>
              <a:t>= Úvod</a:t>
            </a:r>
            <a:r>
              <a:rPr lang="cs-CZ" b="1" dirty="0"/>
              <a:t>, Metody, Výsledky a Diskuse</a:t>
            </a:r>
            <a:r>
              <a:rPr lang="cs-CZ" dirty="0"/>
              <a:t>.</a:t>
            </a:r>
          </a:p>
          <a:p>
            <a:endParaRPr lang="cs-CZ" dirty="0"/>
          </a:p>
        </p:txBody>
      </p:sp>
      <p:sp>
        <p:nvSpPr>
          <p:cNvPr id="4" name="Rovná se 3"/>
          <p:cNvSpPr/>
          <p:nvPr/>
        </p:nvSpPr>
        <p:spPr>
          <a:xfrm>
            <a:off x="1877786" y="2612571"/>
            <a:ext cx="3086100" cy="254725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190284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606552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395938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126671"/>
          </a:xfrm>
        </p:spPr>
        <p:txBody>
          <a:bodyPr/>
          <a:lstStyle/>
          <a:p>
            <a:r>
              <a:rPr lang="cs-CZ" dirty="0" smtClean="0"/>
              <a:t>Postup – krok po kroku</a:t>
            </a:r>
            <a:endParaRPr lang="cs-CZ" dirty="0"/>
          </a:p>
        </p:txBody>
      </p:sp>
      <p:sp>
        <p:nvSpPr>
          <p:cNvPr id="3" name="Zástupný symbol pro obsah 2"/>
          <p:cNvSpPr>
            <a:spLocks noGrp="1"/>
          </p:cNvSpPr>
          <p:nvPr>
            <p:ph idx="1"/>
          </p:nvPr>
        </p:nvSpPr>
        <p:spPr>
          <a:xfrm>
            <a:off x="119742" y="960210"/>
            <a:ext cx="12072257" cy="5897789"/>
          </a:xfrm>
        </p:spPr>
        <p:txBody>
          <a:bodyPr>
            <a:noAutofit/>
          </a:bodyPr>
          <a:lstStyle/>
          <a:p>
            <a:pPr marL="457200" indent="-457200">
              <a:buAutoNum type="arabicParenR"/>
            </a:pPr>
            <a:r>
              <a:rPr lang="cs-CZ" sz="3200" u="sng" dirty="0" smtClean="0"/>
              <a:t>Zúžení problému</a:t>
            </a:r>
          </a:p>
          <a:p>
            <a:pPr marL="457200" indent="-457200">
              <a:buAutoNum type="arabicParenR"/>
            </a:pPr>
            <a:r>
              <a:rPr lang="cs-CZ" sz="3200" u="sng" dirty="0" smtClean="0"/>
              <a:t>Nalezení </a:t>
            </a:r>
            <a:r>
              <a:rPr lang="cs-CZ" sz="3200" u="sng" dirty="0"/>
              <a:t>výzkumné </a:t>
            </a:r>
            <a:r>
              <a:rPr lang="cs-CZ" sz="3200" u="sng" dirty="0" smtClean="0"/>
              <a:t>otázky</a:t>
            </a:r>
            <a:endParaRPr lang="cs-CZ" sz="3200" dirty="0" smtClean="0"/>
          </a:p>
          <a:p>
            <a:pPr marL="457200" indent="-457200">
              <a:buAutoNum type="arabicParenR"/>
            </a:pPr>
            <a:r>
              <a:rPr lang="cs-CZ" sz="3200" u="sng" dirty="0" smtClean="0"/>
              <a:t>Formulace </a:t>
            </a:r>
            <a:r>
              <a:rPr lang="cs-CZ" sz="3200" u="sng" dirty="0"/>
              <a:t>úvodní </a:t>
            </a:r>
            <a:r>
              <a:rPr lang="cs-CZ" sz="3200" u="sng" dirty="0" smtClean="0"/>
              <a:t>teze</a:t>
            </a:r>
            <a:endParaRPr lang="cs-CZ" sz="3200" dirty="0" smtClean="0"/>
          </a:p>
          <a:p>
            <a:pPr marL="457200" indent="-457200">
              <a:buAutoNum type="arabicParenR"/>
            </a:pPr>
            <a:r>
              <a:rPr lang="cs-CZ" sz="3200" u="sng" dirty="0" smtClean="0"/>
              <a:t>Další </a:t>
            </a:r>
            <a:r>
              <a:rPr lang="cs-CZ" sz="3200" u="sng" dirty="0"/>
              <a:t>hledání v </a:t>
            </a:r>
            <a:r>
              <a:rPr lang="cs-CZ" sz="3200" u="sng" dirty="0" smtClean="0"/>
              <a:t>literatuře</a:t>
            </a:r>
            <a:endParaRPr lang="cs-CZ" sz="3200" dirty="0" smtClean="0"/>
          </a:p>
          <a:p>
            <a:pPr marL="457200" indent="-457200">
              <a:buAutoNum type="arabicParenR"/>
            </a:pPr>
            <a:r>
              <a:rPr lang="cs-CZ" sz="3200" u="sng" dirty="0" smtClean="0"/>
              <a:t>Poznámky – výpisky</a:t>
            </a:r>
            <a:endParaRPr lang="cs-CZ" sz="3200" dirty="0" smtClean="0"/>
          </a:p>
          <a:p>
            <a:pPr marL="457200" indent="-457200">
              <a:buAutoNum type="arabicParenR"/>
            </a:pPr>
            <a:r>
              <a:rPr lang="cs-CZ" sz="3200" u="sng" dirty="0" smtClean="0"/>
              <a:t>Struktura </a:t>
            </a:r>
            <a:r>
              <a:rPr lang="cs-CZ" sz="3200" u="sng" dirty="0"/>
              <a:t>budoucí práce viz </a:t>
            </a:r>
            <a:r>
              <a:rPr lang="cs-CZ" sz="3200" u="sng" dirty="0" smtClean="0"/>
              <a:t>dále</a:t>
            </a:r>
            <a:endParaRPr lang="cs-CZ" sz="3200" dirty="0" smtClean="0"/>
          </a:p>
          <a:p>
            <a:pPr marL="457200" indent="-457200">
              <a:buAutoNum type="arabicParenR"/>
            </a:pPr>
            <a:r>
              <a:rPr lang="cs-CZ" sz="3200" u="sng" dirty="0" smtClean="0"/>
              <a:t>Obsah</a:t>
            </a:r>
            <a:endParaRPr lang="cs-CZ" sz="3200" dirty="0" smtClean="0"/>
          </a:p>
          <a:p>
            <a:pPr marL="457200" indent="-457200">
              <a:buAutoNum type="arabicParenR"/>
            </a:pPr>
            <a:r>
              <a:rPr lang="cs-CZ" sz="3200" u="sng" dirty="0" smtClean="0"/>
              <a:t>První koncept</a:t>
            </a:r>
            <a:endParaRPr lang="cs-CZ" sz="3200" dirty="0" smtClean="0"/>
          </a:p>
          <a:p>
            <a:pPr marL="457200" indent="-457200">
              <a:buAutoNum type="arabicParenR"/>
            </a:pPr>
            <a:r>
              <a:rPr lang="cs-CZ" sz="3200" u="sng" dirty="0" smtClean="0"/>
              <a:t>Úvod</a:t>
            </a:r>
            <a:endParaRPr lang="cs-CZ" sz="3200" dirty="0" smtClean="0"/>
          </a:p>
          <a:p>
            <a:pPr marL="457200" indent="-457200">
              <a:buAutoNum type="arabicParenR"/>
            </a:pPr>
            <a:r>
              <a:rPr lang="cs-CZ" sz="3200" u="sng" dirty="0" smtClean="0"/>
              <a:t>Revize</a:t>
            </a:r>
            <a:endParaRPr lang="cs-CZ" sz="3200" dirty="0"/>
          </a:p>
        </p:txBody>
      </p:sp>
    </p:spTree>
    <p:extLst>
      <p:ext uri="{BB962C8B-B14F-4D97-AF65-F5344CB8AC3E}">
        <p14:creationId xmlns:p14="http://schemas.microsoft.com/office/powerpoint/2010/main" val="3645094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28889"/>
          </a:xfrm>
        </p:spPr>
        <p:txBody>
          <a:bodyPr/>
          <a:lstStyle/>
          <a:p>
            <a:r>
              <a:rPr lang="cs-CZ" u="sng" dirty="0"/>
              <a:t>Zúžení </a:t>
            </a:r>
            <a:r>
              <a:rPr lang="cs-CZ" u="sng" dirty="0" smtClean="0"/>
              <a:t>problému</a:t>
            </a:r>
            <a:endParaRPr lang="cs-CZ" dirty="0"/>
          </a:p>
        </p:txBody>
      </p:sp>
      <p:sp>
        <p:nvSpPr>
          <p:cNvPr id="3" name="Zástupný symbol pro obsah 2"/>
          <p:cNvSpPr>
            <a:spLocks noGrp="1"/>
          </p:cNvSpPr>
          <p:nvPr>
            <p:ph idx="1"/>
          </p:nvPr>
        </p:nvSpPr>
        <p:spPr>
          <a:xfrm>
            <a:off x="838200" y="1094014"/>
            <a:ext cx="10515600" cy="5082949"/>
          </a:xfrm>
        </p:spPr>
        <p:txBody>
          <a:bodyPr>
            <a:normAutofit/>
          </a:bodyPr>
          <a:lstStyle/>
          <a:p>
            <a:r>
              <a:rPr lang="cs-CZ" dirty="0" smtClean="0"/>
              <a:t>Využít prostor v tématu k nalezení vlastního přístupu </a:t>
            </a:r>
            <a:r>
              <a:rPr lang="cs-CZ" dirty="0"/>
              <a:t>k </a:t>
            </a:r>
            <a:r>
              <a:rPr lang="cs-CZ" dirty="0" smtClean="0"/>
              <a:t>problému například takto:</a:t>
            </a:r>
          </a:p>
          <a:p>
            <a:pPr lvl="1"/>
            <a:r>
              <a:rPr lang="cs-CZ" dirty="0" smtClean="0"/>
              <a:t>Seznam </a:t>
            </a:r>
            <a:r>
              <a:rPr lang="cs-CZ" dirty="0"/>
              <a:t>provokativních otázek, které se k tématu váží. </a:t>
            </a:r>
          </a:p>
          <a:p>
            <a:pPr lvl="1"/>
            <a:r>
              <a:rPr lang="cs-CZ" dirty="0"/>
              <a:t>Použijte „předběžné strategie“ (viz dále), abyste si vytvořili soubor podtémat. </a:t>
            </a:r>
          </a:p>
          <a:p>
            <a:pPr lvl="1"/>
            <a:r>
              <a:rPr lang="cs-CZ" dirty="0" smtClean="0"/>
              <a:t>Pokusit se vyhledat užší </a:t>
            </a:r>
            <a:r>
              <a:rPr lang="cs-CZ" dirty="0"/>
              <a:t>témata podle klíčových </a:t>
            </a:r>
            <a:r>
              <a:rPr lang="cs-CZ" dirty="0" smtClean="0"/>
              <a:t>slov v knihovně + relevantní literaturu </a:t>
            </a:r>
            <a:endParaRPr lang="cs-CZ" dirty="0"/>
          </a:p>
          <a:p>
            <a:pPr lvl="1"/>
            <a:r>
              <a:rPr lang="cs-CZ" dirty="0"/>
              <a:t>Můžete také prohledat zdroje na internetu – to ale vyžaduje posouzení jejich kvality. </a:t>
            </a:r>
          </a:p>
          <a:p>
            <a:r>
              <a:rPr lang="cs-CZ" dirty="0" smtClean="0"/>
              <a:t>Položit si výzkumnou </a:t>
            </a:r>
            <a:r>
              <a:rPr lang="cs-CZ" dirty="0"/>
              <a:t>otázku. </a:t>
            </a:r>
            <a:endParaRPr lang="cs-CZ" dirty="0" smtClean="0"/>
          </a:p>
          <a:p>
            <a:r>
              <a:rPr lang="cs-CZ" dirty="0" smtClean="0"/>
              <a:t>zaměřit </a:t>
            </a:r>
            <a:r>
              <a:rPr lang="cs-CZ" dirty="0"/>
              <a:t>se na konkrétní problém, o který vám jde – </a:t>
            </a:r>
            <a:r>
              <a:rPr lang="cs-CZ" dirty="0" smtClean="0"/>
              <a:t>nabalit vše další kolem něj</a:t>
            </a:r>
            <a:endParaRPr lang="cs-CZ" dirty="0"/>
          </a:p>
          <a:p>
            <a:endParaRPr lang="cs-CZ" dirty="0"/>
          </a:p>
        </p:txBody>
      </p:sp>
    </p:spTree>
    <p:extLst>
      <p:ext uri="{BB962C8B-B14F-4D97-AF65-F5344CB8AC3E}">
        <p14:creationId xmlns:p14="http://schemas.microsoft.com/office/powerpoint/2010/main" val="1324903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Nalezení výzkumné </a:t>
            </a:r>
            <a:r>
              <a:rPr lang="cs-CZ" u="sng" dirty="0" smtClean="0"/>
              <a:t>otázky</a:t>
            </a:r>
            <a:endParaRPr lang="cs-CZ" dirty="0"/>
          </a:p>
        </p:txBody>
      </p:sp>
      <p:sp>
        <p:nvSpPr>
          <p:cNvPr id="3" name="Zástupný symbol pro obsah 2"/>
          <p:cNvSpPr>
            <a:spLocks noGrp="1"/>
          </p:cNvSpPr>
          <p:nvPr>
            <p:ph idx="1"/>
          </p:nvPr>
        </p:nvSpPr>
        <p:spPr/>
        <p:txBody>
          <a:bodyPr>
            <a:normAutofit/>
          </a:bodyPr>
          <a:lstStyle/>
          <a:p>
            <a:r>
              <a:rPr lang="cs-CZ" dirty="0" smtClean="0"/>
              <a:t>Uvědomit si základní a okrajové problémy</a:t>
            </a:r>
          </a:p>
          <a:p>
            <a:r>
              <a:rPr lang="cs-CZ" dirty="0" smtClean="0"/>
              <a:t>Hledat „bílá místa“ </a:t>
            </a:r>
            <a:r>
              <a:rPr lang="cs-CZ" dirty="0"/>
              <a:t>v existujícím výzkumu. </a:t>
            </a:r>
            <a:endParaRPr lang="cs-CZ" dirty="0" smtClean="0"/>
          </a:p>
          <a:p>
            <a:r>
              <a:rPr lang="cs-CZ" dirty="0" smtClean="0"/>
              <a:t>Výzkumnou </a:t>
            </a:r>
            <a:r>
              <a:rPr lang="cs-CZ" dirty="0"/>
              <a:t>otázku „generovat</a:t>
            </a:r>
            <a:r>
              <a:rPr lang="cs-CZ" dirty="0" smtClean="0"/>
              <a:t>“ dle předešlé přednášky </a:t>
            </a:r>
          </a:p>
          <a:p>
            <a:pPr lvl="1"/>
            <a:r>
              <a:rPr lang="cs-CZ" dirty="0" smtClean="0"/>
              <a:t>Ptát se například: </a:t>
            </a:r>
            <a:r>
              <a:rPr lang="cs-CZ" dirty="0"/>
              <a:t>Jak? Proč? K čemu? </a:t>
            </a:r>
            <a:r>
              <a:rPr lang="cs-CZ" dirty="0" smtClean="0"/>
              <a:t>S tím, že je </a:t>
            </a:r>
            <a:r>
              <a:rPr lang="cs-CZ" dirty="0"/>
              <a:t>třeba </a:t>
            </a:r>
            <a:r>
              <a:rPr lang="cs-CZ" dirty="0" smtClean="0"/>
              <a:t>rovnou nalézt </a:t>
            </a:r>
            <a:r>
              <a:rPr lang="cs-CZ" dirty="0"/>
              <a:t>cestu, jak tyto otázky zodpovědět – a své závěry obhájit.</a:t>
            </a:r>
          </a:p>
          <a:p>
            <a:endParaRPr lang="cs-CZ" dirty="0"/>
          </a:p>
        </p:txBody>
      </p:sp>
    </p:spTree>
    <p:extLst>
      <p:ext uri="{BB962C8B-B14F-4D97-AF65-F5344CB8AC3E}">
        <p14:creationId xmlns:p14="http://schemas.microsoft.com/office/powerpoint/2010/main" val="2166177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Hledání výzkumné otázky, aneb Jak se ptát </a:t>
            </a:r>
            <a:endParaRPr lang="cs-CZ" dirty="0"/>
          </a:p>
        </p:txBody>
      </p:sp>
      <p:sp>
        <p:nvSpPr>
          <p:cNvPr id="3" name="Zástupný symbol pro obsah 2"/>
          <p:cNvSpPr>
            <a:spLocks noGrp="1"/>
          </p:cNvSpPr>
          <p:nvPr>
            <p:ph idx="1"/>
          </p:nvPr>
        </p:nvSpPr>
        <p:spPr>
          <a:xfrm>
            <a:off x="0" y="1690688"/>
            <a:ext cx="12192000" cy="5167312"/>
          </a:xfrm>
        </p:spPr>
        <p:txBody>
          <a:bodyPr>
            <a:normAutofit fontScale="92500" lnSpcReduction="10000"/>
          </a:bodyPr>
          <a:lstStyle/>
          <a:p>
            <a:pPr hangingPunct="0"/>
            <a:r>
              <a:rPr lang="cs-CZ" b="1" cap="all" dirty="0"/>
              <a:t>Jednání</a:t>
            </a:r>
          </a:p>
          <a:p>
            <a:r>
              <a:rPr lang="cs-CZ" dirty="0"/>
              <a:t>Co je průmyslová revoluce?</a:t>
            </a:r>
          </a:p>
          <a:p>
            <a:r>
              <a:rPr lang="cs-CZ" dirty="0"/>
              <a:t>	Co se děje? Co je to?</a:t>
            </a:r>
          </a:p>
          <a:p>
            <a:r>
              <a:rPr lang="cs-CZ" dirty="0"/>
              <a:t>	Co se stalo? Co se nestalo?</a:t>
            </a:r>
          </a:p>
          <a:p>
            <a:pPr hangingPunct="0"/>
            <a:r>
              <a:rPr lang="cs-CZ" dirty="0"/>
              <a:t>	Co se stane? Co by se mohlo stát</a:t>
            </a:r>
            <a:r>
              <a:rPr lang="cs-CZ" dirty="0" smtClean="0"/>
              <a:t>?</a:t>
            </a:r>
            <a:br>
              <a:rPr lang="cs-CZ" dirty="0" smtClean="0"/>
            </a:br>
            <a:r>
              <a:rPr lang="cs-CZ" dirty="0" smtClean="0"/>
              <a:t/>
            </a:r>
            <a:br>
              <a:rPr lang="cs-CZ" dirty="0" smtClean="0"/>
            </a:br>
            <a:r>
              <a:rPr lang="cs-CZ" b="1" cap="all" dirty="0"/>
              <a:t>Aktér-agent</a:t>
            </a:r>
          </a:p>
          <a:p>
            <a:r>
              <a:rPr lang="cs-CZ" dirty="0"/>
              <a:t>Co byly příčiny průmyslové revoluce?</a:t>
            </a:r>
          </a:p>
          <a:p>
            <a:r>
              <a:rPr lang="cs-CZ" dirty="0"/>
              <a:t>	Kdo ji dělá? Kdo ji dělal?</a:t>
            </a:r>
          </a:p>
          <a:p>
            <a:r>
              <a:rPr lang="cs-CZ" dirty="0"/>
              <a:t>	Prostřednictvím čeho byla vyvolána nebo co ji zapříčinilo?</a:t>
            </a:r>
          </a:p>
          <a:p>
            <a:r>
              <a:rPr lang="cs-CZ" dirty="0"/>
              <a:t>	Nebo nezapříčinilo?</a:t>
            </a:r>
          </a:p>
          <a:p>
            <a:r>
              <a:rPr lang="cs-CZ" dirty="0"/>
              <a:t>	Jak se to stalo?</a:t>
            </a:r>
          </a:p>
          <a:p>
            <a:endParaRPr lang="cs-CZ" dirty="0"/>
          </a:p>
          <a:p>
            <a:endParaRPr lang="cs-CZ" dirty="0"/>
          </a:p>
        </p:txBody>
      </p:sp>
    </p:spTree>
    <p:extLst>
      <p:ext uri="{BB962C8B-B14F-4D97-AF65-F5344CB8AC3E}">
        <p14:creationId xmlns:p14="http://schemas.microsoft.com/office/powerpoint/2010/main" val="3895555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767444"/>
            <a:ext cx="12192000" cy="6090556"/>
          </a:xfrm>
        </p:spPr>
        <p:txBody>
          <a:bodyPr>
            <a:normAutofit/>
          </a:bodyPr>
          <a:lstStyle/>
          <a:p>
            <a:pPr hangingPunct="0"/>
            <a:r>
              <a:rPr lang="cs-CZ" b="1" cap="all" dirty="0"/>
              <a:t>Účel</a:t>
            </a:r>
          </a:p>
          <a:p>
            <a:r>
              <a:rPr lang="cs-CZ" dirty="0"/>
              <a:t>Proč proběhla průmyslová revoluce?</a:t>
            </a:r>
          </a:p>
          <a:p>
            <a:r>
              <a:rPr lang="cs-CZ" dirty="0"/>
              <a:t>	Jaké podmínky to umožnily?</a:t>
            </a:r>
          </a:p>
          <a:p>
            <a:r>
              <a:rPr lang="cs-CZ" dirty="0"/>
              <a:t>	Proč či proč ne</a:t>
            </a:r>
            <a:r>
              <a:rPr lang="cs-CZ" dirty="0" smtClean="0"/>
              <a:t>?</a:t>
            </a:r>
            <a:br>
              <a:rPr lang="cs-CZ" dirty="0" smtClean="0"/>
            </a:br>
            <a:r>
              <a:rPr lang="cs-CZ" dirty="0" smtClean="0"/>
              <a:t/>
            </a:r>
            <a:br>
              <a:rPr lang="cs-CZ" dirty="0" smtClean="0"/>
            </a:br>
            <a:r>
              <a:rPr lang="cs-CZ" b="1" dirty="0" smtClean="0"/>
              <a:t>biografická metoda</a:t>
            </a:r>
            <a:endParaRPr lang="cs-CZ" b="1" dirty="0"/>
          </a:p>
          <a:p>
            <a:pPr lvl="0"/>
            <a:r>
              <a:rPr lang="cs-CZ" dirty="0"/>
              <a:t>Kdy osoba žila?</a:t>
            </a:r>
          </a:p>
          <a:p>
            <a:pPr lvl="0"/>
            <a:r>
              <a:rPr lang="cs-CZ" dirty="0"/>
              <a:t>Jaké zázemí má tato osoba?</a:t>
            </a:r>
          </a:p>
          <a:p>
            <a:pPr lvl="0"/>
            <a:r>
              <a:rPr lang="cs-CZ" dirty="0"/>
              <a:t>Co tato osoba dělala?</a:t>
            </a:r>
          </a:p>
          <a:p>
            <a:pPr lvl="0"/>
            <a:r>
              <a:rPr lang="cs-CZ" dirty="0"/>
              <a:t>Co jsou její nejdůležitější myšlenky a skutky a jaké důležité vztahy udržovala s ostatními lidmi?</a:t>
            </a:r>
          </a:p>
          <a:p>
            <a:pPr lvl="0"/>
            <a:r>
              <a:rPr lang="cs-CZ" dirty="0"/>
              <a:t>Jak se tato osoba ve své době vyznamenala</a:t>
            </a:r>
            <a:r>
              <a:rPr lang="cs-CZ" dirty="0" smtClean="0"/>
              <a:t>?</a:t>
            </a:r>
            <a:endParaRPr lang="cs-CZ" dirty="0"/>
          </a:p>
        </p:txBody>
      </p:sp>
    </p:spTree>
    <p:extLst>
      <p:ext uri="{BB962C8B-B14F-4D97-AF65-F5344CB8AC3E}">
        <p14:creationId xmlns:p14="http://schemas.microsoft.com/office/powerpoint/2010/main" val="371655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Formulace úvodní teze</a:t>
            </a:r>
            <a:r>
              <a:rPr lang="cs-CZ" dirty="0"/>
              <a:t/>
            </a:r>
            <a:br>
              <a:rPr lang="cs-CZ" dirty="0"/>
            </a:br>
            <a:endParaRPr lang="cs-CZ" dirty="0"/>
          </a:p>
        </p:txBody>
      </p:sp>
      <p:sp>
        <p:nvSpPr>
          <p:cNvPr id="3" name="Zástupný symbol pro obsah 2"/>
          <p:cNvSpPr>
            <a:spLocks noGrp="1"/>
          </p:cNvSpPr>
          <p:nvPr>
            <p:ph idx="1"/>
          </p:nvPr>
        </p:nvSpPr>
        <p:spPr>
          <a:xfrm>
            <a:off x="838200" y="1338943"/>
            <a:ext cx="10515600" cy="4838020"/>
          </a:xfrm>
        </p:spPr>
        <p:txBody>
          <a:bodyPr>
            <a:normAutofit/>
          </a:bodyPr>
          <a:lstStyle/>
          <a:p>
            <a:r>
              <a:rPr lang="cs-CZ" dirty="0" smtClean="0"/>
              <a:t>o čem budete pojednávat, a předjímá strukturu vaší práce</a:t>
            </a:r>
          </a:p>
          <a:p>
            <a:r>
              <a:rPr lang="cs-CZ" dirty="0" smtClean="0"/>
              <a:t>Teze je závazem </a:t>
            </a:r>
            <a:r>
              <a:rPr lang="cs-CZ" dirty="0"/>
              <a:t>vůči </a:t>
            </a:r>
            <a:r>
              <a:rPr lang="cs-CZ" dirty="0" smtClean="0"/>
              <a:t>čtenářům. </a:t>
            </a:r>
          </a:p>
          <a:p>
            <a:r>
              <a:rPr lang="cs-CZ" dirty="0" smtClean="0"/>
              <a:t>V</a:t>
            </a:r>
            <a:r>
              <a:rPr lang="cs-CZ" dirty="0"/>
              <a:t> průběhu psaní se k této úvodní tezi vracejte, ověřujte si, zda se jí držíte a neodbíháte příliš od tématu. </a:t>
            </a:r>
            <a:endParaRPr lang="cs-CZ" dirty="0" smtClean="0"/>
          </a:p>
          <a:p>
            <a:r>
              <a:rPr lang="cs-CZ" dirty="0" smtClean="0"/>
              <a:t>v</a:t>
            </a:r>
            <a:r>
              <a:rPr lang="cs-CZ" dirty="0"/>
              <a:t> závislosti na </a:t>
            </a:r>
            <a:r>
              <a:rPr lang="cs-CZ" dirty="0" smtClean="0"/>
              <a:t>reflexi již vybádaného a napsaného je třeba svou </a:t>
            </a:r>
            <a:r>
              <a:rPr lang="cs-CZ" dirty="0"/>
              <a:t>tezi </a:t>
            </a:r>
            <a:r>
              <a:rPr lang="cs-CZ" dirty="0" smtClean="0"/>
              <a:t>upravit – NEUPRAVOVAT svůj text, zdroje a metodologii v zájmu chybné nebo nepřesné teze.</a:t>
            </a:r>
            <a:endParaRPr lang="cs-CZ" dirty="0"/>
          </a:p>
          <a:p>
            <a:endParaRPr lang="cs-CZ" dirty="0"/>
          </a:p>
        </p:txBody>
      </p:sp>
    </p:spTree>
    <p:extLst>
      <p:ext uri="{BB962C8B-B14F-4D97-AF65-F5344CB8AC3E}">
        <p14:creationId xmlns:p14="http://schemas.microsoft.com/office/powerpoint/2010/main" val="2383349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Další hledání v literatuře</a:t>
            </a:r>
            <a:r>
              <a:rPr lang="cs-CZ" dirty="0"/>
              <a:t/>
            </a:r>
            <a:br>
              <a:rPr lang="cs-CZ" dirty="0"/>
            </a:br>
            <a:endParaRPr lang="cs-CZ" dirty="0"/>
          </a:p>
        </p:txBody>
      </p:sp>
      <p:sp>
        <p:nvSpPr>
          <p:cNvPr id="3" name="Zástupný symbol pro obsah 2"/>
          <p:cNvSpPr>
            <a:spLocks noGrp="1"/>
          </p:cNvSpPr>
          <p:nvPr>
            <p:ph idx="1"/>
          </p:nvPr>
        </p:nvSpPr>
        <p:spPr/>
        <p:txBody>
          <a:bodyPr/>
          <a:lstStyle/>
          <a:p>
            <a:r>
              <a:rPr lang="cs-CZ" dirty="0" smtClean="0"/>
              <a:t>Po vytvoření tezí čtete </a:t>
            </a:r>
            <a:r>
              <a:rPr lang="cs-CZ" dirty="0"/>
              <a:t>už s určitým </a:t>
            </a:r>
            <a:r>
              <a:rPr lang="cs-CZ" dirty="0" smtClean="0"/>
              <a:t>záměrem</a:t>
            </a:r>
          </a:p>
          <a:p>
            <a:r>
              <a:rPr lang="cs-CZ" dirty="0" smtClean="0"/>
              <a:t>Nemusí jít o lineární proces (přeskakujete, doplňujete)</a:t>
            </a:r>
          </a:p>
          <a:p>
            <a:r>
              <a:rPr lang="cs-CZ" dirty="0" smtClean="0"/>
              <a:t>V závislosti na poznatcích se může měnit i teze i další směr bádání</a:t>
            </a:r>
            <a:endParaRPr lang="cs-CZ" dirty="0"/>
          </a:p>
          <a:p>
            <a:endParaRPr lang="cs-CZ" dirty="0"/>
          </a:p>
        </p:txBody>
      </p:sp>
    </p:spTree>
    <p:extLst>
      <p:ext uri="{BB962C8B-B14F-4D97-AF65-F5344CB8AC3E}">
        <p14:creationId xmlns:p14="http://schemas.microsoft.com/office/powerpoint/2010/main" val="1793375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Poznámky - výpisky</a:t>
            </a:r>
            <a:r>
              <a:rPr lang="cs-CZ" dirty="0"/>
              <a:t/>
            </a:r>
            <a:br>
              <a:rPr lang="cs-CZ" dirty="0"/>
            </a:br>
            <a:endParaRPr lang="cs-CZ" dirty="0"/>
          </a:p>
        </p:txBody>
      </p:sp>
      <p:sp>
        <p:nvSpPr>
          <p:cNvPr id="3" name="Zástupný symbol pro obsah 2"/>
          <p:cNvSpPr>
            <a:spLocks noGrp="1"/>
          </p:cNvSpPr>
          <p:nvPr>
            <p:ph idx="1"/>
          </p:nvPr>
        </p:nvSpPr>
        <p:spPr/>
        <p:txBody>
          <a:bodyPr/>
          <a:lstStyle/>
          <a:p>
            <a:r>
              <a:rPr lang="cs-CZ" dirty="0" smtClean="0"/>
              <a:t>zvýrazňovat v textech důležitá místa</a:t>
            </a:r>
          </a:p>
          <a:p>
            <a:r>
              <a:rPr lang="cs-CZ" dirty="0" smtClean="0"/>
              <a:t>psaní </a:t>
            </a:r>
            <a:r>
              <a:rPr lang="cs-CZ" dirty="0"/>
              <a:t>výtahů </a:t>
            </a:r>
            <a:r>
              <a:rPr lang="cs-CZ" dirty="0" smtClean="0"/>
              <a:t>nebo </a:t>
            </a:r>
            <a:r>
              <a:rPr lang="cs-CZ" dirty="0"/>
              <a:t>tvorba kartotéčních lístků se záznamy. </a:t>
            </a:r>
            <a:endParaRPr lang="cs-CZ" dirty="0" smtClean="0"/>
          </a:p>
          <a:p>
            <a:r>
              <a:rPr lang="cs-CZ" dirty="0" smtClean="0"/>
              <a:t>psát citace </a:t>
            </a:r>
            <a:r>
              <a:rPr lang="cs-CZ" dirty="0"/>
              <a:t>zdroje (včetně stránky, ze které citujete) </a:t>
            </a:r>
            <a:r>
              <a:rPr lang="cs-CZ" dirty="0" smtClean="0"/>
              <a:t> - aby to šlo později použít</a:t>
            </a:r>
          </a:p>
          <a:p>
            <a:r>
              <a:rPr lang="cs-CZ" dirty="0" smtClean="0"/>
              <a:t>nepřebírat </a:t>
            </a:r>
            <a:r>
              <a:rPr lang="cs-CZ" dirty="0"/>
              <a:t>větší části </a:t>
            </a:r>
            <a:r>
              <a:rPr lang="cs-CZ" dirty="0" smtClean="0"/>
              <a:t>textu</a:t>
            </a:r>
            <a:endParaRPr lang="cs-CZ" dirty="0"/>
          </a:p>
          <a:p>
            <a:endParaRPr lang="cs-CZ" dirty="0"/>
          </a:p>
        </p:txBody>
      </p:sp>
    </p:spTree>
    <p:extLst>
      <p:ext uri="{BB962C8B-B14F-4D97-AF65-F5344CB8AC3E}">
        <p14:creationId xmlns:p14="http://schemas.microsoft.com/office/powerpoint/2010/main" val="254121141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1294</Words>
  <Application>Microsoft Office PowerPoint</Application>
  <PresentationFormat>Širokoúhlá obrazovka</PresentationFormat>
  <Paragraphs>356</Paragraphs>
  <Slides>18</Slides>
  <Notes>18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Calibri Light</vt:lpstr>
      <vt:lpstr>Motiv Office</vt:lpstr>
      <vt:lpstr>Teorie výzkumu - postup</vt:lpstr>
      <vt:lpstr>Postup – krok po kroku</vt:lpstr>
      <vt:lpstr>Zúžení problému</vt:lpstr>
      <vt:lpstr>Nalezení výzkumné otázky</vt:lpstr>
      <vt:lpstr>Hledání výzkumné otázky, aneb Jak se ptát </vt:lpstr>
      <vt:lpstr>Prezentace aplikace PowerPoint</vt:lpstr>
      <vt:lpstr>Formulace úvodní teze </vt:lpstr>
      <vt:lpstr>Další hledání v literatuře </vt:lpstr>
      <vt:lpstr>Poznámky - výpisky </vt:lpstr>
      <vt:lpstr>Struktura budoucí práce</vt:lpstr>
      <vt:lpstr>Obsah </vt:lpstr>
      <vt:lpstr>První koncept </vt:lpstr>
      <vt:lpstr>Úvod </vt:lpstr>
      <vt:lpstr>Revize </vt:lpstr>
      <vt:lpstr>Tvorba textu - možnosti</vt:lpstr>
      <vt:lpstr>Tvorba textu pomocí metody IMRAD</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Michal Ulvr</dc:creator>
  <cp:lastModifiedBy>Michal Ulvr</cp:lastModifiedBy>
  <cp:revision>15</cp:revision>
  <cp:lastPrinted>2021-11-04T16:59:45Z</cp:lastPrinted>
  <dcterms:created xsi:type="dcterms:W3CDTF">2019-11-28T13:21:43Z</dcterms:created>
  <dcterms:modified xsi:type="dcterms:W3CDTF">2021-11-04T17:03:35Z</dcterms:modified>
</cp:coreProperties>
</file>