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p:sldMasterIdLst>
    <p:sldMasterId id="2147483648" r:id="rId1"/>
  </p:sldMasterIdLst>
  <p:notesMasterIdLst>
    <p:notesMasterId r:id="rId11"/>
  </p:notesMasterIdLst>
  <p:handoutMasterIdLst>
    <p:handoutMasterId r:id="rId12"/>
  </p:handoutMasterIdLst>
  <p:sldIdLst>
    <p:sldId id="308" r:id="rId2"/>
    <p:sldId id="312" r:id="rId3"/>
    <p:sldId id="323" r:id="rId4"/>
    <p:sldId id="324" r:id="rId5"/>
    <p:sldId id="325" r:id="rId6"/>
    <p:sldId id="326" r:id="rId7"/>
    <p:sldId id="327" r:id="rId8"/>
    <p:sldId id="328" r:id="rId9"/>
    <p:sldId id="322" r:id="rId10"/>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620"/>
    <a:srgbClr val="82C11C"/>
    <a:srgbClr val="594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83399" autoAdjust="0"/>
  </p:normalViewPr>
  <p:slideViewPr>
    <p:cSldViewPr snapToGrid="0" snapToObjects="1">
      <p:cViewPr varScale="1">
        <p:scale>
          <a:sx n="91" d="100"/>
          <a:sy n="91" d="100"/>
        </p:scale>
        <p:origin x="1358" y="6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6" d="100"/>
          <a:sy n="86" d="100"/>
        </p:scale>
        <p:origin x="27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C68B45-3651-144C-9B42-ECFFE31510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a:extLst>
              <a:ext uri="{FF2B5EF4-FFF2-40B4-BE49-F238E27FC236}">
                <a16:creationId xmlns:a16="http://schemas.microsoft.com/office/drawing/2014/main" id="{D8957582-AB2F-6945-BF77-BD7DE7B090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B667F0-AAF2-1C40-8CBB-C161C73BDB1E}" type="datetimeFigureOut">
              <a:rPr lang="en-CZ" smtClean="0"/>
              <a:t>06/19/2024</a:t>
            </a:fld>
            <a:endParaRPr lang="en-CZ"/>
          </a:p>
        </p:txBody>
      </p:sp>
      <p:sp>
        <p:nvSpPr>
          <p:cNvPr id="4" name="Footer Placeholder 3">
            <a:extLst>
              <a:ext uri="{FF2B5EF4-FFF2-40B4-BE49-F238E27FC236}">
                <a16:creationId xmlns:a16="http://schemas.microsoft.com/office/drawing/2014/main" id="{7E24A7D9-EF62-3A47-86DF-C907FD53C5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5" name="Slide Number Placeholder 4">
            <a:extLst>
              <a:ext uri="{FF2B5EF4-FFF2-40B4-BE49-F238E27FC236}">
                <a16:creationId xmlns:a16="http://schemas.microsoft.com/office/drawing/2014/main" id="{26BA8DF4-B159-1F45-A0BE-816E4D0C71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F7A96C-A851-C743-AA2E-E27D6B4FD2D8}" type="slidenum">
              <a:rPr lang="en-CZ" smtClean="0"/>
              <a:t>‹#›</a:t>
            </a:fld>
            <a:endParaRPr lang="en-CZ"/>
          </a:p>
        </p:txBody>
      </p:sp>
    </p:spTree>
    <p:extLst>
      <p:ext uri="{BB962C8B-B14F-4D97-AF65-F5344CB8AC3E}">
        <p14:creationId xmlns:p14="http://schemas.microsoft.com/office/powerpoint/2010/main" val="2401871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43686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268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podniků pomocí opcí, známé také jako oceňování reálných opcí (Real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Options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Valuation</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ROV), je sofistikovaná metoda, která čerpá z konceptů finančních opcí k hodnocení hodnoty flexibilních a nejistých investičních projektů. Tento přístup se stal významným nástrojem pro manažery a investory při rozhodování o alokaci zdrojů v prostředí s vysokou nejistotou. Základem této metody je myšlenka, že podniky a projekty mohou obsahovat skryté hodnoty, které nejsou zachyceny tradičními metodami oceňování, jako jsou například čistá současná hodnota (NPV) nebo vnitřní míra výnosnosti (IRR).</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Reálné opce jsou analogií k finančním opcím, ale na rozdíl od nich se vztahují na reálná aktiva a projekty. Finanční opce dávají držiteli právo, ale ne povinnost, koupit nebo prodat finanční aktivum za předem stanovenou cenu v určitém časovém období. Podobně reálné opce představují právo, ale ne povinnost, provést určité obchodní rozhodnutí, jako je investování, odložení, rozšíření nebo opuštění projektu.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Představme si například společnost, která zvažuje investici do nové technologie. Tradiční metody oceňování by se zaměřily na předpokládané peněžní toky a jejich diskontování na současnou hodnotu. Nicméně tato analýza by mohla přehlédnout hodnotu flexibility, kterou tato investice nabízí. Společnost může mít možnost investici odložit, dokud nebudou známy další informace o trhu nebo technologii, což může výrazně ovlivnit její rozhodování. Tato možnost odložení investice je analogií k finanční opci na koupi, kde společnost má právo, ale ne povinnost, investovat v budoucnosti.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příkladem může být situace, kdy podnik zvažuje rozšíření své výrobní kapacity. Tradiční metody by opět zhodnotily očekávané peněžní toky z tohoto rozšíření. Ale co kdyby existovala možnost, že se trh výrazně zvětší nebo zmenší? Reálná opce na rozšíření výrobní kapacity by umožnila podniku tuto expanzi provést pouze v případě, že tržní podmínky budou příznivé. Tímto způsobem může podnik minimalizovat riziko a maximalizovat potenciální zisky.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reálných opcí tedy zahrnuje nejen kvantifikaci současné hodnoty očekávaných peněžních toků, ale také zohledňuje hodnotu flexibility a možnosti přizpůsobit se změnám v budoucnosti. Tato flexibilita může být klíčová pro úspěch projektu nebo celého podniku, zvláště v dynamickém a nejistém prostředí.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21859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reálných opcí představuje moderní přístup k hodnocení investičních projektů, který zdůrazňuje význam flexibility a schopnosti přizpůsobit se měnícím se tržním podmínkám. Tento přístup je v kontrastu s tradiční metodou diskontovaných peněžních toků (DCF), která často opomíjí hodnotu flexibility a nejistoty, čímž může vést k podcenění projektů s vysokým růstovým potenciálem.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rysů oceňování reálných opcí je uznání hodnoty flexibility rozhodování. V dynamickém podnikatelském prostředí je schopnost rychle reagovat a přizpůsobit se novým podmínkám klíčová. Firmy, které dokážou využít reálné opce, mají možnost zohlednit různé scénáře a možnosti, které mohou zvýšit hodnotu jejich projektů. Například, pokud tržní podmínky naznačují potenciál pro expanzi, firma může tuto možnost zahrnout do své analýzy a tím zvýšit celkovou hodnotu projektu. Oceňování reálných opcí tedy poskytuje rámec, který umožňuje firmám lépe se připravit na nejistotu a využít příležitostí, které by tradiční metody mohly přehlédnout.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Na rozdíl od tradiční metody DCF, která se zaměřuje na diskontování očekávaných peněžních toků na současnou hodnotu, oceňování reálných opcí zahrnuje různé scénáře a možnosti, jak se projekt může vyvíjet v čase. Tradiční metoda DCF často ignoruje skutečnost, že firmy mohou aktivně měnit své strategie na základě nových informací a tržních podmínek. To může vést k podcenění projektů, které mají vysoký potenciál růstu nebo které mohou být přizpůsobeny tak, aby lépe odpovídaly budoucím podmínkám. Například, projekt, který má možnost expanze, může mít v realitě mnohem vyšší hodnotu, než by naznačovaly tradiční metody, pokud by tato možnost nebyla zohledněna.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Reálné opce poskytují firmám nástroj k modelování a oceňování této flexibility. Pomocí reálných opcí mohou firmy ocenit různé možnosti, jako je zahájení, odložení, rozšíření nebo ukončení projektu, na základě aktuálních tržních podmínek a nových informací. Tímto způsobem mohou firmy lépe řídit rizika a využívat příležitostí, které by jinak zůstaly nepovšimnuty. Oceňování reálných opcí tedy umožňuje firmám lépe porozumět hodnotě svých investic a přijímat informovanější rozhodnutí.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83940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Opce na rozšíření, známá také jako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Expansion</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Option</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poskytuje firmě právo rozšířit svůj projekt nebo podnikání v budoucnu, pokud se podmínky ukážou jako příznivé. Tato flexibilita je obzvláště důležitá v kontextu nejistých tržních podmínek. Například firma může nejprve investovat do malé pilotní výrobní linky. Pokud se ukáže, že je poptávka po produktu vyšší, než se původně očekávalo, má firma možnost tuto linku rozšířit na plnou kapacitu. Tímto způsobem může podnik minimalizovat počáteční investiční rizika a zároveň být připraven na růst v případě příznivých podmínek.</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Opce na rozšíření je často využívána v odvětvích, kde je vysoká nejistota ohledně budoucí poptávky nebo technologických změn. Například v technologickém sektoru mohou firmy nejprve zavést nový produkt na omezeném trhu, a pokud se produkt osvědčí, mohou rychle zareagovat a rozšířit svou výrobu a prodej. Tímto způsobem reálné opce na rozšíření umožňují firmám být agilní a efektivně reagovat na změny na trhu.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významným typem reálné opce je opce na odložení, známá jako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Deferral</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Option</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Tento typ opce umožňuje firmě odložit investiční rozhodnutí až do doby, kdy bude mít více informací nebo bude méně nejistoty. To je obzvláště užitečné v situacích, kdy je budoucí trh nejistý nebo kdy existují významné regulační nebo technologické změny na obzoru. Například developerská společnost může mít právo koupit pozemek, ale rozhodne se počkat s nákupem, až bude jasnější, jaký bude budoucí trh s nemovitostmi. Tímto způsobem může firma minimalizovat riziko spojené s nepříznivými tržními podmínkami a učinit informované investiční rozhodnutí.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Opce na odložení je často využívána v odvětvích, kde jsou dlouhé investiční cykly a vysoká nejistota ohledně budoucího vývoje. V energetickém sektoru, například, mohou firmy čekat s investicemi do nových technologií nebo projektů, dokud nebude k dispozici více informací o regulačním prostředí nebo o cenách energií. Tento přístup umožňuje firmám být opatrnější a optimalizovat své investiční rozhodnutí na základě aktuálních a relevantních informací.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690451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Opce na opuštění, známá také jako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abandonment</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option</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představuje pro firmu právo opustit projekt nebo prodat aktiva, pokud se ukáže, že projekt není ziskový nebo nese příliš vysoké riziko. Toto právo poskytuje firmě cennou možnost minimalizovat ztráty v případě nepříznivého vývoje. Například těžební společnost může mít možnost prodat svůj těžební projekt, pokud cena komodity klesne pod určitou úroveň. To znamená, že firma není nucena pokračovat v projektu, který by mohl přinést finanční ztráty, ale místo toho může rozhodnout o jeho ukončení a minimalizovat tak své ztráty. Tato flexibilita je obzvláště hodnotná v odvětvích s vysokou volatilitou cen, jako je těžební průmysl nebo energetika.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typem reálné opce je opce na změnu provozu, známá také jako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switching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option</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Tato opce umožňuje firmě přepnout mezi různými provozními režimy nebo využitími aktiv v závislosti na aktuálních podmínkách na trhu. Například energetická společnost může mít možnost přepnout mezi výrobou elektrické energie z uhlí a zemního plynu v závislosti na cenách těchto paliv. Pokud cena uhlí stoupne a cena zemního plynu klesne, firma může přepnout na výrobu z levnějšího zemního plynu a naopak. Tímto způsobem může firma optimalizovat své náklady a maximalizovat zisk. Tento typ opce je obzvláště užitečný v odvětvích, kde jsou náklady na vstupy proměnlivé a kde existuje možnost využívat různé výrobní technologie.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4398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Jednou z hlavních výhod reálných opcí je zohlednění flexibility. V dynamickém tržním prostředí, kde se podmínky mohou rychle měnit, je schopnost adaptovat se a reagovat na vývoj situace klíčová. Reálné opce poskytují firmám hodnotu flexibility, protože umožňují odložit rozhodnutí, kdykoli je to výhodné, nebo naopak urychlit investice v případě příznivých podmínek. Tímto způsobem mohou firmy lépe využít příležitosti, které se na trhu objeví, a minimalizovat rizika spojená s nepředvídatelnými změnami.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 významnou výhodou oceňování reálných opcí je realistické zohlednění nejistoty. Tradiční metody, jako je například diskontované cash flow (DCF), často předpokládají relativně stabilní a předvídatelné podmínky. Avšak reálné opce lépe odrážejí skutečnou variabilitu a nejistotu budoucích podmínek. Tato metoda umožňuje firmám pracovat s různými scénáři a pravděpodobnostmi, což vede k přesnějšímu a realistickému hodnocení investičních projektů. Firmy tak mohou lépe připravit své strategie na různé možné budoucí situace a efektivněji řídit rizika.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Oceňování reálných opcí také podporuje lepší strategické plánování. Díky této metodě mohou firmy identifikovat příležitosti k přidané hodnotě, které by mohly být přehlédnuty při použití tradičních metod hodnocení. Reálné opce poskytují nástroje pro analýzu a kvantifikaci hodnoty různých strategických možností, jako je rozšíření projektu, zastavení projektu, odložení investice nebo její urychlení. Tímto způsobem mohou firmy lépe identifikovat a využít příležitosti, které se na trhu objeví, a optimalizovat své investiční portfolia.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Dále, reálné opce umožňují firmám lépe komunikovat hodnotu svých projektů a strategií s investory a dalšími zainteresovanými stranami. Tradiční metody hodnocení mohou někdy opomíjet hodnotu flexibility a strategických možností, což může vést k podhodnocení projektů. Reálné opce naopak umožňují kvantifikovat a prezentovat tuto hodnotu, což může vést k lepšímu porozumění a podpoře ze strany investorů.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neposlední řadě, metoda oceňování reálných opcí přispívá k rozvoji inovací a podnikatelské iniciativy. Firmy, které jsou schopny lépe zohlednit nejistotu a variabilitu budoucích podmínek, jsou často ochotnější investovat do inovativních projektů a nových technologií. Tímto způsobem mohou získat konkurenční výhodu a dosáhnout dlouhodobého růstu a úspěchu.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425001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Jednou z hlavních nevýhod oceňování reálných opcí je jeho komplexita. Proces oceňování reálných opcí vyžaduje pokročilé analytické a matematické dovednosti. Na rozdíl od tradičních metod finanční analýzy, které se často opírají o relativně jednoduché výpočty a standardní postupy, oceňování reálných opcí zahrnuje složité modely, jako jsou binomické stromy, Monte Carlo simulace nebo Black-</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Scholes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model. Tyto modely nejenže vyžadují hluboké porozumění matematice a statistice, ale také schopnost interpretovat výsledky a aplikovat je na konkrétní investiční situace. Pro mnoho firem to může znamenat potřebu angažovat specialisty nebo investovat do školení stávajících zaměstnanců, což může být nákladné.</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významným faktorem je náročnost na data. Aby bylo možné reálné opce adekvátně ocenit, je zapotřebí mít k dispozici spolehlivé a detailní informace o hodnotě aktiv, nákladech, riziku a volatilitě. Tato data často nejsou snadno dostupná a jejich sběr může být časově i finančně náročný. Navíc, i když jsou data k dispozici, jejich přesnost a relevanci je třeba pečlivě ověřit, což může dále zvýšit náklady a časovou náročnost celého procesu. Bez přesných dat mohou být výsledky oceňování reálných opcí nepřesné, což může vést k chybným investičním rozhodnutím.</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Časová náročnost je další významnou nevýhodou spojenou s oceňováním reálných opcí. Implementace a analýza reálných opcí může být velmi časově náročná, což může být problematické zejména v dynamickém podnikatelském prostředí, kde je třeba rychle reagovat na změny a příležitosti. Proces zahrnuje nejen sběr a analýzu dat, ale také vývoj a testování modelů, interpretaci výsledků a jejich aplikaci na konkrétní rozhodnutí. To vše může zabrat značné množství času, což může vést k opožděným rozhodnutím a zmeškaným příležitostem. Pro firmy, které fungují v rychle se měnících odvětvích, může být tato nevýhoda obzvláště významná.</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315485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04440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sp>
        <p:nvSpPr>
          <p:cNvPr id="12" name="Body Level One…"/>
          <p:cNvSpPr txBox="1">
            <a:spLocks noGrp="1"/>
          </p:cNvSpPr>
          <p:nvPr>
            <p:ph type="body" sz="quarter" idx="1" hasCustomPrompt="1"/>
          </p:nvPr>
        </p:nvSpPr>
        <p:spPr>
          <a:xfrm>
            <a:off x="118800" y="3672909"/>
            <a:ext cx="7560001" cy="1218591"/>
          </a:xfrm>
          <a:prstGeom prst="rect">
            <a:avLst/>
          </a:prstGeom>
        </p:spPr>
        <p:txBody>
          <a:bodyPr lIns="0" anchor="b"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Title Text">
            <a:extLst>
              <a:ext uri="{FF2B5EF4-FFF2-40B4-BE49-F238E27FC236}">
                <a16:creationId xmlns:a16="http://schemas.microsoft.com/office/drawing/2014/main" id="{A72E2942-9AC5-6E47-9216-30E885FB5BDC}"/>
              </a:ext>
            </a:extLst>
          </p:cNvPr>
          <p:cNvSpPr txBox="1">
            <a:spLocks noGrp="1"/>
          </p:cNvSpPr>
          <p:nvPr>
            <p:ph type="title" hasCustomPrompt="1"/>
          </p:nvPr>
        </p:nvSpPr>
        <p:spPr>
          <a:xfrm>
            <a:off x="251999" y="1470590"/>
            <a:ext cx="7560000" cy="1661409"/>
          </a:xfrm>
          <a:prstGeom prst="rect">
            <a:avLst/>
          </a:prstGeom>
        </p:spPr>
        <p:txBody>
          <a:bodyPr lIns="0" anchor="t" anchorCtr="0"/>
          <a:lstStyle>
            <a:lvl1pPr>
              <a:defRPr sz="4800">
                <a:solidFill>
                  <a:schemeClr val="bg1"/>
                </a:solidFill>
              </a:defRPr>
            </a:lvl1pPr>
          </a:lstStyle>
          <a:p>
            <a:r>
              <a:rPr dirty="0"/>
              <a:t>Title Text</a:t>
            </a:r>
          </a:p>
        </p:txBody>
      </p:sp>
      <p:pic>
        <p:nvPicPr>
          <p:cNvPr id="4" name="Picture 3">
            <a:extLst>
              <a:ext uri="{FF2B5EF4-FFF2-40B4-BE49-F238E27FC236}">
                <a16:creationId xmlns:a16="http://schemas.microsoft.com/office/drawing/2014/main" id="{C38D13DA-EAC2-5A46-B69D-7C51B19AA7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1" y="252000"/>
            <a:ext cx="8640000" cy="79582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_HEADER">
    <p:bg>
      <p:bgPr>
        <a:solidFill>
          <a:schemeClr val="accent1"/>
        </a:solidFill>
        <a:effectLst/>
      </p:bgPr>
    </p:bg>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xfrm>
            <a:off x="8679430" y="4690756"/>
            <a:ext cx="341728" cy="338522"/>
          </a:xfrm>
          <a:prstGeom prst="rect">
            <a:avLst/>
          </a:prstGeom>
        </p:spPr>
        <p:txBody>
          <a:bodyPr/>
          <a:lstStyle>
            <a:lvl1pPr>
              <a:defRPr>
                <a:solidFill>
                  <a:schemeClr val="bg1"/>
                </a:solidFill>
              </a:defRPr>
            </a:lvl1pPr>
          </a:lstStyle>
          <a:p>
            <a:fld id="{86CB4B4D-7CA3-9044-876B-883B54F8677D}" type="slidenum">
              <a:rPr lang="en-CZ" smtClean="0"/>
              <a:pPr/>
              <a:t>‹#›</a:t>
            </a:fld>
            <a:endParaRPr lang="en-CZ"/>
          </a:p>
        </p:txBody>
      </p:sp>
      <p:sp>
        <p:nvSpPr>
          <p:cNvPr id="6" name="Title 1">
            <a:extLst>
              <a:ext uri="{FF2B5EF4-FFF2-40B4-BE49-F238E27FC236}">
                <a16:creationId xmlns:a16="http://schemas.microsoft.com/office/drawing/2014/main" id="{BD00B212-B963-B541-AB2C-C86A8356188D}"/>
              </a:ext>
            </a:extLst>
          </p:cNvPr>
          <p:cNvSpPr>
            <a:spLocks noGrp="1"/>
          </p:cNvSpPr>
          <p:nvPr>
            <p:ph type="title"/>
          </p:nvPr>
        </p:nvSpPr>
        <p:spPr>
          <a:xfrm>
            <a:off x="252001" y="1682229"/>
            <a:ext cx="7560000" cy="1800000"/>
          </a:xfrm>
        </p:spPr>
        <p:txBody>
          <a:bodyPr lIns="0" anchor="t">
            <a:normAutofit/>
          </a:bodyPr>
          <a:lstStyle>
            <a:lvl1pPr>
              <a:defRPr>
                <a:solidFill>
                  <a:schemeClr val="bg1"/>
                </a:solidFill>
              </a:defRPr>
            </a:lvl1pPr>
          </a:lstStyle>
          <a:p>
            <a:pPr algn="l"/>
            <a:endParaRPr lang="en-CZ" sz="4000" dirty="0">
              <a:solidFill>
                <a:schemeClr val="bg1"/>
              </a:solidFill>
            </a:endParaRPr>
          </a:p>
        </p:txBody>
      </p:sp>
      <p:sp>
        <p:nvSpPr>
          <p:cNvPr id="12" name="Body Level One…">
            <a:extLst>
              <a:ext uri="{FF2B5EF4-FFF2-40B4-BE49-F238E27FC236}">
                <a16:creationId xmlns:a16="http://schemas.microsoft.com/office/drawing/2014/main" id="{97640F16-C798-1940-98D0-41B3CDD4C872}"/>
              </a:ext>
            </a:extLst>
          </p:cNvPr>
          <p:cNvSpPr txBox="1">
            <a:spLocks noGrp="1"/>
          </p:cNvSpPr>
          <p:nvPr>
            <p:ph type="body" sz="quarter" idx="1" hasCustomPrompt="1"/>
          </p:nvPr>
        </p:nvSpPr>
        <p:spPr>
          <a:xfrm>
            <a:off x="118800"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5A5AFCFD-2557-F445-BA06-2078DC8B4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extLst>
      <p:ext uri="{BB962C8B-B14F-4D97-AF65-F5344CB8AC3E}">
        <p14:creationId xmlns:p14="http://schemas.microsoft.com/office/powerpoint/2010/main" val="4797430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28" name="Title Text"/>
          <p:cNvSpPr txBox="1">
            <a:spLocks noGrp="1"/>
          </p:cNvSpPr>
          <p:nvPr>
            <p:ph type="title" hasCustomPrompt="1"/>
          </p:nvPr>
        </p:nvSpPr>
        <p:spPr>
          <a:xfrm>
            <a:off x="252000" y="826625"/>
            <a:ext cx="7560000" cy="572701"/>
          </a:xfrm>
          <a:prstGeom prst="rect">
            <a:avLst/>
          </a:prstGeom>
        </p:spPr>
        <p:txBody>
          <a:bodyPr lIns="0"/>
          <a:lstStyle>
            <a:lvl1pPr>
              <a:defRPr>
                <a:solidFill>
                  <a:schemeClr val="accent1"/>
                </a:solidFill>
              </a:defRPr>
            </a:lvl1pPr>
          </a:lstStyle>
          <a:p>
            <a:r>
              <a:rPr dirty="0"/>
              <a:t>Title Text</a:t>
            </a:r>
          </a:p>
        </p:txBody>
      </p:sp>
      <p:sp>
        <p:nvSpPr>
          <p:cNvPr id="29" name="Body Level One…"/>
          <p:cNvSpPr txBox="1">
            <a:spLocks noGrp="1"/>
          </p:cNvSpPr>
          <p:nvPr>
            <p:ph type="body" idx="1" hasCustomPrompt="1"/>
          </p:nvPr>
        </p:nvSpPr>
        <p:spPr>
          <a:xfrm>
            <a:off x="252000" y="1592352"/>
            <a:ext cx="7560000" cy="2809390"/>
          </a:xfrm>
          <a:prstGeom prst="rect">
            <a:avLst/>
          </a:prstGeom>
        </p:spPr>
        <p:txBody>
          <a:bodyPr lIns="0">
            <a:normAutofit/>
          </a:bodyPr>
          <a:lstStyle>
            <a:lvl1pPr>
              <a:defRPr sz="1600"/>
            </a:lvl1pPr>
            <a:lvl2pPr>
              <a:defRPr sz="1600"/>
            </a:lvl2pPr>
            <a:lvl3pPr>
              <a:defRPr sz="1600"/>
            </a:lvl3pPr>
            <a:lvl4pPr>
              <a:defRPr sz="1600"/>
            </a:lvl4pPr>
            <a:lvl5pPr>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Body Level One…">
            <a:extLst>
              <a:ext uri="{FF2B5EF4-FFF2-40B4-BE49-F238E27FC236}">
                <a16:creationId xmlns:a16="http://schemas.microsoft.com/office/drawing/2014/main" id="{7960F43F-42F7-D641-9024-48C8559868BA}"/>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CB93317D-4140-7D4A-9D0D-1891C87F0B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a:bodyPr>
          <a:lstStyle/>
          <a:p>
            <a:r>
              <a:rPr dirty="0"/>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t>doc. JUDr. Ing. Bohumil Poláček, Ph.D., MBA, LLM</a:t>
            </a:r>
          </a:p>
          <a:p>
            <a:r>
              <a:rPr lang="cs-CZ" dirty="0"/>
              <a:t>vedoucí Centra oceňování majetku</a:t>
            </a:r>
            <a:endParaRPr lang="en-CZ"/>
          </a:p>
          <a:p>
            <a:endParaRPr lang="en-CZ" dirty="0"/>
          </a:p>
          <a:p>
            <a:r>
              <a:rPr lang="en-CZ" dirty="0"/>
              <a:t>+</a:t>
            </a:r>
            <a:r>
              <a:rPr lang="en-CZ"/>
              <a:t>420 </a:t>
            </a:r>
            <a:r>
              <a:rPr lang="cs-CZ" dirty="0"/>
              <a:t>485 352 360</a:t>
            </a:r>
            <a:endParaRPr lang="en-CZ" dirty="0"/>
          </a:p>
          <a:p>
            <a:r>
              <a:rPr lang="cs-CZ" dirty="0" err="1"/>
              <a:t>bohumil.polacek</a:t>
            </a:r>
            <a:r>
              <a:rPr lang="en-CZ"/>
              <a:t>@</a:t>
            </a:r>
            <a:r>
              <a:rPr lang="en-CZ" dirty="0"/>
              <a:t>tul</a:t>
            </a:r>
            <a:r>
              <a:rPr lang="en-CZ"/>
              <a:t>.cz</a:t>
            </a:r>
            <a:endParaRPr lang="cs-CZ" dirty="0"/>
          </a:p>
          <a:p>
            <a:r>
              <a:rPr lang="cs-CZ" dirty="0" err="1"/>
              <a:t>www.com.tul.cz</a:t>
            </a:r>
            <a:endParaRPr lang="en-CZ" dirty="0"/>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a:xfrm>
            <a:off x="251999" y="1470590"/>
            <a:ext cx="8118278" cy="1661409"/>
          </a:xfrm>
        </p:spPr>
        <p:txBody>
          <a:bodyPr>
            <a:normAutofit fontScale="90000"/>
          </a:bodyPr>
          <a:lstStyle/>
          <a:p>
            <a:r>
              <a:rPr lang="cs-CZ" sz="2700" dirty="0"/>
              <a:t>Specializační studium</a:t>
            </a:r>
            <a:br>
              <a:rPr lang="cs-CZ" sz="2700" dirty="0"/>
            </a:br>
            <a:r>
              <a:rPr lang="cs-CZ" sz="2700" dirty="0"/>
              <a:t>Oceňování obchodních závodů (podniků)</a:t>
            </a:r>
            <a:br>
              <a:rPr lang="cs-CZ" sz="1000" dirty="0"/>
            </a:br>
            <a:r>
              <a:rPr lang="cs-CZ" sz="4600" dirty="0"/>
              <a:t>Metody oceňování podniku 13/14</a:t>
            </a:r>
            <a:endParaRPr lang="en-CZ" sz="4600" dirty="0"/>
          </a:p>
        </p:txBody>
      </p:sp>
      <p:sp>
        <p:nvSpPr>
          <p:cNvPr id="4" name="Text Placeholder 1">
            <a:extLst>
              <a:ext uri="{FF2B5EF4-FFF2-40B4-BE49-F238E27FC236}">
                <a16:creationId xmlns:a16="http://schemas.microsoft.com/office/drawing/2014/main" id="{46D2B131-BB47-5040-AB4D-1BF0EC6C34D3}"/>
              </a:ext>
            </a:extLst>
          </p:cNvPr>
          <p:cNvSpPr txBox="1">
            <a:spLocks/>
          </p:cNvSpPr>
          <p:nvPr/>
        </p:nvSpPr>
        <p:spPr>
          <a:xfrm>
            <a:off x="118800" y="501041"/>
            <a:ext cx="7560001" cy="28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t>Centrum oceňování majetku</a:t>
            </a:r>
            <a:endParaRPr lang="en-CZ" sz="1200" dirty="0"/>
          </a:p>
        </p:txBody>
      </p:sp>
    </p:spTree>
    <p:extLst>
      <p:ext uri="{BB962C8B-B14F-4D97-AF65-F5344CB8AC3E}">
        <p14:creationId xmlns:p14="http://schemas.microsoft.com/office/powerpoint/2010/main" val="11047463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r>
              <a:rPr lang="cs-CZ" dirty="0">
                <a:solidFill>
                  <a:schemeClr val="tx1"/>
                </a:solidFill>
              </a:rPr>
              <a:t>Oceňování podniků pomocí opcí</a:t>
            </a:r>
          </a:p>
          <a:p>
            <a:r>
              <a:rPr lang="cs-CZ" dirty="0">
                <a:solidFill>
                  <a:schemeClr val="tx1"/>
                </a:solidFill>
              </a:rPr>
              <a:t>Hlavní rysy reálných opcí</a:t>
            </a:r>
          </a:p>
          <a:p>
            <a:r>
              <a:rPr lang="cs-CZ" dirty="0">
                <a:solidFill>
                  <a:schemeClr val="tx1"/>
                </a:solidFill>
              </a:rPr>
              <a:t>Typy reálných opcí</a:t>
            </a:r>
          </a:p>
          <a:p>
            <a:r>
              <a:rPr lang="cs-CZ" dirty="0">
                <a:solidFill>
                  <a:schemeClr val="tx1"/>
                </a:solidFill>
              </a:rPr>
              <a:t>Výhody reálných opcí</a:t>
            </a:r>
          </a:p>
          <a:p>
            <a:r>
              <a:rPr lang="cs-CZ" dirty="0">
                <a:solidFill>
                  <a:schemeClr val="tx1"/>
                </a:solidFill>
              </a:rPr>
              <a:t>Problémy při oceňování reálných opcí</a:t>
            </a:r>
          </a:p>
          <a:p>
            <a:endParaRPr lang="cs-CZ" dirty="0">
              <a:solidFill>
                <a:schemeClr val="tx1"/>
              </a:solidFill>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p:txBody>
          <a:bodyPr/>
          <a:lstStyle/>
          <a:p>
            <a:fld id="{86CB4B4D-7CA3-9044-876B-883B54F8677D}" type="slidenum">
              <a:rPr lang="en-CZ" smtClean="0"/>
              <a:t>3</a:t>
            </a:fld>
            <a:endParaRPr lang="en-CZ" dirty="0"/>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t>Metody oceňování podniku 13/14</a:t>
            </a:r>
            <a:endParaRPr lang="en-CZ" dirty="0"/>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419780" y="741758"/>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rPr>
              <a:t>Obsah</a:t>
            </a:r>
            <a:endParaRPr lang="en-CZ" dirty="0">
              <a:solidFill>
                <a:schemeClr val="accent1"/>
              </a:solidFill>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23706"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rPr>
              <a:t>Centrum oceňování majetku</a:t>
            </a:r>
          </a:p>
        </p:txBody>
      </p:sp>
    </p:spTree>
    <p:extLst>
      <p:ext uri="{BB962C8B-B14F-4D97-AF65-F5344CB8AC3E}">
        <p14:creationId xmlns:p14="http://schemas.microsoft.com/office/powerpoint/2010/main" val="12137388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8E7194-30C1-A7D9-92B8-C3ED6E48F35C}"/>
              </a:ext>
            </a:extLst>
          </p:cNvPr>
          <p:cNvSpPr>
            <a:spLocks noGrp="1"/>
          </p:cNvSpPr>
          <p:nvPr>
            <p:ph type="title"/>
          </p:nvPr>
        </p:nvSpPr>
        <p:spPr/>
        <p:txBody>
          <a:bodyPr>
            <a:normAutofit fontScale="90000"/>
          </a:bodyPr>
          <a:lstStyle/>
          <a:p>
            <a:r>
              <a:rPr lang="cs-CZ" dirty="0"/>
              <a:t>Oceňování reálných opcí</a:t>
            </a:r>
          </a:p>
        </p:txBody>
      </p:sp>
      <p:sp>
        <p:nvSpPr>
          <p:cNvPr id="3" name="Zástupný text 2">
            <a:extLst>
              <a:ext uri="{FF2B5EF4-FFF2-40B4-BE49-F238E27FC236}">
                <a16:creationId xmlns:a16="http://schemas.microsoft.com/office/drawing/2014/main" id="{AE4BB684-B30A-AA21-5FD9-C78E5085BD50}"/>
              </a:ext>
            </a:extLst>
          </p:cNvPr>
          <p:cNvSpPr>
            <a:spLocks noGrp="1"/>
          </p:cNvSpPr>
          <p:nvPr>
            <p:ph type="body" idx="1"/>
          </p:nvPr>
        </p:nvSpPr>
        <p:spPr/>
        <p:txBody>
          <a:bodyPr/>
          <a:lstStyle/>
          <a:p>
            <a:r>
              <a:rPr lang="cs-CZ" b="1" dirty="0"/>
              <a:t>Oceňování podniků pomocí opcí</a:t>
            </a:r>
            <a:r>
              <a:rPr lang="cs-CZ" dirty="0"/>
              <a:t>, známé také jako </a:t>
            </a:r>
            <a:r>
              <a:rPr lang="cs-CZ" b="1" dirty="0"/>
              <a:t>oceňování reálných opcí</a:t>
            </a:r>
            <a:r>
              <a:rPr lang="cs-CZ" dirty="0"/>
              <a:t> (Real </a:t>
            </a:r>
            <a:r>
              <a:rPr lang="cs-CZ" dirty="0" err="1"/>
              <a:t>Options</a:t>
            </a:r>
            <a:r>
              <a:rPr lang="cs-CZ" dirty="0"/>
              <a:t> </a:t>
            </a:r>
            <a:r>
              <a:rPr lang="cs-CZ" dirty="0" err="1"/>
              <a:t>Valuation</a:t>
            </a:r>
            <a:r>
              <a:rPr lang="cs-CZ" dirty="0"/>
              <a:t>, ROV), je metoda, která používá koncepty finančních opcí k hodnocení hodnoty flexibilních a nejistých investičních projektů. Tento přístup je zvláště užitečný při oceňování podniků a projektů, kde existuje možnost přizpůsobit se změnám na trhu nebo v technologii.</a:t>
            </a:r>
          </a:p>
          <a:p>
            <a:r>
              <a:rPr lang="cs-CZ" dirty="0"/>
              <a:t>Reálné opce jsou analogií k finančním opcím, ale místo finančních aktiv se vztahují na reálná aktiva a projekty. Představují právo, ale ne povinnost, provést určité obchodní rozhodnutí, jako je investování, odložení, rozšíření nebo opuštění projektu.</a:t>
            </a:r>
          </a:p>
        </p:txBody>
      </p:sp>
      <p:sp>
        <p:nvSpPr>
          <p:cNvPr id="4" name="Zástupný symbol pro číslo snímku 3">
            <a:extLst>
              <a:ext uri="{FF2B5EF4-FFF2-40B4-BE49-F238E27FC236}">
                <a16:creationId xmlns:a16="http://schemas.microsoft.com/office/drawing/2014/main" id="{8568FDCC-F526-D117-5177-EEF8ECC15D92}"/>
              </a:ext>
            </a:extLst>
          </p:cNvPr>
          <p:cNvSpPr>
            <a:spLocks noGrp="1"/>
          </p:cNvSpPr>
          <p:nvPr>
            <p:ph type="sldNum" sz="quarter" idx="2"/>
          </p:nvPr>
        </p:nvSpPr>
        <p:spPr/>
        <p:txBody>
          <a:bodyPr/>
          <a:lstStyle/>
          <a:p>
            <a:fld id="{86CB4B4D-7CA3-9044-876B-883B54F8677D}" type="slidenum">
              <a:rPr lang="cs-CZ" smtClean="0"/>
              <a:t>4</a:t>
            </a:fld>
            <a:endParaRPr lang="cs-CZ"/>
          </a:p>
        </p:txBody>
      </p:sp>
      <p:sp>
        <p:nvSpPr>
          <p:cNvPr id="5" name="Zástupný text 4">
            <a:extLst>
              <a:ext uri="{FF2B5EF4-FFF2-40B4-BE49-F238E27FC236}">
                <a16:creationId xmlns:a16="http://schemas.microsoft.com/office/drawing/2014/main" id="{230396A6-CC1F-67EA-9280-066F73B79589}"/>
              </a:ext>
            </a:extLst>
          </p:cNvPr>
          <p:cNvSpPr>
            <a:spLocks noGrp="1"/>
          </p:cNvSpPr>
          <p:nvPr>
            <p:ph type="body" sz="quarter" idx="10"/>
          </p:nvPr>
        </p:nvSpPr>
        <p:spPr/>
        <p:txBody>
          <a:bodyPr/>
          <a:lstStyle/>
          <a:p>
            <a:r>
              <a:rPr lang="cs-CZ" dirty="0"/>
              <a:t>Metody oceňování podniku 13/14</a:t>
            </a:r>
            <a:endParaRPr lang="en-CZ" dirty="0"/>
          </a:p>
          <a:p>
            <a:endParaRPr lang="cs-CZ" dirty="0"/>
          </a:p>
        </p:txBody>
      </p:sp>
      <p:pic>
        <p:nvPicPr>
          <p:cNvPr id="6" name="RO-uvod">
            <a:hlinkClick r:id="" action="ppaction://media"/>
            <a:extLst>
              <a:ext uri="{FF2B5EF4-FFF2-40B4-BE49-F238E27FC236}">
                <a16:creationId xmlns:a16="http://schemas.microsoft.com/office/drawing/2014/main" id="{5FFD535E-2A46-7B3A-7E74-331999554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643106"/>
            <a:ext cx="487363" cy="487363"/>
          </a:xfrm>
          <a:prstGeom prst="rect">
            <a:avLst/>
          </a:prstGeom>
        </p:spPr>
      </p:pic>
    </p:spTree>
    <p:extLst>
      <p:ext uri="{BB962C8B-B14F-4D97-AF65-F5344CB8AC3E}">
        <p14:creationId xmlns:p14="http://schemas.microsoft.com/office/powerpoint/2010/main" val="13628958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6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E8C3F8-4E1A-CBC0-E729-21CD13988427}"/>
              </a:ext>
            </a:extLst>
          </p:cNvPr>
          <p:cNvSpPr>
            <a:spLocks noGrp="1"/>
          </p:cNvSpPr>
          <p:nvPr>
            <p:ph type="title"/>
          </p:nvPr>
        </p:nvSpPr>
        <p:spPr/>
        <p:txBody>
          <a:bodyPr>
            <a:normAutofit fontScale="90000"/>
          </a:bodyPr>
          <a:lstStyle/>
          <a:p>
            <a:r>
              <a:rPr lang="cs-CZ" dirty="0"/>
              <a:t>Hlavní rysy reálných opcí</a:t>
            </a:r>
          </a:p>
        </p:txBody>
      </p:sp>
      <p:sp>
        <p:nvSpPr>
          <p:cNvPr id="3" name="Zástupný text 2">
            <a:extLst>
              <a:ext uri="{FF2B5EF4-FFF2-40B4-BE49-F238E27FC236}">
                <a16:creationId xmlns:a16="http://schemas.microsoft.com/office/drawing/2014/main" id="{E9185366-6111-7C64-ADA5-234DD1FE3AD5}"/>
              </a:ext>
            </a:extLst>
          </p:cNvPr>
          <p:cNvSpPr>
            <a:spLocks noGrp="1"/>
          </p:cNvSpPr>
          <p:nvPr>
            <p:ph type="body" idx="1"/>
          </p:nvPr>
        </p:nvSpPr>
        <p:spPr/>
        <p:txBody>
          <a:bodyPr>
            <a:normAutofit lnSpcReduction="10000"/>
          </a:bodyPr>
          <a:lstStyle/>
          <a:p>
            <a:r>
              <a:rPr lang="cs-CZ" b="1" dirty="0"/>
              <a:t>Flexibilita rozhodování</a:t>
            </a:r>
            <a:r>
              <a:rPr lang="cs-CZ" dirty="0"/>
              <a:t>: Oceňování pomocí reálných opcí uznává hodnotu flexibility a schopnosti přizpůsobit se změnám v budoucnosti. Firmy mohou využít reálné opce k tomu, aby zohlednily možnosti, které by mohly zvýšit hodnotu projektu tím, že se přizpůsobí nečekaným tržním podmínkám.</a:t>
            </a:r>
          </a:p>
          <a:p>
            <a:r>
              <a:rPr lang="cs-CZ" b="1" dirty="0"/>
              <a:t>Nesourodost s tradičním DCF</a:t>
            </a:r>
            <a:r>
              <a:rPr lang="cs-CZ" dirty="0"/>
              <a:t>: Tradiční metoda diskontovaných peněžních toků (DCF) často ignoruje hodnotu flexibility a nejistoty. Naopak, oceňování pomocí reálných opcí poskytuje rámec pro zahrnutí těchto aspektů do analýzy hodnoty. Například, DCF může podhodnotit projekt s vysokým potenciálem růstu, pokud nezohlední možnost rozšíření nebo přizpůsobení projektu.</a:t>
            </a:r>
          </a:p>
        </p:txBody>
      </p:sp>
      <p:sp>
        <p:nvSpPr>
          <p:cNvPr id="4" name="Zástupný symbol pro číslo snímku 3">
            <a:extLst>
              <a:ext uri="{FF2B5EF4-FFF2-40B4-BE49-F238E27FC236}">
                <a16:creationId xmlns:a16="http://schemas.microsoft.com/office/drawing/2014/main" id="{B45E11D8-5B92-CD2A-1DF9-35CAF4BD94BA}"/>
              </a:ext>
            </a:extLst>
          </p:cNvPr>
          <p:cNvSpPr>
            <a:spLocks noGrp="1"/>
          </p:cNvSpPr>
          <p:nvPr>
            <p:ph type="sldNum" sz="quarter" idx="2"/>
          </p:nvPr>
        </p:nvSpPr>
        <p:spPr/>
        <p:txBody>
          <a:bodyPr/>
          <a:lstStyle/>
          <a:p>
            <a:fld id="{86CB4B4D-7CA3-9044-876B-883B54F8677D}" type="slidenum">
              <a:rPr lang="cs-CZ" smtClean="0"/>
              <a:t>5</a:t>
            </a:fld>
            <a:endParaRPr lang="cs-CZ"/>
          </a:p>
        </p:txBody>
      </p:sp>
      <p:sp>
        <p:nvSpPr>
          <p:cNvPr id="5" name="Zástupný text 4">
            <a:extLst>
              <a:ext uri="{FF2B5EF4-FFF2-40B4-BE49-F238E27FC236}">
                <a16:creationId xmlns:a16="http://schemas.microsoft.com/office/drawing/2014/main" id="{1DB1B91D-5F16-CA8D-413D-78D64DE18809}"/>
              </a:ext>
            </a:extLst>
          </p:cNvPr>
          <p:cNvSpPr>
            <a:spLocks noGrp="1"/>
          </p:cNvSpPr>
          <p:nvPr>
            <p:ph type="body" sz="quarter" idx="10"/>
          </p:nvPr>
        </p:nvSpPr>
        <p:spPr/>
        <p:txBody>
          <a:bodyPr/>
          <a:lstStyle/>
          <a:p>
            <a:r>
              <a:rPr lang="cs-CZ" dirty="0"/>
              <a:t>Metody oceňování podniku 13/14</a:t>
            </a:r>
            <a:endParaRPr lang="en-CZ" dirty="0"/>
          </a:p>
        </p:txBody>
      </p:sp>
      <p:pic>
        <p:nvPicPr>
          <p:cNvPr id="6" name="RO-rysy">
            <a:hlinkClick r:id="" action="ppaction://media"/>
            <a:extLst>
              <a:ext uri="{FF2B5EF4-FFF2-40B4-BE49-F238E27FC236}">
                <a16:creationId xmlns:a16="http://schemas.microsoft.com/office/drawing/2014/main" id="{422BF0AD-485E-7720-5485-8CDFF5741A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961043"/>
            <a:ext cx="487363" cy="487363"/>
          </a:xfrm>
          <a:prstGeom prst="rect">
            <a:avLst/>
          </a:prstGeom>
        </p:spPr>
      </p:pic>
    </p:spTree>
    <p:extLst>
      <p:ext uri="{BB962C8B-B14F-4D97-AF65-F5344CB8AC3E}">
        <p14:creationId xmlns:p14="http://schemas.microsoft.com/office/powerpoint/2010/main" val="24838723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EAFD69-4C42-CDBB-96F9-A269C8A5CF76}"/>
              </a:ext>
            </a:extLst>
          </p:cNvPr>
          <p:cNvSpPr>
            <a:spLocks noGrp="1"/>
          </p:cNvSpPr>
          <p:nvPr>
            <p:ph type="title"/>
          </p:nvPr>
        </p:nvSpPr>
        <p:spPr/>
        <p:txBody>
          <a:bodyPr>
            <a:normAutofit fontScale="90000"/>
          </a:bodyPr>
          <a:lstStyle/>
          <a:p>
            <a:r>
              <a:rPr lang="cs-CZ" dirty="0"/>
              <a:t>Typy reálných opcí</a:t>
            </a:r>
          </a:p>
        </p:txBody>
      </p:sp>
      <p:sp>
        <p:nvSpPr>
          <p:cNvPr id="3" name="Zástupný text 2">
            <a:extLst>
              <a:ext uri="{FF2B5EF4-FFF2-40B4-BE49-F238E27FC236}">
                <a16:creationId xmlns:a16="http://schemas.microsoft.com/office/drawing/2014/main" id="{A5223D31-CF15-39C9-D99C-A61696C97230}"/>
              </a:ext>
            </a:extLst>
          </p:cNvPr>
          <p:cNvSpPr>
            <a:spLocks noGrp="1"/>
          </p:cNvSpPr>
          <p:nvPr>
            <p:ph type="body" idx="1"/>
          </p:nvPr>
        </p:nvSpPr>
        <p:spPr/>
        <p:txBody>
          <a:bodyPr>
            <a:normAutofit lnSpcReduction="10000"/>
          </a:bodyPr>
          <a:lstStyle/>
          <a:p>
            <a:r>
              <a:rPr lang="cs-CZ" b="1" dirty="0"/>
              <a:t>Opce na rozšíření </a:t>
            </a:r>
            <a:r>
              <a:rPr lang="cs-CZ" dirty="0"/>
              <a:t>(</a:t>
            </a:r>
            <a:r>
              <a:rPr lang="cs-CZ" dirty="0" err="1"/>
              <a:t>Expansion</a:t>
            </a:r>
            <a:r>
              <a:rPr lang="cs-CZ" dirty="0"/>
              <a:t> </a:t>
            </a:r>
            <a:r>
              <a:rPr lang="cs-CZ" dirty="0" err="1"/>
              <a:t>Option</a:t>
            </a:r>
            <a:r>
              <a:rPr lang="cs-CZ" dirty="0"/>
              <a:t>): Poskytuje firmě právo rozšířit svůj projekt nebo podnikání v budoucnu, pokud se podmínky ukážou jako příznivé. Například, firma může investovat do malé pilotní výrobní linky s možností jejího rozšíření na plnou kapacitu, pokud bude poptávka vyšší, než se očekávalo.</a:t>
            </a:r>
          </a:p>
          <a:p>
            <a:r>
              <a:rPr lang="cs-CZ" b="1" dirty="0"/>
              <a:t>Opce na odložení </a:t>
            </a:r>
            <a:r>
              <a:rPr lang="cs-CZ" dirty="0"/>
              <a:t>(</a:t>
            </a:r>
            <a:r>
              <a:rPr lang="cs-CZ" dirty="0" err="1"/>
              <a:t>Deferral</a:t>
            </a:r>
            <a:r>
              <a:rPr lang="cs-CZ" dirty="0"/>
              <a:t> </a:t>
            </a:r>
            <a:r>
              <a:rPr lang="cs-CZ" dirty="0" err="1"/>
              <a:t>Option</a:t>
            </a:r>
            <a:r>
              <a:rPr lang="cs-CZ" dirty="0"/>
              <a:t>): Umožňuje firmě odložit investiční rozhodnutí až do doby, kdy bude mít více informací nebo bude méně nejistoty. Například, developerská společnost může mít právo koupit pozemek, ale rozhodne se počkat, až bude jasnější, jaký bude budoucí trh s nemovitostmi.</a:t>
            </a:r>
          </a:p>
        </p:txBody>
      </p:sp>
      <p:sp>
        <p:nvSpPr>
          <p:cNvPr id="4" name="Zástupný symbol pro číslo snímku 3">
            <a:extLst>
              <a:ext uri="{FF2B5EF4-FFF2-40B4-BE49-F238E27FC236}">
                <a16:creationId xmlns:a16="http://schemas.microsoft.com/office/drawing/2014/main" id="{59C2C061-45A2-23EC-7D93-30EAB2C82061}"/>
              </a:ext>
            </a:extLst>
          </p:cNvPr>
          <p:cNvSpPr>
            <a:spLocks noGrp="1"/>
          </p:cNvSpPr>
          <p:nvPr>
            <p:ph type="sldNum" sz="quarter" idx="2"/>
          </p:nvPr>
        </p:nvSpPr>
        <p:spPr/>
        <p:txBody>
          <a:bodyPr/>
          <a:lstStyle/>
          <a:p>
            <a:fld id="{86CB4B4D-7CA3-9044-876B-883B54F8677D}" type="slidenum">
              <a:rPr lang="cs-CZ" smtClean="0"/>
              <a:t>6</a:t>
            </a:fld>
            <a:endParaRPr lang="cs-CZ"/>
          </a:p>
        </p:txBody>
      </p:sp>
      <p:sp>
        <p:nvSpPr>
          <p:cNvPr id="5" name="Zástupný text 4">
            <a:extLst>
              <a:ext uri="{FF2B5EF4-FFF2-40B4-BE49-F238E27FC236}">
                <a16:creationId xmlns:a16="http://schemas.microsoft.com/office/drawing/2014/main" id="{02693FCF-F799-B855-9E65-9A7A72F0A483}"/>
              </a:ext>
            </a:extLst>
          </p:cNvPr>
          <p:cNvSpPr>
            <a:spLocks noGrp="1"/>
          </p:cNvSpPr>
          <p:nvPr>
            <p:ph type="body" sz="quarter" idx="10"/>
          </p:nvPr>
        </p:nvSpPr>
        <p:spPr/>
        <p:txBody>
          <a:bodyPr/>
          <a:lstStyle/>
          <a:p>
            <a:r>
              <a:rPr lang="cs-CZ" dirty="0"/>
              <a:t>Metody oceňování podniku 13/14</a:t>
            </a:r>
            <a:endParaRPr lang="en-CZ" dirty="0"/>
          </a:p>
        </p:txBody>
      </p:sp>
      <p:pic>
        <p:nvPicPr>
          <p:cNvPr id="7" name="RO-typy-1">
            <a:hlinkClick r:id="" action="ppaction://media"/>
            <a:extLst>
              <a:ext uri="{FF2B5EF4-FFF2-40B4-BE49-F238E27FC236}">
                <a16:creationId xmlns:a16="http://schemas.microsoft.com/office/drawing/2014/main" id="{3584E54E-B2AB-6F9E-BC28-19716E7C75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5942" y="3829512"/>
            <a:ext cx="487363" cy="487363"/>
          </a:xfrm>
          <a:prstGeom prst="rect">
            <a:avLst/>
          </a:prstGeom>
        </p:spPr>
      </p:pic>
    </p:spTree>
    <p:extLst>
      <p:ext uri="{BB962C8B-B14F-4D97-AF65-F5344CB8AC3E}">
        <p14:creationId xmlns:p14="http://schemas.microsoft.com/office/powerpoint/2010/main" val="3695659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2895AE-5F00-552C-CB9A-BDDB22E87D64}"/>
              </a:ext>
            </a:extLst>
          </p:cNvPr>
          <p:cNvSpPr>
            <a:spLocks noGrp="1"/>
          </p:cNvSpPr>
          <p:nvPr>
            <p:ph type="title"/>
          </p:nvPr>
        </p:nvSpPr>
        <p:spPr/>
        <p:txBody>
          <a:bodyPr>
            <a:normAutofit fontScale="90000"/>
          </a:bodyPr>
          <a:lstStyle/>
          <a:p>
            <a:r>
              <a:rPr lang="cs-CZ" dirty="0"/>
              <a:t>Typy reálných opcí</a:t>
            </a:r>
          </a:p>
        </p:txBody>
      </p:sp>
      <p:sp>
        <p:nvSpPr>
          <p:cNvPr id="3" name="Zástupný text 2">
            <a:extLst>
              <a:ext uri="{FF2B5EF4-FFF2-40B4-BE49-F238E27FC236}">
                <a16:creationId xmlns:a16="http://schemas.microsoft.com/office/drawing/2014/main" id="{A9878324-5101-0B56-AB17-D3991FBBDCDB}"/>
              </a:ext>
            </a:extLst>
          </p:cNvPr>
          <p:cNvSpPr>
            <a:spLocks noGrp="1"/>
          </p:cNvSpPr>
          <p:nvPr>
            <p:ph type="body" idx="1"/>
          </p:nvPr>
        </p:nvSpPr>
        <p:spPr/>
        <p:txBody>
          <a:bodyPr>
            <a:normAutofit/>
          </a:bodyPr>
          <a:lstStyle/>
          <a:p>
            <a:r>
              <a:rPr lang="cs-CZ" b="1" dirty="0"/>
              <a:t>Opce na opuštění </a:t>
            </a:r>
            <a:r>
              <a:rPr lang="cs-CZ" dirty="0"/>
              <a:t>(</a:t>
            </a:r>
            <a:r>
              <a:rPr lang="cs-CZ" dirty="0" err="1"/>
              <a:t>Abandonment</a:t>
            </a:r>
            <a:r>
              <a:rPr lang="cs-CZ" dirty="0"/>
              <a:t> </a:t>
            </a:r>
            <a:r>
              <a:rPr lang="cs-CZ" dirty="0" err="1"/>
              <a:t>Option</a:t>
            </a:r>
            <a:r>
              <a:rPr lang="cs-CZ" dirty="0"/>
              <a:t>): Dává firmě právo opustit projekt nebo prodat aktiva, pokud se ukáže, že projekt není ziskový nebo nese příliš vysoké riziko. Například, těžební společnost může mít možnost prodat svůj těžební projekt, pokud cena komodity klesne pod určitou úroveň.</a:t>
            </a:r>
          </a:p>
          <a:p>
            <a:r>
              <a:rPr lang="cs-CZ" b="1" dirty="0"/>
              <a:t>Opce na změnu provozu </a:t>
            </a:r>
            <a:r>
              <a:rPr lang="cs-CZ" dirty="0"/>
              <a:t>(</a:t>
            </a:r>
            <a:r>
              <a:rPr lang="cs-CZ" dirty="0" err="1"/>
              <a:t>Switching</a:t>
            </a:r>
            <a:r>
              <a:rPr lang="cs-CZ" dirty="0"/>
              <a:t> </a:t>
            </a:r>
            <a:r>
              <a:rPr lang="cs-CZ" dirty="0" err="1"/>
              <a:t>Option</a:t>
            </a:r>
            <a:r>
              <a:rPr lang="cs-CZ" dirty="0"/>
              <a:t>): Umožňuje firmě přepnout mezi různými provozními režimy nebo využitími aktiv. Například, energetická společnost může mít možnost přepnout mezi výrobou elektrické energie z uhlí a zemního plynu v závislosti na cenách těchto paliv.</a:t>
            </a:r>
          </a:p>
        </p:txBody>
      </p:sp>
      <p:sp>
        <p:nvSpPr>
          <p:cNvPr id="4" name="Zástupný symbol pro číslo snímku 3">
            <a:extLst>
              <a:ext uri="{FF2B5EF4-FFF2-40B4-BE49-F238E27FC236}">
                <a16:creationId xmlns:a16="http://schemas.microsoft.com/office/drawing/2014/main" id="{8F44AAEE-BC3F-D3DA-DB6D-4A1D1640B9A4}"/>
              </a:ext>
            </a:extLst>
          </p:cNvPr>
          <p:cNvSpPr>
            <a:spLocks noGrp="1"/>
          </p:cNvSpPr>
          <p:nvPr>
            <p:ph type="sldNum" sz="quarter" idx="2"/>
          </p:nvPr>
        </p:nvSpPr>
        <p:spPr/>
        <p:txBody>
          <a:bodyPr/>
          <a:lstStyle/>
          <a:p>
            <a:fld id="{86CB4B4D-7CA3-9044-876B-883B54F8677D}" type="slidenum">
              <a:rPr lang="cs-CZ" smtClean="0"/>
              <a:t>7</a:t>
            </a:fld>
            <a:endParaRPr lang="cs-CZ"/>
          </a:p>
        </p:txBody>
      </p:sp>
      <p:sp>
        <p:nvSpPr>
          <p:cNvPr id="5" name="Zástupný text 4">
            <a:extLst>
              <a:ext uri="{FF2B5EF4-FFF2-40B4-BE49-F238E27FC236}">
                <a16:creationId xmlns:a16="http://schemas.microsoft.com/office/drawing/2014/main" id="{4CDCF4E9-B11E-E21C-656B-1C2A3D6065BF}"/>
              </a:ext>
            </a:extLst>
          </p:cNvPr>
          <p:cNvSpPr>
            <a:spLocks noGrp="1"/>
          </p:cNvSpPr>
          <p:nvPr>
            <p:ph type="body" sz="quarter" idx="10"/>
          </p:nvPr>
        </p:nvSpPr>
        <p:spPr/>
        <p:txBody>
          <a:bodyPr/>
          <a:lstStyle/>
          <a:p>
            <a:r>
              <a:rPr lang="cs-CZ" dirty="0"/>
              <a:t>Metody oceňování podniku 13/14</a:t>
            </a:r>
            <a:endParaRPr lang="en-CZ" dirty="0"/>
          </a:p>
        </p:txBody>
      </p:sp>
      <p:pic>
        <p:nvPicPr>
          <p:cNvPr id="6" name="RO-typy-2">
            <a:hlinkClick r:id="" action="ppaction://media"/>
            <a:extLst>
              <a:ext uri="{FF2B5EF4-FFF2-40B4-BE49-F238E27FC236}">
                <a16:creationId xmlns:a16="http://schemas.microsoft.com/office/drawing/2014/main" id="{24627B80-13C8-BB33-9178-B000119CE5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000" y="3829512"/>
            <a:ext cx="487363" cy="487363"/>
          </a:xfrm>
          <a:prstGeom prst="rect">
            <a:avLst/>
          </a:prstGeom>
        </p:spPr>
      </p:pic>
    </p:spTree>
    <p:extLst>
      <p:ext uri="{BB962C8B-B14F-4D97-AF65-F5344CB8AC3E}">
        <p14:creationId xmlns:p14="http://schemas.microsoft.com/office/powerpoint/2010/main" val="35671955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F18CD3-F1F1-5067-CA14-328FF7166AB8}"/>
              </a:ext>
            </a:extLst>
          </p:cNvPr>
          <p:cNvSpPr>
            <a:spLocks noGrp="1"/>
          </p:cNvSpPr>
          <p:nvPr>
            <p:ph type="title"/>
          </p:nvPr>
        </p:nvSpPr>
        <p:spPr/>
        <p:txBody>
          <a:bodyPr>
            <a:normAutofit fontScale="90000"/>
          </a:bodyPr>
          <a:lstStyle/>
          <a:p>
            <a:r>
              <a:rPr lang="cs-CZ" dirty="0"/>
              <a:t>Výhody reálných opcí</a:t>
            </a:r>
          </a:p>
        </p:txBody>
      </p:sp>
      <p:sp>
        <p:nvSpPr>
          <p:cNvPr id="3" name="Zástupný text 2">
            <a:extLst>
              <a:ext uri="{FF2B5EF4-FFF2-40B4-BE49-F238E27FC236}">
                <a16:creationId xmlns:a16="http://schemas.microsoft.com/office/drawing/2014/main" id="{C9D4CCB3-976C-3B41-9614-8CF30F96487C}"/>
              </a:ext>
            </a:extLst>
          </p:cNvPr>
          <p:cNvSpPr>
            <a:spLocks noGrp="1"/>
          </p:cNvSpPr>
          <p:nvPr>
            <p:ph type="body" idx="1"/>
          </p:nvPr>
        </p:nvSpPr>
        <p:spPr/>
        <p:txBody>
          <a:bodyPr/>
          <a:lstStyle/>
          <a:p>
            <a:r>
              <a:rPr lang="cs-CZ" b="1" dirty="0"/>
              <a:t>Zohlednění flexibility</a:t>
            </a:r>
            <a:r>
              <a:rPr lang="cs-CZ" dirty="0"/>
              <a:t>: Reálné opce poskytují hodnotu flexibility a umožňují firmám reagovat na změny v tržním prostředí.</a:t>
            </a:r>
          </a:p>
          <a:p>
            <a:r>
              <a:rPr lang="cs-CZ" b="1" dirty="0"/>
              <a:t>Realistické zohlednění nejistoty</a:t>
            </a:r>
            <a:r>
              <a:rPr lang="cs-CZ" dirty="0"/>
              <a:t>: Tato metoda lépe odráží nejistotu a variabilitu budoucích podmínek než tradiční metody, jako je DCF.</a:t>
            </a:r>
          </a:p>
          <a:p>
            <a:r>
              <a:rPr lang="cs-CZ" b="1" dirty="0"/>
              <a:t>Strategické plánování</a:t>
            </a:r>
            <a:r>
              <a:rPr lang="cs-CZ" dirty="0"/>
              <a:t>: Oceňování reálných opcí podporuje lepší strategické rozhodování a může identifikovat příležitosti k přidané hodnotě.</a:t>
            </a:r>
          </a:p>
        </p:txBody>
      </p:sp>
      <p:sp>
        <p:nvSpPr>
          <p:cNvPr id="4" name="Zástupný symbol pro číslo snímku 3">
            <a:extLst>
              <a:ext uri="{FF2B5EF4-FFF2-40B4-BE49-F238E27FC236}">
                <a16:creationId xmlns:a16="http://schemas.microsoft.com/office/drawing/2014/main" id="{8F98A3F8-20C8-10D6-CCA0-BCD9AADB97F8}"/>
              </a:ext>
            </a:extLst>
          </p:cNvPr>
          <p:cNvSpPr>
            <a:spLocks noGrp="1"/>
          </p:cNvSpPr>
          <p:nvPr>
            <p:ph type="sldNum" sz="quarter" idx="2"/>
          </p:nvPr>
        </p:nvSpPr>
        <p:spPr/>
        <p:txBody>
          <a:bodyPr/>
          <a:lstStyle/>
          <a:p>
            <a:fld id="{86CB4B4D-7CA3-9044-876B-883B54F8677D}" type="slidenum">
              <a:rPr lang="cs-CZ" smtClean="0"/>
              <a:t>8</a:t>
            </a:fld>
            <a:endParaRPr lang="cs-CZ"/>
          </a:p>
        </p:txBody>
      </p:sp>
      <p:sp>
        <p:nvSpPr>
          <p:cNvPr id="5" name="Zástupný text 4">
            <a:extLst>
              <a:ext uri="{FF2B5EF4-FFF2-40B4-BE49-F238E27FC236}">
                <a16:creationId xmlns:a16="http://schemas.microsoft.com/office/drawing/2014/main" id="{A7387AC0-A25A-DD3F-28BF-D2A452C063CF}"/>
              </a:ext>
            </a:extLst>
          </p:cNvPr>
          <p:cNvSpPr>
            <a:spLocks noGrp="1"/>
          </p:cNvSpPr>
          <p:nvPr>
            <p:ph type="body" sz="quarter" idx="10"/>
          </p:nvPr>
        </p:nvSpPr>
        <p:spPr/>
        <p:txBody>
          <a:bodyPr/>
          <a:lstStyle/>
          <a:p>
            <a:r>
              <a:rPr lang="cs-CZ" dirty="0"/>
              <a:t>Metody oceňování podniku 13/14</a:t>
            </a:r>
            <a:endParaRPr lang="en-CZ" dirty="0"/>
          </a:p>
        </p:txBody>
      </p:sp>
      <p:pic>
        <p:nvPicPr>
          <p:cNvPr id="6" name="RO-vyhody">
            <a:hlinkClick r:id="" action="ppaction://media"/>
            <a:extLst>
              <a:ext uri="{FF2B5EF4-FFF2-40B4-BE49-F238E27FC236}">
                <a16:creationId xmlns:a16="http://schemas.microsoft.com/office/drawing/2014/main" id="{1ADBBE02-7830-DA7E-2E6E-CE0C8C657B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5417" y="3518512"/>
            <a:ext cx="487363" cy="487363"/>
          </a:xfrm>
          <a:prstGeom prst="rect">
            <a:avLst/>
          </a:prstGeom>
        </p:spPr>
      </p:pic>
    </p:spTree>
    <p:extLst>
      <p:ext uri="{BB962C8B-B14F-4D97-AF65-F5344CB8AC3E}">
        <p14:creationId xmlns:p14="http://schemas.microsoft.com/office/powerpoint/2010/main" val="15414081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1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15BE6F-4C50-0407-14E7-5A5EEB7AAE94}"/>
              </a:ext>
            </a:extLst>
          </p:cNvPr>
          <p:cNvSpPr>
            <a:spLocks noGrp="1"/>
          </p:cNvSpPr>
          <p:nvPr>
            <p:ph type="title"/>
          </p:nvPr>
        </p:nvSpPr>
        <p:spPr/>
        <p:txBody>
          <a:bodyPr>
            <a:normAutofit fontScale="90000"/>
          </a:bodyPr>
          <a:lstStyle/>
          <a:p>
            <a:r>
              <a:rPr lang="cs-CZ" dirty="0"/>
              <a:t>Problémy při oceňování reálných opcí</a:t>
            </a:r>
          </a:p>
        </p:txBody>
      </p:sp>
      <p:sp>
        <p:nvSpPr>
          <p:cNvPr id="3" name="Zástupný text 2">
            <a:extLst>
              <a:ext uri="{FF2B5EF4-FFF2-40B4-BE49-F238E27FC236}">
                <a16:creationId xmlns:a16="http://schemas.microsoft.com/office/drawing/2014/main" id="{9A4885E5-BB83-11AE-B8AC-050D1B0A4B7A}"/>
              </a:ext>
            </a:extLst>
          </p:cNvPr>
          <p:cNvSpPr>
            <a:spLocks noGrp="1"/>
          </p:cNvSpPr>
          <p:nvPr>
            <p:ph type="body" idx="1"/>
          </p:nvPr>
        </p:nvSpPr>
        <p:spPr/>
        <p:txBody>
          <a:bodyPr/>
          <a:lstStyle/>
          <a:p>
            <a:r>
              <a:rPr lang="cs-CZ" b="1" dirty="0"/>
              <a:t>Komplexita</a:t>
            </a:r>
            <a:r>
              <a:rPr lang="cs-CZ" dirty="0"/>
              <a:t>: Oceňování reálných opcí může být složité a vyžaduje pokročilé analytické a matematické dovednosti.</a:t>
            </a:r>
          </a:p>
          <a:p>
            <a:r>
              <a:rPr lang="cs-CZ" b="1" dirty="0"/>
              <a:t>Náročnost na data</a:t>
            </a:r>
            <a:r>
              <a:rPr lang="cs-CZ" dirty="0"/>
              <a:t>: Vyžaduje spolehlivé a detailní informace o hodnotě aktiv, nákladech, riziku a volatilitě.</a:t>
            </a:r>
          </a:p>
          <a:p>
            <a:r>
              <a:rPr lang="cs-CZ" b="1" dirty="0"/>
              <a:t>Časová náročnost</a:t>
            </a:r>
            <a:r>
              <a:rPr lang="cs-CZ" dirty="0"/>
              <a:t>: Implementace a analýza reálných opcí může být časově náročná a nákladná.</a:t>
            </a:r>
          </a:p>
        </p:txBody>
      </p:sp>
      <p:sp>
        <p:nvSpPr>
          <p:cNvPr id="4" name="Zástupný symbol pro číslo snímku 3">
            <a:extLst>
              <a:ext uri="{FF2B5EF4-FFF2-40B4-BE49-F238E27FC236}">
                <a16:creationId xmlns:a16="http://schemas.microsoft.com/office/drawing/2014/main" id="{70E0D0D0-3E45-DE9A-1833-3A884B0DF486}"/>
              </a:ext>
            </a:extLst>
          </p:cNvPr>
          <p:cNvSpPr>
            <a:spLocks noGrp="1"/>
          </p:cNvSpPr>
          <p:nvPr>
            <p:ph type="sldNum" sz="quarter" idx="2"/>
          </p:nvPr>
        </p:nvSpPr>
        <p:spPr/>
        <p:txBody>
          <a:bodyPr/>
          <a:lstStyle/>
          <a:p>
            <a:fld id="{86CB4B4D-7CA3-9044-876B-883B54F8677D}" type="slidenum">
              <a:rPr lang="cs-CZ" smtClean="0"/>
              <a:t>9</a:t>
            </a:fld>
            <a:endParaRPr lang="cs-CZ"/>
          </a:p>
        </p:txBody>
      </p:sp>
      <p:sp>
        <p:nvSpPr>
          <p:cNvPr id="5" name="Zástupný text 4">
            <a:extLst>
              <a:ext uri="{FF2B5EF4-FFF2-40B4-BE49-F238E27FC236}">
                <a16:creationId xmlns:a16="http://schemas.microsoft.com/office/drawing/2014/main" id="{1C62BE2E-142E-A59B-0B15-CA46633929E9}"/>
              </a:ext>
            </a:extLst>
          </p:cNvPr>
          <p:cNvSpPr>
            <a:spLocks noGrp="1"/>
          </p:cNvSpPr>
          <p:nvPr>
            <p:ph type="body" sz="quarter" idx="10"/>
          </p:nvPr>
        </p:nvSpPr>
        <p:spPr/>
        <p:txBody>
          <a:bodyPr/>
          <a:lstStyle/>
          <a:p>
            <a:r>
              <a:rPr lang="cs-CZ" dirty="0"/>
              <a:t>Metody oceňování podniku 13/14</a:t>
            </a:r>
            <a:endParaRPr lang="en-CZ" dirty="0"/>
          </a:p>
        </p:txBody>
      </p:sp>
      <p:pic>
        <p:nvPicPr>
          <p:cNvPr id="6" name="RO-nevyhody">
            <a:hlinkClick r:id="" action="ppaction://media"/>
            <a:extLst>
              <a:ext uri="{FF2B5EF4-FFF2-40B4-BE49-F238E27FC236}">
                <a16:creationId xmlns:a16="http://schemas.microsoft.com/office/drawing/2014/main" id="{095D39E0-2489-5643-BEB0-72F9CB6845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1275" y="3627569"/>
            <a:ext cx="487363" cy="487363"/>
          </a:xfrm>
          <a:prstGeom prst="rect">
            <a:avLst/>
          </a:prstGeom>
        </p:spPr>
      </p:pic>
    </p:spTree>
    <p:extLst>
      <p:ext uri="{BB962C8B-B14F-4D97-AF65-F5344CB8AC3E}">
        <p14:creationId xmlns:p14="http://schemas.microsoft.com/office/powerpoint/2010/main" val="774180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t>doc. JUDr. Ing. Bohumil Poláček, Ph.D., MBA, LLM</a:t>
            </a:r>
          </a:p>
          <a:p>
            <a:r>
              <a:rPr lang="cs-CZ" dirty="0"/>
              <a:t>vedoucí Centra oceňování majetku</a:t>
            </a:r>
            <a:endParaRPr lang="en-CZ"/>
          </a:p>
          <a:p>
            <a:endParaRPr lang="en-CZ"/>
          </a:p>
          <a:p>
            <a:r>
              <a:rPr lang="en-CZ"/>
              <a:t>+420 </a:t>
            </a:r>
            <a:r>
              <a:rPr lang="cs-CZ" dirty="0"/>
              <a:t>485 352 360</a:t>
            </a:r>
            <a:endParaRPr lang="en-CZ"/>
          </a:p>
          <a:p>
            <a:r>
              <a:rPr lang="cs-CZ" dirty="0" err="1"/>
              <a:t>bohumil.polacek</a:t>
            </a:r>
            <a:r>
              <a:rPr lang="en-CZ"/>
              <a:t>@tul.cz</a:t>
            </a:r>
            <a:endParaRPr lang="cs-CZ" dirty="0"/>
          </a:p>
          <a:p>
            <a:r>
              <a:rPr lang="cs-CZ" dirty="0" err="1"/>
              <a:t>www.com.tul.cz</a:t>
            </a:r>
            <a:endParaRPr lang="en-CZ" dirty="0"/>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p:txBody>
          <a:bodyPr>
            <a:normAutofit/>
          </a:bodyPr>
          <a:lstStyle/>
          <a:p>
            <a:r>
              <a:rPr lang="en-CZ" dirty="0"/>
              <a:t>Děkuji za pozornost</a:t>
            </a:r>
          </a:p>
        </p:txBody>
      </p:sp>
      <p:sp>
        <p:nvSpPr>
          <p:cNvPr id="4" name="Text Placeholder 1">
            <a:extLst>
              <a:ext uri="{FF2B5EF4-FFF2-40B4-BE49-F238E27FC236}">
                <a16:creationId xmlns:a16="http://schemas.microsoft.com/office/drawing/2014/main" id="{EF6CC599-39E0-F842-8506-4BFF90C0858F}"/>
              </a:ext>
            </a:extLst>
          </p:cNvPr>
          <p:cNvSpPr txBox="1">
            <a:spLocks/>
          </p:cNvSpPr>
          <p:nvPr/>
        </p:nvSpPr>
        <p:spPr>
          <a:xfrm>
            <a:off x="118800" y="501041"/>
            <a:ext cx="7560001" cy="288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t>Centrum oceňování majetku</a:t>
            </a:r>
            <a:endParaRPr lang="en-CZ" sz="1200" dirty="0"/>
          </a:p>
        </p:txBody>
      </p:sp>
    </p:spTree>
    <p:extLst>
      <p:ext uri="{BB962C8B-B14F-4D97-AF65-F5344CB8AC3E}">
        <p14:creationId xmlns:p14="http://schemas.microsoft.com/office/powerpoint/2010/main" val="3946490105"/>
      </p:ext>
    </p:extLst>
  </p:cSld>
  <p:clrMapOvr>
    <a:masterClrMapping/>
  </p:clrMapOvr>
  <p:transition spd="med"/>
</p:sld>
</file>

<file path=ppt/theme/theme1.xml><?xml version="1.0" encoding="utf-8"?>
<a:theme xmlns:a="http://schemas.openxmlformats.org/drawingml/2006/main" name="Simple Light">
  <a:themeElements>
    <a:clrScheme name="EF TUL">
      <a:dk1>
        <a:srgbClr val="000000"/>
      </a:dk1>
      <a:lt1>
        <a:srgbClr val="FFFFFF"/>
      </a:lt1>
      <a:dk2>
        <a:srgbClr val="A7A7A7"/>
      </a:dk2>
      <a:lt2>
        <a:srgbClr val="535353"/>
      </a:lt2>
      <a:accent1>
        <a:srgbClr val="65A812"/>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1792</TotalTime>
  <Words>2681</Words>
  <Application>Microsoft Office PowerPoint</Application>
  <PresentationFormat>Předvádění na obrazovce (16:9)</PresentationFormat>
  <Paragraphs>63</Paragraphs>
  <Slides>9</Slides>
  <Notes>9</Notes>
  <HiddenSlides>0</HiddenSlides>
  <MMClips>6</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9</vt:i4>
      </vt:variant>
    </vt:vector>
  </HeadingPairs>
  <TitlesOfParts>
    <vt:vector size="13" baseType="lpstr">
      <vt:lpstr>Arial</vt:lpstr>
      <vt:lpstr>Calibri</vt:lpstr>
      <vt:lpstr>Cambria</vt:lpstr>
      <vt:lpstr>Simple Light</vt:lpstr>
      <vt:lpstr>Specializační studium Oceňování obchodních závodů (podniků) Metody oceňování podniku 13/14</vt:lpstr>
      <vt:lpstr>Prezentace aplikace PowerPoint</vt:lpstr>
      <vt:lpstr>Oceňování reálných opcí</vt:lpstr>
      <vt:lpstr>Hlavní rysy reálných opcí</vt:lpstr>
      <vt:lpstr>Typy reálných opcí</vt:lpstr>
      <vt:lpstr>Typy reálných opcí</vt:lpstr>
      <vt:lpstr>Výhody reálných opcí</vt:lpstr>
      <vt:lpstr>Problémy při oceňování reálných opcí</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Ladislav Řezníček</dc:creator>
  <cp:lastModifiedBy>Ladislav Řezníček</cp:lastModifiedBy>
  <cp:revision>250</cp:revision>
  <dcterms:modified xsi:type="dcterms:W3CDTF">2024-06-19T19:23:48Z</dcterms:modified>
</cp:coreProperties>
</file>