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4"/>
  </p:notesMasterIdLst>
  <p:handoutMasterIdLst>
    <p:handoutMasterId r:id="rId15"/>
  </p:handoutMasterIdLst>
  <p:sldIdLst>
    <p:sldId id="257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279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CE5E92F-C4CA-45CB-B987-9C8AA56F293F}" type="datetime1">
              <a:rPr lang="cs-CZ" smtClean="0"/>
              <a:t>30.11.2020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06BD15E-A83F-499B-AE2F-72149146BF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3393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BF59186-6CE2-4077-ACF9-A75BDDB22B64}" type="datetime1">
              <a:rPr lang="cs-CZ" noProof="0" smtClean="0"/>
              <a:t>30.11.2020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 smtClean="0"/>
              <a:t>Kliknutím můžete upravit styl předlohy textů.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BD6FFF6-EFF5-46FA-B62C-F141E1274D5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556670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D6FFF6-EFF5-46FA-B62C-F141E1274D5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22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910080" y="1179705"/>
            <a:ext cx="9875520" cy="1472184"/>
          </a:xfrm>
          <a:prstGeom prst="rect">
            <a:avLst/>
          </a:prstGeom>
        </p:spPr>
        <p:txBody>
          <a:bodyPr rtlCol="0" anchor="b"/>
          <a:lstStyle>
            <a:lvl1pPr algn="ctr">
              <a:defRPr/>
            </a:lvl1pPr>
            <a:extLst/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910080" y="2669871"/>
            <a:ext cx="9875520" cy="1752600"/>
          </a:xfrm>
          <a:prstGeom prst="rect">
            <a:avLst/>
          </a:prstGeom>
        </p:spPr>
        <p:txBody>
          <a:bodyPr tIns="0" rtlCol="0"/>
          <a:lstStyle>
            <a:lvl1pPr marL="27432" indent="0" algn="ctr">
              <a:buNone/>
              <a:defRPr sz="26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cs-CZ" noProof="0" smtClean="0"/>
              <a:t>Kliknutím můžete upravit styl předlohy.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F98ED4C5-0646-447A-8EB8-76764733D294}" type="datetime1">
              <a:rPr lang="cs-CZ" noProof="0" smtClean="0"/>
              <a:t>30.11.2020</a:t>
            </a:fld>
            <a:endParaRPr lang="cs-CZ" noProof="0" dirty="0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727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vert="eaVert" rtlCol="0"/>
          <a:lstStyle/>
          <a:p>
            <a:pPr lvl="0" rtl="0" eaLnBrk="1" latinLnBrk="0" hangingPunct="1"/>
            <a:r>
              <a:rPr lang="cs-CZ" noProof="0" smtClean="0"/>
              <a:t>Upravte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683DA843-631E-4B3D-B66B-0E5E29C66FF5}" type="datetime1">
              <a:rPr lang="cs-CZ" noProof="0" smtClean="0"/>
              <a:t>30.11.2020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7499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  <a:prstGeom prst="rect">
            <a:avLst/>
          </a:prstGeom>
        </p:spPr>
        <p:txBody>
          <a:bodyPr vert="eaVert" rtlCol="0"/>
          <a:lstStyle/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  <a:prstGeom prst="rect">
            <a:avLst/>
          </a:prstGeom>
        </p:spPr>
        <p:txBody>
          <a:bodyPr vert="eaVert" rtlCol="0"/>
          <a:lstStyle/>
          <a:p>
            <a:pPr lvl="0" rtl="0" eaLnBrk="1" latinLnBrk="0" hangingPunct="1"/>
            <a:r>
              <a:rPr lang="cs-CZ" noProof="0" smtClean="0"/>
              <a:t>Upravte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D1F67A0F-BFEA-44A3-800D-C0FCD87F815C}" type="datetime1">
              <a:rPr lang="cs-CZ" noProof="0" smtClean="0"/>
              <a:t>30.11.2020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435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rtlCol="0"/>
          <a:lstStyle/>
          <a:p>
            <a:pPr lvl="0" rtl="0" eaLnBrk="1" latinLnBrk="0" hangingPunct="1"/>
            <a:r>
              <a:rPr lang="cs-CZ" noProof="0" smtClean="0"/>
              <a:t>Upravte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24D93EED-32DF-4165-B35D-E3508D152D6B}" type="datetime1">
              <a:rPr lang="cs-CZ" noProof="0" smtClean="0"/>
              <a:t>30.11.2020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63998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  <p15:guide id="2" pos="9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2600325"/>
            <a:ext cx="8534400" cy="2286000"/>
          </a:xfrm>
          <a:prstGeom prst="rect">
            <a:avLst/>
          </a:prstGeom>
        </p:spPr>
        <p:txBody>
          <a:bodyPr rtlCol="0"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28800" y="1066800"/>
            <a:ext cx="8534400" cy="1509712"/>
          </a:xfrm>
          <a:prstGeom prst="rect">
            <a:avLst/>
          </a:prstGeom>
        </p:spPr>
        <p:txBody>
          <a:bodyPr rtlCol="0"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cs-CZ" noProof="0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53A61272-8CAF-4044-8F7D-81C4E5BB03A7}" type="datetime1">
              <a:rPr lang="cs-CZ" noProof="0" smtClean="0"/>
              <a:t>30.11.2020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6615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cs-CZ" noProof="0" smtClean="0"/>
              <a:t>Upravte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cs-CZ" noProof="0" smtClean="0"/>
              <a:t>Upravte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1040ADBD-270C-492A-80A7-8FEBDC2F78EA}" type="datetime1">
              <a:rPr lang="cs-CZ" noProof="0" smtClean="0"/>
              <a:t>30.11.2020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845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  <a:prstGeom prst="rect">
            <a:avLst/>
          </a:prstGeom>
        </p:spPr>
        <p:txBody>
          <a:bodyPr rtlCol="0" anchor="ctr"/>
          <a:lstStyle>
            <a:lvl1pPr algn="ctr">
              <a:defRPr sz="4500" b="1" cap="none" baseline="0"/>
            </a:lvl1pPr>
            <a:extLst/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cs-CZ" noProof="0" smtClean="0"/>
              <a:t>Upravte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cs-CZ" noProof="0" smtClean="0"/>
              <a:t>Upravte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cs-CZ" noProof="0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cs-CZ" noProof="0" smtClean="0"/>
              <a:t>Upravte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1E137A4D-BC09-499D-949E-E5C4EC761036}" type="datetime1">
              <a:rPr lang="cs-CZ" noProof="0" smtClean="0"/>
              <a:t>30.11.2020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35893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rtlCol="0" anchor="ctr"/>
          <a:lstStyle/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28DBDF6-AF2A-4134-B37A-B6C71B20EFDE}" type="datetime1">
              <a:rPr lang="cs-CZ" noProof="0" smtClean="0"/>
              <a:t>30.11.2020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065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9BAAD732-5F02-4A10-99F0-6A32E9A55B9E}" type="datetime1">
              <a:rPr lang="cs-CZ" noProof="0" smtClean="0"/>
              <a:t>30.11.2020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097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prstGeom prst="rect">
            <a:avLst/>
          </a:prstGeom>
          <a:ln>
            <a:noFill/>
          </a:ln>
        </p:spPr>
        <p:txBody>
          <a:bodyPr rtlCol="0"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  <a:prstGeom prst="rect">
            <a:avLst/>
          </a:prstGeom>
        </p:spPr>
        <p:txBody>
          <a:bodyPr rtlCol="0"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cs-CZ" noProof="0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  <a:prstGeom prst="rect">
            <a:avLst/>
          </a:prstGeo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cs-CZ" noProof="0" smtClean="0"/>
              <a:t>Upravte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FC15C690-1224-4D2D-A5CE-E3C11E6901EC}" type="datetime1">
              <a:rPr lang="cs-CZ" noProof="0" smtClean="0"/>
              <a:t>30.11.2020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4254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8" name="Obdélník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cs-CZ" sz="3200" kern="12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rtlCol="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lang="cs-CZ" noProof="0" smtClean="0"/>
              <a:t>Kliknutím na ikonu přidáte obrázek.</a:t>
            </a:r>
            <a:endParaRPr kumimoji="0" lang="cs-CZ" noProof="0" dirty="0"/>
          </a:p>
        </p:txBody>
      </p:sp>
      <p:sp>
        <p:nvSpPr>
          <p:cNvPr id="9" name="Obdélník 1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0" name="Obdélník 2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cs-CZ" noProof="0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DCC834C6-3279-4E6D-95E5-CFADB1EEB8C2}" type="datetime1">
              <a:rPr lang="cs-CZ" noProof="0" smtClean="0"/>
              <a:t>30.11.2020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3675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/>
          <p:cNvGrpSpPr/>
          <p:nvPr/>
        </p:nvGrpSpPr>
        <p:grpSpPr>
          <a:xfrm>
            <a:off x="7148" y="-54"/>
            <a:ext cx="12188952" cy="6858054"/>
            <a:chOff x="7148" y="-54"/>
            <a:chExt cx="12188952" cy="6858054"/>
          </a:xfrm>
        </p:grpSpPr>
        <p:sp>
          <p:nvSpPr>
            <p:cNvPr id="4" name="Obdélník 3"/>
            <p:cNvSpPr/>
            <p:nvPr/>
          </p:nvSpPr>
          <p:spPr>
            <a:xfrm>
              <a:off x="7148" y="0"/>
              <a:ext cx="12188952" cy="685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sp>
          <p:nvSpPr>
            <p:cNvPr id="15" name="Obdélník 14"/>
            <p:cNvSpPr/>
            <p:nvPr/>
          </p:nvSpPr>
          <p:spPr bwMode="invGray">
            <a:xfrm>
              <a:off x="1473566" y="-54"/>
              <a:ext cx="96070" cy="6858054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 w="25400" cap="rnd" cmpd="sng" algn="ctr">
              <a:noFill/>
              <a:prstDash val="solid"/>
            </a:ln>
            <a:effectLst>
              <a:outerShdw blurRad="38550" dist="38000" dir="10800000" algn="tl" rotWithShape="0">
                <a:schemeClr val="bg2">
                  <a:shade val="20000"/>
                  <a:satMod val="110000"/>
                  <a:alpha val="25000"/>
                </a:scheme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eaLnBrk="1" latinLnBrk="0" hangingPunct="1"/>
              <a:endParaRPr kumimoji="0" lang="cs-CZ" sz="1800" noProof="0" dirty="0"/>
            </a:p>
          </p:txBody>
        </p:sp>
        <p:pic>
          <p:nvPicPr>
            <p:cNvPr id="3" name="Obrázek 2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8" y="0"/>
              <a:ext cx="1495425" cy="6858000"/>
            </a:xfrm>
            <a:prstGeom prst="rect">
              <a:avLst/>
            </a:prstGeom>
          </p:spPr>
        </p:pic>
      </p:grpSp>
      <p:sp>
        <p:nvSpPr>
          <p:cNvPr id="16" name="Zástupný symbol pro nadpis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rtl="0"/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  <p:sp>
        <p:nvSpPr>
          <p:cNvPr id="17" name="Zástupný symbol pro text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cs-CZ" noProof="0" dirty="0" smtClean="0"/>
              <a:t>Kliknutím můžete upravit styly předlohy textu.</a:t>
            </a:r>
          </a:p>
          <a:p>
            <a:pPr lvl="1" rtl="0" eaLnBrk="1" latinLnBrk="0" hangingPunct="1"/>
            <a:r>
              <a:rPr lang="cs-CZ" noProof="0" dirty="0" smtClean="0"/>
              <a:t>Druhá úroveň</a:t>
            </a:r>
          </a:p>
          <a:p>
            <a:pPr lvl="2" rtl="0" eaLnBrk="1" latinLnBrk="0" hangingPunct="1"/>
            <a:r>
              <a:rPr lang="cs-CZ" noProof="0" dirty="0" smtClean="0"/>
              <a:t>Třetí úroveň</a:t>
            </a:r>
          </a:p>
          <a:p>
            <a:pPr lvl="3" rtl="0" eaLnBrk="1" latinLnBrk="0" hangingPunct="1"/>
            <a:r>
              <a:rPr lang="cs-CZ" noProof="0" dirty="0" smtClean="0"/>
              <a:t>Čtvrtá úroveň</a:t>
            </a:r>
          </a:p>
          <a:p>
            <a:pPr lvl="4" rtl="0" eaLnBrk="1" latinLnBrk="0" hangingPunct="1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18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83166F70-7B8A-41E1-8814-9D3295330B59}" type="datetime1">
              <a:rPr lang="cs-CZ" noProof="0" smtClean="0"/>
              <a:t>30.11.2020</a:t>
            </a:fld>
            <a:endParaRPr lang="cs-CZ" noProof="0" dirty="0"/>
          </a:p>
        </p:txBody>
      </p:sp>
      <p:sp>
        <p:nvSpPr>
          <p:cNvPr id="19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 anchor="b"/>
          <a:lstStyle>
            <a:lvl1pPr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20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 anchor="b"/>
          <a:lstStyle>
            <a:lvl1pPr algn="ctr"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6003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lnSpc>
          <a:spcPts val="4500"/>
        </a:lnSpc>
        <a:spcBef>
          <a:spcPct val="0"/>
        </a:spcBef>
        <a:buNone/>
        <a:defRPr kumimoji="0" sz="4300" b="1" kern="1200">
          <a:solidFill>
            <a:schemeClr val="accent2">
              <a:lumMod val="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Wingdings 2"/>
        <a:buChar char=""/>
        <a:defRPr kumimoji="0"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>
            <a:lumMod val="50000"/>
          </a:schemeClr>
        </a:buClr>
        <a:buFont typeface="Verdana"/>
        <a:buChar char="◦"/>
        <a:defRPr kumimoji="0"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>
            <a:lumMod val="75000"/>
          </a:schemeClr>
        </a:buClr>
        <a:buFont typeface="Wingdings 2"/>
        <a:buChar char=""/>
        <a:defRPr kumimoji="0"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7512" userDrawn="1">
          <p15:clr>
            <a:srgbClr val="F26B43"/>
          </p15:clr>
        </p15:guide>
        <p15:guide id="3" pos="1176" userDrawn="1">
          <p15:clr>
            <a:srgbClr val="F26B43"/>
          </p15:clr>
        </p15:guide>
        <p15:guide id="4" orient="horz" pos="3936" userDrawn="1">
          <p15:clr>
            <a:srgbClr val="F26B43"/>
          </p15:clr>
        </p15:guide>
        <p15:guide id="5" orient="horz" pos="888" userDrawn="1">
          <p15:clr>
            <a:srgbClr val="F26B43"/>
          </p15:clr>
        </p15:guide>
        <p15:guide id="6" orient="horz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b8MqkfhJM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sIgQW0Jqt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Mz0lqg75kk" TargetMode="External"/><Relationship Id="rId2" Type="http://schemas.openxmlformats.org/officeDocument/2006/relationships/hyperlink" Target="https://www.youtube.com/watch?v=Gehs26G1Eo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cscistatistics.com/tests/pearson/default2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n-US" dirty="0" smtClean="0"/>
              <a:t>Variation.</a:t>
            </a:r>
            <a:br>
              <a:rPr lang="en-US" dirty="0" smtClean="0"/>
            </a:br>
            <a:r>
              <a:rPr lang="en-US" dirty="0" smtClean="0"/>
              <a:t>Correlational Research.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10080" y="2669870"/>
            <a:ext cx="9875520" cy="4188129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en-US" dirty="0" smtClean="0"/>
              <a:t>Quiz questions:</a:t>
            </a:r>
          </a:p>
          <a:p>
            <a:pPr marL="541782" indent="-514350" rtl="0">
              <a:buAutoNum type="arabicPeriod"/>
            </a:pPr>
            <a:r>
              <a:rPr lang="en-US" dirty="0" smtClean="0"/>
              <a:t>State the difference between </a:t>
            </a:r>
            <a:r>
              <a:rPr lang="en-US" dirty="0" err="1" smtClean="0"/>
              <a:t>coarticualation</a:t>
            </a:r>
            <a:r>
              <a:rPr lang="en-US" dirty="0" smtClean="0"/>
              <a:t> and </a:t>
            </a:r>
            <a:r>
              <a:rPr lang="en-US" dirty="0" err="1" smtClean="0"/>
              <a:t>asimitation</a:t>
            </a:r>
            <a:r>
              <a:rPr lang="en-US" dirty="0" smtClean="0"/>
              <a:t>.</a:t>
            </a:r>
          </a:p>
          <a:p>
            <a:pPr marL="541782" indent="-514350" rtl="0">
              <a:buAutoNum type="arabicPeriod"/>
            </a:pPr>
            <a:r>
              <a:rPr lang="en-US" dirty="0" smtClean="0"/>
              <a:t>Identify the difference between elision and reduction of vowels.</a:t>
            </a:r>
          </a:p>
          <a:p>
            <a:pPr marL="541782" indent="-514350" rtl="0">
              <a:buAutoNum type="arabicPeriod"/>
            </a:pPr>
            <a:r>
              <a:rPr lang="en-US" dirty="0" smtClean="0"/>
              <a:t>Can</a:t>
            </a:r>
            <a:r>
              <a:rPr lang="en-US" dirty="0" smtClean="0"/>
              <a:t> contractions be classified as elision?</a:t>
            </a:r>
          </a:p>
          <a:p>
            <a:pPr marL="541782" indent="-514350" rtl="0">
              <a:buAutoNum type="arabicPeriod"/>
            </a:pPr>
            <a:r>
              <a:rPr lang="en-US" dirty="0" smtClean="0"/>
              <a:t>What is the relation between rhythm and weakening? </a:t>
            </a:r>
          </a:p>
          <a:p>
            <a:pPr marL="541782" indent="-514350" rtl="0">
              <a:buAutoNum type="arabicPeriod"/>
            </a:pPr>
            <a:r>
              <a:rPr lang="en-US" dirty="0" smtClean="0"/>
              <a:t>Can an English sentence have all the words focused?</a:t>
            </a:r>
          </a:p>
          <a:p>
            <a:pPr marL="541782" indent="-514350" rtl="0">
              <a:buAutoNum type="arabicPeriod"/>
            </a:pPr>
            <a:r>
              <a:rPr lang="en-US" dirty="0" smtClean="0"/>
              <a:t>What is the best explanation of the nature of </a:t>
            </a:r>
            <a:r>
              <a:rPr lang="en-US" dirty="0" err="1" smtClean="0"/>
              <a:t>coarticulation</a:t>
            </a:r>
            <a:r>
              <a:rPr lang="en-US" dirty="0" smtClean="0"/>
              <a:t> processes?</a:t>
            </a:r>
          </a:p>
          <a:p>
            <a:pPr marL="541782" indent="-514350" rtl="0">
              <a:buAutoNum type="arabicPeriod"/>
            </a:pPr>
            <a:r>
              <a:rPr lang="en-US" dirty="0" smtClean="0"/>
              <a:t>Should we teach assimilation?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9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4144" y="656704"/>
            <a:ext cx="9997440" cy="2152998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 </a:t>
            </a:r>
            <a:r>
              <a:rPr lang="en-US" sz="2200" b="0" dirty="0"/>
              <a:t>The term linguistic </a:t>
            </a:r>
            <a:r>
              <a:rPr lang="en-US" sz="2200" dirty="0"/>
              <a:t>variation</a:t>
            </a:r>
            <a:r>
              <a:rPr lang="en-US" sz="2200" b="0" dirty="0"/>
              <a:t> (or simply </a:t>
            </a:r>
            <a:r>
              <a:rPr lang="en-US" sz="2200" dirty="0"/>
              <a:t>variation</a:t>
            </a:r>
            <a:r>
              <a:rPr lang="en-US" sz="2200" b="0" dirty="0"/>
              <a:t>) refers to regional, social, or contextual differences in the ways that a particular </a:t>
            </a:r>
            <a:r>
              <a:rPr lang="en-US" sz="2200" dirty="0"/>
              <a:t>language</a:t>
            </a:r>
            <a:r>
              <a:rPr lang="en-US" sz="2200" b="0" dirty="0"/>
              <a:t> is used. </a:t>
            </a:r>
            <a:r>
              <a:rPr lang="en-US" sz="2200" b="0" dirty="0" smtClean="0"/>
              <a:t/>
            </a:r>
            <a:br>
              <a:rPr lang="en-US" sz="2200" b="0" dirty="0" smtClean="0"/>
            </a:br>
            <a:r>
              <a:rPr lang="en-US" sz="2200" b="0" dirty="0"/>
              <a:t/>
            </a:r>
            <a:br>
              <a:rPr lang="en-US" sz="2200" b="0" dirty="0"/>
            </a:br>
            <a:r>
              <a:rPr lang="en-US" sz="2200" dirty="0" smtClean="0"/>
              <a:t>Variation</a:t>
            </a:r>
            <a:r>
              <a:rPr lang="en-US" sz="2200" b="0" dirty="0"/>
              <a:t> between </a:t>
            </a:r>
            <a:r>
              <a:rPr lang="en-US" sz="2200" dirty="0"/>
              <a:t>languages</a:t>
            </a:r>
            <a:r>
              <a:rPr lang="en-US" sz="2200" b="0" dirty="0"/>
              <a:t>, dialects, and speakers is known as interspeaker </a:t>
            </a:r>
            <a:r>
              <a:rPr lang="en-US" sz="2200" dirty="0"/>
              <a:t>variation</a:t>
            </a:r>
            <a:r>
              <a:rPr lang="en-US" sz="2200" b="0" dirty="0"/>
              <a:t>.</a:t>
            </a:r>
            <a:endParaRPr lang="en-GB" sz="22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98319" y="3703637"/>
            <a:ext cx="26289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94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Regional variation.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www.youtube.com/watch?v=Vb8MqkfhJMI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Accent or accent?</a:t>
            </a:r>
          </a:p>
          <a:p>
            <a:r>
              <a:rPr lang="en-GB" dirty="0" smtClean="0"/>
              <a:t>Accent or a dialect?</a:t>
            </a:r>
          </a:p>
          <a:p>
            <a:r>
              <a:rPr lang="en-GB" dirty="0" smtClean="0"/>
              <a:t>Is American English an accent or a dialect?</a:t>
            </a:r>
          </a:p>
          <a:p>
            <a:r>
              <a:rPr lang="en-GB" dirty="0" smtClean="0"/>
              <a:t>What is Estuary English?</a:t>
            </a:r>
          </a:p>
          <a:p>
            <a:r>
              <a:rPr lang="en-GB" dirty="0" smtClean="0"/>
              <a:t>Can you feel discrimination because of your accent?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34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variation.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www.youtube.com/watch?v=dsIgQW0Jqtc</a:t>
            </a:r>
            <a:r>
              <a:rPr lang="en-GB" dirty="0" smtClean="0"/>
              <a:t>  (8:25)</a:t>
            </a:r>
          </a:p>
          <a:p>
            <a:endParaRPr lang="en-GB" dirty="0"/>
          </a:p>
          <a:p>
            <a:r>
              <a:rPr lang="en-GB" dirty="0" smtClean="0"/>
              <a:t>What is a sociolect?</a:t>
            </a:r>
          </a:p>
          <a:p>
            <a:r>
              <a:rPr lang="en-GB" dirty="0" smtClean="0"/>
              <a:t>Are RP and cockney dialects, accents or sociolects?</a:t>
            </a:r>
          </a:p>
          <a:p>
            <a:r>
              <a:rPr lang="en-GB" dirty="0" smtClean="0"/>
              <a:t>How can a language you speak can be a social lift?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24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Style variation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547670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/>
              <a:t>Phonostylistic</a:t>
            </a:r>
            <a:r>
              <a:rPr lang="en-US" sz="2400" dirty="0"/>
              <a:t> is concerned with the study of phonetic phenomena and processes from the stylistic point of view. It cropped up as a result of a certain amount of functional overlap between phonetics and stylistics</a:t>
            </a:r>
            <a:r>
              <a:rPr lang="en-US" sz="2400" dirty="0" smtClean="0"/>
              <a:t>.</a:t>
            </a:r>
          </a:p>
          <a:p>
            <a:pPr marL="82296" indent="0">
              <a:buNone/>
            </a:pPr>
            <a:endParaRPr lang="en-US" sz="2400" dirty="0" smtClean="0"/>
          </a:p>
          <a:p>
            <a:r>
              <a:rPr lang="en-GB" sz="2400" dirty="0"/>
              <a:t>1. informational (formal) style;</a:t>
            </a:r>
          </a:p>
          <a:p>
            <a:endParaRPr lang="en-GB" sz="2400" dirty="0"/>
          </a:p>
          <a:p>
            <a:r>
              <a:rPr lang="en-GB" sz="2400" dirty="0"/>
              <a:t>2. scientific (academic) style;</a:t>
            </a:r>
          </a:p>
          <a:p>
            <a:endParaRPr lang="en-GB" sz="2400" dirty="0"/>
          </a:p>
          <a:p>
            <a:r>
              <a:rPr lang="en-GB" sz="2400" dirty="0"/>
              <a:t>3. declamatory style;</a:t>
            </a:r>
          </a:p>
          <a:p>
            <a:endParaRPr lang="en-GB" sz="2400" dirty="0"/>
          </a:p>
          <a:p>
            <a:r>
              <a:rPr lang="en-GB" sz="2400" dirty="0"/>
              <a:t>4. </a:t>
            </a:r>
            <a:r>
              <a:rPr lang="en-GB" sz="2400" dirty="0" err="1"/>
              <a:t>publicistic</a:t>
            </a:r>
            <a:r>
              <a:rPr lang="en-GB" sz="2400" dirty="0"/>
              <a:t> style;</a:t>
            </a:r>
          </a:p>
          <a:p>
            <a:pPr marL="82296" indent="0">
              <a:buNone/>
            </a:pPr>
            <a:endParaRPr lang="en-GB" sz="2400" dirty="0"/>
          </a:p>
          <a:p>
            <a:r>
              <a:rPr lang="en-GB" sz="2400" dirty="0"/>
              <a:t>5. familiar (conversational) </a:t>
            </a:r>
            <a:r>
              <a:rPr lang="en-GB" sz="2400" dirty="0" smtClean="0"/>
              <a:t>style</a:t>
            </a:r>
          </a:p>
          <a:p>
            <a:pPr marL="82296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9756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Choosing the speech to study.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www.youtube.com/watch?v=Gehs26G1Eoo</a:t>
            </a:r>
            <a:r>
              <a:rPr lang="en-GB" dirty="0" smtClean="0"/>
              <a:t> (15:45)</a:t>
            </a:r>
          </a:p>
          <a:p>
            <a:endParaRPr lang="en-GB" dirty="0"/>
          </a:p>
          <a:p>
            <a:r>
              <a:rPr lang="en-GB" dirty="0" smtClean="0"/>
              <a:t>What is code switching?</a:t>
            </a:r>
          </a:p>
          <a:p>
            <a:r>
              <a:rPr lang="en-GB" dirty="0" smtClean="0"/>
              <a:t>What is TRANSATLANTIC English?</a:t>
            </a:r>
          </a:p>
          <a:p>
            <a:endParaRPr lang="en-GB" dirty="0"/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www.youtube.com/watch?v=PMz0lqg75kk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43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Correlational research.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432805"/>
              </p:ext>
            </p:extLst>
          </p:nvPr>
        </p:nvGraphicFramePr>
        <p:xfrm>
          <a:off x="2487723" y="1558954"/>
          <a:ext cx="2757433" cy="3568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Acrobat Document" r:id="rId3" imgW="5829210" imgH="7543561" progId="AcroExch.Document.DC">
                  <p:embed/>
                </p:oleObj>
              </mc:Choice>
              <mc:Fallback>
                <p:oleObj name="Acrobat Document" r:id="rId3" imgW="5829210" imgH="754356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7723" y="1558954"/>
                        <a:ext cx="2757433" cy="35688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226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Correlation Coefficient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-1,00                   0.00                      1.00</a:t>
            </a:r>
          </a:p>
          <a:p>
            <a:endParaRPr lang="en-GB" dirty="0"/>
          </a:p>
          <a:p>
            <a:r>
              <a:rPr lang="en-GB" dirty="0" smtClean="0"/>
              <a:t>r =0,78</a:t>
            </a:r>
          </a:p>
          <a:p>
            <a:endParaRPr lang="en-GB" dirty="0" smtClean="0"/>
          </a:p>
          <a:p>
            <a:r>
              <a:rPr lang="en-GB" dirty="0" smtClean="0"/>
              <a:t>0.00 – not related</a:t>
            </a:r>
          </a:p>
          <a:p>
            <a:r>
              <a:rPr lang="en-GB" dirty="0" smtClean="0"/>
              <a:t>1.00 – develop the same direction</a:t>
            </a:r>
          </a:p>
          <a:p>
            <a:r>
              <a:rPr lang="en-GB" dirty="0" smtClean="0"/>
              <a:t>-1,00 – develop in opposite directions</a:t>
            </a:r>
          </a:p>
          <a:p>
            <a:endParaRPr lang="en-GB" dirty="0" smtClean="0"/>
          </a:p>
          <a:p>
            <a:pPr marL="82296" indent="0">
              <a:buNone/>
            </a:pPr>
            <a:r>
              <a:rPr lang="cs-CZ" b="1" dirty="0" err="1"/>
              <a:t>Pearson</a:t>
            </a:r>
            <a:r>
              <a:rPr lang="cs-CZ" b="1" dirty="0"/>
              <a:t> </a:t>
            </a:r>
            <a:r>
              <a:rPr lang="cs-CZ" b="1" dirty="0" err="1"/>
              <a:t>Correlation</a:t>
            </a:r>
            <a:r>
              <a:rPr lang="cs-CZ" b="1" dirty="0"/>
              <a:t> </a:t>
            </a:r>
            <a:r>
              <a:rPr lang="cs-CZ" b="1" dirty="0" err="1"/>
              <a:t>Coefficient</a:t>
            </a:r>
            <a:r>
              <a:rPr lang="cs-CZ" b="1" dirty="0"/>
              <a:t> </a:t>
            </a:r>
            <a:r>
              <a:rPr lang="cs-CZ" b="1" dirty="0" err="1" smtClean="0"/>
              <a:t>Calculator</a:t>
            </a:r>
            <a:r>
              <a:rPr lang="en-US" b="1" dirty="0" smtClean="0"/>
              <a:t>:</a:t>
            </a:r>
          </a:p>
          <a:p>
            <a:pPr marL="82296" indent="0">
              <a:buNone/>
            </a:pPr>
            <a:r>
              <a:rPr lang="cs-CZ" b="1" dirty="0">
                <a:hlinkClick r:id="rId2"/>
              </a:rPr>
              <a:t>https://</a:t>
            </a:r>
            <a:r>
              <a:rPr lang="cs-CZ" b="1" dirty="0" smtClean="0">
                <a:hlinkClick r:id="rId2"/>
              </a:rPr>
              <a:t>www.socscistatistics.com/tests/pearson/default2.aspx</a:t>
            </a:r>
            <a:r>
              <a:rPr lang="en-US" b="1" dirty="0" smtClean="0"/>
              <a:t> </a:t>
            </a:r>
            <a:endParaRPr lang="cs-CZ" b="1" dirty="0"/>
          </a:p>
          <a:p>
            <a:pPr marL="82296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142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 assignment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Jane Setter’s talk on Variation</a:t>
            </a:r>
          </a:p>
          <a:p>
            <a:r>
              <a:rPr lang="en-GB" dirty="0" smtClean="0"/>
              <a:t>Reads on Correlational Coefficient.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83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ablona s motivem větviček s lístk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565450_TF03460542.potx" id="{25009B36-7C75-498C-B03D-24779AEAE1BB}" vid="{69253A11-B6DC-46C3-A7B6-59A3CBE36A60}"/>
    </a:ext>
  </a:extLst>
</a:theme>
</file>

<file path=ppt/theme/theme2.xml><?xml version="1.0" encoding="utf-8"?>
<a:theme xmlns:a="http://schemas.openxmlformats.org/drawingml/2006/main" name="Motiv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FED04C-AD43-4E06-AD63-36D8B5E83787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a4f35948-e619-41b3-aa29-22878b09cfd2"/>
    <ds:schemaRef ds:uri="40262f94-9f35-4ac3-9a90-690165a166b7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0710C29-A897-44AD-9F83-BE5F874C2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EB5BEE-6806-4BF1-A9A7-4B4A72C0C6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Snímky s motivem větviček s lístky</Template>
  <TotalTime>345</TotalTime>
  <Words>286</Words>
  <Application>Microsoft Office PowerPoint</Application>
  <PresentationFormat>Širokoúhlá obrazovka</PresentationFormat>
  <Paragraphs>59</Paragraphs>
  <Slides>9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Verdana</vt:lpstr>
      <vt:lpstr>Wingdings 2</vt:lpstr>
      <vt:lpstr>Šablona s motivem větviček s lístky</vt:lpstr>
      <vt:lpstr>Adobe Acrobat Document</vt:lpstr>
      <vt:lpstr>Variation. Correlational Research.</vt:lpstr>
      <vt:lpstr> The term linguistic variation (or simply variation) refers to regional, social, or contextual differences in the ways that a particular language is used.   Variation between languages, dialects, and speakers is known as interspeaker variation.</vt:lpstr>
      <vt:lpstr>Regional variation.</vt:lpstr>
      <vt:lpstr>Social variation.</vt:lpstr>
      <vt:lpstr>Style variation</vt:lpstr>
      <vt:lpstr>Choosing the speech to study.</vt:lpstr>
      <vt:lpstr>Correlational research.</vt:lpstr>
      <vt:lpstr>Correlation Coefficient</vt:lpstr>
      <vt:lpstr>Home assignment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Variation. Correlational Research.</dc:title>
  <dc:creator>Zuzana Šaffková</dc:creator>
  <cp:lastModifiedBy>Zuzana Šaffková</cp:lastModifiedBy>
  <cp:revision>11</cp:revision>
  <dcterms:created xsi:type="dcterms:W3CDTF">2020-11-30T10:07:24Z</dcterms:created>
  <dcterms:modified xsi:type="dcterms:W3CDTF">2020-11-30T15:52:34Z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74065700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