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5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6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37.xml" ContentType="application/vnd.openxmlformats-officedocument.themeOverride+xml"/>
  <Override PartName="/ppt/notesSlides/notesSlide36.xml" ContentType="application/vnd.openxmlformats-officedocument.presentationml.notesSlide+xml"/>
  <Override PartName="/ppt/theme/themeOverride38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39.xml" ContentType="application/vnd.openxmlformats-officedocument.themeOverr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4016" r:id="rId5"/>
  </p:sldMasterIdLst>
  <p:notesMasterIdLst>
    <p:notesMasterId r:id="rId45"/>
  </p:notesMasterIdLst>
  <p:handoutMasterIdLst>
    <p:handoutMasterId r:id="rId46"/>
  </p:handoutMasterIdLst>
  <p:sldIdLst>
    <p:sldId id="391" r:id="rId6"/>
    <p:sldId id="349" r:id="rId7"/>
    <p:sldId id="388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62" r:id="rId16"/>
    <p:sldId id="357" r:id="rId17"/>
    <p:sldId id="358" r:id="rId18"/>
    <p:sldId id="348" r:id="rId19"/>
    <p:sldId id="364" r:id="rId20"/>
    <p:sldId id="365" r:id="rId21"/>
    <p:sldId id="366" r:id="rId22"/>
    <p:sldId id="367" r:id="rId23"/>
    <p:sldId id="368" r:id="rId24"/>
    <p:sldId id="389" r:id="rId25"/>
    <p:sldId id="369" r:id="rId26"/>
    <p:sldId id="390" r:id="rId27"/>
    <p:sldId id="386" r:id="rId28"/>
    <p:sldId id="387" r:id="rId29"/>
    <p:sldId id="370" r:id="rId30"/>
    <p:sldId id="371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</p:sldIdLst>
  <p:sldSz cx="12188825" cy="6858000"/>
  <p:notesSz cx="6858000" cy="9144000"/>
  <p:defaultTextStyle>
    <a:defPPr>
      <a:defRPr lang="cs-CZ"/>
    </a:defPPr>
    <a:lvl1pPr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608013" indent="-1508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1217613" indent="-3032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827213" indent="-4556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2436813" indent="-6080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116" d="100"/>
          <a:sy n="116" d="100"/>
        </p:scale>
        <p:origin x="84" y="43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280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5E645AF-E616-4B54-A092-AD2CE3C18C75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3DA0555C-535F-4E84-A86B-4A2D409F8A28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8094C73-95D4-4FDF-9C1D-CF24A31BD243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 smtClean="0"/>
              <a:t>Kliknutím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B71BA9AD-972C-4B45-864E-269F422D8254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80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76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72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68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64E70FA-0832-4562-89CF-C5D2EE92697F}" type="slidenum">
              <a:rPr lang="cs-CZ" altLang="cs-CZ" sz="1200">
                <a:solidFill>
                  <a:schemeClr val="tx2"/>
                </a:solidFill>
              </a:rPr>
              <a:pPr/>
              <a:t>2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7B8672B-B2CB-46FD-B167-76D6341C5574}" type="slidenum">
              <a:rPr lang="cs-CZ" altLang="cs-CZ" sz="1200">
                <a:solidFill>
                  <a:schemeClr val="tx2"/>
                </a:solidFill>
              </a:rPr>
              <a:pPr/>
              <a:t>11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D90BD7E-7A1F-47AD-ADB8-6FA7F98AFDAA}" type="slidenum">
              <a:rPr lang="cs-CZ" altLang="cs-CZ" sz="1200">
                <a:solidFill>
                  <a:schemeClr val="tx2"/>
                </a:solidFill>
              </a:rPr>
              <a:pPr/>
              <a:t>12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B904B5E-3035-4B60-B147-F59E9AC47326}" type="slidenum">
              <a:rPr lang="cs-CZ" altLang="cs-CZ" sz="1200">
                <a:solidFill>
                  <a:schemeClr val="tx2"/>
                </a:solidFill>
              </a:rPr>
              <a:pPr/>
              <a:t>13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7ECC6B5-0A2C-4D64-8D98-9AFD3C226C1D}" type="slidenum">
              <a:rPr lang="cs-CZ" altLang="cs-CZ" sz="1200">
                <a:solidFill>
                  <a:schemeClr val="tx2"/>
                </a:solidFill>
              </a:rPr>
              <a:pPr/>
              <a:t>14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D4EF557-94C7-4C20-A6BB-A319A4DB011A}" type="slidenum">
              <a:rPr lang="cs-CZ" altLang="cs-CZ" sz="1200">
                <a:solidFill>
                  <a:schemeClr val="tx2"/>
                </a:solidFill>
              </a:rPr>
              <a:pPr/>
              <a:t>15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17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2235F49-1D0A-446B-8AF2-6B9254A61D5A}" type="slidenum">
              <a:rPr lang="cs-CZ" altLang="cs-CZ" sz="1200">
                <a:solidFill>
                  <a:schemeClr val="tx2"/>
                </a:solidFill>
              </a:rPr>
              <a:pPr/>
              <a:t>16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43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D59C837-FB73-42A4-9E21-2437783B803F}" type="slidenum">
              <a:rPr lang="cs-CZ" altLang="cs-CZ" sz="1200">
                <a:solidFill>
                  <a:schemeClr val="tx2"/>
                </a:solidFill>
              </a:rPr>
              <a:pPr/>
              <a:t>17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7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5112D25-ABAE-4A45-82B9-3C78A09C8382}" type="slidenum">
              <a:rPr lang="cs-CZ" altLang="cs-CZ" sz="1200">
                <a:solidFill>
                  <a:schemeClr val="tx2"/>
                </a:solidFill>
              </a:rPr>
              <a:pPr/>
              <a:t>18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88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09B57E8-8EC0-4EFD-A24C-8A89202D364A}" type="slidenum">
              <a:rPr lang="cs-CZ" altLang="cs-CZ" sz="1200">
                <a:solidFill>
                  <a:schemeClr val="tx2"/>
                </a:solidFill>
              </a:rPr>
              <a:pPr/>
              <a:t>19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00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09B57E8-8EC0-4EFD-A24C-8A89202D364A}" type="slidenum">
              <a:rPr lang="cs-CZ" altLang="cs-CZ" sz="1200">
                <a:solidFill>
                  <a:schemeClr val="tx2"/>
                </a:solidFill>
              </a:rPr>
              <a:pPr/>
              <a:t>20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2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64E70FA-0832-4562-89CF-C5D2EE92697F}" type="slidenum">
              <a:rPr lang="cs-CZ" altLang="cs-CZ" sz="1200">
                <a:solidFill>
                  <a:schemeClr val="tx2"/>
                </a:solidFill>
              </a:rPr>
              <a:pPr/>
              <a:t>3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03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5EE3214-FA3A-4D11-A5EA-B9209E2A6D31}" type="slidenum">
              <a:rPr lang="cs-CZ" altLang="cs-CZ" sz="1200">
                <a:solidFill>
                  <a:schemeClr val="tx2"/>
                </a:solidFill>
              </a:rPr>
              <a:pPr/>
              <a:t>21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61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5EE3214-FA3A-4D11-A5EA-B9209E2A6D31}" type="slidenum">
              <a:rPr lang="cs-CZ" altLang="cs-CZ" sz="1200">
                <a:solidFill>
                  <a:schemeClr val="tx2"/>
                </a:solidFill>
              </a:rPr>
              <a:pPr/>
              <a:t>22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18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09B57E8-8EC0-4EFD-A24C-8A89202D364A}" type="slidenum">
              <a:rPr lang="cs-CZ" altLang="cs-CZ" sz="1200">
                <a:solidFill>
                  <a:schemeClr val="tx2"/>
                </a:solidFill>
              </a:rPr>
              <a:pPr/>
              <a:t>23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18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09B57E8-8EC0-4EFD-A24C-8A89202D364A}" type="slidenum">
              <a:rPr lang="cs-CZ" altLang="cs-CZ" sz="1200">
                <a:solidFill>
                  <a:schemeClr val="tx2"/>
                </a:solidFill>
              </a:rPr>
              <a:pPr/>
              <a:t>24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37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14E71F7-A617-4CFA-B9F3-B55282B3947E}" type="slidenum">
              <a:rPr lang="cs-CZ" altLang="cs-CZ" sz="1200">
                <a:solidFill>
                  <a:schemeClr val="tx2"/>
                </a:solidFill>
              </a:rPr>
              <a:pPr/>
              <a:t>25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63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1A5725F-1350-46F6-A911-F7E91E809F00}" type="slidenum">
              <a:rPr lang="cs-CZ" altLang="cs-CZ" sz="1200">
                <a:solidFill>
                  <a:schemeClr val="tx2"/>
                </a:solidFill>
              </a:rPr>
              <a:pPr/>
              <a:t>26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02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2B0D1DF-0B37-43C3-BC52-D63A5F05DBC8}" type="slidenum">
              <a:rPr lang="cs-CZ" altLang="cs-CZ" sz="1200">
                <a:solidFill>
                  <a:schemeClr val="tx2"/>
                </a:solidFill>
              </a:rPr>
              <a:pPr/>
              <a:t>27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34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ACCA2FB-94F8-41F0-9C37-F648E785B3A7}" type="slidenum">
              <a:rPr lang="cs-CZ" altLang="cs-CZ" sz="1200">
                <a:solidFill>
                  <a:schemeClr val="tx2"/>
                </a:solidFill>
              </a:rPr>
              <a:pPr/>
              <a:t>28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70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1909A40-176D-48BE-9DBB-EE26F609B6BD}" type="slidenum">
              <a:rPr lang="cs-CZ" altLang="cs-CZ" sz="1200">
                <a:solidFill>
                  <a:schemeClr val="tx2"/>
                </a:solidFill>
              </a:rPr>
              <a:pPr/>
              <a:t>29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99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B9EE6A5-0BDC-4F5D-A46B-F006903D86B2}" type="slidenum">
              <a:rPr lang="cs-CZ" altLang="cs-CZ" sz="1200">
                <a:solidFill>
                  <a:schemeClr val="tx2"/>
                </a:solidFill>
              </a:rPr>
              <a:pPr/>
              <a:t>30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67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4413622-C616-4342-B7F0-0470D8387C34}" type="slidenum">
              <a:rPr lang="cs-CZ" altLang="cs-CZ" sz="1200">
                <a:solidFill>
                  <a:schemeClr val="tx2"/>
                </a:solidFill>
              </a:rPr>
              <a:pPr/>
              <a:t>4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8A2516A-C0AB-4AE4-99A6-B2ABB7203CC0}" type="slidenum">
              <a:rPr lang="cs-CZ" altLang="cs-CZ" sz="1200">
                <a:solidFill>
                  <a:schemeClr val="tx2"/>
                </a:solidFill>
              </a:rPr>
              <a:pPr/>
              <a:t>31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83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C36BCAE-7425-4EC8-AB71-BD69B6D0E488}" type="slidenum">
              <a:rPr lang="cs-CZ" altLang="cs-CZ" sz="1200">
                <a:solidFill>
                  <a:schemeClr val="tx2"/>
                </a:solidFill>
              </a:rPr>
              <a:pPr/>
              <a:t>32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81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E65E3B6-25C8-45C9-A080-42CA9A2CC935}" type="slidenum">
              <a:rPr lang="cs-CZ" altLang="cs-CZ" sz="1200">
                <a:solidFill>
                  <a:schemeClr val="tx2"/>
                </a:solidFill>
              </a:rPr>
              <a:pPr/>
              <a:t>33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40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487077C-8628-4B52-BB07-1BC87021D933}" type="slidenum">
              <a:rPr lang="cs-CZ" altLang="cs-CZ" sz="1200">
                <a:solidFill>
                  <a:schemeClr val="tx2"/>
                </a:solidFill>
              </a:rPr>
              <a:pPr/>
              <a:t>34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270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2D176E6-F749-492C-A2E1-A411C10902E0}" type="slidenum">
              <a:rPr lang="cs-CZ" altLang="cs-CZ" sz="1200">
                <a:solidFill>
                  <a:schemeClr val="tx2"/>
                </a:solidFill>
              </a:rPr>
              <a:pPr/>
              <a:t>35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818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9E52BD6-8EFF-415A-AA04-4C4044D14288}" type="slidenum">
              <a:rPr lang="cs-CZ" altLang="cs-CZ" sz="1200">
                <a:solidFill>
                  <a:schemeClr val="tx2"/>
                </a:solidFill>
              </a:rPr>
              <a:pPr/>
              <a:t>36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168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2830D10-4BB8-4D2F-9F8E-48054F6CA9EA}" type="slidenum">
              <a:rPr lang="cs-CZ" altLang="cs-CZ" sz="1200">
                <a:solidFill>
                  <a:schemeClr val="tx2"/>
                </a:solidFill>
              </a:rPr>
              <a:pPr/>
              <a:t>37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16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3886EA5-AF8A-4C33-A49F-C132AA061FC2}" type="slidenum">
              <a:rPr lang="cs-CZ" altLang="cs-CZ" sz="1200">
                <a:solidFill>
                  <a:schemeClr val="tx2"/>
                </a:solidFill>
              </a:rPr>
              <a:pPr/>
              <a:t>38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37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93A7566-71C8-490C-8710-E547F09A50A4}" type="slidenum">
              <a:rPr lang="cs-CZ" altLang="cs-CZ" sz="1200">
                <a:solidFill>
                  <a:schemeClr val="tx2"/>
                </a:solidFill>
              </a:rPr>
              <a:pPr/>
              <a:t>39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1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28DFB93-738C-4021-9E35-EAF45FA14FB3}" type="slidenum">
              <a:rPr lang="cs-CZ" altLang="cs-CZ" sz="1200">
                <a:solidFill>
                  <a:schemeClr val="tx2"/>
                </a:solidFill>
              </a:rPr>
              <a:pPr/>
              <a:t>5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BDB57CB-8E03-44B0-A3BF-33C59FCCC2BD}" type="slidenum">
              <a:rPr lang="cs-CZ" altLang="cs-CZ" sz="1200">
                <a:solidFill>
                  <a:schemeClr val="tx2"/>
                </a:solidFill>
              </a:rPr>
              <a:pPr/>
              <a:t>6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093D584-4A65-4B20-8225-DA63BB5564E5}" type="slidenum">
              <a:rPr lang="cs-CZ" altLang="cs-CZ" sz="1200">
                <a:solidFill>
                  <a:schemeClr val="tx2"/>
                </a:solidFill>
              </a:rPr>
              <a:pPr/>
              <a:t>7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6C50A82-C51D-49FC-8706-52D90A4969F9}" type="slidenum">
              <a:rPr lang="cs-CZ" altLang="cs-CZ" sz="1200">
                <a:solidFill>
                  <a:schemeClr val="tx2"/>
                </a:solidFill>
              </a:rPr>
              <a:pPr/>
              <a:t>8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B0CD54A-ABB2-4227-8AA1-7D1507232A36}" type="slidenum">
              <a:rPr lang="cs-CZ" altLang="cs-CZ" sz="1200">
                <a:solidFill>
                  <a:schemeClr val="tx2"/>
                </a:solidFill>
              </a:rPr>
              <a:pPr/>
              <a:t>9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372E669-E483-4A2C-B4BC-513FC1F6C548}" type="slidenum">
              <a:rPr lang="cs-CZ" altLang="cs-CZ" sz="1200">
                <a:solidFill>
                  <a:schemeClr val="tx2"/>
                </a:solidFill>
              </a:rPr>
              <a:pPr/>
              <a:t>10</a:t>
            </a:fld>
            <a:endParaRPr lang="cs-CZ" altLang="cs-CZ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691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9374F-6113-40F4-9C60-542B7D2D1A7D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F912D-84D5-4644-9B8D-CD2A2CF906D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4074244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BA47D-78AE-421E-9DE6-913F3880B01D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E9159-6FF7-4334-9101-44BD3D78E5A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1609477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6C49-A48B-46EF-814B-6CD7506A3EFB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293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F704B5-96D0-44F8-BE53-4BFF6775E053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2F405-A706-4F53-8BAC-6684F662788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51575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FD63E7-D6CF-47E8-B78C-C7DB53849950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238-B9BA-4B28-A42D-81363302E114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3231283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FD63E7-D6CF-47E8-B78C-C7DB53849950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238-B9BA-4B28-A42D-81363302E114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855712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274C75-A319-4B00-8154-642C1E04E176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998B-D9CB-4529-8E91-8DE6C653BA58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07491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FD63E7-D6CF-47E8-B78C-C7DB53849950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238-B9BA-4B28-A42D-81363302E114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64602420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FD63E7-D6CF-47E8-B78C-C7DB53849950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7238-B9BA-4B28-A42D-81363302E114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48854548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CAD11-C8D2-41B7-8E04-50E95E71E0C9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3E8C5-8A47-489C-9AA2-28A6B445542A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2711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704B5-96D0-44F8-BE53-4BFF6775E053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2F405-A706-4F53-8BAC-6684F662788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0856536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9640EB-83C0-4A4D-B838-E53985F4853D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D47D-D25F-4A96-A255-91D4A40743AC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29382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9374F-6113-40F4-9C60-542B7D2D1A7D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912D-84D5-4644-9B8D-CD2A2CF906DB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74222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7BA47D-78AE-421E-9DE6-913F3880B01D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E9159-6FF7-4334-9101-44BD3D78E5A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74214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335903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3047-BB91-40D1-AF05-23948F54CAA5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C4294-4781-4F87-8B00-B995C9FCCEE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8486678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4C75-A319-4B00-8154-642C1E04E176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0998B-D9CB-4529-8E91-8DE6C653BA5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7276413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9F344-74C4-4D19-8264-AB26B11EE77B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680E2-15DF-4D2A-A55D-97BD23C87B9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8223477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8379-8F16-4DF4-91BF-73C4EA589116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17878-E37F-4BE5-8D9A-9B37F58F4BE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6044142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960813" y="0"/>
            <a:ext cx="792321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>
            <a:normAutofit/>
          </a:bodyPr>
          <a:lstStyle>
            <a:lvl1pPr algn="l" rtl="0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CAD11-C8D2-41B7-8E04-50E95E71E0C9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3E8C5-8A47-489C-9AA2-28A6B445542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1457933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082800" y="0"/>
            <a:ext cx="8023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>
            <a:normAutofit/>
          </a:bodyPr>
          <a:lstStyle>
            <a:lvl1pPr algn="l" rtl="0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640EB-83C0-4A4D-B838-E53985F4853D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5D47D-D25F-4A96-A255-91D4A40743A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158994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304800" y="0"/>
            <a:ext cx="115792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anchor="ctr"/>
          <a:lstStyle/>
          <a:p>
            <a:pPr algn="ctr" defTabSz="121898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027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117600" y="76200"/>
            <a:ext cx="101568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117600" y="1701800"/>
            <a:ext cx="101568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117600" y="6400800"/>
            <a:ext cx="274161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FD63E7-D6CF-47E8-B78C-C7DB53849950}" type="datetime1">
              <a:rPr lang="cs-CZ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908425" y="6400800"/>
            <a:ext cx="6215063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defTabSz="1218987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cs-CZ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67938" y="6400800"/>
            <a:ext cx="1106487" cy="320675"/>
          </a:xfrm>
          <a:prstGeom prst="rect">
            <a:avLst/>
          </a:prstGeom>
        </p:spPr>
        <p:txBody>
          <a:bodyPr vert="horz" wrap="square" lIns="121899" tIns="60949" rIns="121899" bIns="609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F7F7F"/>
                </a:solidFill>
              </a:defRPr>
            </a:lvl1pPr>
          </a:lstStyle>
          <a:p>
            <a:fld id="{24117238-B9BA-4B28-A42D-81363302E114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05" r:id="rId2"/>
    <p:sldLayoutId id="2147484012" r:id="rId3"/>
    <p:sldLayoutId id="2147484006" r:id="rId4"/>
    <p:sldLayoutId id="2147484007" r:id="rId5"/>
    <p:sldLayoutId id="2147484008" r:id="rId6"/>
    <p:sldLayoutId id="2147484013" r:id="rId7"/>
    <p:sldLayoutId id="2147484014" r:id="rId8"/>
    <p:sldLayoutId id="2147484015" r:id="rId9"/>
    <p:sldLayoutId id="2147484009" r:id="rId10"/>
    <p:sldLayoutId id="2147484010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2pPr>
      <a:lvl3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3pPr>
      <a:lvl4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4pPr>
      <a:lvl5pPr algn="l" defTabSz="1217613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5pPr>
      <a:lvl6pPr marL="4572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6pPr>
      <a:lvl7pPr marL="9144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7pPr>
      <a:lvl8pPr marL="13716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8pPr>
      <a:lvl9pPr marL="1828800" algn="l" defTabSz="1217613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303213" indent="-303213" algn="l" defTabSz="1217613" rtl="0" eaLnBrk="0" fontAlgn="base" hangingPunct="0">
        <a:lnSpc>
          <a:spcPct val="95000"/>
        </a:lnSpc>
        <a:spcBef>
          <a:spcPts val="1863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288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84325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09775" indent="-303213" algn="l" defTabSz="1217613" rtl="0" eaLnBrk="0" fontAlgn="base" hangingPunct="0">
        <a:lnSpc>
          <a:spcPct val="95000"/>
        </a:lnSpc>
        <a:spcBef>
          <a:spcPts val="1063"/>
        </a:spcBef>
        <a:spcAft>
          <a:spcPct val="0"/>
        </a:spcAft>
        <a:buSzPct val="100000"/>
        <a:buFont typeface="Century Gothic" panose="020B0502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FD63E7-D6CF-47E8-B78C-C7DB53849950}" type="datetime1">
              <a:rPr lang="cs-CZ" smtClean="0"/>
              <a:pPr>
                <a:defRPr/>
              </a:pPr>
              <a:t>17.04.2024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ZÁKLADY PROJEKTOVÉHO ŘÍZENÍ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17238-B9BA-4B28-A42D-81363302E114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1588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1.jpeg"/><Relationship Id="rId5" Type="http://schemas.openxmlformats.org/officeDocument/2006/relationships/hyperlink" Target="http://www.regaz.eu/go_image.php?pid=16929" TargetMode="Externa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12" Type="http://schemas.openxmlformats.org/officeDocument/2006/relationships/image" Target="../media/image21.jpeg"/><Relationship Id="rId17" Type="http://schemas.openxmlformats.org/officeDocument/2006/relationships/image" Target="../media/image24.jpeg"/><Relationship Id="rId2" Type="http://schemas.openxmlformats.org/officeDocument/2006/relationships/vmlDrawing" Target="../drawings/vmlDrawing1.vml"/><Relationship Id="rId16" Type="http://schemas.openxmlformats.org/officeDocument/2006/relationships/image" Target="../media/image15.png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image" Target="../media/image16.jpe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oleObject" Target="../embeddings/oleObject6.bin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9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4.png"/><Relationship Id="rId5" Type="http://schemas.openxmlformats.org/officeDocument/2006/relationships/image" Target="../media/image36.jpeg"/><Relationship Id="rId10" Type="http://schemas.openxmlformats.org/officeDocument/2006/relationships/oleObject" Target="../embeddings/oleObject5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hyperlink" Target="https://www.youtube.com/watch?v=aLHe3z0aDgw" TargetMode="Externa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youtube.com/watch?v=S8zDRu72HD0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12" Type="http://schemas.openxmlformats.org/officeDocument/2006/relationships/image" Target="../media/image45.png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47.jpe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12" Type="http://schemas.openxmlformats.org/officeDocument/2006/relationships/image" Target="../media/image61.jpeg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30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60.jpeg"/><Relationship Id="rId5" Type="http://schemas.openxmlformats.org/officeDocument/2006/relationships/image" Target="../media/image56.jpeg"/><Relationship Id="rId10" Type="http://schemas.openxmlformats.org/officeDocument/2006/relationships/image" Target="../media/image59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9.bin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7756" y="3234750"/>
            <a:ext cx="6400800" cy="74688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Doprava, manipulace, balení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937756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d</a:t>
            </a:r>
            <a:r>
              <a:rPr lang="cs-CZ" sz="2000" dirty="0">
                <a:solidFill>
                  <a:schemeClr val="tx1"/>
                </a:solidFill>
              </a:rPr>
              <a:t>oc. Ing. Jakub Dyntar, Ph.D.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7987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77987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7987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6" y="2579065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52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379125" y="1515050"/>
            <a:ext cx="101858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A3:Tvorba nových profesně zaměřených studijních programů</a:t>
            </a:r>
          </a:p>
          <a:p>
            <a:pPr algn="ctr"/>
            <a:endParaRPr lang="cs-CZ" sz="1400" b="1" u="sng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231832" y="3771741"/>
          <a:ext cx="5725160" cy="182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2284239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4242503758"/>
                    </a:ext>
                  </a:extLst>
                </a:gridCol>
                <a:gridCol w="1908810">
                  <a:extLst>
                    <a:ext uri="{9D8B030D-6E8A-4147-A177-3AD203B41FA5}">
                      <a16:colId xmlns:a16="http://schemas.microsoft.com/office/drawing/2014/main" val="38831001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787227"/>
                  </a:ext>
                </a:extLst>
              </a:tr>
            </a:tbl>
          </a:graphicData>
        </a:graphic>
      </p:graphicFrame>
      <p:pic>
        <p:nvPicPr>
          <p:cNvPr id="1027" name="Obrázek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91" y="5817744"/>
            <a:ext cx="1619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13" y="5817745"/>
            <a:ext cx="9620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ázek 33" descr="Foto / Photo: Logo MŠM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9" y="5817745"/>
            <a:ext cx="86677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72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Náklady na dopravu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5364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F7D3BAA-4E4F-4108-9F79-2CD4E1E413A6}" type="slidenum">
              <a:rPr lang="cs-CZ" altLang="en-US" b="1"/>
              <a:pPr/>
              <a:t>10</a:t>
            </a:fld>
            <a:endParaRPr lang="cs-CZ" altLang="en-US" b="1"/>
          </a:p>
        </p:txBody>
      </p:sp>
      <p:sp>
        <p:nvSpPr>
          <p:cNvPr id="15365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6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931863" y="1916113"/>
            <a:ext cx="8569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b="1"/>
              <a:t> omezují možný výběr dopravních prostředků                                                              </a:t>
            </a: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931863" y="2317750"/>
            <a:ext cx="9648825" cy="40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b="1"/>
              <a:t> vyžadují speciální úpravy dopravních prostředků                                                  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931863" y="2762250"/>
            <a:ext cx="10656887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b="1"/>
              <a:t> vedou k nutnosti používat kombinovanou přepravu                                                    </a:t>
            </a:r>
            <a:endParaRPr lang="cs-CZ" altLang="cs-CZ" sz="2000"/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931863" y="3182938"/>
            <a:ext cx="10656887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b="1"/>
              <a:t> vyžadují mimořádné přepravní režimy, omezují volbu přepravních tras                 </a:t>
            </a:r>
            <a:r>
              <a:rPr lang="cs-CZ" altLang="cs-CZ" sz="2000"/>
              <a:t> </a:t>
            </a:r>
            <a:endParaRPr lang="cs-CZ" altLang="cs-CZ" sz="2000" b="1"/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909638" y="3695700"/>
            <a:ext cx="8929687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b="1"/>
              <a:t> je třeba dočasně upravovat komunikace                                                                      </a:t>
            </a:r>
            <a:endParaRPr lang="cs-CZ" altLang="cs-CZ" sz="2000"/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909638" y="4191000"/>
            <a:ext cx="6624637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b="1"/>
              <a:t> je mnohdy nutný doprovod</a:t>
            </a:r>
          </a:p>
        </p:txBody>
      </p:sp>
      <p:sp>
        <p:nvSpPr>
          <p:cNvPr id="20" name="Text Box 40"/>
          <p:cNvSpPr txBox="1">
            <a:spLocks noChangeArrowheads="1"/>
          </p:cNvSpPr>
          <p:nvPr/>
        </p:nvSpPr>
        <p:spPr bwMode="auto">
          <a:xfrm rot="5400000">
            <a:off x="5311775" y="3789363"/>
            <a:ext cx="738187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>
                <a:solidFill>
                  <a:srgbClr val="FF0000"/>
                </a:solidFill>
              </a:rPr>
              <a:t>Růst nákladů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2428875" y="1117600"/>
            <a:ext cx="79867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b="1"/>
              <a:t>Extrémní hmotnost a rozměry nákladu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Náklady na dopravu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6388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CC37347-54DE-446D-9F25-C540672D2AF5}" type="slidenum">
              <a:rPr lang="cs-CZ" altLang="en-US" b="1"/>
              <a:pPr/>
              <a:t>11</a:t>
            </a:fld>
            <a:endParaRPr lang="cs-CZ" altLang="en-US" b="1"/>
          </a:p>
        </p:txBody>
      </p:sp>
      <p:sp>
        <p:nvSpPr>
          <p:cNvPr id="16389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511550" y="2214563"/>
            <a:ext cx="5256213" cy="830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b="1" dirty="0">
                <a:latin typeface="+mj-lt"/>
              </a:rPr>
              <a:t>Ztráty způsobené 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b="1" dirty="0">
                <a:latin typeface="+mj-lt"/>
              </a:rPr>
              <a:t>zcizením, haváriemi, zkažením zboží …</a:t>
            </a:r>
            <a:endParaRPr lang="cs-CZ" dirty="0">
              <a:latin typeface="+mj-lt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429000" y="3263900"/>
            <a:ext cx="5400675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dirty="0">
                <a:latin typeface="+mj-lt"/>
              </a:rPr>
              <a:t>Možnost pojištění zboží během dopravy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422525" y="4335463"/>
            <a:ext cx="2592388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b="1" dirty="0">
                <a:latin typeface="+mj-lt"/>
              </a:rPr>
              <a:t> Pojištění zboží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838200" y="4949825"/>
            <a:ext cx="4751388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b="1" dirty="0">
                <a:latin typeface="+mj-lt"/>
              </a:rPr>
              <a:t> Doprava bez pojistky</a:t>
            </a:r>
            <a:endParaRPr lang="cs-CZ" dirty="0">
              <a:latin typeface="+mj-lt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 rot="5400000">
            <a:off x="8809038" y="4132262"/>
            <a:ext cx="554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cs-CZ">
              <a:latin typeface="+mj-lt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229225" y="4302125"/>
            <a:ext cx="4681538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>
                <a:latin typeface="+mj-lt"/>
              </a:rPr>
              <a:t>vysoké náklady, nízká rizika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229225" y="4949825"/>
            <a:ext cx="4681538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>
                <a:latin typeface="+mj-lt"/>
              </a:rPr>
              <a:t>nízké náklady, vysoká rizika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646488" y="1268413"/>
            <a:ext cx="56626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 dirty="0">
                <a:latin typeface="+mj-lt"/>
              </a:rPr>
              <a:t>Rizika spojená s dopravou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 autoUpdateAnimBg="0"/>
      <p:bldP spid="23" grpId="0" animBg="1" autoUpdateAnimBg="0"/>
      <p:bldP spid="24" grpId="0" animBg="1" autoUpdateAnimBg="0"/>
      <p:bldP spid="25" grpId="0" animBg="1" autoUpdateAnimBg="0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Ceny za externí dopravu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7412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4AFCED1-25EF-4625-BB49-29CF9B16AE08}" type="slidenum">
              <a:rPr lang="cs-CZ" altLang="en-US" b="1"/>
              <a:pPr/>
              <a:t>12</a:t>
            </a:fld>
            <a:endParaRPr lang="cs-CZ" altLang="en-US" b="1"/>
          </a:p>
        </p:txBody>
      </p:sp>
      <p:sp>
        <p:nvSpPr>
          <p:cNvPr id="17413" name="Line 43"/>
          <p:cNvSpPr>
            <a:spLocks noChangeShapeType="1"/>
          </p:cNvSpPr>
          <p:nvPr/>
        </p:nvSpPr>
        <p:spPr bwMode="auto">
          <a:xfrm>
            <a:off x="4372297" y="1059335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4" name="Line 44"/>
          <p:cNvSpPr>
            <a:spLocks noChangeShapeType="1"/>
          </p:cNvSpPr>
          <p:nvPr/>
        </p:nvSpPr>
        <p:spPr bwMode="auto">
          <a:xfrm>
            <a:off x="7036122" y="1059335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125860" y="3177060"/>
            <a:ext cx="1655762" cy="1014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b="1"/>
              <a:t>Cenová politika přepravců</a:t>
            </a:r>
            <a:endParaRPr lang="cs-CZ" altLang="cs-CZ" sz="1000" b="1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997522" y="1592735"/>
            <a:ext cx="1728788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b="1"/>
              <a:t>Cena na bázi nákladů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869185" y="1229197"/>
            <a:ext cx="2447925" cy="1076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/>
              <a:t>Cena  („nákladová“) = náklady na přepravní službu + </a:t>
            </a:r>
            <a:r>
              <a:rPr lang="cs-CZ" altLang="cs-CZ" sz="1600" b="1" smtClean="0"/>
              <a:t>% </a:t>
            </a:r>
            <a:r>
              <a:rPr lang="cs-CZ" altLang="cs-CZ" sz="1600" b="1"/>
              <a:t>přiměřeného zisku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022922" y="2915122"/>
            <a:ext cx="1677988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b="1"/>
              <a:t>Cena na bázi přepravní služby</a:t>
            </a:r>
            <a:endParaRPr lang="cs-CZ" altLang="cs-CZ" sz="1000" b="1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982495" y="2845601"/>
            <a:ext cx="230505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/>
              <a:t>Cena („tržní“) na bázi vnímané hodnoty přepravní služby pro </a:t>
            </a:r>
            <a:r>
              <a:rPr lang="cs-CZ" altLang="cs-CZ" sz="1600" b="1" smtClean="0"/>
              <a:t>zákazníka. Drahé </a:t>
            </a:r>
            <a:r>
              <a:rPr lang="cs-CZ" altLang="cs-CZ" sz="1600" b="1"/>
              <a:t>zboží </a:t>
            </a:r>
            <a:r>
              <a:rPr lang="cs-CZ" altLang="cs-CZ" sz="1600" b="1" smtClean="0"/>
              <a:t>= </a:t>
            </a:r>
            <a:r>
              <a:rPr lang="cs-CZ" altLang="cs-CZ" sz="1600" b="1"/>
              <a:t>vyšší cena </a:t>
            </a:r>
            <a:r>
              <a:rPr lang="cs-CZ" altLang="cs-CZ" sz="1600" b="1" smtClean="0"/>
              <a:t>služby.</a:t>
            </a:r>
            <a:endParaRPr lang="cs-CZ" altLang="cs-CZ" sz="1600" b="1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3022922" y="4910610"/>
            <a:ext cx="1728788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 b="1"/>
              <a:t>Kombinace obou metod</a:t>
            </a:r>
            <a:endParaRPr lang="cs-CZ" altLang="cs-CZ" sz="1000" b="1"/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394897" y="1246660"/>
            <a:ext cx="2233613" cy="1077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/>
              <a:t>Pro levné zboží přepravované ve velkých množstvích, při velké konkurenci  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7573148" y="3185769"/>
            <a:ext cx="1957387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/>
              <a:t>Drahé zboží, nízká konkurence</a:t>
            </a:r>
          </a:p>
        </p:txBody>
      </p:sp>
      <p:cxnSp>
        <p:nvCxnSpPr>
          <p:cNvPr id="17423" name="AutoShape 24"/>
          <p:cNvCxnSpPr>
            <a:cxnSpLocks noChangeShapeType="1"/>
            <a:stCxn id="13" idx="2"/>
            <a:endCxn id="18" idx="1"/>
          </p:cNvCxnSpPr>
          <p:nvPr/>
        </p:nvCxnSpPr>
        <p:spPr bwMode="auto">
          <a:xfrm rot="16200000" flipH="1">
            <a:off x="1952154" y="4193853"/>
            <a:ext cx="1073150" cy="1068387"/>
          </a:xfrm>
          <a:prstGeom prst="bentConnector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24" name="Line 25"/>
          <p:cNvSpPr>
            <a:spLocks noChangeShapeType="1"/>
          </p:cNvSpPr>
          <p:nvPr/>
        </p:nvSpPr>
        <p:spPr bwMode="auto">
          <a:xfrm>
            <a:off x="3286447" y="3680297"/>
            <a:ext cx="2159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981329" y="4728046"/>
            <a:ext cx="244792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 smtClean="0"/>
              <a:t>Cena </a:t>
            </a:r>
            <a:r>
              <a:rPr lang="cs-CZ" altLang="cs-CZ" sz="1600" b="1"/>
              <a:t>je výsledkem vyjednávání v rozmezí max.přípustné ceny a ceny nákladové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7658873" y="4788372"/>
            <a:ext cx="1871662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600" b="1"/>
              <a:t>Dražší zboží, nízká intenzita konkurence</a:t>
            </a: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>
            <a:off x="2781622" y="3753322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26" name="AutoShape 31"/>
          <p:cNvCxnSpPr>
            <a:cxnSpLocks noChangeShapeType="1"/>
            <a:stCxn id="13" idx="2"/>
          </p:cNvCxnSpPr>
          <p:nvPr/>
        </p:nvCxnSpPr>
        <p:spPr bwMode="auto">
          <a:xfrm rot="16200000" flipH="1">
            <a:off x="1939454" y="4206553"/>
            <a:ext cx="1073150" cy="1042987"/>
          </a:xfrm>
          <a:prstGeom prst="bentConnector3">
            <a:avLst>
              <a:gd name="adj1" fmla="val 10187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AutoShape 32"/>
          <p:cNvCxnSpPr>
            <a:cxnSpLocks noChangeShapeType="1"/>
          </p:cNvCxnSpPr>
          <p:nvPr/>
        </p:nvCxnSpPr>
        <p:spPr bwMode="auto">
          <a:xfrm rot="-5400000">
            <a:off x="1845790" y="2025329"/>
            <a:ext cx="1223963" cy="1079500"/>
          </a:xfrm>
          <a:prstGeom prst="bentConnector3">
            <a:avLst>
              <a:gd name="adj1" fmla="val 9934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/>
          <p:cNvSpPr>
            <a:spLocks noGrp="1"/>
          </p:cNvSpPr>
          <p:nvPr>
            <p:ph type="title"/>
          </p:nvPr>
        </p:nvSpPr>
        <p:spPr>
          <a:xfrm>
            <a:off x="549796" y="-531440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Faktory ovlivňující přepravní sazby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843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A62C44C-B880-4E4D-B875-FE7E05C17FE8}" type="slidenum">
              <a:rPr lang="cs-CZ" altLang="en-US" b="1"/>
              <a:pPr/>
              <a:t>13</a:t>
            </a:fld>
            <a:endParaRPr lang="cs-CZ" altLang="en-US" b="1"/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836934" y="1196752"/>
            <a:ext cx="4321175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vzdálenost,</a:t>
            </a:r>
            <a:endParaRPr lang="cs-CZ" altLang="cs-CZ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836934" y="1893585"/>
            <a:ext cx="432117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 přepravované </a:t>
            </a:r>
            <a:r>
              <a:rPr lang="cs-CZ" alt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množství,   </a:t>
            </a:r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836934" y="2592005"/>
            <a:ext cx="489743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typ balení (palety, pytle, kartony</a:t>
            </a:r>
            <a:r>
              <a:rPr lang="cs-CZ" alt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…), </a:t>
            </a:r>
            <a:endParaRPr lang="cs-CZ" altLang="cs-CZ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836934" y="3290128"/>
            <a:ext cx="432117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vytížení </a:t>
            </a:r>
            <a:r>
              <a:rPr lang="cs-CZ" alt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vozidla,</a:t>
            </a:r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30"/>
          <p:cNvSpPr txBox="1">
            <a:spLocks noChangeArrowheads="1"/>
          </p:cNvSpPr>
          <p:nvPr/>
        </p:nvSpPr>
        <p:spPr bwMode="auto">
          <a:xfrm>
            <a:off x="836934" y="3988548"/>
            <a:ext cx="432117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náročnost výrobku na </a:t>
            </a:r>
            <a:r>
              <a:rPr lang="cs-CZ" alt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dopravu,</a:t>
            </a:r>
            <a:endParaRPr lang="cs-CZ" altLang="cs-CZ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836935" y="4686969"/>
            <a:ext cx="4033342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konkrétní přepravní trasa (stejná délka – různá </a:t>
            </a:r>
            <a:r>
              <a:rPr lang="cs-CZ" altLang="cs-CZ" b="1" smtClean="0">
                <a:latin typeface="Calibri" panose="020F0502020204030204" pitchFamily="34" charset="0"/>
                <a:cs typeface="Calibri" panose="020F0502020204030204" pitchFamily="34" charset="0"/>
              </a:rPr>
              <a:t>cena),</a:t>
            </a:r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878513" y="1557338"/>
            <a:ext cx="4691062" cy="3671887"/>
            <a:chOff x="5878513" y="1557338"/>
            <a:chExt cx="4691062" cy="3671887"/>
          </a:xfrm>
        </p:grpSpPr>
        <p:pic>
          <p:nvPicPr>
            <p:cNvPr id="19470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513" y="1557338"/>
              <a:ext cx="4691062" cy="3671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6742484" y="1676148"/>
              <a:ext cx="2808312" cy="313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Přepravní sazby pro různé trasy</a:t>
              </a:r>
              <a:endParaRPr lang="cs-CZ" sz="16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6598468" y="4843884"/>
              <a:ext cx="2808312" cy="266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Vzdálenost </a:t>
              </a:r>
              <a:r>
                <a:rPr lang="en-US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cs-CZ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km</a:t>
              </a:r>
              <a:r>
                <a:rPr lang="en-US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cs-CZ"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bdélník 20"/>
            <p:cNvSpPr/>
            <p:nvPr/>
          </p:nvSpPr>
          <p:spPr>
            <a:xfrm rot="16200000">
              <a:off x="5165609" y="3087060"/>
              <a:ext cx="2131079" cy="44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Sazba </a:t>
              </a:r>
              <a:r>
                <a:rPr lang="en-US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cs-CZ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CZK/km,pal</a:t>
              </a:r>
              <a:r>
                <a:rPr lang="en-US" sz="1400" smtClean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cs-CZ" sz="1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2"/>
          <p:cNvSpPr>
            <a:spLocks noGrp="1"/>
          </p:cNvSpPr>
          <p:nvPr>
            <p:ph type="title"/>
          </p:nvPr>
        </p:nvSpPr>
        <p:spPr>
          <a:xfrm>
            <a:off x="621804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Ukazatele efektivnosti dopravy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946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664C318-FBAD-4E24-AED1-707C944698E5}" type="slidenum">
              <a:rPr lang="cs-CZ" altLang="en-US" b="1"/>
              <a:pPr/>
              <a:t>14</a:t>
            </a:fld>
            <a:endParaRPr lang="cs-CZ" altLang="en-US" b="1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93738" y="1209675"/>
            <a:ext cx="8497887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Využitelné zatížení  </a:t>
            </a:r>
            <a:r>
              <a:rPr lang="cs-CZ" altLang="cs-CZ" sz="2000" b="1" i="1"/>
              <a:t>Z</a:t>
            </a:r>
            <a:r>
              <a:rPr lang="cs-CZ" altLang="cs-CZ" sz="2000" b="1" i="1" baseline="-25000"/>
              <a:t>v</a:t>
            </a:r>
            <a:r>
              <a:rPr lang="cs-CZ" altLang="cs-CZ" sz="2000" b="1" i="1"/>
              <a:t>=100.M</a:t>
            </a:r>
            <a:r>
              <a:rPr lang="cs-CZ" altLang="cs-CZ" sz="2000" b="1" i="1" baseline="-25000"/>
              <a:t>max </a:t>
            </a:r>
            <a:r>
              <a:rPr lang="cs-CZ" altLang="cs-CZ" sz="2000" b="1" i="1"/>
              <a:t>/M  </a:t>
            </a:r>
            <a:r>
              <a:rPr lang="cs-CZ" altLang="cs-CZ" sz="2000" b="1"/>
              <a:t>( </a:t>
            </a:r>
            <a:r>
              <a:rPr lang="cs-CZ" altLang="cs-CZ" sz="2000" i="1"/>
              <a:t>M</a:t>
            </a:r>
            <a:r>
              <a:rPr lang="cs-CZ" altLang="cs-CZ" sz="2000" i="1" baseline="-25000"/>
              <a:t>max</a:t>
            </a:r>
            <a:r>
              <a:rPr lang="cs-CZ" altLang="cs-CZ" sz="2000"/>
              <a:t> maximální hmotnost nákladu,  </a:t>
            </a:r>
            <a:r>
              <a:rPr lang="cs-CZ" altLang="cs-CZ" sz="2000" i="1"/>
              <a:t>M</a:t>
            </a:r>
            <a:r>
              <a:rPr lang="cs-CZ" altLang="cs-CZ" sz="2000"/>
              <a:t>  celková hmotnost dopravního prostředku )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85450" y="2949051"/>
            <a:ext cx="8497887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Produktivita práce P  = N. v</a:t>
            </a:r>
            <a:r>
              <a:rPr lang="cs-CZ" altLang="cs-CZ" sz="2000" b="1" baseline="-25000"/>
              <a:t> </a:t>
            </a:r>
            <a:r>
              <a:rPr lang="cs-CZ" altLang="cs-CZ" sz="2000" b="1"/>
              <a:t>/ p  ( </a:t>
            </a:r>
            <a:r>
              <a:rPr lang="cs-CZ" altLang="cs-CZ" sz="2000" i="1"/>
              <a:t>N</a:t>
            </a:r>
            <a:r>
              <a:rPr lang="cs-CZ" altLang="cs-CZ" sz="2000"/>
              <a:t> nosnost dopravního prostředku, </a:t>
            </a:r>
            <a:r>
              <a:rPr lang="cs-CZ" altLang="cs-CZ" sz="2000" i="1"/>
              <a:t>v</a:t>
            </a:r>
            <a:r>
              <a:rPr lang="cs-CZ" altLang="cs-CZ" sz="2000"/>
              <a:t>  průměrná rychlost dopravního prostředku, </a:t>
            </a:r>
            <a:r>
              <a:rPr lang="cs-CZ" altLang="cs-CZ" sz="2000" i="1"/>
              <a:t>p</a:t>
            </a:r>
            <a:r>
              <a:rPr lang="cs-CZ" altLang="cs-CZ" sz="2000"/>
              <a:t> počet pracovníků obsluhy dopravního prostředku )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93738" y="2056352"/>
            <a:ext cx="8424862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Specifické zatížení </a:t>
            </a:r>
            <a:r>
              <a:rPr lang="cs-CZ" altLang="cs-CZ" sz="2000" b="1" i="1"/>
              <a:t>Z</a:t>
            </a:r>
            <a:r>
              <a:rPr lang="cs-CZ" altLang="cs-CZ" sz="2000" b="1" i="1" baseline="-25000"/>
              <a:t>s</a:t>
            </a:r>
            <a:r>
              <a:rPr lang="cs-CZ" altLang="cs-CZ" sz="2000" b="1" i="1"/>
              <a:t>  = M</a:t>
            </a:r>
            <a:r>
              <a:rPr lang="cs-CZ" altLang="cs-CZ" sz="2000" b="1" i="1" baseline="-25000"/>
              <a:t>max </a:t>
            </a:r>
            <a:r>
              <a:rPr lang="cs-CZ" altLang="cs-CZ" sz="2000" b="1" i="1"/>
              <a:t>/ V </a:t>
            </a:r>
            <a:r>
              <a:rPr lang="cs-CZ" altLang="cs-CZ" sz="2000" b="1"/>
              <a:t>( </a:t>
            </a:r>
            <a:r>
              <a:rPr lang="cs-CZ" altLang="cs-CZ" sz="2000" i="1"/>
              <a:t>M</a:t>
            </a:r>
            <a:r>
              <a:rPr lang="cs-CZ" altLang="cs-CZ" sz="2000" i="1" baseline="-25000"/>
              <a:t>max</a:t>
            </a:r>
            <a:r>
              <a:rPr lang="cs-CZ" altLang="cs-CZ" sz="2000"/>
              <a:t> maximální hmotnost nákladu, </a:t>
            </a:r>
            <a:r>
              <a:rPr lang="cs-CZ" altLang="cs-CZ" sz="2000" i="1"/>
              <a:t> V  </a:t>
            </a:r>
            <a:r>
              <a:rPr lang="cs-CZ" altLang="cs-CZ" sz="2000"/>
              <a:t>objem přepravního prostoru )</a:t>
            </a:r>
          </a:p>
        </p:txBody>
      </p:sp>
      <p:graphicFrame>
        <p:nvGraphicFramePr>
          <p:cNvPr id="19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525385"/>
              </p:ext>
            </p:extLst>
          </p:nvPr>
        </p:nvGraphicFramePr>
        <p:xfrm>
          <a:off x="709613" y="4149725"/>
          <a:ext cx="8473724" cy="2052640"/>
        </p:xfrm>
        <a:graphic>
          <a:graphicData uri="http://schemas.openxmlformats.org/drawingml/2006/table">
            <a:tbl>
              <a:tblPr/>
              <a:tblGrid>
                <a:gridCol w="2804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3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Typ vozidla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Zv (%)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Zs (kg/m</a:t>
                      </a:r>
                      <a:r>
                        <a:rPr kumimoji="0" 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 (tkm/člověkohodinu</a:t>
                      </a: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Nákladní auto 10 t                       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Říční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člun 2 000 </a:t>
                      </a: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                                    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8 600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Železniční vagon 30 t                            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7 400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Nákladní letadlo 25 t                         </a:t>
                      </a:r>
                      <a:endParaRPr kumimoji="0" 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11 800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Manipulace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434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0AB6B96-3E7E-4C4F-80FB-5217EFD8C260}" type="slidenum">
              <a:rPr lang="cs-CZ" altLang="en-US" b="1"/>
              <a:pPr/>
              <a:t>15</a:t>
            </a:fld>
            <a:endParaRPr lang="cs-CZ" altLang="en-US" b="1"/>
          </a:p>
        </p:txBody>
      </p:sp>
      <p:sp>
        <p:nvSpPr>
          <p:cNvPr id="7" name="Obdélník 6"/>
          <p:cNvSpPr/>
          <p:nvPr/>
        </p:nvSpPr>
        <p:spPr>
          <a:xfrm>
            <a:off x="765175" y="1052513"/>
            <a:ext cx="11017250" cy="4708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3213" indent="-303213" eaLnBrk="1" hangingPunct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>
                <a:latin typeface="+mn-lt"/>
              </a:rPr>
              <a:t>Činnosti spojené s přesuny a ukládáním surovin, materiálů, polotovarů, výrobků a odpadů (pasivních prvků) v prvcích logistického systému</a:t>
            </a:r>
            <a:r>
              <a:rPr lang="cs-CZ">
                <a:latin typeface="+mn-lt"/>
              </a:rPr>
              <a:t>.</a:t>
            </a:r>
          </a:p>
          <a:p>
            <a:pPr marL="303213" indent="-303213" eaLnBrk="1" hangingPunct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>
                <a:latin typeface="+mn-lt"/>
              </a:rPr>
              <a:t>Manipulace přímo nevytváří přidanou hodnotu</a:t>
            </a:r>
            <a:r>
              <a:rPr lang="cs-CZ">
                <a:latin typeface="+mn-lt"/>
              </a:rPr>
              <a:t>.</a:t>
            </a:r>
            <a:endParaRPr lang="en-US">
              <a:latin typeface="+mn-lt"/>
            </a:endParaRPr>
          </a:p>
          <a:p>
            <a:pPr marL="303213" indent="-303213" eaLnBrk="1" hangingPunct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cs-CZ">
                <a:latin typeface="+mn-lt"/>
              </a:rPr>
              <a:t>Proces manipulace je:</a:t>
            </a:r>
          </a:p>
          <a:p>
            <a:pPr marL="882650" lvl="1" indent="-457200" eaLnBrk="1" hangingPunct="1">
              <a:lnSpc>
                <a:spcPct val="150000"/>
              </a:lnSpc>
              <a:buSzPct val="100000"/>
              <a:buFont typeface="Century Gothic" pitchFamily="34" charset="0"/>
              <a:buAutoNum type="arabicPeriod"/>
              <a:defRPr/>
            </a:pPr>
            <a:r>
              <a:rPr lang="en-US" sz="2000" b="1">
                <a:latin typeface="+mn-lt"/>
              </a:rPr>
              <a:t>zdrojem nákladů</a:t>
            </a:r>
            <a:r>
              <a:rPr lang="cs-CZ" sz="2000" b="1">
                <a:latin typeface="+mn-lt"/>
              </a:rPr>
              <a:t>.</a:t>
            </a:r>
            <a:endParaRPr lang="en-US" sz="2000" b="1">
              <a:latin typeface="+mn-lt"/>
            </a:endParaRPr>
          </a:p>
          <a:p>
            <a:pPr marL="882650" lvl="1" indent="-457200" eaLnBrk="1" hangingPunct="1">
              <a:lnSpc>
                <a:spcPct val="150000"/>
              </a:lnSpc>
              <a:buSzPct val="100000"/>
              <a:buFont typeface="Century Gothic" pitchFamily="34" charset="0"/>
              <a:buAutoNum type="arabicPeriod"/>
              <a:defRPr/>
            </a:pPr>
            <a:r>
              <a:rPr lang="cs-CZ" sz="2000" b="1">
                <a:latin typeface="+mn-lt"/>
              </a:rPr>
              <a:t>zdrojem úrazů.</a:t>
            </a:r>
          </a:p>
          <a:p>
            <a:pPr marL="882650" lvl="1" indent="-457200" eaLnBrk="1" hangingPunct="1">
              <a:lnSpc>
                <a:spcPct val="150000"/>
              </a:lnSpc>
              <a:buSzPct val="100000"/>
              <a:buFont typeface="Century Gothic" pitchFamily="34" charset="0"/>
              <a:buAutoNum type="arabicPeriod"/>
              <a:defRPr/>
            </a:pPr>
            <a:r>
              <a:rPr lang="cs-CZ" sz="2000" b="1">
                <a:latin typeface="+mn-lt"/>
              </a:rPr>
              <a:t>zdrojem ztrát.</a:t>
            </a:r>
          </a:p>
          <a:p>
            <a:pPr marL="882650" lvl="1" indent="-457200" eaLnBrk="1" hangingPunct="1">
              <a:lnSpc>
                <a:spcPct val="150000"/>
              </a:lnSpc>
              <a:buSzPct val="100000"/>
              <a:buFont typeface="Century Gothic" pitchFamily="34" charset="0"/>
              <a:buAutoNum type="arabicPeriod"/>
              <a:defRPr/>
            </a:pPr>
            <a:r>
              <a:rPr lang="cs-CZ" sz="2000" b="1">
                <a:latin typeface="+mn-lt"/>
              </a:rPr>
              <a:t>pracný.</a:t>
            </a:r>
          </a:p>
          <a:p>
            <a:pPr marL="303213" lvl="1" indent="-303213" eaLnBrk="1" hangingPunct="1">
              <a:lnSpc>
                <a:spcPct val="150000"/>
              </a:lnSpc>
              <a:buSzPct val="100000"/>
              <a:buFont typeface="Arial" charset="0"/>
              <a:buChar char="•"/>
              <a:defRPr/>
            </a:pPr>
            <a:r>
              <a:rPr lang="en-US">
                <a:latin typeface="+mn-lt"/>
              </a:rPr>
              <a:t>Cílem</a:t>
            </a:r>
            <a:r>
              <a:rPr lang="cs-CZ">
                <a:latin typeface="+mn-lt"/>
              </a:rPr>
              <a:t> podniků</a:t>
            </a:r>
            <a:r>
              <a:rPr lang="en-US">
                <a:latin typeface="+mn-lt"/>
              </a:rPr>
              <a:t> je omezovat manipula</a:t>
            </a:r>
            <a:r>
              <a:rPr lang="cs-CZ">
                <a:latin typeface="+mn-lt"/>
              </a:rPr>
              <a:t>ce </a:t>
            </a:r>
            <a:r>
              <a:rPr lang="en-US">
                <a:latin typeface="+mn-lt"/>
              </a:rPr>
              <a:t>na nejnižší možnou míru</a:t>
            </a:r>
            <a:r>
              <a:rPr lang="cs-CZ">
                <a:latin typeface="+mn-lt"/>
              </a:rPr>
              <a:t>.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796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Manipulační prostředky s ruční manipulací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5364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21DB502-CA06-4A94-8FBC-2FD0E82A2368}" type="slidenum">
              <a:rPr lang="cs-CZ" altLang="en-US" b="1"/>
              <a:pPr/>
              <a:t>16</a:t>
            </a:fld>
            <a:endParaRPr lang="cs-CZ" altLang="en-US" b="1"/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1120775" y="5046663"/>
            <a:ext cx="1135063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600">
                <a:latin typeface="Calibri" panose="020F0502020204030204" pitchFamily="34" charset="0"/>
                <a:cs typeface="Calibri" panose="020F0502020204030204" pitchFamily="34" charset="0"/>
              </a:rPr>
              <a:t>Plošiny</a:t>
            </a:r>
          </a:p>
        </p:txBody>
      </p:sp>
      <p:pic>
        <p:nvPicPr>
          <p:cNvPr id="15366" name="Picture 43" descr="02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781300"/>
            <a:ext cx="1655763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44"/>
          <p:cNvSpPr>
            <a:spLocks noChangeArrowheads="1"/>
          </p:cNvSpPr>
          <p:nvPr/>
        </p:nvSpPr>
        <p:spPr bwMode="auto">
          <a:xfrm>
            <a:off x="5789613" y="5051425"/>
            <a:ext cx="28257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cs-CZ" altLang="en-US" sz="2600">
                <a:latin typeface="Calibri" panose="020F0502020204030204" pitchFamily="34" charset="0"/>
                <a:cs typeface="Calibri" panose="020F0502020204030204" pitchFamily="34" charset="0"/>
              </a:rPr>
              <a:t>Ruční manipulátory</a:t>
            </a:r>
          </a:p>
        </p:txBody>
      </p:sp>
      <p:pic>
        <p:nvPicPr>
          <p:cNvPr id="15368" name="Picture 46" descr="Podvozek žlutý kola polyamid">
            <a:hlinkClick r:id="rId5" tooltip="Stránka se otevře v novém okně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257550"/>
            <a:ext cx="2016125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51"/>
          <p:cNvSpPr>
            <a:spLocks noChangeArrowheads="1"/>
          </p:cNvSpPr>
          <p:nvPr/>
        </p:nvSpPr>
        <p:spPr bwMode="auto">
          <a:xfrm>
            <a:off x="838200" y="1412875"/>
            <a:ext cx="10585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SzTx/>
              <a:buFontTx/>
              <a:buChar char="•"/>
            </a:pPr>
            <a:r>
              <a:rPr lang="cs-CZ" altLang="en-US" sz="3000">
                <a:latin typeface="Calibri" panose="020F0502020204030204" pitchFamily="34" charset="0"/>
                <a:cs typeface="Calibri" panose="020F0502020204030204" pitchFamily="34" charset="0"/>
              </a:rPr>
              <a:t>Pro relativně nízký počet jednotek dopravovaných na přiměřenou vzdálenost.</a:t>
            </a:r>
          </a:p>
        </p:txBody>
      </p:sp>
      <p:pic>
        <p:nvPicPr>
          <p:cNvPr id="15370" name="Picture 55" descr="img20070207092122_1008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240088"/>
            <a:ext cx="207803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2"/>
          <p:cNvSpPr>
            <a:spLocks noChangeArrowheads="1"/>
          </p:cNvSpPr>
          <p:nvPr/>
        </p:nvSpPr>
        <p:spPr bwMode="auto">
          <a:xfrm>
            <a:off x="3214688" y="5046663"/>
            <a:ext cx="2141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600">
                <a:latin typeface="Calibri" panose="020F0502020204030204" pitchFamily="34" charset="0"/>
                <a:cs typeface="Calibri" panose="020F0502020204030204" pitchFamily="34" charset="0"/>
              </a:rPr>
              <a:t>Vozíky mobilní</a:t>
            </a:r>
          </a:p>
        </p:txBody>
      </p:sp>
      <p:pic>
        <p:nvPicPr>
          <p:cNvPr id="15372" name="Picture 31" descr="paletakHU25-115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3257550"/>
            <a:ext cx="208756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12"/>
          <p:cNvSpPr>
            <a:spLocks noChangeArrowheads="1"/>
          </p:cNvSpPr>
          <p:nvPr/>
        </p:nvSpPr>
        <p:spPr bwMode="auto">
          <a:xfrm>
            <a:off x="9188450" y="5057775"/>
            <a:ext cx="2092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600">
                <a:latin typeface="Calibri" panose="020F0502020204030204" pitchFamily="34" charset="0"/>
                <a:cs typeface="Calibri" panose="020F0502020204030204" pitchFamily="34" charset="0"/>
              </a:rPr>
              <a:t>Paletový vozík</a:t>
            </a:r>
          </a:p>
        </p:txBody>
      </p:sp>
    </p:spTree>
    <p:extLst>
      <p:ext uri="{BB962C8B-B14F-4D97-AF65-F5344CB8AC3E}">
        <p14:creationId xmlns:p14="http://schemas.microsoft.com/office/powerpoint/2010/main" val="2816744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Dopravníky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6388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CE644C-3FC6-4B61-A3E8-27842FEE7473}" type="slidenum">
              <a:rPr lang="cs-CZ" altLang="en-US" b="1"/>
              <a:pPr/>
              <a:t>17</a:t>
            </a:fld>
            <a:endParaRPr lang="cs-CZ" altLang="en-US" b="1"/>
          </a:p>
        </p:txBody>
      </p:sp>
      <p:pic>
        <p:nvPicPr>
          <p:cNvPr id="16389" name="Picture 29" descr="dopravnik-pasovy_m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341438"/>
            <a:ext cx="1489075" cy="1489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30"/>
          <p:cNvSpPr>
            <a:spLocks noChangeArrowheads="1"/>
          </p:cNvSpPr>
          <p:nvPr/>
        </p:nvSpPr>
        <p:spPr bwMode="auto">
          <a:xfrm>
            <a:off x="1892300" y="2984500"/>
            <a:ext cx="1985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>
                <a:latin typeface="Calibri" panose="020F0502020204030204" pitchFamily="34" charset="0"/>
                <a:cs typeface="Calibri" panose="020F0502020204030204" pitchFamily="34" charset="0"/>
              </a:rPr>
              <a:t>Dopravníky pásové</a:t>
            </a: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91" name="Picture 31" descr="sklu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341438"/>
            <a:ext cx="13573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33"/>
          <p:cNvSpPr>
            <a:spLocks noChangeArrowheads="1"/>
          </p:cNvSpPr>
          <p:nvPr/>
        </p:nvSpPr>
        <p:spPr bwMode="auto">
          <a:xfrm>
            <a:off x="6464300" y="1341438"/>
            <a:ext cx="1357313" cy="150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</p:txBody>
      </p:sp>
      <p:pic>
        <p:nvPicPr>
          <p:cNvPr id="16393" name="Picture 34" descr="šn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1341438"/>
            <a:ext cx="12858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36"/>
          <p:cNvSpPr>
            <a:spLocks noChangeArrowheads="1"/>
          </p:cNvSpPr>
          <p:nvPr/>
        </p:nvSpPr>
        <p:spPr bwMode="auto">
          <a:xfrm>
            <a:off x="7964488" y="1341438"/>
            <a:ext cx="1285875" cy="1500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</p:txBody>
      </p:sp>
      <p:sp>
        <p:nvSpPr>
          <p:cNvPr id="16395" name="Rectangle 37"/>
          <p:cNvSpPr>
            <a:spLocks noChangeArrowheads="1"/>
          </p:cNvSpPr>
          <p:nvPr/>
        </p:nvSpPr>
        <p:spPr bwMode="auto">
          <a:xfrm>
            <a:off x="7623175" y="2901950"/>
            <a:ext cx="200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>
                <a:latin typeface="Calibri" panose="020F0502020204030204" pitchFamily="34" charset="0"/>
                <a:cs typeface="Calibri" panose="020F0502020204030204" pitchFamily="34" charset="0"/>
              </a:rPr>
              <a:t>Dopravník šnekový</a:t>
            </a: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96" name="Picture 38" descr="pásov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341438"/>
            <a:ext cx="13843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Rectangle 39"/>
          <p:cNvSpPr>
            <a:spLocks noChangeArrowheads="1"/>
          </p:cNvSpPr>
          <p:nvPr/>
        </p:nvSpPr>
        <p:spPr bwMode="auto">
          <a:xfrm>
            <a:off x="4892675" y="1341438"/>
            <a:ext cx="1371600" cy="151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cs-CZ" altLang="en-US" sz="1800">
              <a:latin typeface="Arial" panose="020B0604020202020204" pitchFamily="34" charset="0"/>
            </a:endParaRPr>
          </a:p>
        </p:txBody>
      </p:sp>
      <p:sp>
        <p:nvSpPr>
          <p:cNvPr id="16398" name="Rectangle 40"/>
          <p:cNvSpPr>
            <a:spLocks noChangeArrowheads="1"/>
          </p:cNvSpPr>
          <p:nvPr/>
        </p:nvSpPr>
        <p:spPr bwMode="auto">
          <a:xfrm>
            <a:off x="6016625" y="2900363"/>
            <a:ext cx="762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>
                <a:latin typeface="Calibri" panose="020F0502020204030204" pitchFamily="34" charset="0"/>
                <a:cs typeface="Calibri" panose="020F0502020204030204" pitchFamily="34" charset="0"/>
              </a:rPr>
              <a:t>Skluzy</a:t>
            </a: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399" name="Object 42"/>
          <p:cNvGraphicFramePr>
            <a:graphicFrameLocks noChangeAspect="1"/>
          </p:cNvGraphicFramePr>
          <p:nvPr/>
        </p:nvGraphicFramePr>
        <p:xfrm>
          <a:off x="2549525" y="1352550"/>
          <a:ext cx="2143125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Fotografie" r:id="rId9" imgW="4761905" imgH="3352381" progId="MSPhotoEd.3">
                  <p:embed/>
                </p:oleObj>
              </mc:Choice>
              <mc:Fallback>
                <p:oleObj name="Fotografie" r:id="rId9" imgW="4761905" imgH="3352381" progId="MSPhotoEd.3">
                  <p:embed/>
                  <p:pic>
                    <p:nvPicPr>
                      <p:cNvPr id="16399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9525" y="1352550"/>
                        <a:ext cx="2143125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0" name="Rectangle 20"/>
          <p:cNvSpPr>
            <a:spLocks noChangeArrowheads="1"/>
          </p:cNvSpPr>
          <p:nvPr/>
        </p:nvSpPr>
        <p:spPr bwMode="auto">
          <a:xfrm>
            <a:off x="765175" y="5394325"/>
            <a:ext cx="3929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Dopravníky podvěsné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401" name="Picture 26" descr="podvěsný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860800"/>
            <a:ext cx="19510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7" descr="podvěsný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860800"/>
            <a:ext cx="18526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9" descr="vybrační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1327150"/>
            <a:ext cx="17208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Rectangle 30"/>
          <p:cNvSpPr>
            <a:spLocks noChangeArrowheads="1"/>
          </p:cNvSpPr>
          <p:nvPr/>
        </p:nvSpPr>
        <p:spPr bwMode="auto">
          <a:xfrm>
            <a:off x="9550400" y="2916238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>
                <a:latin typeface="Calibri" panose="020F0502020204030204" pitchFamily="34" charset="0"/>
                <a:cs typeface="Calibri" panose="020F0502020204030204" pitchFamily="34" charset="0"/>
              </a:rPr>
              <a:t>Dopravník vibrační </a:t>
            </a: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05" name="Rectangle 28"/>
          <p:cNvSpPr>
            <a:spLocks noChangeArrowheads="1"/>
          </p:cNvSpPr>
          <p:nvPr/>
        </p:nvSpPr>
        <p:spPr bwMode="auto">
          <a:xfrm>
            <a:off x="4799013" y="5470525"/>
            <a:ext cx="20716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Dopravník korečkový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406" name="Skupina 1"/>
          <p:cNvGrpSpPr>
            <a:grpSpLocks/>
          </p:cNvGrpSpPr>
          <p:nvPr/>
        </p:nvGrpSpPr>
        <p:grpSpPr bwMode="auto">
          <a:xfrm>
            <a:off x="4892675" y="3843338"/>
            <a:ext cx="1857375" cy="1500187"/>
            <a:chOff x="8406084" y="3911555"/>
            <a:chExt cx="1857375" cy="1500188"/>
          </a:xfrm>
        </p:grpSpPr>
        <p:pic>
          <p:nvPicPr>
            <p:cNvPr id="16410" name="Picture 25" descr="korečkový dopr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338" y="3969499"/>
              <a:ext cx="1155700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1" name="Rectangle 29"/>
            <p:cNvSpPr>
              <a:spLocks noChangeArrowheads="1"/>
            </p:cNvSpPr>
            <p:nvPr/>
          </p:nvSpPr>
          <p:spPr bwMode="auto">
            <a:xfrm>
              <a:off x="8406084" y="3911555"/>
              <a:ext cx="1857375" cy="15001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5000"/>
                </a:lnSpc>
                <a:spcBef>
                  <a:spcPts val="1863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lnSpc>
                  <a:spcPct val="95000"/>
                </a:lnSpc>
                <a:spcBef>
                  <a:spcPts val="1063"/>
                </a:spcBef>
                <a:buSzPct val="100000"/>
                <a:buFont typeface="Century Gothic" panose="020B0502020202020204" pitchFamily="34" charset="0"/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lnSpc>
                  <a:spcPct val="95000"/>
                </a:lnSpc>
                <a:spcBef>
                  <a:spcPts val="1063"/>
                </a:spcBef>
                <a:buSzPct val="100000"/>
                <a:buFont typeface="Century Gothic" panose="020B0502020202020204" pitchFamily="34" charset="0"/>
                <a:buChar char="–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lnSpc>
                  <a:spcPct val="95000"/>
                </a:lnSpc>
                <a:spcBef>
                  <a:spcPts val="1063"/>
                </a:spcBef>
                <a:buSzPct val="100000"/>
                <a:buFont typeface="Century Gothic" panose="020B0502020202020204" pitchFamily="34" charset="0"/>
                <a:buChar char="–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lnSpc>
                  <a:spcPct val="95000"/>
                </a:lnSpc>
                <a:spcBef>
                  <a:spcPts val="1063"/>
                </a:spcBef>
                <a:buSzPct val="100000"/>
                <a:buFont typeface="Century Gothic" panose="020B0502020202020204" pitchFamily="34" charset="0"/>
                <a:buChar char="–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1217613" eaLnBrk="0" fontAlgn="base" hangingPunct="0">
                <a:lnSpc>
                  <a:spcPct val="95000"/>
                </a:lnSpc>
                <a:spcBef>
                  <a:spcPts val="1063"/>
                </a:spcBef>
                <a:spcAft>
                  <a:spcPct val="0"/>
                </a:spcAft>
                <a:buSzPct val="100000"/>
                <a:buFont typeface="Century Gothic" panose="020B0502020202020204" pitchFamily="34" charset="0"/>
                <a:buChar char="–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1217613" eaLnBrk="0" fontAlgn="base" hangingPunct="0">
                <a:lnSpc>
                  <a:spcPct val="95000"/>
                </a:lnSpc>
                <a:spcBef>
                  <a:spcPts val="1063"/>
                </a:spcBef>
                <a:spcAft>
                  <a:spcPct val="0"/>
                </a:spcAft>
                <a:buSzPct val="100000"/>
                <a:buFont typeface="Century Gothic" panose="020B0502020202020204" pitchFamily="34" charset="0"/>
                <a:buChar char="–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1217613" eaLnBrk="0" fontAlgn="base" hangingPunct="0">
                <a:lnSpc>
                  <a:spcPct val="95000"/>
                </a:lnSpc>
                <a:spcBef>
                  <a:spcPts val="1063"/>
                </a:spcBef>
                <a:spcAft>
                  <a:spcPct val="0"/>
                </a:spcAft>
                <a:buSzPct val="100000"/>
                <a:buFont typeface="Century Gothic" panose="020B0502020202020204" pitchFamily="34" charset="0"/>
                <a:buChar char="–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1217613" eaLnBrk="0" fontAlgn="base" hangingPunct="0">
                <a:lnSpc>
                  <a:spcPct val="95000"/>
                </a:lnSpc>
                <a:spcBef>
                  <a:spcPts val="1063"/>
                </a:spcBef>
                <a:spcAft>
                  <a:spcPct val="0"/>
                </a:spcAft>
                <a:buSzPct val="100000"/>
                <a:buFont typeface="Century Gothic" panose="020B0502020202020204" pitchFamily="34" charset="0"/>
                <a:buChar char="–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endParaRPr lang="cs-CZ" altLang="en-US" sz="180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6407" name="Object 34"/>
          <p:cNvGraphicFramePr>
            <a:graphicFrameLocks noChangeAspect="1"/>
          </p:cNvGraphicFramePr>
          <p:nvPr/>
        </p:nvGraphicFramePr>
        <p:xfrm>
          <a:off x="6991350" y="3860800"/>
          <a:ext cx="1928813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Fotografie" r:id="rId15" imgW="3809524" imgH="5076190" progId="MSPhotoEd.3">
                  <p:embed/>
                </p:oleObj>
              </mc:Choice>
              <mc:Fallback>
                <p:oleObj name="Fotografie" r:id="rId15" imgW="3809524" imgH="5076190" progId="MSPhotoEd.3">
                  <p:embed/>
                  <p:pic>
                    <p:nvPicPr>
                      <p:cNvPr id="16407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350" y="3860800"/>
                        <a:ext cx="1928813" cy="1428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08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75" y="3860800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Rectangle 27"/>
          <p:cNvSpPr>
            <a:spLocks noChangeArrowheads="1"/>
          </p:cNvSpPr>
          <p:nvPr/>
        </p:nvSpPr>
        <p:spPr bwMode="auto">
          <a:xfrm>
            <a:off x="7253288" y="5467350"/>
            <a:ext cx="3571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Dopravníky válečkové  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8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Prostředky pro zdvih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7412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9F8D74-F269-4CE3-B2E9-045A2F722DF3}" type="slidenum">
              <a:rPr lang="cs-CZ" altLang="en-US" b="1"/>
              <a:pPr/>
              <a:t>18</a:t>
            </a:fld>
            <a:endParaRPr lang="cs-CZ" altLang="en-US" b="1"/>
          </a:p>
        </p:txBody>
      </p:sp>
      <p:pic>
        <p:nvPicPr>
          <p:cNvPr id="17413" name="Picture 20" descr="skladovaci-jeraby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322388"/>
            <a:ext cx="1905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4" descr="specialni-jeraby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322388"/>
            <a:ext cx="1905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39"/>
          <p:cNvSpPr>
            <a:spLocks noChangeArrowheads="1"/>
          </p:cNvSpPr>
          <p:nvPr/>
        </p:nvSpPr>
        <p:spPr bwMode="auto">
          <a:xfrm>
            <a:off x="1412081" y="2996952"/>
            <a:ext cx="2230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Jeřáby pojízdné mostové</a:t>
            </a:r>
          </a:p>
        </p:txBody>
      </p:sp>
      <p:pic>
        <p:nvPicPr>
          <p:cNvPr id="17416" name="Picture 26" descr="Lift,Elevator,Rack and Pinion,Rack and Pinion Hoist,Lift and Hoist,Rack and Pinion Lift,Rack and Pinion Elevator,Rack and Piniorain Elevators,Ship Cra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125538"/>
            <a:ext cx="14287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40"/>
          <p:cNvSpPr>
            <a:spLocks noChangeArrowheads="1"/>
          </p:cNvSpPr>
          <p:nvPr/>
        </p:nvSpPr>
        <p:spPr bwMode="auto">
          <a:xfrm>
            <a:off x="5652050" y="2996952"/>
            <a:ext cx="7529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Výtahy</a:t>
            </a:r>
          </a:p>
        </p:txBody>
      </p:sp>
      <p:pic>
        <p:nvPicPr>
          <p:cNvPr id="17418" name="Picture 28" descr="product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117975"/>
            <a:ext cx="18716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Rectangle 41"/>
          <p:cNvSpPr>
            <a:spLocks noChangeArrowheads="1"/>
          </p:cNvSpPr>
          <p:nvPr/>
        </p:nvSpPr>
        <p:spPr bwMode="auto">
          <a:xfrm>
            <a:off x="2439988" y="6043190"/>
            <a:ext cx="2016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Zdvižné plošiny</a:t>
            </a:r>
          </a:p>
        </p:txBody>
      </p:sp>
      <p:pic>
        <p:nvPicPr>
          <p:cNvPr id="17420" name="Picture 44" descr="02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3724275"/>
            <a:ext cx="16398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8" descr="0873_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00" y="765175"/>
            <a:ext cx="17875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Rectangle 42"/>
          <p:cNvSpPr>
            <a:spLocks noChangeArrowheads="1"/>
          </p:cNvSpPr>
          <p:nvPr/>
        </p:nvSpPr>
        <p:spPr bwMode="auto">
          <a:xfrm>
            <a:off x="9183688" y="5107086"/>
            <a:ext cx="1655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Kladkostroje</a:t>
            </a:r>
          </a:p>
        </p:txBody>
      </p:sp>
      <p:pic>
        <p:nvPicPr>
          <p:cNvPr id="17423" name="Picture 48" descr="Praxe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3783013"/>
            <a:ext cx="16240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Rectangle 49"/>
          <p:cNvSpPr>
            <a:spLocks noChangeArrowheads="1"/>
          </p:cNvSpPr>
          <p:nvPr/>
        </p:nvSpPr>
        <p:spPr bwMode="auto">
          <a:xfrm>
            <a:off x="6165850" y="6043190"/>
            <a:ext cx="2797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Vakuové zdvihací manipulátory</a:t>
            </a:r>
          </a:p>
        </p:txBody>
      </p:sp>
    </p:spTree>
    <p:extLst>
      <p:ext uri="{BB962C8B-B14F-4D97-AF65-F5344CB8AC3E}">
        <p14:creationId xmlns:p14="http://schemas.microsoft.com/office/powerpoint/2010/main" val="643723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Vysokozdvižné vozíky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843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7452140-4929-47EE-8FA4-088BA12AC389}" type="slidenum">
              <a:rPr lang="cs-CZ" altLang="en-US" b="1"/>
              <a:pPr/>
              <a:t>19</a:t>
            </a:fld>
            <a:endParaRPr lang="cs-CZ" altLang="en-US" b="1"/>
          </a:p>
        </p:txBody>
      </p:sp>
      <p:pic>
        <p:nvPicPr>
          <p:cNvPr id="18437" name="Picture 30" descr="regálov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270000"/>
            <a:ext cx="266382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31"/>
          <p:cNvSpPr txBox="1">
            <a:spLocks noChangeArrowheads="1"/>
          </p:cNvSpPr>
          <p:nvPr/>
        </p:nvSpPr>
        <p:spPr bwMode="auto">
          <a:xfrm>
            <a:off x="622300" y="3689350"/>
            <a:ext cx="18716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Regálový, VNA, zdvih 15m, nosnost  1 500kg, zakládání do regálů. Manipulant se pohybuje s plošinou.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439" name="Object 32"/>
          <p:cNvGraphicFramePr>
            <a:graphicFrameLocks noChangeAspect="1"/>
          </p:cNvGraphicFramePr>
          <p:nvPr/>
        </p:nvGraphicFramePr>
        <p:xfrm>
          <a:off x="3038475" y="1844675"/>
          <a:ext cx="1760538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Fotografie" r:id="rId6" imgW="2095793" imgH="1714739" progId="MSPhotoEd.3">
                  <p:embed/>
                </p:oleObj>
              </mc:Choice>
              <mc:Fallback>
                <p:oleObj name="Fotografie" r:id="rId6" imgW="2095793" imgH="1714739" progId="MSPhotoEd.3">
                  <p:embed/>
                  <p:pic>
                    <p:nvPicPr>
                      <p:cNvPr id="18439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8475" y="1844675"/>
                        <a:ext cx="1760538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 Box 33"/>
          <p:cNvSpPr txBox="1">
            <a:spLocks noChangeArrowheads="1"/>
          </p:cNvSpPr>
          <p:nvPr/>
        </p:nvSpPr>
        <p:spPr bwMode="auto">
          <a:xfrm>
            <a:off x="3141663" y="3702050"/>
            <a:ext cx="17287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Retrak, zdvih 11m, nosnost 1 500kg, zakládání do regálů. Dopravní rychlost 14km/hod.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441" name="Object 34"/>
          <p:cNvGraphicFramePr>
            <a:graphicFrameLocks noChangeAspect="1"/>
          </p:cNvGraphicFramePr>
          <p:nvPr/>
        </p:nvGraphicFramePr>
        <p:xfrm>
          <a:off x="4870450" y="1371600"/>
          <a:ext cx="25527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Fotografie" r:id="rId8" imgW="2095793" imgH="1714739" progId="MSPhotoEd.3">
                  <p:embed/>
                </p:oleObj>
              </mc:Choice>
              <mc:Fallback>
                <p:oleObj name="Fotografie" r:id="rId8" imgW="2095793" imgH="1714739" progId="MSPhotoEd.3">
                  <p:embed/>
                  <p:pic>
                    <p:nvPicPr>
                      <p:cNvPr id="18441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1371600"/>
                        <a:ext cx="2552700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Text Box 35"/>
          <p:cNvSpPr txBox="1">
            <a:spLocks noChangeArrowheads="1"/>
          </p:cNvSpPr>
          <p:nvPr/>
        </p:nvSpPr>
        <p:spPr bwMode="auto">
          <a:xfrm>
            <a:off x="5446713" y="3578225"/>
            <a:ext cx="15843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Kompletační, zdvih 11m, nosnost 1 200 kg, kompletace z regálů. Dopravní rychlost 11km/hod.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443" name="Object 36"/>
          <p:cNvGraphicFramePr>
            <a:graphicFrameLocks noChangeAspect="1"/>
          </p:cNvGraphicFramePr>
          <p:nvPr/>
        </p:nvGraphicFramePr>
        <p:xfrm>
          <a:off x="7143750" y="1503363"/>
          <a:ext cx="209550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Fotografie" r:id="rId10" imgW="2095793" imgH="1714739" progId="MSPhotoEd.3">
                  <p:embed/>
                </p:oleObj>
              </mc:Choice>
              <mc:Fallback>
                <p:oleObj name="Fotografie" r:id="rId10" imgW="2095793" imgH="1714739" progId="MSPhotoEd.3">
                  <p:embed/>
                  <p:pic>
                    <p:nvPicPr>
                      <p:cNvPr id="18443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1503363"/>
                        <a:ext cx="209550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607301" y="3578443"/>
            <a:ext cx="1787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Čelní, zdvih  8m, nosnost 8 000kg, doprava, stohování.      Dopravní rychlost 25km/hod,    diesel.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445" name="Object 38"/>
          <p:cNvGraphicFramePr>
            <a:graphicFrameLocks noChangeAspect="1"/>
          </p:cNvGraphicFramePr>
          <p:nvPr/>
        </p:nvGraphicFramePr>
        <p:xfrm>
          <a:off x="9550400" y="1700213"/>
          <a:ext cx="201612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Fotografie" r:id="rId12" imgW="3619048" imgH="2676899" progId="MSPhotoEd.3">
                  <p:embed/>
                </p:oleObj>
              </mc:Choice>
              <mc:Fallback>
                <p:oleObj name="Fotografie" r:id="rId12" imgW="3619048" imgH="2676899" progId="MSPhotoEd.3">
                  <p:embed/>
                  <p:pic>
                    <p:nvPicPr>
                      <p:cNvPr id="18445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0400" y="1700213"/>
                        <a:ext cx="201612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Text Box 39"/>
          <p:cNvSpPr txBox="1">
            <a:spLocks noChangeArrowheads="1"/>
          </p:cNvSpPr>
          <p:nvPr/>
        </p:nvSpPr>
        <p:spPr bwMode="auto">
          <a:xfrm>
            <a:off x="9982200" y="3557588"/>
            <a:ext cx="15843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Čelní, zdvih 3m, nosnost 3 000kg, doprava, stohování.      Dopravní rychlost 25km/hod, plyn.</a:t>
            </a:r>
            <a:endParaRPr lang="en-US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4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Členění dopravy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819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3B6E178-5682-447C-A276-E60340122260}" type="slidenum">
              <a:rPr lang="cs-CZ" altLang="en-US" b="1"/>
              <a:pPr/>
              <a:t>2</a:t>
            </a:fld>
            <a:endParaRPr lang="cs-CZ" altLang="en-US" b="1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4654550" y="692150"/>
            <a:ext cx="0" cy="2873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>
            <a:off x="7318375" y="692150"/>
            <a:ext cx="0" cy="2873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Text Box 15"/>
          <p:cNvSpPr txBox="1">
            <a:spLocks noChangeArrowheads="1"/>
          </p:cNvSpPr>
          <p:nvPr/>
        </p:nvSpPr>
        <p:spPr bwMode="auto">
          <a:xfrm>
            <a:off x="4211638" y="1085850"/>
            <a:ext cx="3800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800" b="1"/>
              <a:t>Členění dopravy</a:t>
            </a:r>
          </a:p>
        </p:txBody>
      </p:sp>
      <p:sp>
        <p:nvSpPr>
          <p:cNvPr id="8200" name="Obdélník 13"/>
          <p:cNvSpPr>
            <a:spLocks noChangeArrowheads="1"/>
          </p:cNvSpPr>
          <p:nvPr/>
        </p:nvSpPr>
        <p:spPr bwMode="auto">
          <a:xfrm>
            <a:off x="7202488" y="2238375"/>
            <a:ext cx="1847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mezinárodní </a:t>
            </a:r>
            <a:endParaRPr lang="cs-CZ" altLang="cs-CZ"/>
          </a:p>
        </p:txBody>
      </p:sp>
      <p:sp>
        <p:nvSpPr>
          <p:cNvPr id="8201" name="Obdélník 14"/>
          <p:cNvSpPr>
            <a:spLocks noChangeArrowheads="1"/>
          </p:cNvSpPr>
          <p:nvPr/>
        </p:nvSpPr>
        <p:spPr bwMode="auto">
          <a:xfrm>
            <a:off x="3389313" y="2238375"/>
            <a:ext cx="167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vnitrostátní</a:t>
            </a:r>
            <a:endParaRPr lang="cs-CZ" altLang="cs-CZ"/>
          </a:p>
        </p:txBody>
      </p:sp>
      <p:sp>
        <p:nvSpPr>
          <p:cNvPr id="8202" name="Obdélník 15"/>
          <p:cNvSpPr>
            <a:spLocks noChangeArrowheads="1"/>
          </p:cNvSpPr>
          <p:nvPr/>
        </p:nvSpPr>
        <p:spPr bwMode="auto">
          <a:xfrm>
            <a:off x="3354388" y="3173413"/>
            <a:ext cx="2281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vnitropodniková</a:t>
            </a:r>
            <a:endParaRPr lang="cs-CZ" altLang="cs-CZ"/>
          </a:p>
        </p:txBody>
      </p:sp>
      <p:sp>
        <p:nvSpPr>
          <p:cNvPr id="8203" name="Obdélník 16"/>
          <p:cNvSpPr>
            <a:spLocks noChangeArrowheads="1"/>
          </p:cNvSpPr>
          <p:nvPr/>
        </p:nvSpPr>
        <p:spPr bwMode="auto">
          <a:xfrm>
            <a:off x="7913688" y="3173413"/>
            <a:ext cx="2185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mezipodniková </a:t>
            </a:r>
            <a:endParaRPr lang="cs-CZ" altLang="cs-CZ"/>
          </a:p>
        </p:txBody>
      </p:sp>
      <p:sp>
        <p:nvSpPr>
          <p:cNvPr id="8204" name="Obdélník 17"/>
          <p:cNvSpPr>
            <a:spLocks noChangeArrowheads="1"/>
          </p:cNvSpPr>
          <p:nvPr/>
        </p:nvSpPr>
        <p:spPr bwMode="auto">
          <a:xfrm>
            <a:off x="2109788" y="4038600"/>
            <a:ext cx="1893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mezioperační</a:t>
            </a:r>
            <a:endParaRPr lang="cs-CZ" altLang="cs-CZ"/>
          </a:p>
        </p:txBody>
      </p:sp>
      <p:sp>
        <p:nvSpPr>
          <p:cNvPr id="8205" name="Obdélník 18"/>
          <p:cNvSpPr>
            <a:spLocks noChangeArrowheads="1"/>
          </p:cNvSpPr>
          <p:nvPr/>
        </p:nvSpPr>
        <p:spPr bwMode="auto">
          <a:xfrm>
            <a:off x="5162550" y="40386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meziobjektová</a:t>
            </a:r>
            <a:endParaRPr lang="cs-CZ" altLang="cs-CZ"/>
          </a:p>
        </p:txBody>
      </p:sp>
      <p:sp>
        <p:nvSpPr>
          <p:cNvPr id="20" name="Levá složená závorka 19"/>
          <p:cNvSpPr/>
          <p:nvPr/>
        </p:nvSpPr>
        <p:spPr>
          <a:xfrm rot="5400000">
            <a:off x="6155531" y="145257"/>
            <a:ext cx="309563" cy="36322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Levá složená závorka 20"/>
          <p:cNvSpPr/>
          <p:nvPr/>
        </p:nvSpPr>
        <p:spPr>
          <a:xfrm rot="5400000">
            <a:off x="6152356" y="1199357"/>
            <a:ext cx="358775" cy="358933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Levá složená závorka 21"/>
          <p:cNvSpPr/>
          <p:nvPr/>
        </p:nvSpPr>
        <p:spPr>
          <a:xfrm rot="5400000">
            <a:off x="4389587" y="2236936"/>
            <a:ext cx="338136" cy="3265191"/>
          </a:xfrm>
          <a:prstGeom prst="leftBrace">
            <a:avLst>
              <a:gd name="adj1" fmla="val 8333"/>
              <a:gd name="adj2" fmla="val 497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209" name="Obdélník 22"/>
          <p:cNvSpPr>
            <a:spLocks noChangeArrowheads="1"/>
          </p:cNvSpPr>
          <p:nvPr/>
        </p:nvSpPr>
        <p:spPr bwMode="auto">
          <a:xfrm>
            <a:off x="1990725" y="4500563"/>
            <a:ext cx="2805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doprava mezi výrobními </a:t>
            </a:r>
            <a:r>
              <a:rPr lang="cs-CZ" altLang="cs-CZ" smtClean="0"/>
              <a:t>operacemi, </a:t>
            </a:r>
            <a:endParaRPr lang="cs-CZ" altLang="cs-CZ"/>
          </a:p>
        </p:txBody>
      </p:sp>
      <p:sp>
        <p:nvSpPr>
          <p:cNvPr id="8210" name="Obdélník 23"/>
          <p:cNvSpPr>
            <a:spLocks noChangeArrowheads="1"/>
          </p:cNvSpPr>
          <p:nvPr/>
        </p:nvSpPr>
        <p:spPr bwMode="auto">
          <a:xfrm>
            <a:off x="1990725" y="5765800"/>
            <a:ext cx="24288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doprava ve </a:t>
            </a:r>
            <a:r>
              <a:rPr lang="cs-CZ" altLang="cs-CZ" smtClean="0"/>
              <a:t>skladech.</a:t>
            </a:r>
            <a:endParaRPr lang="cs-CZ" altLang="cs-CZ"/>
          </a:p>
        </p:txBody>
      </p:sp>
      <p:sp>
        <p:nvSpPr>
          <p:cNvPr id="8211" name="Obdélník 24"/>
          <p:cNvSpPr>
            <a:spLocks noChangeArrowheads="1"/>
          </p:cNvSpPr>
          <p:nvPr/>
        </p:nvSpPr>
        <p:spPr bwMode="auto">
          <a:xfrm>
            <a:off x="5140325" y="4484688"/>
            <a:ext cx="26828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doprava mezi výrobnami, sklady surovin, </a:t>
            </a:r>
            <a:r>
              <a:rPr lang="cs-CZ" altLang="cs-CZ" smtClean="0"/>
              <a:t>výrobků. </a:t>
            </a:r>
            <a:endParaRPr lang="cs-CZ" altLang="cs-CZ"/>
          </a:p>
        </p:txBody>
      </p:sp>
      <p:sp>
        <p:nvSpPr>
          <p:cNvPr id="8212" name="Obdélník 25"/>
          <p:cNvSpPr>
            <a:spLocks noChangeArrowheads="1"/>
          </p:cNvSpPr>
          <p:nvPr/>
        </p:nvSpPr>
        <p:spPr bwMode="auto">
          <a:xfrm>
            <a:off x="7940674" y="3756025"/>
            <a:ext cx="3194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/>
              <a:t>doprava mezi prvky logistických </a:t>
            </a:r>
            <a:r>
              <a:rPr lang="cs-CZ" altLang="cs-CZ" smtClean="0"/>
              <a:t>systémů.</a:t>
            </a:r>
            <a:endParaRPr lang="cs-CZ" alt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Inteligentní tažné soupravy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843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7452140-4929-47EE-8FA4-088BA12AC389}" type="slidenum">
              <a:rPr lang="cs-CZ" altLang="en-US" b="1"/>
              <a:pPr/>
              <a:t>20</a:t>
            </a:fld>
            <a:endParaRPr lang="cs-CZ" altLang="en-US" b="1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7820" t="8031" r="27313" b="46685"/>
          <a:stretch/>
        </p:blipFill>
        <p:spPr>
          <a:xfrm>
            <a:off x="981844" y="1790798"/>
            <a:ext cx="4464496" cy="251440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/>
          <a:srcRect l="45493" t="81951" r="27432"/>
          <a:stretch/>
        </p:blipFill>
        <p:spPr>
          <a:xfrm>
            <a:off x="7390556" y="2750026"/>
            <a:ext cx="3706904" cy="1686275"/>
          </a:xfrm>
          <a:prstGeom prst="rect">
            <a:avLst/>
          </a:prstGeom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998068" y="1268760"/>
            <a:ext cx="18716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600" smtClean="0">
                <a:latin typeface="Calibri" panose="020F0502020204030204" pitchFamily="34" charset="0"/>
                <a:cs typeface="Calibri" panose="020F0502020204030204" pitchFamily="34" charset="0"/>
              </a:rPr>
              <a:t>Tahač</a:t>
            </a:r>
            <a:endParaRPr lang="en-US" alt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575957" y="4436301"/>
            <a:ext cx="33120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600" smtClean="0">
                <a:latin typeface="Calibri" panose="020F0502020204030204" pitchFamily="34" charset="0"/>
                <a:cs typeface="Calibri" panose="020F0502020204030204" pitchFamily="34" charset="0"/>
              </a:rPr>
              <a:t>E-rámy nebo C-rámy</a:t>
            </a:r>
            <a:endParaRPr lang="en-US" alt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6958508" y="4436300"/>
            <a:ext cx="48005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600" smtClean="0">
                <a:latin typeface="Calibri" panose="020F0502020204030204" pitchFamily="34" charset="0"/>
                <a:cs typeface="Calibri" panose="020F0502020204030204" pitchFamily="34" charset="0"/>
              </a:rPr>
              <a:t>Plošiny, ruční vozíky s materiálem</a:t>
            </a:r>
            <a:endParaRPr lang="en-US" alt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Šipka dolů 2"/>
          <p:cNvSpPr/>
          <p:nvPr/>
        </p:nvSpPr>
        <p:spPr>
          <a:xfrm rot="5400000">
            <a:off x="5806380" y="2707317"/>
            <a:ext cx="359768" cy="266456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lačítko akce: Dopředu nebo Další 4">
            <a:hlinkClick r:id="rId5" highlightClick="1"/>
          </p:cNvPr>
          <p:cNvSpPr/>
          <p:nvPr/>
        </p:nvSpPr>
        <p:spPr>
          <a:xfrm>
            <a:off x="5727678" y="5413726"/>
            <a:ext cx="936104" cy="554481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705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Kontejnerové manipulátory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946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F292F6C-B2F3-4692-B2C9-4EDC29427296}" type="slidenum">
              <a:rPr lang="cs-CZ" altLang="en-US" b="1"/>
              <a:pPr/>
              <a:t>21</a:t>
            </a:fld>
            <a:endParaRPr lang="cs-CZ" altLang="en-US" b="1"/>
          </a:p>
        </p:txBody>
      </p:sp>
      <p:pic>
        <p:nvPicPr>
          <p:cNvPr id="17" name="Picture 25" descr="kont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325563"/>
            <a:ext cx="27511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7" descr="konm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1916113"/>
            <a:ext cx="278765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2" descr="manau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1940676"/>
            <a:ext cx="3172049" cy="237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229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2"/>
          <p:cNvSpPr>
            <a:spLocks noGrp="1"/>
          </p:cNvSpPr>
          <p:nvPr>
            <p:ph type="title"/>
          </p:nvPr>
        </p:nvSpPr>
        <p:spPr>
          <a:xfrm>
            <a:off x="765175" y="-38735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Autonomní vozidla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946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F292F6C-B2F3-4692-B2C9-4EDC29427296}" type="slidenum">
              <a:rPr lang="cs-CZ" altLang="en-US" b="1"/>
              <a:pPr/>
              <a:t>22</a:t>
            </a:fld>
            <a:endParaRPr lang="cs-CZ" altLang="en-US" b="1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1412776"/>
            <a:ext cx="3166990" cy="22254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1491680"/>
            <a:ext cx="3446073" cy="20676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1474165"/>
            <a:ext cx="3154011" cy="2102674"/>
          </a:xfrm>
          <a:prstGeom prst="rect">
            <a:avLst/>
          </a:prstGeom>
        </p:spPr>
      </p:pic>
      <p:sp>
        <p:nvSpPr>
          <p:cNvPr id="11" name="Tlačítko akce: Dopředu nebo Další 10">
            <a:hlinkClick r:id="rId7" highlightClick="1"/>
          </p:cNvPr>
          <p:cNvSpPr/>
          <p:nvPr/>
        </p:nvSpPr>
        <p:spPr>
          <a:xfrm>
            <a:off x="5662364" y="4702459"/>
            <a:ext cx="936104" cy="554481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20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/>
          <p:cNvSpPr>
            <a:spLocks noGrp="1"/>
          </p:cNvSpPr>
          <p:nvPr>
            <p:ph type="title"/>
          </p:nvPr>
        </p:nvSpPr>
        <p:spPr>
          <a:xfrm>
            <a:off x="271326" y="-456827"/>
            <a:ext cx="11681643" cy="1397000"/>
          </a:xfrm>
        </p:spPr>
        <p:txBody>
          <a:bodyPr/>
          <a:lstStyle/>
          <a:p>
            <a:pPr eaLnBrk="1" hangingPunct="1"/>
            <a:r>
              <a:rPr lang="cs-CZ" altLang="cs-CZ" sz="3400" b="1" u="sng"/>
              <a:t>Výběr vhodných mechanizačních </a:t>
            </a:r>
            <a:r>
              <a:rPr lang="cs-CZ" altLang="cs-CZ" sz="3400" b="1" u="sng" smtClean="0"/>
              <a:t>prostředků - kriteria</a:t>
            </a:r>
            <a:endParaRPr lang="cs-CZ" altLang="cs-CZ" sz="3400" b="1" u="sng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843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7452140-4929-47EE-8FA4-088BA12AC389}" type="slidenum">
              <a:rPr lang="cs-CZ" altLang="en-US" b="1"/>
              <a:pPr/>
              <a:t>23</a:t>
            </a:fld>
            <a:endParaRPr lang="cs-CZ" altLang="en-US" b="1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47727" y="1163970"/>
            <a:ext cx="1142300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3400" b="0">
                <a:latin typeface="Calibri" panose="020F0502020204030204" pitchFamily="34" charset="0"/>
                <a:cs typeface="Calibri" panose="020F0502020204030204" pitchFamily="34" charset="0"/>
              </a:rPr>
              <a:t>Náklady na dopravu – vzdálenost v m, počet jednotek za hod.</a:t>
            </a:r>
          </a:p>
        </p:txBody>
      </p:sp>
      <p:sp>
        <p:nvSpPr>
          <p:cNvPr id="59" name="Rectangle 56"/>
          <p:cNvSpPr>
            <a:spLocks noChangeArrowheads="1"/>
          </p:cNvSpPr>
          <p:nvPr/>
        </p:nvSpPr>
        <p:spPr bwMode="auto">
          <a:xfrm>
            <a:off x="747727" y="2162978"/>
            <a:ext cx="93372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3400" b="0">
                <a:latin typeface="Calibri" panose="020F0502020204030204" pitchFamily="34" charset="0"/>
                <a:cs typeface="Calibri" panose="020F0502020204030204" pitchFamily="34" charset="0"/>
              </a:rPr>
              <a:t>Náklady na nákup, instalaci</a:t>
            </a:r>
          </a:p>
        </p:txBody>
      </p:sp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747727" y="3161986"/>
            <a:ext cx="93372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3400" b="0">
                <a:latin typeface="Calibri" panose="020F0502020204030204" pitchFamily="34" charset="0"/>
                <a:cs typeface="Calibri" panose="020F0502020204030204" pitchFamily="34" charset="0"/>
              </a:rPr>
              <a:t>Náklady na nakládku a vykládku</a:t>
            </a:r>
          </a:p>
        </p:txBody>
      </p:sp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747727" y="4160994"/>
            <a:ext cx="93372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3400" b="0">
                <a:latin typeface="Calibri" panose="020F0502020204030204" pitchFamily="34" charset="0"/>
                <a:cs typeface="Calibri" panose="020F0502020204030204" pitchFamily="34" charset="0"/>
              </a:rPr>
              <a:t>Flexibilita sytému</a:t>
            </a:r>
          </a:p>
        </p:txBody>
      </p:sp>
      <p:sp>
        <p:nvSpPr>
          <p:cNvPr id="62" name="Rectangle 59"/>
          <p:cNvSpPr>
            <a:spLocks noChangeArrowheads="1"/>
          </p:cNvSpPr>
          <p:nvPr/>
        </p:nvSpPr>
        <p:spPr bwMode="auto">
          <a:xfrm>
            <a:off x="747727" y="5160002"/>
            <a:ext cx="93372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3400" b="0">
                <a:latin typeface="Calibri" panose="020F0502020204030204" pitchFamily="34" charset="0"/>
                <a:cs typeface="Calibri" panose="020F0502020204030204" pitchFamily="34" charset="0"/>
              </a:rPr>
              <a:t>Spolehlivost, bezpečnost provozu</a:t>
            </a:r>
          </a:p>
        </p:txBody>
      </p:sp>
    </p:spTree>
    <p:extLst>
      <p:ext uri="{BB962C8B-B14F-4D97-AF65-F5344CB8AC3E}">
        <p14:creationId xmlns:p14="http://schemas.microsoft.com/office/powerpoint/2010/main" val="844782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/>
          <p:cNvSpPr>
            <a:spLocks noGrp="1"/>
          </p:cNvSpPr>
          <p:nvPr>
            <p:ph type="title"/>
          </p:nvPr>
        </p:nvSpPr>
        <p:spPr>
          <a:xfrm>
            <a:off x="501941" y="-436960"/>
            <a:ext cx="11681643" cy="1397000"/>
          </a:xfrm>
        </p:spPr>
        <p:txBody>
          <a:bodyPr/>
          <a:lstStyle/>
          <a:p>
            <a:pPr eaLnBrk="1" hangingPunct="1"/>
            <a:r>
              <a:rPr lang="cs-CZ" altLang="cs-CZ" sz="3400" b="1" u="sng"/>
              <a:t>Výběr vhodných mechanizačních </a:t>
            </a:r>
            <a:r>
              <a:rPr lang="cs-CZ" altLang="cs-CZ" sz="3400" b="1" u="sng" smtClean="0"/>
              <a:t>prostředků</a:t>
            </a:r>
            <a:endParaRPr lang="cs-CZ" altLang="cs-CZ" sz="3400" b="1" u="sng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843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7452140-4929-47EE-8FA4-088BA12AC389}" type="slidenum">
              <a:rPr lang="cs-CZ" altLang="en-US" b="1"/>
              <a:pPr/>
              <a:t>24</a:t>
            </a:fld>
            <a:endParaRPr lang="cs-CZ" altLang="en-US" b="1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980" y="1484784"/>
            <a:ext cx="7128792" cy="47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48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2"/>
          <p:cNvSpPr>
            <a:spLocks noGrp="1"/>
          </p:cNvSpPr>
          <p:nvPr>
            <p:ph type="title"/>
          </p:nvPr>
        </p:nvSpPr>
        <p:spPr>
          <a:xfrm>
            <a:off x="765175" y="-531440"/>
            <a:ext cx="10156825" cy="1397000"/>
          </a:xfrm>
        </p:spPr>
        <p:txBody>
          <a:bodyPr/>
          <a:lstStyle/>
          <a:p>
            <a:pPr eaLnBrk="1" hangingPunct="1"/>
            <a:r>
              <a:rPr lang="cs-CZ" altLang="cs-CZ" sz="4000" b="1" u="sng" smtClean="0"/>
              <a:t>Funkce obalů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819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ACDABBF-E491-472F-9666-07DF301C31E2}" type="slidenum">
              <a:rPr lang="cs-CZ" altLang="en-US" b="1"/>
              <a:pPr/>
              <a:t>25</a:t>
            </a:fld>
            <a:endParaRPr lang="cs-CZ" altLang="en-US" b="1"/>
          </a:p>
        </p:txBody>
      </p:sp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1540496" y="3284538"/>
            <a:ext cx="1547663" cy="892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600" b="1">
                <a:latin typeface="Calibri" panose="020F0502020204030204" pitchFamily="34" charset="0"/>
                <a:cs typeface="Calibri" panose="020F0502020204030204" pitchFamily="34" charset="0"/>
              </a:rPr>
              <a:t>Funkce obalů</a:t>
            </a:r>
            <a:endParaRPr lang="cs-CZ" alt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861320" y="908720"/>
            <a:ext cx="129698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Ochranná funkce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807075" y="764704"/>
            <a:ext cx="3671888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proti mechanickému poškození,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807075" y="1125067"/>
            <a:ext cx="5040313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proti vlivu </a:t>
            </a: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teploty, vlhkosti,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mikroorganizmů...,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807075" y="1485429"/>
            <a:ext cx="3671888" cy="368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zcizení.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AutoShape 16"/>
          <p:cNvCxnSpPr>
            <a:cxnSpLocks noChangeShapeType="1"/>
            <a:stCxn id="8197" idx="0"/>
            <a:endCxn id="7" idx="1"/>
          </p:cNvCxnSpPr>
          <p:nvPr/>
        </p:nvCxnSpPr>
        <p:spPr bwMode="auto">
          <a:xfrm rot="5400000" flipH="1" flipV="1">
            <a:off x="2061498" y="1484716"/>
            <a:ext cx="2052652" cy="1546992"/>
          </a:xfrm>
          <a:prstGeom prst="bentConnector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790156" y="2635325"/>
            <a:ext cx="13700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Manipulační funkce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807075" y="2060848"/>
            <a:ext cx="3671888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snadná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otevíratelnost,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807075" y="2505122"/>
            <a:ext cx="3671888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pokud je to možné, obaly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otevřené,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5807075" y="2987104"/>
            <a:ext cx="3671888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rozměry v souladu s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ISO,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5807075" y="3491161"/>
            <a:ext cx="3671888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pevnost. 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>
            <a:off x="5086350" y="3284538"/>
            <a:ext cx="7207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V="1">
            <a:off x="5086350" y="2925763"/>
            <a:ext cx="720725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>
            <a:off x="5086350" y="3357563"/>
            <a:ext cx="720725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flipV="1">
            <a:off x="5086350" y="2565400"/>
            <a:ext cx="720725" cy="5762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>
            <a:off x="5086350" y="3429000"/>
            <a:ext cx="720725" cy="57626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flipV="1">
            <a:off x="5086350" y="2205038"/>
            <a:ext cx="720725" cy="7921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31"/>
          <p:cNvSpPr>
            <a:spLocks noChangeShapeType="1"/>
          </p:cNvSpPr>
          <p:nvPr/>
        </p:nvSpPr>
        <p:spPr bwMode="auto">
          <a:xfrm>
            <a:off x="5086350" y="3502025"/>
            <a:ext cx="720725" cy="863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>
            <a:off x="5014913" y="1485900"/>
            <a:ext cx="792162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33"/>
          <p:cNvSpPr>
            <a:spLocks noChangeShapeType="1"/>
          </p:cNvSpPr>
          <p:nvPr/>
        </p:nvSpPr>
        <p:spPr bwMode="auto">
          <a:xfrm flipV="1">
            <a:off x="5014913" y="1125538"/>
            <a:ext cx="792162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34"/>
          <p:cNvSpPr>
            <a:spLocks noChangeShapeType="1"/>
          </p:cNvSpPr>
          <p:nvPr/>
        </p:nvSpPr>
        <p:spPr bwMode="auto">
          <a:xfrm>
            <a:off x="5014913" y="1630363"/>
            <a:ext cx="792162" cy="2159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3862388" y="4361880"/>
            <a:ext cx="12969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Informační funkce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933825" y="5885508"/>
            <a:ext cx="129698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Ekologické požadavky</a:t>
            </a:r>
          </a:p>
        </p:txBody>
      </p:sp>
      <p:cxnSp>
        <p:nvCxnSpPr>
          <p:cNvPr id="32" name="AutoShape 37"/>
          <p:cNvCxnSpPr>
            <a:cxnSpLocks noChangeShapeType="1"/>
            <a:stCxn id="8197" idx="2"/>
            <a:endCxn id="31" idx="1"/>
          </p:cNvCxnSpPr>
          <p:nvPr/>
        </p:nvCxnSpPr>
        <p:spPr bwMode="auto">
          <a:xfrm rot="16200000" flipH="1">
            <a:off x="2108284" y="4383133"/>
            <a:ext cx="2031584" cy="1619497"/>
          </a:xfrm>
          <a:prstGeom prst="bentConnector2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AutoShape 38"/>
          <p:cNvCxnSpPr>
            <a:cxnSpLocks noChangeShapeType="1"/>
          </p:cNvCxnSpPr>
          <p:nvPr/>
        </p:nvCxnSpPr>
        <p:spPr bwMode="auto">
          <a:xfrm flipV="1">
            <a:off x="3502025" y="3078163"/>
            <a:ext cx="288925" cy="576262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AutoShape 39"/>
          <p:cNvCxnSpPr>
            <a:cxnSpLocks noChangeShapeType="1"/>
          </p:cNvCxnSpPr>
          <p:nvPr/>
        </p:nvCxnSpPr>
        <p:spPr bwMode="auto">
          <a:xfrm>
            <a:off x="3502025" y="3727450"/>
            <a:ext cx="360363" cy="1439863"/>
          </a:xfrm>
          <a:prstGeom prst="bentConnector3">
            <a:avLst>
              <a:gd name="adj1" fmla="val 4977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Box 40"/>
          <p:cNvSpPr txBox="1">
            <a:spLocks noChangeArrowheads="1"/>
          </p:cNvSpPr>
          <p:nvPr/>
        </p:nvSpPr>
        <p:spPr bwMode="auto">
          <a:xfrm>
            <a:off x="5807075" y="4077072"/>
            <a:ext cx="3671888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čárový kód na manipulačním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obalu,</a:t>
            </a:r>
            <a:r>
              <a:rPr lang="cs-CZ" altLang="en-US" sz="1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5807075" y="4562375"/>
            <a:ext cx="575994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prezentace výrobku na manipulačním obalu,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barevnost..., 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5807075" y="5012109"/>
            <a:ext cx="3671888" cy="376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trvanlivost na manipulačním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obalu.</a:t>
            </a:r>
            <a:r>
              <a:rPr lang="cs-CZ" altLang="en-US" sz="1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5807075" y="5758656"/>
            <a:ext cx="3671888" cy="369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recyklovatelnost, 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Line 44"/>
          <p:cNvSpPr>
            <a:spLocks noChangeShapeType="1"/>
          </p:cNvSpPr>
          <p:nvPr/>
        </p:nvSpPr>
        <p:spPr bwMode="auto">
          <a:xfrm>
            <a:off x="5159375" y="4724772"/>
            <a:ext cx="6477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Line 45"/>
          <p:cNvSpPr>
            <a:spLocks noChangeShapeType="1"/>
          </p:cNvSpPr>
          <p:nvPr/>
        </p:nvSpPr>
        <p:spPr bwMode="auto">
          <a:xfrm flipV="1">
            <a:off x="5159375" y="4219947"/>
            <a:ext cx="647700" cy="3603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Line 46"/>
          <p:cNvSpPr>
            <a:spLocks noChangeShapeType="1"/>
          </p:cNvSpPr>
          <p:nvPr/>
        </p:nvSpPr>
        <p:spPr bwMode="auto">
          <a:xfrm>
            <a:off x="5159375" y="4869234"/>
            <a:ext cx="647700" cy="3587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" name="Line 47"/>
          <p:cNvSpPr>
            <a:spLocks noChangeShapeType="1"/>
          </p:cNvSpPr>
          <p:nvPr/>
        </p:nvSpPr>
        <p:spPr bwMode="auto">
          <a:xfrm flipV="1">
            <a:off x="5230813" y="6103938"/>
            <a:ext cx="576262" cy="1428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" name="Text Box 48"/>
          <p:cNvSpPr txBox="1">
            <a:spLocks noChangeArrowheads="1"/>
          </p:cNvSpPr>
          <p:nvPr/>
        </p:nvSpPr>
        <p:spPr bwMode="auto">
          <a:xfrm>
            <a:off x="5807075" y="6241056"/>
            <a:ext cx="3671888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opakovatelnost </a:t>
            </a:r>
            <a:r>
              <a:rPr lang="cs-CZ" altLang="en-US" sz="1800" b="1" smtClean="0">
                <a:latin typeface="Calibri" panose="020F0502020204030204" pitchFamily="34" charset="0"/>
                <a:cs typeface="Calibri" panose="020F0502020204030204" pitchFamily="34" charset="0"/>
              </a:rPr>
              <a:t>použití. </a:t>
            </a:r>
            <a:endParaRPr lang="cs-CZ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Line 49"/>
          <p:cNvSpPr>
            <a:spLocks noChangeShapeType="1"/>
          </p:cNvSpPr>
          <p:nvPr/>
        </p:nvSpPr>
        <p:spPr bwMode="auto">
          <a:xfrm>
            <a:off x="5230813" y="6319838"/>
            <a:ext cx="576262" cy="14446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" name="Levá složená závorka 44"/>
          <p:cNvSpPr/>
          <p:nvPr/>
        </p:nvSpPr>
        <p:spPr>
          <a:xfrm>
            <a:off x="3502025" y="1062038"/>
            <a:ext cx="288925" cy="54022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6" name="Levá složená závorka 45"/>
          <p:cNvSpPr/>
          <p:nvPr/>
        </p:nvSpPr>
        <p:spPr>
          <a:xfrm>
            <a:off x="5338763" y="908720"/>
            <a:ext cx="288925" cy="89535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7" name="Levá složená závorka 46"/>
          <p:cNvSpPr/>
          <p:nvPr/>
        </p:nvSpPr>
        <p:spPr>
          <a:xfrm>
            <a:off x="5314950" y="4261222"/>
            <a:ext cx="288925" cy="10334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8" name="Levá složená závorka 47"/>
          <p:cNvSpPr/>
          <p:nvPr/>
        </p:nvSpPr>
        <p:spPr>
          <a:xfrm>
            <a:off x="5302250" y="2208213"/>
            <a:ext cx="300038" cy="1519237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Levá složená závorka 48"/>
          <p:cNvSpPr/>
          <p:nvPr/>
        </p:nvSpPr>
        <p:spPr>
          <a:xfrm>
            <a:off x="5373439" y="5949280"/>
            <a:ext cx="288925" cy="522287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54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30" grpId="0" animBg="1"/>
      <p:bldP spid="31" grpId="0" animBg="1"/>
      <p:bldP spid="36" grpId="0" animBg="1"/>
      <p:bldP spid="38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Sdružování obalů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922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4563F0D-7B71-402E-9F6A-65455FCE327F}" type="slidenum">
              <a:rPr lang="cs-CZ" altLang="en-US" b="1"/>
              <a:pPr/>
              <a:t>26</a:t>
            </a:fld>
            <a:endParaRPr lang="cs-CZ" altLang="en-US" b="1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844675" y="1763713"/>
            <a:ext cx="1655763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Výrobky pro konečnou spotřebu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916113" y="3851275"/>
            <a:ext cx="1655762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Výrobky pro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výrobní spotřebu 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716338" y="1763713"/>
            <a:ext cx="1655762" cy="1631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Uživatelský obal </a:t>
            </a:r>
            <a:endParaRPr lang="cs-CZ" altLang="en-US" sz="18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 smtClean="0">
                <a:latin typeface="Calibri" panose="020F0502020204030204" pitchFamily="34" charset="0"/>
                <a:cs typeface="Calibri" panose="020F0502020204030204" pitchFamily="34" charset="0"/>
              </a:rPr>
              <a:t>Krabice</a:t>
            </a: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, sklenice, plechovky, plastové obaly, sáčky, pytle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661025" y="1763713"/>
            <a:ext cx="1655763" cy="138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Manipulační a přepravní obal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Kartony, přepravky, smršitelné folie     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5805488" y="3779838"/>
            <a:ext cx="1655762" cy="1631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Manipulační a přepravní obal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1600">
                <a:latin typeface="Calibri" panose="020F0502020204030204" pitchFamily="34" charset="0"/>
                <a:cs typeface="Calibri" panose="020F0502020204030204" pitchFamily="34" charset="0"/>
              </a:rPr>
              <a:t>Kartony, přepravky, barely, sudy, tlakové lahve, přenosky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7748588" y="1763713"/>
            <a:ext cx="649287" cy="2592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3500438" y="21240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5373688" y="212407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7316788" y="21240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8397875" y="32035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3573463" y="4283075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7461250" y="449897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23" name="AutoShape 25"/>
          <p:cNvCxnSpPr>
            <a:cxnSpLocks noChangeShapeType="1"/>
            <a:stCxn id="12" idx="0"/>
          </p:cNvCxnSpPr>
          <p:nvPr/>
        </p:nvCxnSpPr>
        <p:spPr bwMode="auto">
          <a:xfrm rot="5400000" flipH="1" flipV="1">
            <a:off x="5066507" y="1169194"/>
            <a:ext cx="360362" cy="50038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AutoShape 26"/>
          <p:cNvCxnSpPr>
            <a:cxnSpLocks noChangeShapeType="1"/>
            <a:stCxn id="15" idx="0"/>
          </p:cNvCxnSpPr>
          <p:nvPr/>
        </p:nvCxnSpPr>
        <p:spPr bwMode="auto">
          <a:xfrm rot="5400000" flipH="1" flipV="1">
            <a:off x="6992144" y="2988469"/>
            <a:ext cx="433388" cy="114935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5516563" y="1547813"/>
            <a:ext cx="3097212" cy="40322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5589588" y="5580063"/>
            <a:ext cx="30972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18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Paletová jednotka                        </a:t>
            </a: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7605713" y="755650"/>
            <a:ext cx="23050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180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Přepravní prostředek</a:t>
            </a:r>
          </a:p>
        </p:txBody>
      </p:sp>
      <p:cxnSp>
        <p:nvCxnSpPr>
          <p:cNvPr id="9238" name="AutoShape 38"/>
          <p:cNvCxnSpPr>
            <a:cxnSpLocks noChangeShapeType="1"/>
          </p:cNvCxnSpPr>
          <p:nvPr/>
        </p:nvCxnSpPr>
        <p:spPr bwMode="auto">
          <a:xfrm rot="5400000" flipH="1" flipV="1">
            <a:off x="5903913" y="1452563"/>
            <a:ext cx="163512" cy="6481762"/>
          </a:xfrm>
          <a:prstGeom prst="bentConnector4">
            <a:avLst>
              <a:gd name="adj1" fmla="val -709171"/>
              <a:gd name="adj2" fmla="val 10060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9045575" y="1763713"/>
            <a:ext cx="649288" cy="287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40" name="Text Box 42"/>
          <p:cNvSpPr txBox="1">
            <a:spLocks noChangeArrowheads="1"/>
          </p:cNvSpPr>
          <p:nvPr/>
        </p:nvSpPr>
        <p:spPr bwMode="auto">
          <a:xfrm rot="5400000">
            <a:off x="8624888" y="3235325"/>
            <a:ext cx="14414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Kontejnery</a:t>
            </a: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41" name="Text Box 43"/>
          <p:cNvSpPr txBox="1">
            <a:spLocks noChangeArrowheads="1"/>
          </p:cNvSpPr>
          <p:nvPr/>
        </p:nvSpPr>
        <p:spPr bwMode="auto">
          <a:xfrm rot="5400000">
            <a:off x="7726362" y="2982913"/>
            <a:ext cx="790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1800" b="1">
                <a:latin typeface="Calibri" panose="020F0502020204030204" pitchFamily="34" charset="0"/>
                <a:cs typeface="Calibri" panose="020F0502020204030204" pitchFamily="34" charset="0"/>
              </a:rPr>
              <a:t>Palety</a:t>
            </a: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42" name="Rectangle 44"/>
          <p:cNvSpPr>
            <a:spLocks noChangeArrowheads="1"/>
          </p:cNvSpPr>
          <p:nvPr/>
        </p:nvSpPr>
        <p:spPr bwMode="auto">
          <a:xfrm>
            <a:off x="7605713" y="1187450"/>
            <a:ext cx="2303462" cy="3816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56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6" grpId="0"/>
      <p:bldP spid="27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Přepravní a manipulační obaly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1268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C233045-A134-40DE-83CC-80DC98F3976C}" type="slidenum">
              <a:rPr lang="cs-CZ" altLang="en-US" b="1"/>
              <a:pPr/>
              <a:t>27</a:t>
            </a:fld>
            <a:endParaRPr lang="cs-CZ" altLang="en-US" b="1"/>
          </a:p>
        </p:txBody>
      </p:sp>
      <p:sp>
        <p:nvSpPr>
          <p:cNvPr id="11269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0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1271" name="Picture 136" descr="bigba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628775"/>
            <a:ext cx="1522412" cy="18002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137" descr="přepravky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644900"/>
            <a:ext cx="1543050" cy="1944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138" descr="kartonbar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628775"/>
            <a:ext cx="1427163" cy="1873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39" descr="kontejner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644900"/>
            <a:ext cx="1512888" cy="1944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40" descr="paleta plast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628775"/>
            <a:ext cx="1665288" cy="1873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41" descr="su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3644900"/>
            <a:ext cx="1655762" cy="1944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277" name="Object 142"/>
          <p:cNvGraphicFramePr>
            <a:graphicFrameLocks noChangeAspect="1"/>
          </p:cNvGraphicFramePr>
          <p:nvPr/>
        </p:nvGraphicFramePr>
        <p:xfrm>
          <a:off x="7715250" y="1628775"/>
          <a:ext cx="1512888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Fotografie" r:id="rId11" imgW="2010056" imgH="2409524" progId="MSPhotoEd.3">
                  <p:embed/>
                </p:oleObj>
              </mc:Choice>
              <mc:Fallback>
                <p:oleObj name="Fotografie" r:id="rId11" imgW="2010056" imgH="2409524" progId="MSPhotoEd.3">
                  <p:embed/>
                  <p:pic>
                    <p:nvPicPr>
                      <p:cNvPr id="11277" name="Object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0" y="1628775"/>
                        <a:ext cx="1512888" cy="18002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8" name="Picture 144" descr="valve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644900"/>
            <a:ext cx="1619250" cy="1944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23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Kartónové krabice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2292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0138048-A2C8-4B32-A62F-A8B0F3329E35}" type="slidenum">
              <a:rPr lang="cs-CZ" altLang="en-US" b="1"/>
              <a:pPr/>
              <a:t>28</a:t>
            </a:fld>
            <a:endParaRPr lang="cs-CZ" altLang="en-US" b="1"/>
          </a:p>
        </p:txBody>
      </p:sp>
      <p:sp>
        <p:nvSpPr>
          <p:cNvPr id="12293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4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23"/>
          <p:cNvSpPr>
            <a:spLocks noChangeShapeType="1"/>
          </p:cNvSpPr>
          <p:nvPr/>
        </p:nvSpPr>
        <p:spPr bwMode="auto">
          <a:xfrm flipV="1">
            <a:off x="2928938" y="1628775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24"/>
          <p:cNvSpPr>
            <a:spLocks noChangeShapeType="1"/>
          </p:cNvSpPr>
          <p:nvPr/>
        </p:nvSpPr>
        <p:spPr bwMode="auto">
          <a:xfrm flipV="1">
            <a:off x="2928938" y="234950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 flipV="1">
            <a:off x="2279650" y="1628775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26"/>
          <p:cNvSpPr>
            <a:spLocks noChangeShapeType="1"/>
          </p:cNvSpPr>
          <p:nvPr/>
        </p:nvSpPr>
        <p:spPr bwMode="auto">
          <a:xfrm>
            <a:off x="2855913" y="1628775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>
            <a:off x="2855913" y="1628775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>
            <a:off x="3505200" y="1628775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>
            <a:off x="2279650" y="2636838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30"/>
          <p:cNvSpPr>
            <a:spLocks noChangeShapeType="1"/>
          </p:cNvSpPr>
          <p:nvPr/>
        </p:nvSpPr>
        <p:spPr bwMode="auto">
          <a:xfrm flipH="1">
            <a:off x="2713038" y="2636838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31"/>
          <p:cNvSpPr>
            <a:spLocks noChangeShapeType="1"/>
          </p:cNvSpPr>
          <p:nvPr/>
        </p:nvSpPr>
        <p:spPr bwMode="auto">
          <a:xfrm flipH="1">
            <a:off x="3287713" y="2349500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V="1">
            <a:off x="2713038" y="256540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V="1">
            <a:off x="2568575" y="2708275"/>
            <a:ext cx="287338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 flipV="1">
            <a:off x="4440238" y="234950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43"/>
          <p:cNvSpPr>
            <a:spLocks noChangeShapeType="1"/>
          </p:cNvSpPr>
          <p:nvPr/>
        </p:nvSpPr>
        <p:spPr bwMode="auto">
          <a:xfrm>
            <a:off x="4440238" y="1916113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44"/>
          <p:cNvSpPr>
            <a:spLocks noChangeShapeType="1"/>
          </p:cNvSpPr>
          <p:nvPr/>
        </p:nvSpPr>
        <p:spPr bwMode="auto">
          <a:xfrm>
            <a:off x="5016500" y="198913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5016500" y="1628775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46"/>
          <p:cNvSpPr>
            <a:spLocks noChangeShapeType="1"/>
          </p:cNvSpPr>
          <p:nvPr/>
        </p:nvSpPr>
        <p:spPr bwMode="auto">
          <a:xfrm flipV="1">
            <a:off x="4727575" y="1844675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 flipV="1">
            <a:off x="4440238" y="1628775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48"/>
          <p:cNvSpPr>
            <a:spLocks noChangeShapeType="1"/>
          </p:cNvSpPr>
          <p:nvPr/>
        </p:nvSpPr>
        <p:spPr bwMode="auto">
          <a:xfrm flipV="1">
            <a:off x="3792538" y="1628775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50"/>
          <p:cNvSpPr>
            <a:spLocks noChangeShapeType="1"/>
          </p:cNvSpPr>
          <p:nvPr/>
        </p:nvSpPr>
        <p:spPr bwMode="auto">
          <a:xfrm>
            <a:off x="4368800" y="1628775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51"/>
          <p:cNvSpPr>
            <a:spLocks noChangeShapeType="1"/>
          </p:cNvSpPr>
          <p:nvPr/>
        </p:nvSpPr>
        <p:spPr bwMode="auto">
          <a:xfrm>
            <a:off x="4368800" y="1628775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52"/>
          <p:cNvSpPr>
            <a:spLocks noChangeShapeType="1"/>
          </p:cNvSpPr>
          <p:nvPr/>
        </p:nvSpPr>
        <p:spPr bwMode="auto">
          <a:xfrm flipH="1" flipV="1">
            <a:off x="3648075" y="1700213"/>
            <a:ext cx="144463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Rectangle 54"/>
          <p:cNvSpPr>
            <a:spLocks noChangeArrowheads="1"/>
          </p:cNvSpPr>
          <p:nvPr/>
        </p:nvSpPr>
        <p:spPr bwMode="auto">
          <a:xfrm>
            <a:off x="2135188" y="3573463"/>
            <a:ext cx="649287" cy="720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9" name="Line 55"/>
          <p:cNvSpPr>
            <a:spLocks noChangeShapeType="1"/>
          </p:cNvSpPr>
          <p:nvPr/>
        </p:nvSpPr>
        <p:spPr bwMode="auto">
          <a:xfrm flipV="1">
            <a:off x="2784475" y="3429000"/>
            <a:ext cx="43180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56"/>
          <p:cNvSpPr>
            <a:spLocks noChangeShapeType="1"/>
          </p:cNvSpPr>
          <p:nvPr/>
        </p:nvSpPr>
        <p:spPr bwMode="auto">
          <a:xfrm flipV="1">
            <a:off x="2784475" y="4006850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57"/>
          <p:cNvSpPr>
            <a:spLocks noChangeShapeType="1"/>
          </p:cNvSpPr>
          <p:nvPr/>
        </p:nvSpPr>
        <p:spPr bwMode="auto">
          <a:xfrm flipV="1">
            <a:off x="2135188" y="3357563"/>
            <a:ext cx="433387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59"/>
          <p:cNvSpPr>
            <a:spLocks noChangeShapeType="1"/>
          </p:cNvSpPr>
          <p:nvPr/>
        </p:nvSpPr>
        <p:spPr bwMode="auto">
          <a:xfrm flipH="1">
            <a:off x="2711450" y="3357563"/>
            <a:ext cx="158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60"/>
          <p:cNvSpPr>
            <a:spLocks noChangeShapeType="1"/>
          </p:cNvSpPr>
          <p:nvPr/>
        </p:nvSpPr>
        <p:spPr bwMode="auto">
          <a:xfrm>
            <a:off x="3360738" y="3429000"/>
            <a:ext cx="0" cy="577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66"/>
          <p:cNvSpPr>
            <a:spLocks noChangeShapeType="1"/>
          </p:cNvSpPr>
          <p:nvPr/>
        </p:nvSpPr>
        <p:spPr bwMode="auto">
          <a:xfrm>
            <a:off x="2279650" y="3213100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67"/>
          <p:cNvSpPr>
            <a:spLocks noChangeShapeType="1"/>
          </p:cNvSpPr>
          <p:nvPr/>
        </p:nvSpPr>
        <p:spPr bwMode="auto">
          <a:xfrm>
            <a:off x="2279650" y="3357563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68"/>
          <p:cNvSpPr>
            <a:spLocks noChangeShapeType="1"/>
          </p:cNvSpPr>
          <p:nvPr/>
        </p:nvSpPr>
        <p:spPr bwMode="auto">
          <a:xfrm flipV="1">
            <a:off x="2279650" y="321310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69"/>
          <p:cNvSpPr>
            <a:spLocks noChangeShapeType="1"/>
          </p:cNvSpPr>
          <p:nvPr/>
        </p:nvSpPr>
        <p:spPr bwMode="auto">
          <a:xfrm flipV="1">
            <a:off x="3000375" y="321310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71"/>
          <p:cNvSpPr>
            <a:spLocks noChangeShapeType="1"/>
          </p:cNvSpPr>
          <p:nvPr/>
        </p:nvSpPr>
        <p:spPr bwMode="auto">
          <a:xfrm>
            <a:off x="3000375" y="3213100"/>
            <a:ext cx="576263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Line 75"/>
          <p:cNvSpPr>
            <a:spLocks noChangeShapeType="1"/>
          </p:cNvSpPr>
          <p:nvPr/>
        </p:nvSpPr>
        <p:spPr bwMode="auto">
          <a:xfrm>
            <a:off x="3000375" y="3357563"/>
            <a:ext cx="576263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" name="Line 76"/>
          <p:cNvSpPr>
            <a:spLocks noChangeShapeType="1"/>
          </p:cNvSpPr>
          <p:nvPr/>
        </p:nvSpPr>
        <p:spPr bwMode="auto">
          <a:xfrm flipV="1">
            <a:off x="3576638" y="3357563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" name="Line 77"/>
          <p:cNvSpPr>
            <a:spLocks noChangeShapeType="1"/>
          </p:cNvSpPr>
          <p:nvPr/>
        </p:nvSpPr>
        <p:spPr bwMode="auto">
          <a:xfrm flipH="1">
            <a:off x="3360738" y="3502025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" name="Line 78"/>
          <p:cNvSpPr>
            <a:spLocks noChangeShapeType="1"/>
          </p:cNvSpPr>
          <p:nvPr/>
        </p:nvSpPr>
        <p:spPr bwMode="auto">
          <a:xfrm>
            <a:off x="2279650" y="3357563"/>
            <a:ext cx="217488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" name="Rectangle 91"/>
          <p:cNvSpPr>
            <a:spLocks noChangeArrowheads="1"/>
          </p:cNvSpPr>
          <p:nvPr/>
        </p:nvSpPr>
        <p:spPr bwMode="auto">
          <a:xfrm>
            <a:off x="3937000" y="3573463"/>
            <a:ext cx="649288" cy="720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46" name="Line 92"/>
          <p:cNvSpPr>
            <a:spLocks noChangeShapeType="1"/>
          </p:cNvSpPr>
          <p:nvPr/>
        </p:nvSpPr>
        <p:spPr bwMode="auto">
          <a:xfrm flipV="1">
            <a:off x="4586288" y="3286125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93"/>
          <p:cNvSpPr>
            <a:spLocks noChangeShapeType="1"/>
          </p:cNvSpPr>
          <p:nvPr/>
        </p:nvSpPr>
        <p:spPr bwMode="auto">
          <a:xfrm flipV="1">
            <a:off x="4586288" y="400685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94"/>
          <p:cNvSpPr>
            <a:spLocks noChangeShapeType="1"/>
          </p:cNvSpPr>
          <p:nvPr/>
        </p:nvSpPr>
        <p:spPr bwMode="auto">
          <a:xfrm flipV="1">
            <a:off x="3937000" y="3286125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95"/>
          <p:cNvSpPr>
            <a:spLocks noChangeShapeType="1"/>
          </p:cNvSpPr>
          <p:nvPr/>
        </p:nvSpPr>
        <p:spPr bwMode="auto">
          <a:xfrm>
            <a:off x="4513263" y="3286125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96"/>
          <p:cNvSpPr>
            <a:spLocks noChangeShapeType="1"/>
          </p:cNvSpPr>
          <p:nvPr/>
        </p:nvSpPr>
        <p:spPr bwMode="auto">
          <a:xfrm>
            <a:off x="4513263" y="3286125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97"/>
          <p:cNvSpPr>
            <a:spLocks noChangeShapeType="1"/>
          </p:cNvSpPr>
          <p:nvPr/>
        </p:nvSpPr>
        <p:spPr bwMode="auto">
          <a:xfrm>
            <a:off x="5162550" y="3286125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" name="Line 103"/>
          <p:cNvSpPr>
            <a:spLocks noChangeShapeType="1"/>
          </p:cNvSpPr>
          <p:nvPr/>
        </p:nvSpPr>
        <p:spPr bwMode="auto">
          <a:xfrm flipH="1" flipV="1">
            <a:off x="4295775" y="3141663"/>
            <a:ext cx="217488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" name="Line 104"/>
          <p:cNvSpPr>
            <a:spLocks noChangeShapeType="1"/>
          </p:cNvSpPr>
          <p:nvPr/>
        </p:nvSpPr>
        <p:spPr bwMode="auto">
          <a:xfrm flipH="1" flipV="1">
            <a:off x="4656138" y="2997200"/>
            <a:ext cx="504825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" name="Line 106"/>
          <p:cNvSpPr>
            <a:spLocks noChangeShapeType="1"/>
          </p:cNvSpPr>
          <p:nvPr/>
        </p:nvSpPr>
        <p:spPr bwMode="auto">
          <a:xfrm>
            <a:off x="4008438" y="2997200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" name="Line 107"/>
          <p:cNvSpPr>
            <a:spLocks noChangeShapeType="1"/>
          </p:cNvSpPr>
          <p:nvPr/>
        </p:nvSpPr>
        <p:spPr bwMode="auto">
          <a:xfrm flipV="1">
            <a:off x="4008438" y="299720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108"/>
          <p:cNvSpPr>
            <a:spLocks noChangeShapeType="1"/>
          </p:cNvSpPr>
          <p:nvPr/>
        </p:nvSpPr>
        <p:spPr bwMode="auto">
          <a:xfrm flipV="1">
            <a:off x="4656138" y="299720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" name="Line 109"/>
          <p:cNvSpPr>
            <a:spLocks noChangeShapeType="1"/>
          </p:cNvSpPr>
          <p:nvPr/>
        </p:nvSpPr>
        <p:spPr bwMode="auto">
          <a:xfrm>
            <a:off x="4008438" y="3141663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Rectangle 110"/>
          <p:cNvSpPr>
            <a:spLocks noChangeArrowheads="1"/>
          </p:cNvSpPr>
          <p:nvPr/>
        </p:nvSpPr>
        <p:spPr bwMode="auto">
          <a:xfrm>
            <a:off x="2205038" y="5300663"/>
            <a:ext cx="649287" cy="720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9" name="Line 111"/>
          <p:cNvSpPr>
            <a:spLocks noChangeShapeType="1"/>
          </p:cNvSpPr>
          <p:nvPr/>
        </p:nvSpPr>
        <p:spPr bwMode="auto">
          <a:xfrm flipV="1">
            <a:off x="2854325" y="5013325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0" name="Line 112"/>
          <p:cNvSpPr>
            <a:spLocks noChangeShapeType="1"/>
          </p:cNvSpPr>
          <p:nvPr/>
        </p:nvSpPr>
        <p:spPr bwMode="auto">
          <a:xfrm flipV="1">
            <a:off x="2854325" y="5734050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" name="Line 113"/>
          <p:cNvSpPr>
            <a:spLocks noChangeShapeType="1"/>
          </p:cNvSpPr>
          <p:nvPr/>
        </p:nvSpPr>
        <p:spPr bwMode="auto">
          <a:xfrm flipV="1">
            <a:off x="2205038" y="5013325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" name="Line 114"/>
          <p:cNvSpPr>
            <a:spLocks noChangeShapeType="1"/>
          </p:cNvSpPr>
          <p:nvPr/>
        </p:nvSpPr>
        <p:spPr bwMode="auto">
          <a:xfrm>
            <a:off x="2781300" y="5013325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" name="Line 115"/>
          <p:cNvSpPr>
            <a:spLocks noChangeShapeType="1"/>
          </p:cNvSpPr>
          <p:nvPr/>
        </p:nvSpPr>
        <p:spPr bwMode="auto">
          <a:xfrm>
            <a:off x="2781300" y="5013325"/>
            <a:ext cx="0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" name="Line 116"/>
          <p:cNvSpPr>
            <a:spLocks noChangeShapeType="1"/>
          </p:cNvSpPr>
          <p:nvPr/>
        </p:nvSpPr>
        <p:spPr bwMode="auto">
          <a:xfrm>
            <a:off x="3430588" y="537368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" name="Line 117"/>
          <p:cNvSpPr>
            <a:spLocks noChangeShapeType="1"/>
          </p:cNvSpPr>
          <p:nvPr/>
        </p:nvSpPr>
        <p:spPr bwMode="auto">
          <a:xfrm flipH="1" flipV="1">
            <a:off x="2563813" y="4868863"/>
            <a:ext cx="217487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" name="Line 118"/>
          <p:cNvSpPr>
            <a:spLocks noChangeShapeType="1"/>
          </p:cNvSpPr>
          <p:nvPr/>
        </p:nvSpPr>
        <p:spPr bwMode="auto">
          <a:xfrm flipH="1" flipV="1">
            <a:off x="2924175" y="4724400"/>
            <a:ext cx="504825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" name="Line 119"/>
          <p:cNvSpPr>
            <a:spLocks noChangeShapeType="1"/>
          </p:cNvSpPr>
          <p:nvPr/>
        </p:nvSpPr>
        <p:spPr bwMode="auto">
          <a:xfrm>
            <a:off x="2276475" y="4724400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" name="Line 120"/>
          <p:cNvSpPr>
            <a:spLocks noChangeShapeType="1"/>
          </p:cNvSpPr>
          <p:nvPr/>
        </p:nvSpPr>
        <p:spPr bwMode="auto">
          <a:xfrm flipV="1">
            <a:off x="2276475" y="472440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" name="Line 121"/>
          <p:cNvSpPr>
            <a:spLocks noChangeShapeType="1"/>
          </p:cNvSpPr>
          <p:nvPr/>
        </p:nvSpPr>
        <p:spPr bwMode="auto">
          <a:xfrm flipV="1">
            <a:off x="2924175" y="472440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" name="Line 122"/>
          <p:cNvSpPr>
            <a:spLocks noChangeShapeType="1"/>
          </p:cNvSpPr>
          <p:nvPr/>
        </p:nvSpPr>
        <p:spPr bwMode="auto">
          <a:xfrm>
            <a:off x="2276475" y="4868863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" name="Line 123"/>
          <p:cNvSpPr>
            <a:spLocks noChangeShapeType="1"/>
          </p:cNvSpPr>
          <p:nvPr/>
        </p:nvSpPr>
        <p:spPr bwMode="auto">
          <a:xfrm>
            <a:off x="2855913" y="5300663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" name="Line 124"/>
          <p:cNvSpPr>
            <a:spLocks noChangeShapeType="1"/>
          </p:cNvSpPr>
          <p:nvPr/>
        </p:nvSpPr>
        <p:spPr bwMode="auto">
          <a:xfrm>
            <a:off x="3432175" y="5013325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" name="Line 125"/>
          <p:cNvSpPr>
            <a:spLocks noChangeShapeType="1"/>
          </p:cNvSpPr>
          <p:nvPr/>
        </p:nvSpPr>
        <p:spPr bwMode="auto">
          <a:xfrm flipV="1">
            <a:off x="3143250" y="5229225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" name="Line 126"/>
          <p:cNvSpPr>
            <a:spLocks noChangeShapeType="1"/>
          </p:cNvSpPr>
          <p:nvPr/>
        </p:nvSpPr>
        <p:spPr bwMode="auto">
          <a:xfrm flipV="1">
            <a:off x="2855913" y="5013325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" name="Line 131"/>
          <p:cNvSpPr>
            <a:spLocks noChangeShapeType="1"/>
          </p:cNvSpPr>
          <p:nvPr/>
        </p:nvSpPr>
        <p:spPr bwMode="auto">
          <a:xfrm flipH="1">
            <a:off x="1990725" y="5300663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" name="Line 132"/>
          <p:cNvSpPr>
            <a:spLocks noChangeShapeType="1"/>
          </p:cNvSpPr>
          <p:nvPr/>
        </p:nvSpPr>
        <p:spPr bwMode="auto">
          <a:xfrm flipV="1">
            <a:off x="1990725" y="5445125"/>
            <a:ext cx="215900" cy="71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7" name="Text Box 133"/>
          <p:cNvSpPr txBox="1">
            <a:spLocks noChangeArrowheads="1"/>
          </p:cNvSpPr>
          <p:nvPr/>
        </p:nvSpPr>
        <p:spPr bwMode="auto">
          <a:xfrm>
            <a:off x="5376863" y="1628775"/>
            <a:ext cx="15113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Chlopňové</a:t>
            </a:r>
          </a:p>
        </p:txBody>
      </p:sp>
      <p:sp>
        <p:nvSpPr>
          <p:cNvPr id="78" name="Text Box 134"/>
          <p:cNvSpPr txBox="1">
            <a:spLocks noChangeArrowheads="1"/>
          </p:cNvSpPr>
          <p:nvPr/>
        </p:nvSpPr>
        <p:spPr bwMode="auto">
          <a:xfrm>
            <a:off x="5411788" y="3068638"/>
            <a:ext cx="151130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S víkem</a:t>
            </a:r>
          </a:p>
        </p:txBody>
      </p:sp>
      <p:sp>
        <p:nvSpPr>
          <p:cNvPr id="79" name="Text Box 135"/>
          <p:cNvSpPr txBox="1">
            <a:spLocks noChangeArrowheads="1"/>
          </p:cNvSpPr>
          <p:nvPr/>
        </p:nvSpPr>
        <p:spPr bwMode="auto">
          <a:xfrm>
            <a:off x="5514975" y="4437063"/>
            <a:ext cx="1511300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Chlopňové s víkem</a:t>
            </a:r>
          </a:p>
        </p:txBody>
      </p:sp>
      <p:sp>
        <p:nvSpPr>
          <p:cNvPr id="80" name="Line 136"/>
          <p:cNvSpPr>
            <a:spLocks noChangeShapeType="1"/>
          </p:cNvSpPr>
          <p:nvPr/>
        </p:nvSpPr>
        <p:spPr bwMode="auto">
          <a:xfrm flipV="1">
            <a:off x="4440238" y="234950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" name="Line 137"/>
          <p:cNvSpPr>
            <a:spLocks noChangeShapeType="1"/>
          </p:cNvSpPr>
          <p:nvPr/>
        </p:nvSpPr>
        <p:spPr bwMode="auto">
          <a:xfrm>
            <a:off x="3790950" y="2636838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" name="Line 138"/>
          <p:cNvSpPr>
            <a:spLocks noChangeShapeType="1"/>
          </p:cNvSpPr>
          <p:nvPr/>
        </p:nvSpPr>
        <p:spPr bwMode="auto">
          <a:xfrm flipH="1">
            <a:off x="4224338" y="2636838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" name="Line 139"/>
          <p:cNvSpPr>
            <a:spLocks noChangeShapeType="1"/>
          </p:cNvSpPr>
          <p:nvPr/>
        </p:nvSpPr>
        <p:spPr bwMode="auto">
          <a:xfrm flipH="1">
            <a:off x="4799013" y="2349500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" name="Line 140"/>
          <p:cNvSpPr>
            <a:spLocks noChangeShapeType="1"/>
          </p:cNvSpPr>
          <p:nvPr/>
        </p:nvSpPr>
        <p:spPr bwMode="auto">
          <a:xfrm flipV="1">
            <a:off x="4224338" y="256540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" name="Line 141"/>
          <p:cNvSpPr>
            <a:spLocks noChangeShapeType="1"/>
          </p:cNvSpPr>
          <p:nvPr/>
        </p:nvSpPr>
        <p:spPr bwMode="auto">
          <a:xfrm flipV="1">
            <a:off x="4079875" y="2708275"/>
            <a:ext cx="287338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6" name="Line 142"/>
          <p:cNvSpPr>
            <a:spLocks noChangeShapeType="1"/>
          </p:cNvSpPr>
          <p:nvPr/>
        </p:nvSpPr>
        <p:spPr bwMode="auto">
          <a:xfrm flipV="1">
            <a:off x="4584700" y="4005263"/>
            <a:ext cx="576263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7" name="Line 143"/>
          <p:cNvSpPr>
            <a:spLocks noChangeShapeType="1"/>
          </p:cNvSpPr>
          <p:nvPr/>
        </p:nvSpPr>
        <p:spPr bwMode="auto">
          <a:xfrm>
            <a:off x="3935413" y="4292600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" name="Line 144"/>
          <p:cNvSpPr>
            <a:spLocks noChangeShapeType="1"/>
          </p:cNvSpPr>
          <p:nvPr/>
        </p:nvSpPr>
        <p:spPr bwMode="auto">
          <a:xfrm flipH="1">
            <a:off x="4368800" y="4292600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9" name="Line 145"/>
          <p:cNvSpPr>
            <a:spLocks noChangeShapeType="1"/>
          </p:cNvSpPr>
          <p:nvPr/>
        </p:nvSpPr>
        <p:spPr bwMode="auto">
          <a:xfrm flipH="1">
            <a:off x="4943475" y="4005263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" name="Line 146"/>
          <p:cNvSpPr>
            <a:spLocks noChangeShapeType="1"/>
          </p:cNvSpPr>
          <p:nvPr/>
        </p:nvSpPr>
        <p:spPr bwMode="auto">
          <a:xfrm flipV="1">
            <a:off x="4368800" y="4221163"/>
            <a:ext cx="576263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" name="Line 147"/>
          <p:cNvSpPr>
            <a:spLocks noChangeShapeType="1"/>
          </p:cNvSpPr>
          <p:nvPr/>
        </p:nvSpPr>
        <p:spPr bwMode="auto">
          <a:xfrm flipV="1">
            <a:off x="4224338" y="4364038"/>
            <a:ext cx="287337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" name="Line 148"/>
          <p:cNvSpPr>
            <a:spLocks noChangeShapeType="1"/>
          </p:cNvSpPr>
          <p:nvPr/>
        </p:nvSpPr>
        <p:spPr bwMode="auto">
          <a:xfrm flipV="1">
            <a:off x="2784475" y="4006850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" name="Line 149"/>
          <p:cNvSpPr>
            <a:spLocks noChangeShapeType="1"/>
          </p:cNvSpPr>
          <p:nvPr/>
        </p:nvSpPr>
        <p:spPr bwMode="auto">
          <a:xfrm>
            <a:off x="2135188" y="4294188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" name="Line 150"/>
          <p:cNvSpPr>
            <a:spLocks noChangeShapeType="1"/>
          </p:cNvSpPr>
          <p:nvPr/>
        </p:nvSpPr>
        <p:spPr bwMode="auto">
          <a:xfrm flipH="1">
            <a:off x="2568575" y="4294188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" name="Line 151"/>
          <p:cNvSpPr>
            <a:spLocks noChangeShapeType="1"/>
          </p:cNvSpPr>
          <p:nvPr/>
        </p:nvSpPr>
        <p:spPr bwMode="auto">
          <a:xfrm flipH="1">
            <a:off x="3143250" y="4006850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6" name="Line 152"/>
          <p:cNvSpPr>
            <a:spLocks noChangeShapeType="1"/>
          </p:cNvSpPr>
          <p:nvPr/>
        </p:nvSpPr>
        <p:spPr bwMode="auto">
          <a:xfrm flipV="1">
            <a:off x="2568575" y="4222750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" name="Line 153"/>
          <p:cNvSpPr>
            <a:spLocks noChangeShapeType="1"/>
          </p:cNvSpPr>
          <p:nvPr/>
        </p:nvSpPr>
        <p:spPr bwMode="auto">
          <a:xfrm flipV="1">
            <a:off x="2424113" y="4365625"/>
            <a:ext cx="287337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8" name="Line 154"/>
          <p:cNvSpPr>
            <a:spLocks noChangeShapeType="1"/>
          </p:cNvSpPr>
          <p:nvPr/>
        </p:nvSpPr>
        <p:spPr bwMode="auto">
          <a:xfrm flipV="1">
            <a:off x="2855913" y="573405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9" name="Line 155"/>
          <p:cNvSpPr>
            <a:spLocks noChangeShapeType="1"/>
          </p:cNvSpPr>
          <p:nvPr/>
        </p:nvSpPr>
        <p:spPr bwMode="auto">
          <a:xfrm>
            <a:off x="2206625" y="6021388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0" name="Line 156"/>
          <p:cNvSpPr>
            <a:spLocks noChangeShapeType="1"/>
          </p:cNvSpPr>
          <p:nvPr/>
        </p:nvSpPr>
        <p:spPr bwMode="auto">
          <a:xfrm flipH="1">
            <a:off x="2640013" y="6021388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" name="Line 157"/>
          <p:cNvSpPr>
            <a:spLocks noChangeShapeType="1"/>
          </p:cNvSpPr>
          <p:nvPr/>
        </p:nvSpPr>
        <p:spPr bwMode="auto">
          <a:xfrm flipH="1">
            <a:off x="3214688" y="5734050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" name="Line 158"/>
          <p:cNvSpPr>
            <a:spLocks noChangeShapeType="1"/>
          </p:cNvSpPr>
          <p:nvPr/>
        </p:nvSpPr>
        <p:spPr bwMode="auto">
          <a:xfrm flipV="1">
            <a:off x="2640013" y="5949950"/>
            <a:ext cx="576262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" name="Line 159"/>
          <p:cNvSpPr>
            <a:spLocks noChangeShapeType="1"/>
          </p:cNvSpPr>
          <p:nvPr/>
        </p:nvSpPr>
        <p:spPr bwMode="auto">
          <a:xfrm flipV="1">
            <a:off x="2495550" y="6092825"/>
            <a:ext cx="287338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" name="Rectangle 160"/>
          <p:cNvSpPr>
            <a:spLocks noChangeArrowheads="1"/>
          </p:cNvSpPr>
          <p:nvPr/>
        </p:nvSpPr>
        <p:spPr bwMode="auto">
          <a:xfrm>
            <a:off x="4005263" y="5229225"/>
            <a:ext cx="649287" cy="720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5" name="Line 161"/>
          <p:cNvSpPr>
            <a:spLocks noChangeShapeType="1"/>
          </p:cNvSpPr>
          <p:nvPr/>
        </p:nvSpPr>
        <p:spPr bwMode="auto">
          <a:xfrm flipV="1">
            <a:off x="4654550" y="4941888"/>
            <a:ext cx="576263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6" name="Line 162"/>
          <p:cNvSpPr>
            <a:spLocks noChangeShapeType="1"/>
          </p:cNvSpPr>
          <p:nvPr/>
        </p:nvSpPr>
        <p:spPr bwMode="auto">
          <a:xfrm flipV="1">
            <a:off x="4654550" y="5662613"/>
            <a:ext cx="576263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" name="Line 163"/>
          <p:cNvSpPr>
            <a:spLocks noChangeShapeType="1"/>
          </p:cNvSpPr>
          <p:nvPr/>
        </p:nvSpPr>
        <p:spPr bwMode="auto">
          <a:xfrm flipV="1">
            <a:off x="4005263" y="4941888"/>
            <a:ext cx="576262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8" name="Line 164"/>
          <p:cNvSpPr>
            <a:spLocks noChangeShapeType="1"/>
          </p:cNvSpPr>
          <p:nvPr/>
        </p:nvSpPr>
        <p:spPr bwMode="auto">
          <a:xfrm>
            <a:off x="4581525" y="4941888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9" name="Line 165"/>
          <p:cNvSpPr>
            <a:spLocks noChangeShapeType="1"/>
          </p:cNvSpPr>
          <p:nvPr/>
        </p:nvSpPr>
        <p:spPr bwMode="auto">
          <a:xfrm>
            <a:off x="4581525" y="4941888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0" name="Line 166"/>
          <p:cNvSpPr>
            <a:spLocks noChangeShapeType="1"/>
          </p:cNvSpPr>
          <p:nvPr/>
        </p:nvSpPr>
        <p:spPr bwMode="auto">
          <a:xfrm>
            <a:off x="5230813" y="5302250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1" name="Line 167"/>
          <p:cNvSpPr>
            <a:spLocks noChangeShapeType="1"/>
          </p:cNvSpPr>
          <p:nvPr/>
        </p:nvSpPr>
        <p:spPr bwMode="auto">
          <a:xfrm flipH="1" flipV="1">
            <a:off x="4364038" y="4797425"/>
            <a:ext cx="217487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" name="Line 168"/>
          <p:cNvSpPr>
            <a:spLocks noChangeShapeType="1"/>
          </p:cNvSpPr>
          <p:nvPr/>
        </p:nvSpPr>
        <p:spPr bwMode="auto">
          <a:xfrm flipH="1" flipV="1">
            <a:off x="4724400" y="4652963"/>
            <a:ext cx="504825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3" name="Line 169"/>
          <p:cNvSpPr>
            <a:spLocks noChangeShapeType="1"/>
          </p:cNvSpPr>
          <p:nvPr/>
        </p:nvSpPr>
        <p:spPr bwMode="auto">
          <a:xfrm>
            <a:off x="4076700" y="4652963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4" name="Line 170"/>
          <p:cNvSpPr>
            <a:spLocks noChangeShapeType="1"/>
          </p:cNvSpPr>
          <p:nvPr/>
        </p:nvSpPr>
        <p:spPr bwMode="auto">
          <a:xfrm flipV="1">
            <a:off x="4076700" y="4652963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" name="Line 171"/>
          <p:cNvSpPr>
            <a:spLocks noChangeShapeType="1"/>
          </p:cNvSpPr>
          <p:nvPr/>
        </p:nvSpPr>
        <p:spPr bwMode="auto">
          <a:xfrm flipV="1">
            <a:off x="4724400" y="4652963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6" name="Line 172"/>
          <p:cNvSpPr>
            <a:spLocks noChangeShapeType="1"/>
          </p:cNvSpPr>
          <p:nvPr/>
        </p:nvSpPr>
        <p:spPr bwMode="auto">
          <a:xfrm>
            <a:off x="4076700" y="4797425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" name="Line 173"/>
          <p:cNvSpPr>
            <a:spLocks noChangeShapeType="1"/>
          </p:cNvSpPr>
          <p:nvPr/>
        </p:nvSpPr>
        <p:spPr bwMode="auto">
          <a:xfrm>
            <a:off x="4656138" y="5229225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8" name="Line 174"/>
          <p:cNvSpPr>
            <a:spLocks noChangeShapeType="1"/>
          </p:cNvSpPr>
          <p:nvPr/>
        </p:nvSpPr>
        <p:spPr bwMode="auto">
          <a:xfrm>
            <a:off x="5232400" y="4941888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9" name="Line 175"/>
          <p:cNvSpPr>
            <a:spLocks noChangeShapeType="1"/>
          </p:cNvSpPr>
          <p:nvPr/>
        </p:nvSpPr>
        <p:spPr bwMode="auto">
          <a:xfrm flipV="1">
            <a:off x="4943475" y="5157788"/>
            <a:ext cx="576263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" name="Line 176"/>
          <p:cNvSpPr>
            <a:spLocks noChangeShapeType="1"/>
          </p:cNvSpPr>
          <p:nvPr/>
        </p:nvSpPr>
        <p:spPr bwMode="auto">
          <a:xfrm flipV="1">
            <a:off x="4656138" y="4941888"/>
            <a:ext cx="576262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1" name="Line 177"/>
          <p:cNvSpPr>
            <a:spLocks noChangeShapeType="1"/>
          </p:cNvSpPr>
          <p:nvPr/>
        </p:nvSpPr>
        <p:spPr bwMode="auto">
          <a:xfrm flipH="1">
            <a:off x="3790950" y="5229225"/>
            <a:ext cx="2159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" name="Line 178"/>
          <p:cNvSpPr>
            <a:spLocks noChangeShapeType="1"/>
          </p:cNvSpPr>
          <p:nvPr/>
        </p:nvSpPr>
        <p:spPr bwMode="auto">
          <a:xfrm flipV="1">
            <a:off x="3790950" y="5373688"/>
            <a:ext cx="215900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" name="Line 179"/>
          <p:cNvSpPr>
            <a:spLocks noChangeShapeType="1"/>
          </p:cNvSpPr>
          <p:nvPr/>
        </p:nvSpPr>
        <p:spPr bwMode="auto">
          <a:xfrm flipV="1">
            <a:off x="4656138" y="5662613"/>
            <a:ext cx="576262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" name="Line 185"/>
          <p:cNvSpPr>
            <a:spLocks noChangeShapeType="1"/>
          </p:cNvSpPr>
          <p:nvPr/>
        </p:nvSpPr>
        <p:spPr bwMode="auto">
          <a:xfrm flipH="1">
            <a:off x="4872038" y="5661025"/>
            <a:ext cx="360362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5" name="Line 186"/>
          <p:cNvSpPr>
            <a:spLocks noChangeShapeType="1"/>
          </p:cNvSpPr>
          <p:nvPr/>
        </p:nvSpPr>
        <p:spPr bwMode="auto">
          <a:xfrm>
            <a:off x="4224338" y="6021388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6" name="Line 187"/>
          <p:cNvSpPr>
            <a:spLocks noChangeShapeType="1"/>
          </p:cNvSpPr>
          <p:nvPr/>
        </p:nvSpPr>
        <p:spPr bwMode="auto">
          <a:xfrm flipV="1">
            <a:off x="4224338" y="602138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7" name="Line 188"/>
          <p:cNvSpPr>
            <a:spLocks noChangeShapeType="1"/>
          </p:cNvSpPr>
          <p:nvPr/>
        </p:nvSpPr>
        <p:spPr bwMode="auto">
          <a:xfrm flipV="1">
            <a:off x="4872038" y="6021388"/>
            <a:ext cx="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8" name="Line 189"/>
          <p:cNvSpPr>
            <a:spLocks noChangeShapeType="1"/>
          </p:cNvSpPr>
          <p:nvPr/>
        </p:nvSpPr>
        <p:spPr bwMode="auto">
          <a:xfrm>
            <a:off x="4224338" y="6165850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9" name="Line 190"/>
          <p:cNvSpPr>
            <a:spLocks noChangeShapeType="1"/>
          </p:cNvSpPr>
          <p:nvPr/>
        </p:nvSpPr>
        <p:spPr bwMode="auto">
          <a:xfrm flipH="1">
            <a:off x="4295775" y="5949950"/>
            <a:ext cx="73025" cy="71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0" name="Picture 192" descr="kar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2636838"/>
            <a:ext cx="288131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Line 193"/>
          <p:cNvSpPr>
            <a:spLocks noChangeShapeType="1"/>
          </p:cNvSpPr>
          <p:nvPr/>
        </p:nvSpPr>
        <p:spPr bwMode="auto">
          <a:xfrm flipV="1">
            <a:off x="2855913" y="1412875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2" name="Line 194"/>
          <p:cNvSpPr>
            <a:spLocks noChangeShapeType="1"/>
          </p:cNvSpPr>
          <p:nvPr/>
        </p:nvSpPr>
        <p:spPr bwMode="auto">
          <a:xfrm flipV="1">
            <a:off x="3505200" y="1412875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" name="Line 195"/>
          <p:cNvSpPr>
            <a:spLocks noChangeShapeType="1"/>
          </p:cNvSpPr>
          <p:nvPr/>
        </p:nvSpPr>
        <p:spPr bwMode="auto">
          <a:xfrm>
            <a:off x="3144838" y="1412875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4" name="Line 196"/>
          <p:cNvSpPr>
            <a:spLocks noChangeShapeType="1"/>
          </p:cNvSpPr>
          <p:nvPr/>
        </p:nvSpPr>
        <p:spPr bwMode="auto">
          <a:xfrm flipV="1">
            <a:off x="1992313" y="1916113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5" name="Line 197"/>
          <p:cNvSpPr>
            <a:spLocks noChangeShapeType="1"/>
          </p:cNvSpPr>
          <p:nvPr/>
        </p:nvSpPr>
        <p:spPr bwMode="auto">
          <a:xfrm flipV="1">
            <a:off x="2640013" y="1916113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6" name="Line 198"/>
          <p:cNvSpPr>
            <a:spLocks noChangeShapeType="1"/>
          </p:cNvSpPr>
          <p:nvPr/>
        </p:nvSpPr>
        <p:spPr bwMode="auto">
          <a:xfrm>
            <a:off x="1992313" y="2133600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7" name="Line 199"/>
          <p:cNvSpPr>
            <a:spLocks noChangeShapeType="1"/>
          </p:cNvSpPr>
          <p:nvPr/>
        </p:nvSpPr>
        <p:spPr bwMode="auto">
          <a:xfrm>
            <a:off x="2279650" y="1916113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8" name="Line 200"/>
          <p:cNvSpPr>
            <a:spLocks noChangeShapeType="1"/>
          </p:cNvSpPr>
          <p:nvPr/>
        </p:nvSpPr>
        <p:spPr bwMode="auto">
          <a:xfrm>
            <a:off x="2279650" y="2636838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9" name="Line 201"/>
          <p:cNvSpPr>
            <a:spLocks noChangeShapeType="1"/>
          </p:cNvSpPr>
          <p:nvPr/>
        </p:nvSpPr>
        <p:spPr bwMode="auto">
          <a:xfrm>
            <a:off x="2928938" y="1916113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0" name="Line 202"/>
          <p:cNvSpPr>
            <a:spLocks noChangeShapeType="1"/>
          </p:cNvSpPr>
          <p:nvPr/>
        </p:nvSpPr>
        <p:spPr bwMode="auto">
          <a:xfrm flipV="1">
            <a:off x="2279650" y="2133600"/>
            <a:ext cx="0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1" name="Line 203"/>
          <p:cNvSpPr>
            <a:spLocks noChangeShapeType="1"/>
          </p:cNvSpPr>
          <p:nvPr/>
        </p:nvSpPr>
        <p:spPr bwMode="auto">
          <a:xfrm>
            <a:off x="4367213" y="1628775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2" name="Line 204"/>
          <p:cNvSpPr>
            <a:spLocks noChangeShapeType="1"/>
          </p:cNvSpPr>
          <p:nvPr/>
        </p:nvSpPr>
        <p:spPr bwMode="auto">
          <a:xfrm flipV="1">
            <a:off x="4367213" y="1412875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" name="Line 205"/>
          <p:cNvSpPr>
            <a:spLocks noChangeShapeType="1"/>
          </p:cNvSpPr>
          <p:nvPr/>
        </p:nvSpPr>
        <p:spPr bwMode="auto">
          <a:xfrm flipV="1">
            <a:off x="5016500" y="1412875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4" name="Line 206"/>
          <p:cNvSpPr>
            <a:spLocks noChangeShapeType="1"/>
          </p:cNvSpPr>
          <p:nvPr/>
        </p:nvSpPr>
        <p:spPr bwMode="auto">
          <a:xfrm>
            <a:off x="4656138" y="1412875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5" name="Line 207"/>
          <p:cNvSpPr>
            <a:spLocks noChangeShapeType="1"/>
          </p:cNvSpPr>
          <p:nvPr/>
        </p:nvSpPr>
        <p:spPr bwMode="auto">
          <a:xfrm flipH="1" flipV="1">
            <a:off x="4224338" y="1412875"/>
            <a:ext cx="144462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" name="Line 209"/>
          <p:cNvSpPr>
            <a:spLocks noChangeShapeType="1"/>
          </p:cNvSpPr>
          <p:nvPr/>
        </p:nvSpPr>
        <p:spPr bwMode="auto">
          <a:xfrm flipV="1">
            <a:off x="3648075" y="1412875"/>
            <a:ext cx="576263" cy="287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7" name="Line 210"/>
          <p:cNvSpPr>
            <a:spLocks noChangeShapeType="1"/>
          </p:cNvSpPr>
          <p:nvPr/>
        </p:nvSpPr>
        <p:spPr bwMode="auto">
          <a:xfrm flipV="1">
            <a:off x="3505200" y="1916113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8" name="Line 211"/>
          <p:cNvSpPr>
            <a:spLocks noChangeShapeType="1"/>
          </p:cNvSpPr>
          <p:nvPr/>
        </p:nvSpPr>
        <p:spPr bwMode="auto">
          <a:xfrm flipV="1">
            <a:off x="4152900" y="1916113"/>
            <a:ext cx="2889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9" name="Line 212"/>
          <p:cNvSpPr>
            <a:spLocks noChangeShapeType="1"/>
          </p:cNvSpPr>
          <p:nvPr/>
        </p:nvSpPr>
        <p:spPr bwMode="auto">
          <a:xfrm>
            <a:off x="3505200" y="2133600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0" name="Line 213"/>
          <p:cNvSpPr>
            <a:spLocks noChangeShapeType="1"/>
          </p:cNvSpPr>
          <p:nvPr/>
        </p:nvSpPr>
        <p:spPr bwMode="auto">
          <a:xfrm>
            <a:off x="3792538" y="1916113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1" name="Line 214"/>
          <p:cNvSpPr>
            <a:spLocks noChangeShapeType="1"/>
          </p:cNvSpPr>
          <p:nvPr/>
        </p:nvSpPr>
        <p:spPr bwMode="auto">
          <a:xfrm>
            <a:off x="4440238" y="1916113"/>
            <a:ext cx="0" cy="720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2" name="Line 215"/>
          <p:cNvSpPr>
            <a:spLocks noChangeShapeType="1"/>
          </p:cNvSpPr>
          <p:nvPr/>
        </p:nvSpPr>
        <p:spPr bwMode="auto">
          <a:xfrm>
            <a:off x="3792538" y="2636838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" name="Line 216"/>
          <p:cNvSpPr>
            <a:spLocks noChangeShapeType="1"/>
          </p:cNvSpPr>
          <p:nvPr/>
        </p:nvSpPr>
        <p:spPr bwMode="auto">
          <a:xfrm flipV="1">
            <a:off x="3792538" y="2133600"/>
            <a:ext cx="0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295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 nodeType="clickPar">
                      <p:stCondLst>
                        <p:cond delay="indefinite"/>
                      </p:stCondLst>
                      <p:childTnLst>
                        <p:par>
                          <p:cTn id="3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 nodeType="clickPar">
                      <p:stCondLst>
                        <p:cond delay="indefinite"/>
                      </p:stCondLst>
                      <p:childTnLst>
                        <p:par>
                          <p:cTn id="4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5" grpId="0" animBg="1"/>
      <p:bldP spid="58" grpId="0" animBg="1"/>
      <p:bldP spid="77" grpId="0" animBg="1"/>
      <p:bldP spid="78" grpId="0" animBg="1"/>
      <p:bldP spid="79" grpId="0" animBg="1"/>
      <p:bldP spid="10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2"/>
          <p:cNvSpPr>
            <a:spLocks noGrp="1"/>
          </p:cNvSpPr>
          <p:nvPr>
            <p:ph type="title"/>
          </p:nvPr>
        </p:nvSpPr>
        <p:spPr>
          <a:xfrm>
            <a:off x="622300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Kartónové krabice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331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A7C987-CC4A-48EC-A7DD-84E65F5E31CF}" type="slidenum">
              <a:rPr lang="cs-CZ" altLang="en-US" b="1"/>
              <a:pPr/>
              <a:t>29</a:t>
            </a:fld>
            <a:endParaRPr lang="cs-CZ" altLang="en-US" b="1"/>
          </a:p>
        </p:txBody>
      </p:sp>
      <p:sp>
        <p:nvSpPr>
          <p:cNvPr id="13317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Text Box 158"/>
          <p:cNvSpPr txBox="1">
            <a:spLocks noChangeArrowheads="1"/>
          </p:cNvSpPr>
          <p:nvPr/>
        </p:nvSpPr>
        <p:spPr bwMode="auto">
          <a:xfrm>
            <a:off x="46038" y="1484313"/>
            <a:ext cx="56181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Vlivy působící na pevnost kartónových krabic:</a:t>
            </a:r>
          </a:p>
        </p:txBody>
      </p:sp>
      <p:sp>
        <p:nvSpPr>
          <p:cNvPr id="8" name="Text Box 159"/>
          <p:cNvSpPr txBox="1">
            <a:spLocks noChangeArrowheads="1"/>
          </p:cNvSpPr>
          <p:nvPr/>
        </p:nvSpPr>
        <p:spPr bwMode="auto">
          <a:xfrm>
            <a:off x="1125538" y="2062163"/>
            <a:ext cx="3743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Char char="•"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Vlhkost, teplota</a:t>
            </a:r>
          </a:p>
        </p:txBody>
      </p:sp>
      <p:sp>
        <p:nvSpPr>
          <p:cNvPr id="9" name="Text Box 160"/>
          <p:cNvSpPr txBox="1">
            <a:spLocks noChangeArrowheads="1"/>
          </p:cNvSpPr>
          <p:nvPr/>
        </p:nvSpPr>
        <p:spPr bwMode="auto">
          <a:xfrm>
            <a:off x="1125538" y="2349500"/>
            <a:ext cx="3743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Char char="•"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Způsob provedení spojů</a:t>
            </a:r>
          </a:p>
        </p:txBody>
      </p:sp>
      <p:sp>
        <p:nvSpPr>
          <p:cNvPr id="10" name="Text Box 161"/>
          <p:cNvSpPr txBox="1">
            <a:spLocks noChangeArrowheads="1"/>
          </p:cNvSpPr>
          <p:nvPr/>
        </p:nvSpPr>
        <p:spPr bwMode="auto">
          <a:xfrm>
            <a:off x="1125538" y="2638425"/>
            <a:ext cx="37433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Char char="•"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Způsob uložení na palety</a:t>
            </a:r>
          </a:p>
        </p:txBody>
      </p:sp>
      <p:grpSp>
        <p:nvGrpSpPr>
          <p:cNvPr id="11" name="Group 162"/>
          <p:cNvGrpSpPr>
            <a:grpSpLocks/>
          </p:cNvGrpSpPr>
          <p:nvPr/>
        </p:nvGrpSpPr>
        <p:grpSpPr bwMode="auto">
          <a:xfrm>
            <a:off x="4870450" y="3533775"/>
            <a:ext cx="576263" cy="431800"/>
            <a:chOff x="2335" y="1253"/>
            <a:chExt cx="363" cy="272"/>
          </a:xfrm>
        </p:grpSpPr>
        <p:sp>
          <p:nvSpPr>
            <p:cNvPr id="13430" name="Line 163"/>
            <p:cNvSpPr>
              <a:spLocks noChangeShapeType="1"/>
            </p:cNvSpPr>
            <p:nvPr/>
          </p:nvSpPr>
          <p:spPr bwMode="auto">
            <a:xfrm>
              <a:off x="2335" y="1344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1" name="Line 164"/>
            <p:cNvSpPr>
              <a:spLocks noChangeShapeType="1"/>
            </p:cNvSpPr>
            <p:nvPr/>
          </p:nvSpPr>
          <p:spPr bwMode="auto">
            <a:xfrm>
              <a:off x="2335" y="1344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2" name="Line 165"/>
            <p:cNvSpPr>
              <a:spLocks noChangeShapeType="1"/>
            </p:cNvSpPr>
            <p:nvPr/>
          </p:nvSpPr>
          <p:spPr bwMode="auto">
            <a:xfrm>
              <a:off x="2517" y="1344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3" name="Line 166"/>
            <p:cNvSpPr>
              <a:spLocks noChangeShapeType="1"/>
            </p:cNvSpPr>
            <p:nvPr/>
          </p:nvSpPr>
          <p:spPr bwMode="auto">
            <a:xfrm>
              <a:off x="2517" y="1253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4" name="Line 167"/>
            <p:cNvSpPr>
              <a:spLocks noChangeShapeType="1"/>
            </p:cNvSpPr>
            <p:nvPr/>
          </p:nvSpPr>
          <p:spPr bwMode="auto">
            <a:xfrm flipV="1">
              <a:off x="2517" y="1253"/>
              <a:ext cx="181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5" name="Line 168"/>
            <p:cNvSpPr>
              <a:spLocks noChangeShapeType="1"/>
            </p:cNvSpPr>
            <p:nvPr/>
          </p:nvSpPr>
          <p:spPr bwMode="auto">
            <a:xfrm flipV="1">
              <a:off x="2517" y="1434"/>
              <a:ext cx="181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6" name="Line 169"/>
            <p:cNvSpPr>
              <a:spLocks noChangeShapeType="1"/>
            </p:cNvSpPr>
            <p:nvPr/>
          </p:nvSpPr>
          <p:spPr bwMode="auto">
            <a:xfrm flipV="1">
              <a:off x="2335" y="1253"/>
              <a:ext cx="181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7" name="Line 170"/>
            <p:cNvSpPr>
              <a:spLocks noChangeShapeType="1"/>
            </p:cNvSpPr>
            <p:nvPr/>
          </p:nvSpPr>
          <p:spPr bwMode="auto">
            <a:xfrm>
              <a:off x="2698" y="1253"/>
              <a:ext cx="0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38" name="Line 171"/>
            <p:cNvSpPr>
              <a:spLocks noChangeShapeType="1"/>
            </p:cNvSpPr>
            <p:nvPr/>
          </p:nvSpPr>
          <p:spPr bwMode="auto">
            <a:xfrm>
              <a:off x="2335" y="1525"/>
              <a:ext cx="18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1" name="Rectangle 182"/>
          <p:cNvSpPr>
            <a:spLocks noChangeArrowheads="1"/>
          </p:cNvSpPr>
          <p:nvPr/>
        </p:nvSpPr>
        <p:spPr bwMode="auto">
          <a:xfrm>
            <a:off x="4870450" y="3965575"/>
            <a:ext cx="287338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83"/>
          <p:cNvSpPr>
            <a:spLocks noChangeArrowheads="1"/>
          </p:cNvSpPr>
          <p:nvPr/>
        </p:nvSpPr>
        <p:spPr bwMode="auto">
          <a:xfrm>
            <a:off x="4870450" y="4252913"/>
            <a:ext cx="287338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184"/>
          <p:cNvSpPr>
            <a:spLocks noChangeArrowheads="1"/>
          </p:cNvSpPr>
          <p:nvPr/>
        </p:nvSpPr>
        <p:spPr bwMode="auto">
          <a:xfrm>
            <a:off x="4583113" y="4252913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185"/>
          <p:cNvSpPr>
            <a:spLocks noChangeArrowheads="1"/>
          </p:cNvSpPr>
          <p:nvPr/>
        </p:nvSpPr>
        <p:spPr bwMode="auto">
          <a:xfrm>
            <a:off x="4583113" y="3965575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186"/>
          <p:cNvSpPr>
            <a:spLocks noChangeArrowheads="1"/>
          </p:cNvSpPr>
          <p:nvPr/>
        </p:nvSpPr>
        <p:spPr bwMode="auto">
          <a:xfrm>
            <a:off x="4583113" y="3676650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187"/>
          <p:cNvSpPr>
            <a:spLocks noChangeArrowheads="1"/>
          </p:cNvSpPr>
          <p:nvPr/>
        </p:nvSpPr>
        <p:spPr bwMode="auto">
          <a:xfrm>
            <a:off x="4294188" y="3676650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188"/>
          <p:cNvSpPr>
            <a:spLocks noChangeArrowheads="1"/>
          </p:cNvSpPr>
          <p:nvPr/>
        </p:nvSpPr>
        <p:spPr bwMode="auto">
          <a:xfrm>
            <a:off x="4294188" y="3965575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189"/>
          <p:cNvSpPr>
            <a:spLocks noChangeArrowheads="1"/>
          </p:cNvSpPr>
          <p:nvPr/>
        </p:nvSpPr>
        <p:spPr bwMode="auto">
          <a:xfrm>
            <a:off x="4294188" y="4252913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ine 191"/>
          <p:cNvSpPr>
            <a:spLocks noChangeShapeType="1"/>
          </p:cNvSpPr>
          <p:nvPr/>
        </p:nvSpPr>
        <p:spPr bwMode="auto">
          <a:xfrm flipV="1">
            <a:off x="5159375" y="4110038"/>
            <a:ext cx="287338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192"/>
          <p:cNvSpPr>
            <a:spLocks noChangeShapeType="1"/>
          </p:cNvSpPr>
          <p:nvPr/>
        </p:nvSpPr>
        <p:spPr bwMode="auto">
          <a:xfrm>
            <a:off x="5446713" y="3821113"/>
            <a:ext cx="0" cy="5762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193"/>
          <p:cNvSpPr>
            <a:spLocks noChangeShapeType="1"/>
          </p:cNvSpPr>
          <p:nvPr/>
        </p:nvSpPr>
        <p:spPr bwMode="auto">
          <a:xfrm flipV="1">
            <a:off x="5159375" y="4397375"/>
            <a:ext cx="287338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195"/>
          <p:cNvSpPr>
            <a:spLocks noChangeShapeType="1"/>
          </p:cNvSpPr>
          <p:nvPr/>
        </p:nvSpPr>
        <p:spPr bwMode="auto">
          <a:xfrm flipV="1">
            <a:off x="5446713" y="3389313"/>
            <a:ext cx="287337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196"/>
          <p:cNvSpPr>
            <a:spLocks noChangeShapeType="1"/>
          </p:cNvSpPr>
          <p:nvPr/>
        </p:nvSpPr>
        <p:spPr bwMode="auto">
          <a:xfrm flipV="1">
            <a:off x="5446713" y="3676650"/>
            <a:ext cx="287337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197"/>
          <p:cNvSpPr>
            <a:spLocks noChangeShapeType="1"/>
          </p:cNvSpPr>
          <p:nvPr/>
        </p:nvSpPr>
        <p:spPr bwMode="auto">
          <a:xfrm flipV="1">
            <a:off x="5446713" y="3965575"/>
            <a:ext cx="287337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198"/>
          <p:cNvSpPr>
            <a:spLocks noChangeShapeType="1"/>
          </p:cNvSpPr>
          <p:nvPr/>
        </p:nvSpPr>
        <p:spPr bwMode="auto">
          <a:xfrm flipV="1">
            <a:off x="5446713" y="4252913"/>
            <a:ext cx="287337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199"/>
          <p:cNvSpPr>
            <a:spLocks noChangeShapeType="1"/>
          </p:cNvSpPr>
          <p:nvPr/>
        </p:nvSpPr>
        <p:spPr bwMode="auto">
          <a:xfrm flipV="1">
            <a:off x="5159375" y="3389313"/>
            <a:ext cx="287338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200"/>
          <p:cNvSpPr>
            <a:spLocks noChangeShapeType="1"/>
          </p:cNvSpPr>
          <p:nvPr/>
        </p:nvSpPr>
        <p:spPr bwMode="auto">
          <a:xfrm flipV="1">
            <a:off x="4294188" y="3533775"/>
            <a:ext cx="287337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201"/>
          <p:cNvSpPr>
            <a:spLocks noChangeShapeType="1"/>
          </p:cNvSpPr>
          <p:nvPr/>
        </p:nvSpPr>
        <p:spPr bwMode="auto">
          <a:xfrm flipV="1">
            <a:off x="4583113" y="3533775"/>
            <a:ext cx="287337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" name="Line 202"/>
          <p:cNvSpPr>
            <a:spLocks noChangeShapeType="1"/>
          </p:cNvSpPr>
          <p:nvPr/>
        </p:nvSpPr>
        <p:spPr bwMode="auto">
          <a:xfrm>
            <a:off x="5735638" y="3389313"/>
            <a:ext cx="0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2" name="Line 203"/>
          <p:cNvSpPr>
            <a:spLocks noChangeShapeType="1"/>
          </p:cNvSpPr>
          <p:nvPr/>
        </p:nvSpPr>
        <p:spPr bwMode="auto">
          <a:xfrm flipH="1">
            <a:off x="4510088" y="3533775"/>
            <a:ext cx="9366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" name="Line 204"/>
          <p:cNvSpPr>
            <a:spLocks noChangeShapeType="1"/>
          </p:cNvSpPr>
          <p:nvPr/>
        </p:nvSpPr>
        <p:spPr bwMode="auto">
          <a:xfrm flipH="1">
            <a:off x="4799013" y="3389313"/>
            <a:ext cx="9366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" name="Line 205"/>
          <p:cNvSpPr>
            <a:spLocks noChangeShapeType="1"/>
          </p:cNvSpPr>
          <p:nvPr/>
        </p:nvSpPr>
        <p:spPr bwMode="auto">
          <a:xfrm flipV="1">
            <a:off x="4294188" y="3389313"/>
            <a:ext cx="504825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" name="Line 206"/>
          <p:cNvSpPr>
            <a:spLocks noChangeShapeType="1"/>
          </p:cNvSpPr>
          <p:nvPr/>
        </p:nvSpPr>
        <p:spPr bwMode="auto">
          <a:xfrm flipV="1">
            <a:off x="4583113" y="3389313"/>
            <a:ext cx="504825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" name="Line 241"/>
          <p:cNvSpPr>
            <a:spLocks noChangeShapeType="1"/>
          </p:cNvSpPr>
          <p:nvPr/>
        </p:nvSpPr>
        <p:spPr bwMode="auto">
          <a:xfrm>
            <a:off x="2566988" y="4541838"/>
            <a:ext cx="8651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Rectangle 242"/>
          <p:cNvSpPr>
            <a:spLocks noChangeArrowheads="1"/>
          </p:cNvSpPr>
          <p:nvPr/>
        </p:nvSpPr>
        <p:spPr bwMode="auto">
          <a:xfrm>
            <a:off x="2566988" y="4252913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Line 243"/>
          <p:cNvSpPr>
            <a:spLocks noChangeShapeType="1"/>
          </p:cNvSpPr>
          <p:nvPr/>
        </p:nvSpPr>
        <p:spPr bwMode="auto">
          <a:xfrm>
            <a:off x="2854325" y="4252913"/>
            <a:ext cx="5762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244"/>
          <p:cNvSpPr>
            <a:spLocks noChangeShapeType="1"/>
          </p:cNvSpPr>
          <p:nvPr/>
        </p:nvSpPr>
        <p:spPr bwMode="auto">
          <a:xfrm>
            <a:off x="3430588" y="4252913"/>
            <a:ext cx="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245"/>
          <p:cNvSpPr>
            <a:spLocks noChangeShapeType="1"/>
          </p:cNvSpPr>
          <p:nvPr/>
        </p:nvSpPr>
        <p:spPr bwMode="auto">
          <a:xfrm flipV="1">
            <a:off x="3430588" y="4110038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247"/>
          <p:cNvSpPr>
            <a:spLocks noChangeShapeType="1"/>
          </p:cNvSpPr>
          <p:nvPr/>
        </p:nvSpPr>
        <p:spPr bwMode="auto">
          <a:xfrm flipV="1">
            <a:off x="3430588" y="4397375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" name="Line 248"/>
          <p:cNvSpPr>
            <a:spLocks noChangeShapeType="1"/>
          </p:cNvSpPr>
          <p:nvPr/>
        </p:nvSpPr>
        <p:spPr bwMode="auto">
          <a:xfrm>
            <a:off x="3646488" y="4110038"/>
            <a:ext cx="0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" name="Line 249"/>
          <p:cNvSpPr>
            <a:spLocks noChangeShapeType="1"/>
          </p:cNvSpPr>
          <p:nvPr/>
        </p:nvSpPr>
        <p:spPr bwMode="auto">
          <a:xfrm flipV="1">
            <a:off x="3646488" y="3894138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4" name="Line 250"/>
          <p:cNvSpPr>
            <a:spLocks noChangeShapeType="1"/>
          </p:cNvSpPr>
          <p:nvPr/>
        </p:nvSpPr>
        <p:spPr bwMode="auto">
          <a:xfrm flipV="1">
            <a:off x="3646488" y="4181475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5" name="Line 251"/>
          <p:cNvSpPr>
            <a:spLocks noChangeShapeType="1"/>
          </p:cNvSpPr>
          <p:nvPr/>
        </p:nvSpPr>
        <p:spPr bwMode="auto">
          <a:xfrm>
            <a:off x="3935413" y="3894138"/>
            <a:ext cx="0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Rectangle 252"/>
          <p:cNvSpPr>
            <a:spLocks noChangeArrowheads="1"/>
          </p:cNvSpPr>
          <p:nvPr/>
        </p:nvSpPr>
        <p:spPr bwMode="auto">
          <a:xfrm>
            <a:off x="3143250" y="3965575"/>
            <a:ext cx="287338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Line 253"/>
          <p:cNvSpPr>
            <a:spLocks noChangeShapeType="1"/>
          </p:cNvSpPr>
          <p:nvPr/>
        </p:nvSpPr>
        <p:spPr bwMode="auto">
          <a:xfrm>
            <a:off x="2566988" y="3965575"/>
            <a:ext cx="5762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254"/>
          <p:cNvSpPr>
            <a:spLocks noChangeShapeType="1"/>
          </p:cNvSpPr>
          <p:nvPr/>
        </p:nvSpPr>
        <p:spPr bwMode="auto">
          <a:xfrm>
            <a:off x="3143250" y="3965575"/>
            <a:ext cx="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" name="Line 255"/>
          <p:cNvSpPr>
            <a:spLocks noChangeShapeType="1"/>
          </p:cNvSpPr>
          <p:nvPr/>
        </p:nvSpPr>
        <p:spPr bwMode="auto">
          <a:xfrm>
            <a:off x="2566988" y="3965575"/>
            <a:ext cx="0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0" name="Rectangle 256"/>
          <p:cNvSpPr>
            <a:spLocks noChangeArrowheads="1"/>
          </p:cNvSpPr>
          <p:nvPr/>
        </p:nvSpPr>
        <p:spPr bwMode="auto">
          <a:xfrm>
            <a:off x="2566988" y="3676650"/>
            <a:ext cx="287337" cy="288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Line 257"/>
          <p:cNvSpPr>
            <a:spLocks noChangeShapeType="1"/>
          </p:cNvSpPr>
          <p:nvPr/>
        </p:nvSpPr>
        <p:spPr bwMode="auto">
          <a:xfrm>
            <a:off x="2854325" y="3676650"/>
            <a:ext cx="5762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" name="Line 258"/>
          <p:cNvSpPr>
            <a:spLocks noChangeShapeType="1"/>
          </p:cNvSpPr>
          <p:nvPr/>
        </p:nvSpPr>
        <p:spPr bwMode="auto">
          <a:xfrm>
            <a:off x="3430588" y="3676650"/>
            <a:ext cx="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" name="Line 259"/>
          <p:cNvSpPr>
            <a:spLocks noChangeShapeType="1"/>
          </p:cNvSpPr>
          <p:nvPr/>
        </p:nvSpPr>
        <p:spPr bwMode="auto">
          <a:xfrm>
            <a:off x="2854325" y="3676650"/>
            <a:ext cx="0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" name="Line 261"/>
          <p:cNvSpPr>
            <a:spLocks noChangeShapeType="1"/>
          </p:cNvSpPr>
          <p:nvPr/>
        </p:nvSpPr>
        <p:spPr bwMode="auto">
          <a:xfrm>
            <a:off x="3430588" y="3965575"/>
            <a:ext cx="0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5" name="Line 262"/>
          <p:cNvSpPr>
            <a:spLocks noChangeShapeType="1"/>
          </p:cNvSpPr>
          <p:nvPr/>
        </p:nvSpPr>
        <p:spPr bwMode="auto">
          <a:xfrm flipV="1">
            <a:off x="3430588" y="3749675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" name="Line 263"/>
          <p:cNvSpPr>
            <a:spLocks noChangeShapeType="1"/>
          </p:cNvSpPr>
          <p:nvPr/>
        </p:nvSpPr>
        <p:spPr bwMode="auto">
          <a:xfrm flipV="1">
            <a:off x="3430588" y="4037013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" name="Line 264"/>
          <p:cNvSpPr>
            <a:spLocks noChangeShapeType="1"/>
          </p:cNvSpPr>
          <p:nvPr/>
        </p:nvSpPr>
        <p:spPr bwMode="auto">
          <a:xfrm>
            <a:off x="3719513" y="3749675"/>
            <a:ext cx="0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8" name="Line 265"/>
          <p:cNvSpPr>
            <a:spLocks noChangeShapeType="1"/>
          </p:cNvSpPr>
          <p:nvPr/>
        </p:nvSpPr>
        <p:spPr bwMode="auto">
          <a:xfrm>
            <a:off x="3430588" y="3676650"/>
            <a:ext cx="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" name="Line 266"/>
          <p:cNvSpPr>
            <a:spLocks noChangeShapeType="1"/>
          </p:cNvSpPr>
          <p:nvPr/>
        </p:nvSpPr>
        <p:spPr bwMode="auto">
          <a:xfrm flipV="1">
            <a:off x="3430588" y="3533775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" name="Line 267"/>
          <p:cNvSpPr>
            <a:spLocks noChangeShapeType="1"/>
          </p:cNvSpPr>
          <p:nvPr/>
        </p:nvSpPr>
        <p:spPr bwMode="auto">
          <a:xfrm flipV="1">
            <a:off x="3430588" y="3821113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" name="Line 268"/>
          <p:cNvSpPr>
            <a:spLocks noChangeShapeType="1"/>
          </p:cNvSpPr>
          <p:nvPr/>
        </p:nvSpPr>
        <p:spPr bwMode="auto">
          <a:xfrm>
            <a:off x="3646488" y="3533775"/>
            <a:ext cx="0" cy="2873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2" name="Line 269"/>
          <p:cNvSpPr>
            <a:spLocks noChangeShapeType="1"/>
          </p:cNvSpPr>
          <p:nvPr/>
        </p:nvSpPr>
        <p:spPr bwMode="auto">
          <a:xfrm>
            <a:off x="3719513" y="3748088"/>
            <a:ext cx="0" cy="2889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" name="Line 270"/>
          <p:cNvSpPr>
            <a:spLocks noChangeShapeType="1"/>
          </p:cNvSpPr>
          <p:nvPr/>
        </p:nvSpPr>
        <p:spPr bwMode="auto">
          <a:xfrm flipV="1">
            <a:off x="3719513" y="3605213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4" name="Line 271"/>
          <p:cNvSpPr>
            <a:spLocks noChangeShapeType="1"/>
          </p:cNvSpPr>
          <p:nvPr/>
        </p:nvSpPr>
        <p:spPr bwMode="auto">
          <a:xfrm flipV="1">
            <a:off x="3719513" y="3892550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" name="Line 272"/>
          <p:cNvSpPr>
            <a:spLocks noChangeShapeType="1"/>
          </p:cNvSpPr>
          <p:nvPr/>
        </p:nvSpPr>
        <p:spPr bwMode="auto">
          <a:xfrm>
            <a:off x="3935413" y="3605213"/>
            <a:ext cx="0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" name="Line 273"/>
          <p:cNvSpPr>
            <a:spLocks noChangeShapeType="1"/>
          </p:cNvSpPr>
          <p:nvPr/>
        </p:nvSpPr>
        <p:spPr bwMode="auto">
          <a:xfrm>
            <a:off x="3644900" y="3535363"/>
            <a:ext cx="0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7" name="Line 274"/>
          <p:cNvSpPr>
            <a:spLocks noChangeShapeType="1"/>
          </p:cNvSpPr>
          <p:nvPr/>
        </p:nvSpPr>
        <p:spPr bwMode="auto">
          <a:xfrm flipV="1">
            <a:off x="3644900" y="3319463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" name="Line 275"/>
          <p:cNvSpPr>
            <a:spLocks noChangeShapeType="1"/>
          </p:cNvSpPr>
          <p:nvPr/>
        </p:nvSpPr>
        <p:spPr bwMode="auto">
          <a:xfrm flipV="1">
            <a:off x="3644900" y="3606800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9" name="Line 276"/>
          <p:cNvSpPr>
            <a:spLocks noChangeShapeType="1"/>
          </p:cNvSpPr>
          <p:nvPr/>
        </p:nvSpPr>
        <p:spPr bwMode="auto">
          <a:xfrm>
            <a:off x="3933825" y="3319463"/>
            <a:ext cx="0" cy="2873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" name="Line 278"/>
          <p:cNvSpPr>
            <a:spLocks noChangeShapeType="1"/>
          </p:cNvSpPr>
          <p:nvPr/>
        </p:nvSpPr>
        <p:spPr bwMode="auto">
          <a:xfrm flipV="1">
            <a:off x="2854325" y="3533775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" name="Line 279"/>
          <p:cNvSpPr>
            <a:spLocks noChangeShapeType="1"/>
          </p:cNvSpPr>
          <p:nvPr/>
        </p:nvSpPr>
        <p:spPr bwMode="auto">
          <a:xfrm>
            <a:off x="3070225" y="3533775"/>
            <a:ext cx="5762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" name="Line 280"/>
          <p:cNvSpPr>
            <a:spLocks noChangeShapeType="1"/>
          </p:cNvSpPr>
          <p:nvPr/>
        </p:nvSpPr>
        <p:spPr bwMode="auto">
          <a:xfrm flipV="1">
            <a:off x="2565400" y="3460750"/>
            <a:ext cx="290513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" name="Line 281"/>
          <p:cNvSpPr>
            <a:spLocks noChangeShapeType="1"/>
          </p:cNvSpPr>
          <p:nvPr/>
        </p:nvSpPr>
        <p:spPr bwMode="auto">
          <a:xfrm flipV="1">
            <a:off x="2854325" y="3460750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4" name="Line 282"/>
          <p:cNvSpPr>
            <a:spLocks noChangeShapeType="1"/>
          </p:cNvSpPr>
          <p:nvPr/>
        </p:nvSpPr>
        <p:spPr bwMode="auto">
          <a:xfrm>
            <a:off x="2854325" y="3460750"/>
            <a:ext cx="2889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5" name="Line 283"/>
          <p:cNvSpPr>
            <a:spLocks noChangeShapeType="1"/>
          </p:cNvSpPr>
          <p:nvPr/>
        </p:nvSpPr>
        <p:spPr bwMode="auto">
          <a:xfrm flipV="1">
            <a:off x="3359150" y="3317875"/>
            <a:ext cx="288925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6" name="Line 284"/>
          <p:cNvSpPr>
            <a:spLocks noChangeShapeType="1"/>
          </p:cNvSpPr>
          <p:nvPr/>
        </p:nvSpPr>
        <p:spPr bwMode="auto">
          <a:xfrm>
            <a:off x="3646488" y="3317875"/>
            <a:ext cx="2889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7" name="Line 285"/>
          <p:cNvSpPr>
            <a:spLocks noChangeShapeType="1"/>
          </p:cNvSpPr>
          <p:nvPr/>
        </p:nvSpPr>
        <p:spPr bwMode="auto">
          <a:xfrm>
            <a:off x="2854325" y="3460750"/>
            <a:ext cx="5762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" name="Line 286"/>
          <p:cNvSpPr>
            <a:spLocks noChangeShapeType="1"/>
          </p:cNvSpPr>
          <p:nvPr/>
        </p:nvSpPr>
        <p:spPr bwMode="auto">
          <a:xfrm>
            <a:off x="3070225" y="3317875"/>
            <a:ext cx="5762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9" name="Line 287"/>
          <p:cNvSpPr>
            <a:spLocks noChangeShapeType="1"/>
          </p:cNvSpPr>
          <p:nvPr/>
        </p:nvSpPr>
        <p:spPr bwMode="auto">
          <a:xfrm flipV="1">
            <a:off x="2854325" y="3317875"/>
            <a:ext cx="215900" cy="142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" name="Line 288"/>
          <p:cNvSpPr>
            <a:spLocks noChangeShapeType="1"/>
          </p:cNvSpPr>
          <p:nvPr/>
        </p:nvSpPr>
        <p:spPr bwMode="auto">
          <a:xfrm>
            <a:off x="3143250" y="3460750"/>
            <a:ext cx="0" cy="73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" name="Line 289"/>
          <p:cNvSpPr>
            <a:spLocks noChangeShapeType="1"/>
          </p:cNvSpPr>
          <p:nvPr/>
        </p:nvSpPr>
        <p:spPr bwMode="auto">
          <a:xfrm>
            <a:off x="2566988" y="4684713"/>
            <a:ext cx="863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" name="Line 290"/>
          <p:cNvSpPr>
            <a:spLocks noChangeShapeType="1"/>
          </p:cNvSpPr>
          <p:nvPr/>
        </p:nvSpPr>
        <p:spPr bwMode="auto">
          <a:xfrm flipV="1">
            <a:off x="3430588" y="4324350"/>
            <a:ext cx="504825" cy="360363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" name="Rectangle 291"/>
          <p:cNvSpPr>
            <a:spLocks noChangeArrowheads="1"/>
          </p:cNvSpPr>
          <p:nvPr/>
        </p:nvSpPr>
        <p:spPr bwMode="auto">
          <a:xfrm>
            <a:off x="2566988" y="4540250"/>
            <a:ext cx="144462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 292"/>
          <p:cNvSpPr>
            <a:spLocks noChangeArrowheads="1"/>
          </p:cNvSpPr>
          <p:nvPr/>
        </p:nvSpPr>
        <p:spPr bwMode="auto">
          <a:xfrm>
            <a:off x="3286125" y="4540250"/>
            <a:ext cx="144463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293"/>
          <p:cNvSpPr>
            <a:spLocks noChangeArrowheads="1"/>
          </p:cNvSpPr>
          <p:nvPr/>
        </p:nvSpPr>
        <p:spPr bwMode="auto">
          <a:xfrm>
            <a:off x="2927350" y="4540250"/>
            <a:ext cx="144463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Line 295"/>
          <p:cNvSpPr>
            <a:spLocks noChangeShapeType="1"/>
          </p:cNvSpPr>
          <p:nvPr/>
        </p:nvSpPr>
        <p:spPr bwMode="auto">
          <a:xfrm>
            <a:off x="3502025" y="446881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7" name="Line 297"/>
          <p:cNvSpPr>
            <a:spLocks noChangeShapeType="1"/>
          </p:cNvSpPr>
          <p:nvPr/>
        </p:nvSpPr>
        <p:spPr bwMode="auto">
          <a:xfrm>
            <a:off x="3935413" y="4179888"/>
            <a:ext cx="0" cy="142875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8" name="Line 298"/>
          <p:cNvSpPr>
            <a:spLocks noChangeShapeType="1"/>
          </p:cNvSpPr>
          <p:nvPr/>
        </p:nvSpPr>
        <p:spPr bwMode="auto">
          <a:xfrm>
            <a:off x="3862388" y="42513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9" name="Line 299"/>
          <p:cNvSpPr>
            <a:spLocks noChangeShapeType="1"/>
          </p:cNvSpPr>
          <p:nvPr/>
        </p:nvSpPr>
        <p:spPr bwMode="auto">
          <a:xfrm>
            <a:off x="3646488" y="439578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0" name="Line 300"/>
          <p:cNvSpPr>
            <a:spLocks noChangeShapeType="1"/>
          </p:cNvSpPr>
          <p:nvPr/>
        </p:nvSpPr>
        <p:spPr bwMode="auto">
          <a:xfrm>
            <a:off x="3717925" y="4324350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1" name="Line 301"/>
          <p:cNvSpPr>
            <a:spLocks noChangeShapeType="1"/>
          </p:cNvSpPr>
          <p:nvPr/>
        </p:nvSpPr>
        <p:spPr bwMode="auto">
          <a:xfrm flipV="1">
            <a:off x="2709863" y="4540250"/>
            <a:ext cx="2174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" name="Line 302"/>
          <p:cNvSpPr>
            <a:spLocks noChangeShapeType="1"/>
          </p:cNvSpPr>
          <p:nvPr/>
        </p:nvSpPr>
        <p:spPr bwMode="auto">
          <a:xfrm flipV="1">
            <a:off x="3070225" y="4540250"/>
            <a:ext cx="2174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" name="Line 303"/>
          <p:cNvSpPr>
            <a:spLocks noChangeShapeType="1"/>
          </p:cNvSpPr>
          <p:nvPr/>
        </p:nvSpPr>
        <p:spPr bwMode="auto">
          <a:xfrm flipH="1">
            <a:off x="3502025" y="45402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" name="Line 304"/>
          <p:cNvSpPr>
            <a:spLocks noChangeShapeType="1"/>
          </p:cNvSpPr>
          <p:nvPr/>
        </p:nvSpPr>
        <p:spPr bwMode="auto">
          <a:xfrm flipH="1">
            <a:off x="3717925" y="4395788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5" name="Line 305"/>
          <p:cNvSpPr>
            <a:spLocks noChangeShapeType="1"/>
          </p:cNvSpPr>
          <p:nvPr/>
        </p:nvSpPr>
        <p:spPr bwMode="auto">
          <a:xfrm>
            <a:off x="4295775" y="4541838"/>
            <a:ext cx="8651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6" name="Line 307"/>
          <p:cNvSpPr>
            <a:spLocks noChangeShapeType="1"/>
          </p:cNvSpPr>
          <p:nvPr/>
        </p:nvSpPr>
        <p:spPr bwMode="auto">
          <a:xfrm>
            <a:off x="4295775" y="4684713"/>
            <a:ext cx="8636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7" name="Line 308"/>
          <p:cNvSpPr>
            <a:spLocks noChangeShapeType="1"/>
          </p:cNvSpPr>
          <p:nvPr/>
        </p:nvSpPr>
        <p:spPr bwMode="auto">
          <a:xfrm flipV="1">
            <a:off x="5159375" y="4395788"/>
            <a:ext cx="576263" cy="288925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8" name="Rectangle 309"/>
          <p:cNvSpPr>
            <a:spLocks noChangeArrowheads="1"/>
          </p:cNvSpPr>
          <p:nvPr/>
        </p:nvSpPr>
        <p:spPr bwMode="auto">
          <a:xfrm>
            <a:off x="4295775" y="4540250"/>
            <a:ext cx="144463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ectangle 310"/>
          <p:cNvSpPr>
            <a:spLocks noChangeArrowheads="1"/>
          </p:cNvSpPr>
          <p:nvPr/>
        </p:nvSpPr>
        <p:spPr bwMode="auto">
          <a:xfrm>
            <a:off x="5014913" y="4540250"/>
            <a:ext cx="144462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tangle 311"/>
          <p:cNvSpPr>
            <a:spLocks noChangeArrowheads="1"/>
          </p:cNvSpPr>
          <p:nvPr/>
        </p:nvSpPr>
        <p:spPr bwMode="auto">
          <a:xfrm>
            <a:off x="4656138" y="4540250"/>
            <a:ext cx="144462" cy="1444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Line 315"/>
          <p:cNvSpPr>
            <a:spLocks noChangeShapeType="1"/>
          </p:cNvSpPr>
          <p:nvPr/>
        </p:nvSpPr>
        <p:spPr bwMode="auto">
          <a:xfrm flipV="1">
            <a:off x="4438650" y="4540250"/>
            <a:ext cx="2174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" name="Line 316"/>
          <p:cNvSpPr>
            <a:spLocks noChangeShapeType="1"/>
          </p:cNvSpPr>
          <p:nvPr/>
        </p:nvSpPr>
        <p:spPr bwMode="auto">
          <a:xfrm flipV="1">
            <a:off x="4799013" y="4540250"/>
            <a:ext cx="217487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3" name="Line 319"/>
          <p:cNvSpPr>
            <a:spLocks noChangeShapeType="1"/>
          </p:cNvSpPr>
          <p:nvPr/>
        </p:nvSpPr>
        <p:spPr bwMode="auto">
          <a:xfrm>
            <a:off x="5302250" y="4468813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4" name="Line 320"/>
          <p:cNvSpPr>
            <a:spLocks noChangeShapeType="1"/>
          </p:cNvSpPr>
          <p:nvPr/>
        </p:nvSpPr>
        <p:spPr bwMode="auto">
          <a:xfrm>
            <a:off x="5446713" y="4395788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" name="Line 321"/>
          <p:cNvSpPr>
            <a:spLocks noChangeShapeType="1"/>
          </p:cNvSpPr>
          <p:nvPr/>
        </p:nvSpPr>
        <p:spPr bwMode="auto">
          <a:xfrm>
            <a:off x="5735638" y="4251325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6" name="Line 322"/>
          <p:cNvSpPr>
            <a:spLocks noChangeShapeType="1"/>
          </p:cNvSpPr>
          <p:nvPr/>
        </p:nvSpPr>
        <p:spPr bwMode="auto">
          <a:xfrm>
            <a:off x="5518150" y="43957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7" name="Line 323"/>
          <p:cNvSpPr>
            <a:spLocks noChangeShapeType="1"/>
          </p:cNvSpPr>
          <p:nvPr/>
        </p:nvSpPr>
        <p:spPr bwMode="auto">
          <a:xfrm>
            <a:off x="5662613" y="4324350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8" name="Line 324"/>
          <p:cNvSpPr>
            <a:spLocks noChangeShapeType="1"/>
          </p:cNvSpPr>
          <p:nvPr/>
        </p:nvSpPr>
        <p:spPr bwMode="auto">
          <a:xfrm flipH="1">
            <a:off x="5518150" y="446881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9" name="Line 325"/>
          <p:cNvSpPr>
            <a:spLocks noChangeShapeType="1"/>
          </p:cNvSpPr>
          <p:nvPr/>
        </p:nvSpPr>
        <p:spPr bwMode="auto">
          <a:xfrm flipH="1">
            <a:off x="5302250" y="45402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" name="Line 326"/>
          <p:cNvSpPr>
            <a:spLocks noChangeShapeType="1"/>
          </p:cNvSpPr>
          <p:nvPr/>
        </p:nvSpPr>
        <p:spPr bwMode="auto">
          <a:xfrm>
            <a:off x="2566988" y="4540250"/>
            <a:ext cx="863600" cy="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1" name="Line 327"/>
          <p:cNvSpPr>
            <a:spLocks noChangeShapeType="1"/>
          </p:cNvSpPr>
          <p:nvPr/>
        </p:nvSpPr>
        <p:spPr bwMode="auto">
          <a:xfrm>
            <a:off x="2566988" y="4684713"/>
            <a:ext cx="863600" cy="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" name="Line 328"/>
          <p:cNvSpPr>
            <a:spLocks noChangeShapeType="1"/>
          </p:cNvSpPr>
          <p:nvPr/>
        </p:nvSpPr>
        <p:spPr bwMode="auto">
          <a:xfrm>
            <a:off x="4294188" y="4540250"/>
            <a:ext cx="863600" cy="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" name="Line 329"/>
          <p:cNvSpPr>
            <a:spLocks noChangeShapeType="1"/>
          </p:cNvSpPr>
          <p:nvPr/>
        </p:nvSpPr>
        <p:spPr bwMode="auto">
          <a:xfrm>
            <a:off x="4294188" y="4684713"/>
            <a:ext cx="863600" cy="0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" name="Line 330"/>
          <p:cNvSpPr>
            <a:spLocks noChangeShapeType="1"/>
          </p:cNvSpPr>
          <p:nvPr/>
        </p:nvSpPr>
        <p:spPr bwMode="auto">
          <a:xfrm flipV="1">
            <a:off x="5159375" y="4251325"/>
            <a:ext cx="576263" cy="288925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5" name="Line 332"/>
          <p:cNvSpPr>
            <a:spLocks noChangeShapeType="1"/>
          </p:cNvSpPr>
          <p:nvPr/>
        </p:nvSpPr>
        <p:spPr bwMode="auto">
          <a:xfrm flipV="1">
            <a:off x="3430588" y="4179888"/>
            <a:ext cx="504825" cy="360362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6" name="Text Box 333"/>
          <p:cNvSpPr txBox="1">
            <a:spLocks noChangeArrowheads="1"/>
          </p:cNvSpPr>
          <p:nvPr/>
        </p:nvSpPr>
        <p:spPr bwMode="auto">
          <a:xfrm>
            <a:off x="406400" y="4829175"/>
            <a:ext cx="61928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Pokles pevnosti o            55 %                 18%                                                            </a:t>
            </a:r>
          </a:p>
        </p:txBody>
      </p:sp>
      <p:pic>
        <p:nvPicPr>
          <p:cNvPr id="127" name="Picture 138" descr="plnenikarto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2753"/>
          <a:stretch>
            <a:fillRect/>
          </a:stretch>
        </p:blipFill>
        <p:spPr bwMode="auto">
          <a:xfrm>
            <a:off x="6723063" y="2189163"/>
            <a:ext cx="48434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Text Box 158"/>
          <p:cNvSpPr txBox="1">
            <a:spLocks noChangeArrowheads="1"/>
          </p:cNvSpPr>
          <p:nvPr/>
        </p:nvSpPr>
        <p:spPr bwMode="auto">
          <a:xfrm>
            <a:off x="6165850" y="1484313"/>
            <a:ext cx="56181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Plnění kartónových krabic:</a:t>
            </a:r>
          </a:p>
        </p:txBody>
      </p:sp>
    </p:spTree>
    <p:extLst>
      <p:ext uri="{BB962C8B-B14F-4D97-AF65-F5344CB8AC3E}">
        <p14:creationId xmlns:p14="http://schemas.microsoft.com/office/powerpoint/2010/main" val="2795799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9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2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5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8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4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3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6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 nodeType="clickPar">
                      <p:stCondLst>
                        <p:cond delay="indefinite"/>
                      </p:stCondLst>
                      <p:childTnLst>
                        <p:par>
                          <p:cTn id="3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7" grpId="0" animBg="1"/>
      <p:bldP spid="56" grpId="0" animBg="1"/>
      <p:bldP spid="60" grpId="0" animBg="1"/>
      <p:bldP spid="93" grpId="0" animBg="1"/>
      <p:bldP spid="94" grpId="0" animBg="1"/>
      <p:bldP spid="95" grpId="0" animBg="1"/>
      <p:bldP spid="108" grpId="0" animBg="1"/>
      <p:bldP spid="109" grpId="0" animBg="1"/>
      <p:bldP spid="110" grpId="0" animBg="1"/>
      <p:bldP spid="126" grpId="0"/>
      <p:bldP spid="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Druhy dopravy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819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3B6E178-5682-447C-A276-E60340122260}" type="slidenum">
              <a:rPr lang="cs-CZ" altLang="en-US" b="1"/>
              <a:pPr/>
              <a:t>3</a:t>
            </a:fld>
            <a:endParaRPr lang="cs-CZ" altLang="en-US" b="1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4654550" y="692150"/>
            <a:ext cx="0" cy="2873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>
            <a:off x="7318375" y="692150"/>
            <a:ext cx="0" cy="28733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9" name="Obdélník 22"/>
          <p:cNvSpPr>
            <a:spLocks noChangeArrowheads="1"/>
          </p:cNvSpPr>
          <p:nvPr/>
        </p:nvSpPr>
        <p:spPr bwMode="auto">
          <a:xfrm>
            <a:off x="1119458" y="1196752"/>
            <a:ext cx="475252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altLang="cs-CZ" sz="2800" smtClean="0"/>
              <a:t>silniční,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altLang="cs-CZ" sz="2800" smtClean="0"/>
              <a:t>železniční,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altLang="cs-CZ" sz="2800" smtClean="0"/>
              <a:t>letecká,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altLang="cs-CZ" sz="2800" smtClean="0"/>
              <a:t>námořní,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altLang="cs-CZ" sz="2800" smtClean="0"/>
              <a:t>říční,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altLang="cs-CZ" sz="2800" smtClean="0"/>
              <a:t>potrubní,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altLang="cs-CZ" sz="2800" smtClean="0"/>
              <a:t>kombinovaná.</a:t>
            </a: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890897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Přepravky, manipulační, ukládací bedny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434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6122DF3-5D71-4158-93EC-3448E26407F7}" type="slidenum">
              <a:rPr lang="cs-CZ" altLang="en-US" b="1"/>
              <a:pPr/>
              <a:t>30</a:t>
            </a:fld>
            <a:endParaRPr lang="cs-CZ" altLang="en-US" b="1"/>
          </a:p>
        </p:txBody>
      </p:sp>
      <p:sp>
        <p:nvSpPr>
          <p:cNvPr id="14341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4343" name="Picture 13" descr="vrstv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1341438"/>
            <a:ext cx="2089150" cy="1738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344" name="Object 14"/>
          <p:cNvGraphicFramePr>
            <a:graphicFrameLocks noChangeAspect="1"/>
          </p:cNvGraphicFramePr>
          <p:nvPr/>
        </p:nvGraphicFramePr>
        <p:xfrm>
          <a:off x="2349500" y="3213100"/>
          <a:ext cx="2182813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Fotografie" r:id="rId6" imgW="3115110" imgH="4315427" progId="MSPhotoEd.3">
                  <p:embed/>
                </p:oleObj>
              </mc:Choice>
              <mc:Fallback>
                <p:oleObj name="Fotografie" r:id="rId6" imgW="3115110" imgH="4315427" progId="MSPhotoEd.3">
                  <p:embed/>
                  <p:pic>
                    <p:nvPicPr>
                      <p:cNvPr id="1434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0" y="3213100"/>
                        <a:ext cx="2182813" cy="3024188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5" name="Picture 16" descr="kliknutím zavří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268413"/>
            <a:ext cx="2232025" cy="17653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8" descr="Přepravka na peči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1268413"/>
            <a:ext cx="2592387" cy="1724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20" descr="skládací přepravka s víke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3717925"/>
            <a:ext cx="2592387" cy="1854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22" descr="bedna zkosená 10 kg barv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3213100"/>
            <a:ext cx="2232025" cy="1484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24" descr="Ukládací krabic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4797425"/>
            <a:ext cx="2232025" cy="14843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915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Palety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5364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CA49F57-0127-49F0-8398-7B75B1C4C9DB}" type="slidenum">
              <a:rPr lang="cs-CZ" altLang="en-US" b="1"/>
              <a:pPr/>
              <a:t>31</a:t>
            </a:fld>
            <a:endParaRPr lang="cs-CZ" altLang="en-US" b="1"/>
          </a:p>
        </p:txBody>
      </p:sp>
      <p:sp>
        <p:nvSpPr>
          <p:cNvPr id="15365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6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4" name="Text Box 22"/>
          <p:cNvSpPr txBox="1">
            <a:spLocks noChangeArrowheads="1"/>
          </p:cNvSpPr>
          <p:nvPr/>
        </p:nvSpPr>
        <p:spPr bwMode="auto">
          <a:xfrm>
            <a:off x="2062163" y="1052513"/>
            <a:ext cx="77263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800" b="1" i="1">
                <a:latin typeface="Calibri" panose="020F0502020204030204" pitchFamily="34" charset="0"/>
                <a:cs typeface="Calibri" panose="020F0502020204030204" pitchFamily="34" charset="0"/>
              </a:rPr>
              <a:t>Podle možností manipulace s paletami</a:t>
            </a:r>
          </a:p>
        </p:txBody>
      </p:sp>
      <p:sp>
        <p:nvSpPr>
          <p:cNvPr id="155" name="Text Box 23"/>
          <p:cNvSpPr txBox="1">
            <a:spLocks noChangeArrowheads="1"/>
          </p:cNvSpPr>
          <p:nvPr/>
        </p:nvSpPr>
        <p:spPr bwMode="auto">
          <a:xfrm>
            <a:off x="2328863" y="1844675"/>
            <a:ext cx="34051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Čtyřcestné – možnost manipulace ze všech čtyř stran</a:t>
            </a:r>
            <a:endParaRPr lang="cs-CZ" altLang="en-US" sz="20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Text Box 25"/>
          <p:cNvSpPr txBox="1">
            <a:spLocks noChangeArrowheads="1"/>
          </p:cNvSpPr>
          <p:nvPr/>
        </p:nvSpPr>
        <p:spPr bwMode="auto">
          <a:xfrm>
            <a:off x="6073775" y="1844675"/>
            <a:ext cx="34051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Dvoucestné – možnost manipulace ze dvou stran</a:t>
            </a:r>
            <a:endParaRPr lang="cs-CZ" altLang="en-US" sz="20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7" name="Picture 26" descr="europaleta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284538"/>
            <a:ext cx="3167063" cy="2178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Line 27"/>
          <p:cNvSpPr>
            <a:spLocks noChangeShapeType="1"/>
          </p:cNvSpPr>
          <p:nvPr/>
        </p:nvSpPr>
        <p:spPr bwMode="auto">
          <a:xfrm flipV="1">
            <a:off x="2257425" y="5157788"/>
            <a:ext cx="719138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9" name="Line 28"/>
          <p:cNvSpPr>
            <a:spLocks noChangeShapeType="1"/>
          </p:cNvSpPr>
          <p:nvPr/>
        </p:nvSpPr>
        <p:spPr bwMode="auto">
          <a:xfrm flipH="1">
            <a:off x="5137150" y="3284538"/>
            <a:ext cx="874713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0" name="Line 29"/>
          <p:cNvSpPr>
            <a:spLocks noChangeShapeType="1"/>
          </p:cNvSpPr>
          <p:nvPr/>
        </p:nvSpPr>
        <p:spPr bwMode="auto">
          <a:xfrm flipH="1" flipV="1">
            <a:off x="4921250" y="4941888"/>
            <a:ext cx="576263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1" name="Line 30"/>
          <p:cNvSpPr>
            <a:spLocks noChangeShapeType="1"/>
          </p:cNvSpPr>
          <p:nvPr/>
        </p:nvSpPr>
        <p:spPr bwMode="auto">
          <a:xfrm>
            <a:off x="2400300" y="3284538"/>
            <a:ext cx="67945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2" name="Picture 31" descr="2cesty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3284538"/>
            <a:ext cx="3168650" cy="21050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Line 32"/>
          <p:cNvSpPr>
            <a:spLocks noChangeShapeType="1"/>
          </p:cNvSpPr>
          <p:nvPr/>
        </p:nvSpPr>
        <p:spPr bwMode="auto">
          <a:xfrm flipV="1">
            <a:off x="6577013" y="4797425"/>
            <a:ext cx="719137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4" name="Line 33"/>
          <p:cNvSpPr>
            <a:spLocks noChangeShapeType="1"/>
          </p:cNvSpPr>
          <p:nvPr/>
        </p:nvSpPr>
        <p:spPr bwMode="auto">
          <a:xfrm flipH="1">
            <a:off x="8521700" y="3357563"/>
            <a:ext cx="874713" cy="360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637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/>
      <p:bldP spid="1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Palety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6388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1D028E6-B54D-42DC-B19D-F0C800D44ADA}" type="slidenum">
              <a:rPr lang="cs-CZ" altLang="en-US" b="1"/>
              <a:pPr/>
              <a:t>32</a:t>
            </a:fld>
            <a:endParaRPr lang="cs-CZ" altLang="en-US" b="1"/>
          </a:p>
        </p:txBody>
      </p:sp>
      <p:sp>
        <p:nvSpPr>
          <p:cNvPr id="16389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4" name="Text Box 13"/>
          <p:cNvSpPr txBox="1">
            <a:spLocks noChangeArrowheads="1"/>
          </p:cNvSpPr>
          <p:nvPr/>
        </p:nvSpPr>
        <p:spPr bwMode="auto">
          <a:xfrm>
            <a:off x="1414463" y="1287463"/>
            <a:ext cx="4105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800" b="1" i="1">
                <a:latin typeface="Calibri" panose="020F0502020204030204" pitchFamily="34" charset="0"/>
                <a:cs typeface="Calibri" panose="020F0502020204030204" pitchFamily="34" charset="0"/>
              </a:rPr>
              <a:t>Podle konstrukce </a:t>
            </a:r>
          </a:p>
        </p:txBody>
      </p:sp>
      <p:sp>
        <p:nvSpPr>
          <p:cNvPr id="155" name="Text Box 14"/>
          <p:cNvSpPr txBox="1">
            <a:spLocks noChangeArrowheads="1"/>
          </p:cNvSpPr>
          <p:nvPr/>
        </p:nvSpPr>
        <p:spPr bwMode="auto">
          <a:xfrm>
            <a:off x="2062163" y="2060575"/>
            <a:ext cx="75612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1. Klasické (prosté, jednoduché) ze dřeva, kovu, recyklovaných plastů, lisovaného papíru, lisovaného dřevního odpadu</a:t>
            </a:r>
          </a:p>
        </p:txBody>
      </p:sp>
      <p:pic>
        <p:nvPicPr>
          <p:cNvPr id="156" name="Picture 16" descr="europal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860800"/>
            <a:ext cx="1944688" cy="13811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2" descr="paleta dre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3213100"/>
            <a:ext cx="1858962" cy="2914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4" descr="paleta plast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3213100"/>
            <a:ext cx="2016125" cy="28590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5" descr="paleta drevo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644900"/>
            <a:ext cx="1800225" cy="1385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600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Palety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7412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2EBE435-8990-4C78-8F5A-3C71B4EC551C}" type="slidenum">
              <a:rPr lang="cs-CZ" altLang="en-US" b="1"/>
              <a:pPr/>
              <a:t>33</a:t>
            </a:fld>
            <a:endParaRPr lang="cs-CZ" altLang="en-US" b="1"/>
          </a:p>
        </p:txBody>
      </p:sp>
      <p:sp>
        <p:nvSpPr>
          <p:cNvPr id="17413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4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4" name="Text Box 13"/>
          <p:cNvSpPr txBox="1">
            <a:spLocks noChangeArrowheads="1"/>
          </p:cNvSpPr>
          <p:nvPr/>
        </p:nvSpPr>
        <p:spPr bwMode="auto">
          <a:xfrm>
            <a:off x="1414463" y="981075"/>
            <a:ext cx="41052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800" b="1" i="1">
                <a:latin typeface="Calibri" panose="020F0502020204030204" pitchFamily="34" charset="0"/>
                <a:cs typeface="Calibri" panose="020F0502020204030204" pitchFamily="34" charset="0"/>
              </a:rPr>
              <a:t>Podle konstrukce </a:t>
            </a:r>
          </a:p>
        </p:txBody>
      </p:sp>
      <p:sp>
        <p:nvSpPr>
          <p:cNvPr id="155" name="Text Box 14"/>
          <p:cNvSpPr txBox="1">
            <a:spLocks noChangeArrowheads="1"/>
          </p:cNvSpPr>
          <p:nvPr/>
        </p:nvSpPr>
        <p:spPr bwMode="auto">
          <a:xfrm>
            <a:off x="1936750" y="1600200"/>
            <a:ext cx="4897438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2. Skříňové s pevnými, snímatelnými nebo skládacími nástavbami pro uložení kusového zboží, polotovarů, dílů, textilu</a:t>
            </a:r>
          </a:p>
        </p:txBody>
      </p:sp>
      <p:pic>
        <p:nvPicPr>
          <p:cNvPr id="156" name="Picture 21" descr="paleta sito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2809875"/>
            <a:ext cx="2376488" cy="21542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2" descr="palnastk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2824163"/>
            <a:ext cx="2401888" cy="34845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 Box 24"/>
          <p:cNvSpPr txBox="1">
            <a:spLocks noChangeArrowheads="1"/>
          </p:cNvSpPr>
          <p:nvPr/>
        </p:nvSpPr>
        <p:spPr bwMode="auto">
          <a:xfrm>
            <a:off x="7050088" y="1600200"/>
            <a:ext cx="2663825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3. Sloupkové, snímatelé nástavby</a:t>
            </a:r>
          </a:p>
        </p:txBody>
      </p:sp>
      <p:pic>
        <p:nvPicPr>
          <p:cNvPr id="159" name="Picture 25" descr="palsloup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824163"/>
            <a:ext cx="2716212" cy="3455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1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 animBg="1"/>
      <p:bldP spid="1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Palety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843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D803B85-572E-46F4-96A2-2DBE20DF930C}" type="slidenum">
              <a:rPr lang="cs-CZ" altLang="en-US" b="1"/>
              <a:pPr/>
              <a:t>34</a:t>
            </a:fld>
            <a:endParaRPr lang="cs-CZ" altLang="en-US" b="1"/>
          </a:p>
        </p:txBody>
      </p:sp>
      <p:sp>
        <p:nvSpPr>
          <p:cNvPr id="18437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4" name="Text Box 14"/>
          <p:cNvSpPr txBox="1">
            <a:spLocks noChangeArrowheads="1"/>
          </p:cNvSpPr>
          <p:nvPr/>
        </p:nvSpPr>
        <p:spPr bwMode="auto">
          <a:xfrm>
            <a:off x="2108200" y="1731963"/>
            <a:ext cx="4706938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3. Kontejnerové z kovu, plastů</a:t>
            </a:r>
          </a:p>
        </p:txBody>
      </p:sp>
      <p:pic>
        <p:nvPicPr>
          <p:cNvPr id="155" name="Picture 16" descr="kontejnery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420938"/>
            <a:ext cx="2781300" cy="19415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7" descr="kontejnery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4508500"/>
            <a:ext cx="2752725" cy="18732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442" name="Object 18"/>
          <p:cNvGraphicFramePr>
            <a:graphicFrameLocks noChangeAspect="1"/>
          </p:cNvGraphicFramePr>
          <p:nvPr/>
        </p:nvGraphicFramePr>
        <p:xfrm>
          <a:off x="3632200" y="2420938"/>
          <a:ext cx="2174875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Fotografie" r:id="rId7" imgW="8992855" imgH="8047619" progId="MSPhotoEd.3">
                  <p:embed/>
                </p:oleObj>
              </mc:Choice>
              <mc:Fallback>
                <p:oleObj name="Fotografie" r:id="rId7" imgW="8992855" imgH="8047619" progId="MSPhotoEd.3">
                  <p:embed/>
                  <p:pic>
                    <p:nvPicPr>
                      <p:cNvPr id="1844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2420938"/>
                        <a:ext cx="2174875" cy="1944687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3" name="Picture 20" descr="IBC kontejner UN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4508500"/>
            <a:ext cx="2232025" cy="18399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 Box 13"/>
          <p:cNvSpPr txBox="1">
            <a:spLocks noChangeArrowheads="1"/>
          </p:cNvSpPr>
          <p:nvPr/>
        </p:nvSpPr>
        <p:spPr bwMode="auto">
          <a:xfrm>
            <a:off x="1270000" y="1125538"/>
            <a:ext cx="41052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800" b="1" i="1">
                <a:latin typeface="Calibri" panose="020F0502020204030204" pitchFamily="34" charset="0"/>
                <a:cs typeface="Calibri" panose="020F0502020204030204" pitchFamily="34" charset="0"/>
              </a:rPr>
              <a:t>Podle konstrukce </a:t>
            </a:r>
          </a:p>
        </p:txBody>
      </p:sp>
    </p:spTree>
    <p:extLst>
      <p:ext uri="{BB962C8B-B14F-4D97-AF65-F5344CB8AC3E}">
        <p14:creationId xmlns:p14="http://schemas.microsoft.com/office/powerpoint/2010/main" val="3627817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Palety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946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A190064-4C0E-4D44-BCA8-810E5BB3FC0A}" type="slidenum">
              <a:rPr lang="cs-CZ" altLang="en-US" b="1"/>
              <a:pPr/>
              <a:t>35</a:t>
            </a:fld>
            <a:endParaRPr lang="cs-CZ" altLang="en-US" b="1"/>
          </a:p>
        </p:txBody>
      </p:sp>
      <p:sp>
        <p:nvSpPr>
          <p:cNvPr id="19461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2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414463" y="1004888"/>
            <a:ext cx="410527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800" b="1" i="1">
                <a:latin typeface="Calibri" panose="020F0502020204030204" pitchFamily="34" charset="0"/>
                <a:cs typeface="Calibri" panose="020F0502020204030204" pitchFamily="34" charset="0"/>
              </a:rPr>
              <a:t>Podle konstrukce 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917700" y="2054225"/>
            <a:ext cx="2305050" cy="163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6. Speciální, na sudy, na přepravu speciálních dílů, na nebezpečný odpad….</a:t>
            </a:r>
          </a:p>
        </p:txBody>
      </p:sp>
      <p:pic>
        <p:nvPicPr>
          <p:cNvPr id="9" name="Picture 15" descr="paleta su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525588"/>
            <a:ext cx="2736850" cy="2444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kontb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1525588"/>
            <a:ext cx="2259013" cy="2447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917700" y="5014913"/>
            <a:ext cx="1873250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7. Multibagy</a:t>
            </a:r>
          </a:p>
        </p:txBody>
      </p:sp>
      <p:pic>
        <p:nvPicPr>
          <p:cNvPr id="12" name="Picture 19" descr="multiba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046538"/>
            <a:ext cx="374491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5013325" y="4046538"/>
            <a:ext cx="3744913" cy="2447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40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Europaleta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B9153ED-B27E-47EF-81AE-B5A5B6905CAE}" type="slidenum">
              <a:rPr lang="cs-CZ" altLang="en-US" b="1"/>
              <a:pPr/>
              <a:t>36</a:t>
            </a:fld>
            <a:endParaRPr lang="cs-CZ" altLang="en-US" b="1"/>
          </a:p>
        </p:txBody>
      </p:sp>
      <p:pic>
        <p:nvPicPr>
          <p:cNvPr id="14" name="Picture 12" descr="europale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2636838"/>
            <a:ext cx="4754563" cy="29702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294188" y="1557338"/>
            <a:ext cx="56880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Mezinárodní dohoda EPP (Evropský paletový pool) o vzájemné výměně Europalet v železniční dopravě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636838" y="1412875"/>
            <a:ext cx="1152525" cy="79216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81300" y="1484313"/>
            <a:ext cx="10810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205038" y="4652963"/>
            <a:ext cx="2376487" cy="8620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Rozměr Europaleta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800 x 1200 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3573463" y="2133600"/>
            <a:ext cx="3168650" cy="302418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33600" y="3233738"/>
            <a:ext cx="2449513" cy="969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Základní rozměr ISO       1000 x  1200 mm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cs-CZ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05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Kontejnery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21508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89342C3-51AC-46B2-AD2F-CDE089BCEBD8}" type="slidenum">
              <a:rPr lang="cs-CZ" altLang="en-US" b="1"/>
              <a:pPr/>
              <a:t>37</a:t>
            </a:fld>
            <a:endParaRPr lang="cs-CZ" altLang="en-US" b="1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708275" y="1092200"/>
            <a:ext cx="3635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tabLst>
                <a:tab pos="228600" algn="l"/>
              </a:tabLs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Symbol" panose="05050102010706020507" pitchFamily="18" charset="2"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Přepravní kontejnery</a:t>
            </a:r>
            <a:endParaRPr lang="cs-CZ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cs-CZ" altLang="en-US" sz="2000">
                <a:latin typeface="Calibri" panose="020F0502020204030204" pitchFamily="34" charset="0"/>
                <a:cs typeface="Calibri" panose="020F0502020204030204" pitchFamily="34" charset="0"/>
              </a:rPr>
              <a:t>Rozměry velkých kontejnerů ISO</a:t>
            </a:r>
          </a:p>
        </p:txBody>
      </p:sp>
      <p:graphicFrame>
        <p:nvGraphicFramePr>
          <p:cNvPr id="13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753913"/>
              </p:ext>
            </p:extLst>
          </p:nvPr>
        </p:nvGraphicFramePr>
        <p:xfrm>
          <a:off x="2781300" y="1916113"/>
          <a:ext cx="6121400" cy="2200278"/>
        </p:xfrm>
        <a:graphic>
          <a:graphicData uri="http://schemas.openxmlformats.org/drawingml/2006/table">
            <a:tbl>
              <a:tblPr/>
              <a:tblGrid>
                <a:gridCol w="1195388">
                  <a:extLst>
                    <a:ext uri="{9D8B030D-6E8A-4147-A177-3AD203B41FA5}">
                      <a16:colId xmlns:a16="http://schemas.microsoft.com/office/drawing/2014/main" val="3539898582"/>
                    </a:ext>
                  </a:extLst>
                </a:gridCol>
                <a:gridCol w="1195387">
                  <a:extLst>
                    <a:ext uri="{9D8B030D-6E8A-4147-A177-3AD203B41FA5}">
                      <a16:colId xmlns:a16="http://schemas.microsoft.com/office/drawing/2014/main" val="4243508348"/>
                    </a:ext>
                  </a:extLst>
                </a:gridCol>
                <a:gridCol w="1195388">
                  <a:extLst>
                    <a:ext uri="{9D8B030D-6E8A-4147-A177-3AD203B41FA5}">
                      <a16:colId xmlns:a16="http://schemas.microsoft.com/office/drawing/2014/main" val="507944382"/>
                    </a:ext>
                  </a:extLst>
                </a:gridCol>
                <a:gridCol w="1195387">
                  <a:extLst>
                    <a:ext uri="{9D8B030D-6E8A-4147-A177-3AD203B41FA5}">
                      <a16:colId xmlns:a16="http://schemas.microsoft.com/office/drawing/2014/main" val="3008377798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val="3120635880"/>
                    </a:ext>
                  </a:extLst>
                </a:gridCol>
              </a:tblGrid>
              <a:tr h="366713">
                <a:tc row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Rozměry 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Maximální hmotnost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348362"/>
                  </a:ext>
                </a:extLst>
              </a:tr>
              <a:tr h="3667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Výška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Šířka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Délka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583982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6 058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261126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12 192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30 480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093907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870800"/>
                  </a:ext>
                </a:extLst>
              </a:tr>
              <a:tr h="366713"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2 991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5000"/>
                        </a:lnSpc>
                        <a:spcBef>
                          <a:spcPts val="1863"/>
                        </a:spcBef>
                        <a:buSzPct val="100000"/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lnSpc>
                          <a:spcPct val="95000"/>
                        </a:lnSpc>
                        <a:spcBef>
                          <a:spcPts val="1063"/>
                        </a:spcBef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5000"/>
                        </a:lnSpc>
                        <a:spcBef>
                          <a:spcPts val="1063"/>
                        </a:spcBef>
                        <a:spcAft>
                          <a:spcPct val="0"/>
                        </a:spcAft>
                        <a:buSzPct val="100000"/>
                        <a:buFont typeface="Century Gothic" panose="020B0502020202020204" pitchFamily="34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762398"/>
                  </a:ext>
                </a:extLst>
              </a:tr>
            </a:tbl>
          </a:graphicData>
        </a:graphic>
      </p:graphicFrame>
      <p:sp>
        <p:nvSpPr>
          <p:cNvPr id="57" name="Text Box 251"/>
          <p:cNvSpPr txBox="1">
            <a:spLocks noChangeArrowheads="1"/>
          </p:cNvSpPr>
          <p:nvPr/>
        </p:nvSpPr>
        <p:spPr bwMode="auto">
          <a:xfrm>
            <a:off x="2925763" y="5260975"/>
            <a:ext cx="2160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Možné kombinace</a:t>
            </a:r>
          </a:p>
        </p:txBody>
      </p:sp>
      <p:pic>
        <p:nvPicPr>
          <p:cNvPr id="215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365625"/>
            <a:ext cx="1890712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667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Kontejnery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22532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1681692-AE43-40EC-9373-48E8D1CBC277}" type="slidenum">
              <a:rPr lang="cs-CZ" altLang="en-US" b="1"/>
              <a:pPr/>
              <a:t>38</a:t>
            </a:fld>
            <a:endParaRPr lang="cs-CZ" altLang="en-US" b="1"/>
          </a:p>
        </p:txBody>
      </p:sp>
      <p:pic>
        <p:nvPicPr>
          <p:cNvPr id="12" name="Picture 91" descr="kontvel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477963"/>
            <a:ext cx="4776788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4" descr="k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25588"/>
            <a:ext cx="51736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399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Fixace obalů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2355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3682A03-4CB3-42F1-806E-460E7556B165}" type="slidenum">
              <a:rPr lang="cs-CZ" altLang="en-US" b="1"/>
              <a:pPr/>
              <a:t>39</a:t>
            </a:fld>
            <a:endParaRPr lang="cs-CZ" altLang="en-US" b="1"/>
          </a:p>
        </p:txBody>
      </p:sp>
      <p:pic>
        <p:nvPicPr>
          <p:cNvPr id="23557" name="Picture 92" descr="fixfolie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482850"/>
            <a:ext cx="2087563" cy="1973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Text Box 93"/>
          <p:cNvSpPr txBox="1">
            <a:spLocks noChangeArrowheads="1"/>
          </p:cNvSpPr>
          <p:nvPr/>
        </p:nvSpPr>
        <p:spPr bwMode="auto">
          <a:xfrm>
            <a:off x="3154363" y="1258888"/>
            <a:ext cx="14128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Fixační folie</a:t>
            </a:r>
          </a:p>
        </p:txBody>
      </p:sp>
      <p:pic>
        <p:nvPicPr>
          <p:cNvPr id="23559" name="Picture 95" descr="hrana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294188"/>
            <a:ext cx="1655763" cy="1871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Text Box 96"/>
          <p:cNvSpPr txBox="1">
            <a:spLocks noChangeArrowheads="1"/>
          </p:cNvSpPr>
          <p:nvPr/>
        </p:nvSpPr>
        <p:spPr bwMode="auto">
          <a:xfrm>
            <a:off x="5597525" y="1260475"/>
            <a:ext cx="14144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Fixační pásky</a:t>
            </a:r>
          </a:p>
        </p:txBody>
      </p:sp>
      <p:pic>
        <p:nvPicPr>
          <p:cNvPr id="23561" name="Picture 98" descr="K_031_Fixace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4619625"/>
            <a:ext cx="3816350" cy="11334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2" name="Text Box 99"/>
          <p:cNvSpPr txBox="1">
            <a:spLocks noChangeArrowheads="1"/>
          </p:cNvSpPr>
          <p:nvPr/>
        </p:nvSpPr>
        <p:spPr bwMode="auto">
          <a:xfrm>
            <a:off x="6796088" y="1260475"/>
            <a:ext cx="14144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Fixační výplně</a:t>
            </a:r>
          </a:p>
        </p:txBody>
      </p:sp>
      <p:pic>
        <p:nvPicPr>
          <p:cNvPr id="23563" name="Picture 101" descr="obr_14c_v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482850"/>
            <a:ext cx="2163763" cy="15843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 Box 102"/>
          <p:cNvSpPr txBox="1">
            <a:spLocks noChangeArrowheads="1"/>
          </p:cNvSpPr>
          <p:nvPr/>
        </p:nvSpPr>
        <p:spPr bwMode="auto">
          <a:xfrm>
            <a:off x="4567238" y="1258888"/>
            <a:ext cx="100965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Fixační přebaly</a:t>
            </a:r>
          </a:p>
        </p:txBody>
      </p:sp>
      <p:pic>
        <p:nvPicPr>
          <p:cNvPr id="23565" name="Picture 104" descr="5185acz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619625"/>
            <a:ext cx="2028825" cy="15462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06" descr="5186acz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482850"/>
            <a:ext cx="1943100" cy="1543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7" name="Text Box 107"/>
          <p:cNvSpPr txBox="1">
            <a:spLocks noChangeArrowheads="1"/>
          </p:cNvSpPr>
          <p:nvPr/>
        </p:nvSpPr>
        <p:spPr bwMode="auto">
          <a:xfrm>
            <a:off x="7923213" y="1260475"/>
            <a:ext cx="14128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SzTx/>
              <a:buFontTx/>
              <a:buNone/>
            </a:pPr>
            <a:r>
              <a:rPr lang="cs-CZ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Fixační vložky</a:t>
            </a:r>
          </a:p>
        </p:txBody>
      </p:sp>
    </p:spTree>
    <p:extLst>
      <p:ext uri="{BB962C8B-B14F-4D97-AF65-F5344CB8AC3E}">
        <p14:creationId xmlns:p14="http://schemas.microsoft.com/office/powerpoint/2010/main" val="140493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Kritéria hodnocení  druhů dopravy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922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6A7EFE6-F4D7-4ACA-802E-0138B8D7E0DD}" type="slidenum">
              <a:rPr lang="cs-CZ" altLang="en-US" b="1"/>
              <a:pPr/>
              <a:t>4</a:t>
            </a:fld>
            <a:endParaRPr lang="cs-CZ" altLang="en-US" b="1"/>
          </a:p>
        </p:txBody>
      </p:sp>
      <p:sp>
        <p:nvSpPr>
          <p:cNvPr id="9221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Text Box 25"/>
          <p:cNvSpPr txBox="1">
            <a:spLocks noChangeArrowheads="1"/>
          </p:cNvSpPr>
          <p:nvPr/>
        </p:nvSpPr>
        <p:spPr bwMode="auto">
          <a:xfrm>
            <a:off x="1427163" y="4305300"/>
            <a:ext cx="1935162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Spolehlivost</a:t>
            </a:r>
            <a:endParaRPr lang="cs-CZ" altLang="cs-CZ"/>
          </a:p>
        </p:txBody>
      </p:sp>
      <p:sp>
        <p:nvSpPr>
          <p:cNvPr id="9224" name="Text Box 28"/>
          <p:cNvSpPr txBox="1">
            <a:spLocks noChangeArrowheads="1"/>
          </p:cNvSpPr>
          <p:nvPr/>
        </p:nvSpPr>
        <p:spPr bwMode="auto">
          <a:xfrm>
            <a:off x="1417638" y="4983163"/>
            <a:ext cx="158432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Náklady</a:t>
            </a:r>
          </a:p>
        </p:txBody>
      </p:sp>
      <p:sp>
        <p:nvSpPr>
          <p:cNvPr id="9225" name="Text Box 29"/>
          <p:cNvSpPr txBox="1">
            <a:spLocks noChangeArrowheads="1"/>
          </p:cNvSpPr>
          <p:nvPr/>
        </p:nvSpPr>
        <p:spPr bwMode="auto">
          <a:xfrm>
            <a:off x="3649663" y="1444625"/>
            <a:ext cx="7053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Jak rychle lze zboží dopravit do požadovaného místa? </a:t>
            </a:r>
            <a:endParaRPr lang="cs-CZ" altLang="cs-CZ" sz="2000" b="1"/>
          </a:p>
        </p:txBody>
      </p:sp>
      <p:sp>
        <p:nvSpPr>
          <p:cNvPr id="9226" name="Text Box 31"/>
          <p:cNvSpPr txBox="1">
            <a:spLocks noChangeArrowheads="1"/>
          </p:cNvSpPr>
          <p:nvPr/>
        </p:nvSpPr>
        <p:spPr bwMode="auto">
          <a:xfrm>
            <a:off x="3651250" y="4295775"/>
            <a:ext cx="7412038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Jaká je pravděpodobnost, že zboží dopravíme včas?  </a:t>
            </a:r>
            <a:endParaRPr lang="cs-CZ" altLang="cs-CZ" sz="2000" b="1"/>
          </a:p>
        </p:txBody>
      </p:sp>
      <p:sp>
        <p:nvSpPr>
          <p:cNvPr id="9227" name="Text Box 34"/>
          <p:cNvSpPr txBox="1">
            <a:spLocks noChangeArrowheads="1"/>
          </p:cNvSpPr>
          <p:nvPr/>
        </p:nvSpPr>
        <p:spPr bwMode="auto">
          <a:xfrm>
            <a:off x="3651250" y="4983163"/>
            <a:ext cx="7051675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Za kolik jsme schopni zboží dopravit ?                         </a:t>
            </a:r>
            <a:endParaRPr lang="cs-CZ" altLang="cs-CZ" sz="2000" b="1"/>
          </a:p>
        </p:txBody>
      </p:sp>
      <p:sp>
        <p:nvSpPr>
          <p:cNvPr id="9228" name="Obdélník 19"/>
          <p:cNvSpPr>
            <a:spLocks noChangeArrowheads="1"/>
          </p:cNvSpPr>
          <p:nvPr/>
        </p:nvSpPr>
        <p:spPr bwMode="auto">
          <a:xfrm>
            <a:off x="1457325" y="1382713"/>
            <a:ext cx="125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Rychlost</a:t>
            </a:r>
            <a:endParaRPr lang="cs-CZ" altLang="cs-CZ"/>
          </a:p>
        </p:txBody>
      </p:sp>
      <p:sp>
        <p:nvSpPr>
          <p:cNvPr id="9229" name="Obdélník 20"/>
          <p:cNvSpPr>
            <a:spLocks noChangeArrowheads="1"/>
          </p:cNvSpPr>
          <p:nvPr/>
        </p:nvSpPr>
        <p:spPr bwMode="auto">
          <a:xfrm>
            <a:off x="1457325" y="2120900"/>
            <a:ext cx="172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Dostupnost </a:t>
            </a:r>
            <a:endParaRPr lang="cs-CZ" altLang="cs-CZ"/>
          </a:p>
        </p:txBody>
      </p:sp>
      <p:sp>
        <p:nvSpPr>
          <p:cNvPr id="9230" name="Obdélník 21"/>
          <p:cNvSpPr>
            <a:spLocks noChangeArrowheads="1"/>
          </p:cNvSpPr>
          <p:nvPr/>
        </p:nvSpPr>
        <p:spPr bwMode="auto">
          <a:xfrm>
            <a:off x="3651250" y="2135188"/>
            <a:ext cx="3340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Kam všude lze zboží dopravit? </a:t>
            </a:r>
          </a:p>
        </p:txBody>
      </p:sp>
      <p:sp>
        <p:nvSpPr>
          <p:cNvPr id="9231" name="Obdélník 22"/>
          <p:cNvSpPr>
            <a:spLocks noChangeArrowheads="1"/>
          </p:cNvSpPr>
          <p:nvPr/>
        </p:nvSpPr>
        <p:spPr bwMode="auto">
          <a:xfrm>
            <a:off x="1427163" y="2820988"/>
            <a:ext cx="1935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Univerzálnost</a:t>
            </a:r>
            <a:endParaRPr lang="cs-CZ" altLang="cs-CZ"/>
          </a:p>
        </p:txBody>
      </p:sp>
      <p:sp>
        <p:nvSpPr>
          <p:cNvPr id="9232" name="Obdélník 23"/>
          <p:cNvSpPr>
            <a:spLocks noChangeArrowheads="1"/>
          </p:cNvSpPr>
          <p:nvPr/>
        </p:nvSpPr>
        <p:spPr bwMode="auto">
          <a:xfrm>
            <a:off x="3668713" y="2855913"/>
            <a:ext cx="6529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Co všechno lze dopravit do požadovaného místa? </a:t>
            </a:r>
          </a:p>
        </p:txBody>
      </p:sp>
      <p:sp>
        <p:nvSpPr>
          <p:cNvPr id="9233" name="Obdélník 24"/>
          <p:cNvSpPr>
            <a:spLocks noChangeArrowheads="1"/>
          </p:cNvSpPr>
          <p:nvPr/>
        </p:nvSpPr>
        <p:spPr bwMode="auto">
          <a:xfrm>
            <a:off x="1414463" y="3530600"/>
            <a:ext cx="154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Frekvence </a:t>
            </a:r>
            <a:endParaRPr lang="cs-CZ" altLang="cs-CZ"/>
          </a:p>
        </p:txBody>
      </p:sp>
      <p:sp>
        <p:nvSpPr>
          <p:cNvPr id="9234" name="Obdélník 25"/>
          <p:cNvSpPr>
            <a:spLocks noChangeArrowheads="1"/>
          </p:cNvSpPr>
          <p:nvPr/>
        </p:nvSpPr>
        <p:spPr bwMode="auto">
          <a:xfrm>
            <a:off x="3649663" y="3533775"/>
            <a:ext cx="7053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Jak často lze zboží dopravovat v daném období?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Hlavní partneři působící v oblasti dopravy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0244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4E2690F-3BFF-4239-916A-0701B1498D34}" type="slidenum">
              <a:rPr lang="cs-CZ" altLang="en-US" b="1"/>
              <a:pPr/>
              <a:t>5</a:t>
            </a:fld>
            <a:endParaRPr lang="cs-CZ" altLang="en-US" b="1"/>
          </a:p>
        </p:txBody>
      </p:sp>
      <p:sp>
        <p:nvSpPr>
          <p:cNvPr id="10245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4" name="Text Box 27"/>
          <p:cNvSpPr txBox="1">
            <a:spLocks noChangeArrowheads="1"/>
          </p:cNvSpPr>
          <p:nvPr/>
        </p:nvSpPr>
        <p:spPr bwMode="auto">
          <a:xfrm>
            <a:off x="909638" y="1157288"/>
            <a:ext cx="31400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 </a:t>
            </a:r>
            <a:r>
              <a:rPr lang="cs-CZ" altLang="cs-CZ" sz="2000" b="1"/>
              <a:t>Zákazníci, uživatelé dopravy uspokojující své potřeby</a:t>
            </a:r>
          </a:p>
        </p:txBody>
      </p:sp>
      <p:sp>
        <p:nvSpPr>
          <p:cNvPr id="155" name="Text Box 29"/>
          <p:cNvSpPr txBox="1">
            <a:spLocks noChangeArrowheads="1"/>
          </p:cNvSpPr>
          <p:nvPr/>
        </p:nvSpPr>
        <p:spPr bwMode="auto">
          <a:xfrm>
            <a:off x="4135438" y="1125538"/>
            <a:ext cx="6207125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nákupem přepravních služeb</a:t>
            </a:r>
          </a:p>
        </p:txBody>
      </p:sp>
      <p:sp>
        <p:nvSpPr>
          <p:cNvPr id="156" name="Text Box 30"/>
          <p:cNvSpPr txBox="1">
            <a:spLocks noChangeArrowheads="1"/>
          </p:cNvSpPr>
          <p:nvPr/>
        </p:nvSpPr>
        <p:spPr bwMode="auto">
          <a:xfrm>
            <a:off x="4149725" y="1773238"/>
            <a:ext cx="6481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vlastními dopravními prostředky</a:t>
            </a:r>
          </a:p>
        </p:txBody>
      </p:sp>
      <p:sp>
        <p:nvSpPr>
          <p:cNvPr id="157" name="Text Box 31"/>
          <p:cNvSpPr txBox="1">
            <a:spLocks noChangeArrowheads="1"/>
          </p:cNvSpPr>
          <p:nvPr/>
        </p:nvSpPr>
        <p:spPr bwMode="auto">
          <a:xfrm>
            <a:off x="909638" y="2744788"/>
            <a:ext cx="2419350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Operátoři dopravy</a:t>
            </a:r>
          </a:p>
        </p:txBody>
      </p:sp>
      <p:sp>
        <p:nvSpPr>
          <p:cNvPr id="158" name="Text Box 32"/>
          <p:cNvSpPr txBox="1">
            <a:spLocks noChangeArrowheads="1"/>
          </p:cNvSpPr>
          <p:nvPr/>
        </p:nvSpPr>
        <p:spPr bwMode="auto">
          <a:xfrm>
            <a:off x="4149725" y="3213100"/>
            <a:ext cx="6697663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zprostředkovatelské organizace zajišťující zákazníkům přepravní služby pomocí najatých organizací</a:t>
            </a:r>
          </a:p>
        </p:txBody>
      </p:sp>
      <p:sp>
        <p:nvSpPr>
          <p:cNvPr id="159" name="Text Box 33"/>
          <p:cNvSpPr txBox="1">
            <a:spLocks noChangeArrowheads="1"/>
          </p:cNvSpPr>
          <p:nvPr/>
        </p:nvSpPr>
        <p:spPr bwMode="auto">
          <a:xfrm>
            <a:off x="4132263" y="2349500"/>
            <a:ext cx="7507287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podnikatelské subjekty nabízející a realizující dopravní služby</a:t>
            </a:r>
          </a:p>
        </p:txBody>
      </p:sp>
      <p:sp>
        <p:nvSpPr>
          <p:cNvPr id="160" name="Text Box 34"/>
          <p:cNvSpPr txBox="1">
            <a:spLocks noChangeArrowheads="1"/>
          </p:cNvSpPr>
          <p:nvPr/>
        </p:nvSpPr>
        <p:spPr bwMode="auto">
          <a:xfrm>
            <a:off x="952500" y="3965575"/>
            <a:ext cx="2836863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cs-CZ" sz="2000" b="1"/>
              <a:t>Podniky výstavby a údržby dopravních cest</a:t>
            </a:r>
            <a:endParaRPr lang="cs-CZ" altLang="cs-CZ" sz="2000"/>
          </a:p>
        </p:txBody>
      </p:sp>
      <p:sp>
        <p:nvSpPr>
          <p:cNvPr id="161" name="Text Box 35"/>
          <p:cNvSpPr txBox="1">
            <a:spLocks noChangeArrowheads="1"/>
          </p:cNvSpPr>
          <p:nvPr/>
        </p:nvSpPr>
        <p:spPr bwMode="auto">
          <a:xfrm>
            <a:off x="982663" y="5149850"/>
            <a:ext cx="3024187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cs-CZ" sz="2000" b="1"/>
              <a:t>Vládní orgány, mezinárodní organizace</a:t>
            </a:r>
            <a:endParaRPr lang="cs-CZ" altLang="cs-CZ" sz="2000"/>
          </a:p>
        </p:txBody>
      </p:sp>
      <p:sp>
        <p:nvSpPr>
          <p:cNvPr id="162" name="Text Box 36"/>
          <p:cNvSpPr txBox="1">
            <a:spLocks noChangeArrowheads="1"/>
          </p:cNvSpPr>
          <p:nvPr/>
        </p:nvSpPr>
        <p:spPr bwMode="auto">
          <a:xfrm>
            <a:off x="4149725" y="4129088"/>
            <a:ext cx="5684838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v</a:t>
            </a:r>
            <a:r>
              <a:rPr lang="de-DE" altLang="cs-CZ" sz="2000"/>
              <a:t>lastníci nebo správci přepravních cest, zajišťování bezpečného provozu</a:t>
            </a:r>
            <a:r>
              <a:rPr lang="cs-CZ" altLang="cs-CZ" sz="2000"/>
              <a:t>,údržba </a:t>
            </a:r>
          </a:p>
        </p:txBody>
      </p:sp>
      <p:sp>
        <p:nvSpPr>
          <p:cNvPr id="163" name="Text Box 37"/>
          <p:cNvSpPr txBox="1">
            <a:spLocks noChangeArrowheads="1"/>
          </p:cNvSpPr>
          <p:nvPr/>
        </p:nvSpPr>
        <p:spPr bwMode="auto">
          <a:xfrm>
            <a:off x="4149725" y="5157788"/>
            <a:ext cx="6842125" cy="1014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f</a:t>
            </a:r>
            <a:r>
              <a:rPr lang="de-DE" altLang="cs-CZ" sz="2000"/>
              <a:t>ormulace a prosazování vládní dopravní politiky, garance platnosti mezinárodních úmluv o dopravě, formulace pravidel bezpečnosti provozu...</a:t>
            </a:r>
            <a:r>
              <a:rPr lang="cs-CZ" altLang="cs-CZ" sz="2000"/>
              <a:t>                                                                                 </a:t>
            </a:r>
          </a:p>
        </p:txBody>
      </p:sp>
      <p:sp>
        <p:nvSpPr>
          <p:cNvPr id="164" name="Levá složená závorka 163"/>
          <p:cNvSpPr/>
          <p:nvPr/>
        </p:nvSpPr>
        <p:spPr>
          <a:xfrm>
            <a:off x="3862388" y="1236663"/>
            <a:ext cx="257175" cy="79216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5" name="Levá složená závorka 164"/>
          <p:cNvSpPr/>
          <p:nvPr/>
        </p:nvSpPr>
        <p:spPr>
          <a:xfrm>
            <a:off x="3875088" y="2486025"/>
            <a:ext cx="246062" cy="127158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6" name="Levá složená závorka 165"/>
          <p:cNvSpPr/>
          <p:nvPr/>
        </p:nvSpPr>
        <p:spPr>
          <a:xfrm>
            <a:off x="3875088" y="4051300"/>
            <a:ext cx="260350" cy="90487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7" name="Levá složená závorka 166"/>
          <p:cNvSpPr/>
          <p:nvPr/>
        </p:nvSpPr>
        <p:spPr>
          <a:xfrm>
            <a:off x="3852863" y="5237163"/>
            <a:ext cx="244475" cy="90328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2"/>
          <p:cNvSpPr>
            <a:spLocks noGrp="1"/>
          </p:cNvSpPr>
          <p:nvPr>
            <p:ph type="title"/>
          </p:nvPr>
        </p:nvSpPr>
        <p:spPr>
          <a:xfrm>
            <a:off x="622300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Náklady na dopravu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1268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8516461-5F72-48A1-BBF0-7610E5A703FA}" type="slidenum">
              <a:rPr lang="cs-CZ" altLang="en-US" b="1"/>
              <a:pPr/>
              <a:t>6</a:t>
            </a:fld>
            <a:endParaRPr lang="cs-CZ" altLang="en-US" b="1"/>
          </a:p>
        </p:txBody>
      </p:sp>
      <p:sp>
        <p:nvSpPr>
          <p:cNvPr id="11269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0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9" name="Text Box 16"/>
          <p:cNvSpPr txBox="1">
            <a:spLocks noChangeArrowheads="1"/>
          </p:cNvSpPr>
          <p:nvPr/>
        </p:nvSpPr>
        <p:spPr bwMode="auto">
          <a:xfrm>
            <a:off x="908050" y="1177925"/>
            <a:ext cx="633888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800" b="1"/>
              <a:t>Struktura nákladů na dopravu:</a:t>
            </a:r>
          </a:p>
        </p:txBody>
      </p:sp>
      <p:sp>
        <p:nvSpPr>
          <p:cNvPr id="130" name="Text Box 17"/>
          <p:cNvSpPr txBox="1">
            <a:spLocks noChangeArrowheads="1"/>
          </p:cNvSpPr>
          <p:nvPr/>
        </p:nvSpPr>
        <p:spPr bwMode="auto">
          <a:xfrm>
            <a:off x="1592263" y="2032000"/>
            <a:ext cx="10190162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altLang="cs-CZ" b="1"/>
              <a:t> Osobní náklady (řidiči, manipulanti, dispečeři, administrativa)</a:t>
            </a:r>
            <a:endParaRPr lang="de-DE" altLang="cs-CZ"/>
          </a:p>
        </p:txBody>
      </p:sp>
      <p:sp>
        <p:nvSpPr>
          <p:cNvPr id="131" name="Text Box 18"/>
          <p:cNvSpPr txBox="1">
            <a:spLocks noChangeArrowheads="1"/>
          </p:cNvSpPr>
          <p:nvPr/>
        </p:nvSpPr>
        <p:spPr bwMode="auto">
          <a:xfrm>
            <a:off x="1592263" y="2751138"/>
            <a:ext cx="9471025" cy="461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altLang="cs-CZ" b="1"/>
              <a:t> Paliva (klasické pohonné hmoty, plyn, elektřina)</a:t>
            </a:r>
            <a:endParaRPr lang="en-US" altLang="cs-CZ"/>
          </a:p>
        </p:txBody>
      </p:sp>
      <p:sp>
        <p:nvSpPr>
          <p:cNvPr id="132" name="Text Box 19"/>
          <p:cNvSpPr txBox="1">
            <a:spLocks noChangeArrowheads="1"/>
          </p:cNvSpPr>
          <p:nvPr/>
        </p:nvSpPr>
        <p:spPr bwMode="auto">
          <a:xfrm>
            <a:off x="1592263" y="3441700"/>
            <a:ext cx="9902825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altLang="cs-CZ" b="1"/>
              <a:t> Náklady na údržbu (opravy, náhradní díly, servisní prohlídky... )</a:t>
            </a:r>
            <a:endParaRPr lang="de-DE" altLang="cs-CZ"/>
          </a:p>
        </p:txBody>
      </p:sp>
      <p:sp>
        <p:nvSpPr>
          <p:cNvPr id="133" name="Text Box 20"/>
          <p:cNvSpPr txBox="1">
            <a:spLocks noChangeArrowheads="1"/>
          </p:cNvSpPr>
          <p:nvPr/>
        </p:nvSpPr>
        <p:spPr bwMode="auto">
          <a:xfrm>
            <a:off x="1592263" y="4191000"/>
            <a:ext cx="93599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altLang="cs-CZ" b="1"/>
              <a:t> O</a:t>
            </a:r>
            <a:r>
              <a:rPr lang="cs-CZ" altLang="cs-CZ" b="1"/>
              <a:t>d</a:t>
            </a:r>
            <a:r>
              <a:rPr lang="de-DE" altLang="cs-CZ" b="1"/>
              <a:t>pisy přepravních prostředků, přepravní infrastruktury</a:t>
            </a:r>
            <a:endParaRPr lang="en-US" altLang="cs-CZ"/>
          </a:p>
        </p:txBody>
      </p:sp>
      <p:sp>
        <p:nvSpPr>
          <p:cNvPr id="134" name="Text Box 21"/>
          <p:cNvSpPr txBox="1">
            <a:spLocks noChangeArrowheads="1"/>
          </p:cNvSpPr>
          <p:nvPr/>
        </p:nvSpPr>
        <p:spPr bwMode="auto">
          <a:xfrm>
            <a:off x="1592263" y="4911725"/>
            <a:ext cx="9432925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altLang="cs-CZ" b="1"/>
              <a:t> Fi</a:t>
            </a:r>
            <a:r>
              <a:rPr lang="cs-CZ" altLang="cs-CZ" b="1"/>
              <a:t>n</a:t>
            </a:r>
            <a:r>
              <a:rPr lang="de-DE" altLang="cs-CZ" b="1"/>
              <a:t>anční náklady (úroky, silniční daně, dálniční </a:t>
            </a:r>
            <a:r>
              <a:rPr lang="de-DE" altLang="cs-CZ" b="1" smtClean="0"/>
              <a:t>poplatky... </a:t>
            </a:r>
            <a:r>
              <a:rPr lang="de-DE" altLang="cs-CZ" b="1"/>
              <a:t>)</a:t>
            </a:r>
            <a:endParaRPr lang="de-DE" alt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1" grpId="0" animBg="1"/>
      <p:bldP spid="132" grpId="0" animBg="1"/>
      <p:bldP spid="1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Náklady na dopravu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2292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2402F2B-7608-472A-BF37-D1192D136057}" type="slidenum">
              <a:rPr lang="cs-CZ" altLang="en-US" b="1"/>
              <a:pPr/>
              <a:t>7</a:t>
            </a:fld>
            <a:endParaRPr lang="cs-CZ" altLang="en-US" b="1"/>
          </a:p>
        </p:txBody>
      </p:sp>
      <p:sp>
        <p:nvSpPr>
          <p:cNvPr id="12293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4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4508500" y="1149350"/>
            <a:ext cx="24495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Vzdálenost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198563" y="1873250"/>
            <a:ext cx="28130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/>
              <a:t>Variabilní náklady: náklady na palivo </a:t>
            </a:r>
            <a:r>
              <a:rPr lang="cs-CZ" altLang="cs-CZ" sz="2000" b="1"/>
              <a:t>degresivní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4510088" y="1992313"/>
            <a:ext cx="5688012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cs-CZ" altLang="cs-CZ" sz="2000"/>
              <a:t>S rostoucí vzdáleností roste průměrná rychlost, méně prostojů na křižovatkách  -  </a:t>
            </a:r>
            <a:r>
              <a:rPr lang="cs-CZ" altLang="cs-CZ" sz="2000" b="1"/>
              <a:t>klesá specifická spotřeba paliva</a:t>
            </a:r>
            <a:endParaRPr lang="en-US" altLang="cs-CZ" sz="2000" b="1"/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198563" y="2955925"/>
            <a:ext cx="28067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/>
              <a:t>Fixní náklady:                 údržba, osobní náklady, odpisy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4510088" y="3171825"/>
            <a:ext cx="5184775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cs-CZ" altLang="cs-CZ" sz="2000"/>
              <a:t>S rostoucí vzdáleností se celkové náklady nemění</a:t>
            </a:r>
            <a:endParaRPr lang="en-US" altLang="cs-CZ" sz="2000"/>
          </a:p>
        </p:txBody>
      </p:sp>
      <p:sp>
        <p:nvSpPr>
          <p:cNvPr id="19" name="Line 50"/>
          <p:cNvSpPr>
            <a:spLocks noChangeShapeType="1"/>
          </p:cNvSpPr>
          <p:nvPr/>
        </p:nvSpPr>
        <p:spPr bwMode="auto">
          <a:xfrm>
            <a:off x="4725988" y="4181475"/>
            <a:ext cx="0" cy="179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51"/>
          <p:cNvSpPr>
            <a:spLocks noChangeShapeType="1"/>
          </p:cNvSpPr>
          <p:nvPr/>
        </p:nvSpPr>
        <p:spPr bwMode="auto">
          <a:xfrm>
            <a:off x="4581525" y="5756275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52"/>
          <p:cNvSpPr>
            <a:spLocks noChangeShapeType="1"/>
          </p:cNvSpPr>
          <p:nvPr/>
        </p:nvSpPr>
        <p:spPr bwMode="auto">
          <a:xfrm>
            <a:off x="4581525" y="546893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Freeform 53"/>
          <p:cNvSpPr>
            <a:spLocks/>
          </p:cNvSpPr>
          <p:nvPr/>
        </p:nvSpPr>
        <p:spPr bwMode="auto">
          <a:xfrm>
            <a:off x="4725988" y="4251325"/>
            <a:ext cx="2663825" cy="1217613"/>
          </a:xfrm>
          <a:custGeom>
            <a:avLst/>
            <a:gdLst>
              <a:gd name="T0" fmla="*/ 0 w 1542"/>
              <a:gd name="T1" fmla="*/ 1217950 h 544"/>
              <a:gd name="T2" fmla="*/ 704825 w 1542"/>
              <a:gd name="T3" fmla="*/ 608975 h 544"/>
              <a:gd name="T4" fmla="*/ 1566854 w 1542"/>
              <a:gd name="T5" fmla="*/ 201499 h 544"/>
              <a:gd name="T6" fmla="*/ 2663825 w 1542"/>
              <a:gd name="T7" fmla="*/ 0 h 54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42" h="544">
                <a:moveTo>
                  <a:pt x="0" y="544"/>
                </a:moveTo>
                <a:cubicBezTo>
                  <a:pt x="128" y="446"/>
                  <a:pt x="257" y="348"/>
                  <a:pt x="408" y="272"/>
                </a:cubicBezTo>
                <a:cubicBezTo>
                  <a:pt x="559" y="196"/>
                  <a:pt x="718" y="135"/>
                  <a:pt x="907" y="90"/>
                </a:cubicBezTo>
                <a:cubicBezTo>
                  <a:pt x="1096" y="45"/>
                  <a:pt x="1319" y="22"/>
                  <a:pt x="1542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4773613" y="5837238"/>
            <a:ext cx="16081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Vzdálenost</a:t>
            </a:r>
            <a:endParaRPr lang="en-US" altLang="cs-CZ" sz="2000"/>
          </a:p>
        </p:txBody>
      </p:sp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3395663" y="4292600"/>
            <a:ext cx="1546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/>
              <a:t>Náklady celkem</a:t>
            </a:r>
            <a:endParaRPr lang="en-US" altLang="cs-CZ" sz="2000"/>
          </a:p>
        </p:txBody>
      </p:sp>
      <p:sp>
        <p:nvSpPr>
          <p:cNvPr id="25" name="Line 56"/>
          <p:cNvSpPr>
            <a:spLocks noChangeShapeType="1"/>
          </p:cNvSpPr>
          <p:nvPr/>
        </p:nvSpPr>
        <p:spPr bwMode="auto">
          <a:xfrm flipV="1">
            <a:off x="4221163" y="518001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57"/>
          <p:cNvSpPr>
            <a:spLocks noChangeShapeType="1"/>
          </p:cNvSpPr>
          <p:nvPr/>
        </p:nvSpPr>
        <p:spPr bwMode="auto">
          <a:xfrm>
            <a:off x="6310313" y="597217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Náklady na dopravu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3316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8AC031-8EF8-443B-ABB1-13BEDBA83492}" type="slidenum">
              <a:rPr lang="cs-CZ" altLang="en-US" b="1"/>
              <a:pPr/>
              <a:t>8</a:t>
            </a:fld>
            <a:endParaRPr lang="cs-CZ" altLang="en-US" b="1"/>
          </a:p>
        </p:txBody>
      </p:sp>
      <p:sp>
        <p:nvSpPr>
          <p:cNvPr id="13317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278063" y="2058988"/>
            <a:ext cx="2663825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/>
              <a:t>Variabilní náklady: náklady na palivo </a:t>
            </a:r>
            <a:r>
              <a:rPr lang="cs-CZ" altLang="cs-CZ" sz="2000" b="1"/>
              <a:t>mírně rostoucí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373688" y="1982788"/>
            <a:ext cx="5689600" cy="1014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8940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3512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8084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265613" indent="-608013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49263" lvl="1" indent="7938">
              <a:spcBef>
                <a:spcPct val="50000"/>
              </a:spcBef>
            </a:pPr>
            <a:r>
              <a:rPr lang="cs-CZ" altLang="cs-CZ" sz="2000"/>
              <a:t>S rostoucí hmotností klesá průměrná rychlost   -  </a:t>
            </a:r>
            <a:r>
              <a:rPr lang="cs-CZ" altLang="cs-CZ" sz="2000" b="1"/>
              <a:t>mírně  roste specifická spotřeba paliva</a:t>
            </a:r>
            <a:endParaRPr lang="en-US" altLang="cs-CZ" sz="2000" b="1"/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2133600" y="3141663"/>
            <a:ext cx="27368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/>
              <a:t>Fixní náklady:                 údržba, osobní náklady, odpisy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878513" y="3357563"/>
            <a:ext cx="4103687" cy="708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/>
              <a:t>Výrazná nákladová degrese fixních nákladů</a:t>
            </a: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4941888" y="4438650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4797425" y="5662613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5014913" y="5807075"/>
            <a:ext cx="1295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/>
              <a:t>Hmotnost nákladu  </a:t>
            </a:r>
            <a:endParaRPr lang="en-US" altLang="cs-CZ" sz="1800"/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3357563" y="4357688"/>
            <a:ext cx="15843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800"/>
              <a:t>Jednotkové</a:t>
            </a:r>
            <a:r>
              <a:rPr lang="cs-CZ" altLang="cs-CZ" sz="2000"/>
              <a:t> náklady  </a:t>
            </a:r>
            <a:endParaRPr lang="en-US" altLang="cs-CZ" sz="2000"/>
          </a:p>
        </p:txBody>
      </p:sp>
      <p:sp>
        <p:nvSpPr>
          <p:cNvPr id="26" name="Line 32"/>
          <p:cNvSpPr>
            <a:spLocks noChangeShapeType="1"/>
          </p:cNvSpPr>
          <p:nvPr/>
        </p:nvSpPr>
        <p:spPr bwMode="auto">
          <a:xfrm flipV="1">
            <a:off x="4437063" y="508635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>
            <a:off x="6237288" y="614045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Freeform 34"/>
          <p:cNvSpPr>
            <a:spLocks/>
          </p:cNvSpPr>
          <p:nvPr/>
        </p:nvSpPr>
        <p:spPr bwMode="auto">
          <a:xfrm>
            <a:off x="5086350" y="4583113"/>
            <a:ext cx="1727200" cy="935037"/>
          </a:xfrm>
          <a:custGeom>
            <a:avLst/>
            <a:gdLst>
              <a:gd name="T0" fmla="*/ 0 w 1680"/>
              <a:gd name="T1" fmla="*/ 0 h 912"/>
              <a:gd name="T2" fmla="*/ 197394 w 1680"/>
              <a:gd name="T3" fmla="*/ 393700 h 912"/>
              <a:gd name="T4" fmla="*/ 641531 w 1680"/>
              <a:gd name="T5" fmla="*/ 688975 h 912"/>
              <a:gd name="T6" fmla="*/ 1332411 w 1680"/>
              <a:gd name="T7" fmla="*/ 885825 h 912"/>
              <a:gd name="T8" fmla="*/ 1727200 w 1680"/>
              <a:gd name="T9" fmla="*/ 935038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80" h="912">
                <a:moveTo>
                  <a:pt x="0" y="0"/>
                </a:moveTo>
                <a:cubicBezTo>
                  <a:pt x="44" y="136"/>
                  <a:pt x="88" y="272"/>
                  <a:pt x="192" y="384"/>
                </a:cubicBezTo>
                <a:cubicBezTo>
                  <a:pt x="296" y="496"/>
                  <a:pt x="440" y="592"/>
                  <a:pt x="624" y="672"/>
                </a:cubicBezTo>
                <a:cubicBezTo>
                  <a:pt x="808" y="752"/>
                  <a:pt x="1120" y="824"/>
                  <a:pt x="1296" y="864"/>
                </a:cubicBezTo>
                <a:cubicBezTo>
                  <a:pt x="1472" y="904"/>
                  <a:pt x="1576" y="908"/>
                  <a:pt x="1680" y="91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" name="Line 35"/>
          <p:cNvSpPr>
            <a:spLocks noChangeShapeType="1"/>
          </p:cNvSpPr>
          <p:nvPr/>
        </p:nvSpPr>
        <p:spPr bwMode="auto">
          <a:xfrm>
            <a:off x="6813550" y="487045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6823075" y="4773613"/>
            <a:ext cx="2952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/>
              <a:t>Maximální nosnost vozidla</a:t>
            </a:r>
            <a:endParaRPr lang="en-US" altLang="cs-CZ" sz="2000"/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4365625" y="1196975"/>
            <a:ext cx="35290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Hmotnost nákladu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4" grpId="0"/>
      <p:bldP spid="25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2"/>
          <p:cNvSpPr>
            <a:spLocks noGrp="1"/>
          </p:cNvSpPr>
          <p:nvPr>
            <p:ph type="title"/>
          </p:nvPr>
        </p:nvSpPr>
        <p:spPr>
          <a:xfrm>
            <a:off x="765175" y="-458788"/>
            <a:ext cx="10156825" cy="1397001"/>
          </a:xfrm>
        </p:spPr>
        <p:txBody>
          <a:bodyPr/>
          <a:lstStyle/>
          <a:p>
            <a:pPr eaLnBrk="1" hangingPunct="1"/>
            <a:r>
              <a:rPr lang="cs-CZ" altLang="cs-CZ" sz="3600" b="1" u="sng" smtClean="0"/>
              <a:t>Náklady na dopravu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77838" y="6453188"/>
            <a:ext cx="6216650" cy="320675"/>
          </a:xfrm>
        </p:spPr>
        <p:txBody>
          <a:bodyPr/>
          <a:lstStyle/>
          <a:p>
            <a:pPr algn="l">
              <a:defRPr/>
            </a:pPr>
            <a:r>
              <a:rPr lang="cs-CZ" b="1" smtClean="0"/>
              <a:t>LOGISTIKA</a:t>
            </a:r>
            <a:endParaRPr lang="cs-CZ" b="1" dirty="0"/>
          </a:p>
        </p:txBody>
      </p:sp>
      <p:sp>
        <p:nvSpPr>
          <p:cNvPr id="14340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10796588" y="6497638"/>
            <a:ext cx="110807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AC18444-4557-4491-8134-BB5A9802D265}" type="slidenum">
              <a:rPr lang="cs-CZ" altLang="en-US" b="1"/>
              <a:pPr/>
              <a:t>9</a:t>
            </a:fld>
            <a:endParaRPr lang="cs-CZ" altLang="en-US" b="1"/>
          </a:p>
        </p:txBody>
      </p:sp>
      <p:sp>
        <p:nvSpPr>
          <p:cNvPr id="14341" name="Line 43"/>
          <p:cNvSpPr>
            <a:spLocks noChangeShapeType="1"/>
          </p:cNvSpPr>
          <p:nvPr/>
        </p:nvSpPr>
        <p:spPr bwMode="auto">
          <a:xfrm>
            <a:off x="4654550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Line 44"/>
          <p:cNvSpPr>
            <a:spLocks noChangeShapeType="1"/>
          </p:cNvSpPr>
          <p:nvPr/>
        </p:nvSpPr>
        <p:spPr bwMode="auto">
          <a:xfrm>
            <a:off x="7318375" y="836613"/>
            <a:ext cx="0" cy="2873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>
            <a:off x="5230813" y="4013200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>
            <a:off x="5086350" y="574198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5213350" y="5878513"/>
            <a:ext cx="23939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800"/>
              <a:t>Specifická hmotnost nákladu                   </a:t>
            </a:r>
            <a:endParaRPr lang="en-US" altLang="cs-CZ" sz="1800"/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3790950" y="4151313"/>
            <a:ext cx="15113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800"/>
              <a:t>Jednotkové náklady  </a:t>
            </a:r>
            <a:endParaRPr lang="en-US" altLang="cs-CZ" sz="1800"/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 flipV="1">
            <a:off x="4725988" y="47958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31"/>
          <p:cNvSpPr>
            <a:spLocks noChangeShapeType="1"/>
          </p:cNvSpPr>
          <p:nvPr/>
        </p:nvSpPr>
        <p:spPr bwMode="auto">
          <a:xfrm>
            <a:off x="7318375" y="60610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Freeform 32"/>
          <p:cNvSpPr>
            <a:spLocks/>
          </p:cNvSpPr>
          <p:nvPr/>
        </p:nvSpPr>
        <p:spPr bwMode="auto">
          <a:xfrm>
            <a:off x="5375275" y="4157663"/>
            <a:ext cx="2519363" cy="1439862"/>
          </a:xfrm>
          <a:custGeom>
            <a:avLst/>
            <a:gdLst>
              <a:gd name="T0" fmla="*/ 0 w 1680"/>
              <a:gd name="T1" fmla="*/ 0 h 912"/>
              <a:gd name="T2" fmla="*/ 287927 w 1680"/>
              <a:gd name="T3" fmla="*/ 606112 h 912"/>
              <a:gd name="T4" fmla="*/ 935763 w 1680"/>
              <a:gd name="T5" fmla="*/ 1060695 h 912"/>
              <a:gd name="T6" fmla="*/ 1943509 w 1680"/>
              <a:gd name="T7" fmla="*/ 1363751 h 912"/>
              <a:gd name="T8" fmla="*/ 2519363 w 1680"/>
              <a:gd name="T9" fmla="*/ 1439515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80" h="912">
                <a:moveTo>
                  <a:pt x="0" y="0"/>
                </a:moveTo>
                <a:cubicBezTo>
                  <a:pt x="44" y="136"/>
                  <a:pt x="88" y="272"/>
                  <a:pt x="192" y="384"/>
                </a:cubicBezTo>
                <a:cubicBezTo>
                  <a:pt x="296" y="496"/>
                  <a:pt x="440" y="592"/>
                  <a:pt x="624" y="672"/>
                </a:cubicBezTo>
                <a:cubicBezTo>
                  <a:pt x="808" y="752"/>
                  <a:pt x="1120" y="824"/>
                  <a:pt x="1296" y="864"/>
                </a:cubicBezTo>
                <a:cubicBezTo>
                  <a:pt x="1472" y="904"/>
                  <a:pt x="1576" y="908"/>
                  <a:pt x="1680" y="91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6599238" y="1773238"/>
            <a:ext cx="403225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dirty="0">
                <a:latin typeface="+mj-lt"/>
              </a:rPr>
              <a:t> </a:t>
            </a:r>
            <a:r>
              <a:rPr lang="cs-CZ" sz="2000" b="1" dirty="0">
                <a:latin typeface="+mj-lt"/>
              </a:rPr>
              <a:t>N</a:t>
            </a:r>
            <a:r>
              <a:rPr lang="de-DE" sz="2000" b="1" dirty="0" err="1">
                <a:latin typeface="+mj-lt"/>
              </a:rPr>
              <a:t>áklady</a:t>
            </a:r>
            <a:r>
              <a:rPr lang="de-DE" sz="2000" b="1" dirty="0">
                <a:latin typeface="+mj-lt"/>
              </a:rPr>
              <a:t> na </a:t>
            </a:r>
            <a:r>
              <a:rPr lang="de-DE" sz="2000" b="1" dirty="0" err="1">
                <a:latin typeface="+mj-lt"/>
              </a:rPr>
              <a:t>palivo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ani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osobní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náklady</a:t>
            </a:r>
            <a:r>
              <a:rPr lang="de-DE" sz="2000" b="1" dirty="0">
                <a:latin typeface="+mj-lt"/>
              </a:rPr>
              <a:t> se s </a:t>
            </a:r>
            <a:r>
              <a:rPr lang="de-DE" sz="2000" b="1" dirty="0" err="1">
                <a:latin typeface="+mj-lt"/>
              </a:rPr>
              <a:t>hmotností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příliš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nemění</a:t>
            </a:r>
            <a:endParaRPr lang="de-DE" sz="2000" dirty="0">
              <a:latin typeface="+mj-lt"/>
            </a:endParaRP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2278063" y="2989263"/>
            <a:ext cx="824706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dirty="0">
                <a:latin typeface="+mj-lt"/>
              </a:rPr>
              <a:t> s </a:t>
            </a:r>
            <a:r>
              <a:rPr lang="de-DE" sz="2000" b="1" dirty="0" err="1">
                <a:latin typeface="+mj-lt"/>
              </a:rPr>
              <a:t>rostoucí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specifickou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hmotností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klesají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náklady</a:t>
            </a:r>
            <a:r>
              <a:rPr lang="de-DE" sz="2000" b="1" dirty="0">
                <a:latin typeface="+mj-lt"/>
              </a:rPr>
              <a:t> na </a:t>
            </a:r>
            <a:r>
              <a:rPr lang="de-DE" sz="2000" b="1" dirty="0" err="1">
                <a:latin typeface="+mj-lt"/>
              </a:rPr>
              <a:t>přepravovanou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jednotku</a:t>
            </a:r>
            <a:r>
              <a:rPr lang="de-DE" sz="2000" b="1" dirty="0">
                <a:latin typeface="+mj-lt"/>
              </a:rPr>
              <a:t> </a:t>
            </a:r>
            <a:r>
              <a:rPr lang="de-DE" sz="2000" b="1" dirty="0" err="1">
                <a:latin typeface="+mj-lt"/>
              </a:rPr>
              <a:t>hmotnosti</a:t>
            </a:r>
            <a:endParaRPr lang="de-DE" sz="2000" dirty="0">
              <a:latin typeface="+mj-lt"/>
            </a:endParaRPr>
          </a:p>
        </p:txBody>
      </p:sp>
      <p:sp>
        <p:nvSpPr>
          <p:cNvPr id="22" name="Text Box 38"/>
          <p:cNvSpPr txBox="1">
            <a:spLocks noChangeArrowheads="1"/>
          </p:cNvSpPr>
          <p:nvPr/>
        </p:nvSpPr>
        <p:spPr bwMode="auto">
          <a:xfrm>
            <a:off x="1917700" y="1773238"/>
            <a:ext cx="4594225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dirty="0">
                <a:latin typeface="+mj-lt"/>
              </a:rPr>
              <a:t> </a:t>
            </a:r>
            <a:r>
              <a:rPr lang="cs-CZ" sz="2000" b="1" dirty="0">
                <a:latin typeface="+mj-lt"/>
              </a:rPr>
              <a:t>Kapacita vozidla je omezena hmotností nákladu a rozměry přepravního prostoru</a:t>
            </a:r>
            <a:endParaRPr lang="de-DE" sz="2000" b="1" dirty="0">
              <a:latin typeface="+mj-lt"/>
            </a:endParaRP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862388" y="1157288"/>
            <a:ext cx="5184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Specifická hmotnost nákladu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 animBg="1"/>
      <p:bldP spid="21" grpId="0" animBg="1"/>
      <p:bldP spid="22" grpId="0" animBg="1" autoUpdateAnimBg="0"/>
    </p:bldLst>
  </p:timing>
</p:sld>
</file>

<file path=ppt/theme/theme1.xml><?xml version="1.0" encoding="utf-8"?>
<a:theme xmlns:a="http://schemas.openxmlformats.org/drawingml/2006/main" name="Knihy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993_TF02787940_TF02787940.potx" id="{797243EA-CA29-42BD-A803-C2ABD6CA0C6F}" vid="{0EF93BC0-5E53-47B3-A615-5E299545B8EC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1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2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3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4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5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6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7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8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19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0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1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2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3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4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5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6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7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8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29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0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1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2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3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4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5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6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7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8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39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4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5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6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7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8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ppt/theme/themeOverride9.xml><?xml version="1.0" encoding="utf-8"?>
<a:themeOverride xmlns:a="http://schemas.openxmlformats.org/drawingml/2006/main">
  <a:clrScheme name="Books_16x9">
    <a:dk1>
      <a:srgbClr val="374C81"/>
    </a:dk1>
    <a:lt1>
      <a:srgbClr val="FFFFFF"/>
    </a:lt1>
    <a:dk2>
      <a:srgbClr val="000000"/>
    </a:dk2>
    <a:lt2>
      <a:srgbClr val="EDE5DF"/>
    </a:lt2>
    <a:accent1>
      <a:srgbClr val="414E77"/>
    </a:accent1>
    <a:accent2>
      <a:srgbClr val="70AAC4"/>
    </a:accent2>
    <a:accent3>
      <a:srgbClr val="8B6A94"/>
    </a:accent3>
    <a:accent4>
      <a:srgbClr val="61A796"/>
    </a:accent4>
    <a:accent5>
      <a:srgbClr val="4E5798"/>
    </a:accent5>
    <a:accent6>
      <a:srgbClr val="7E5C5C"/>
    </a:accent6>
    <a:hlink>
      <a:srgbClr val="0070C0"/>
    </a:hlink>
    <a:folHlink>
      <a:srgbClr val="7030A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AssetExpire xmlns="4873beb7-5857-4685-be1f-d57550cc96cc">2029-05-12T07:00:00+00:00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 xsi:nil="true"/>
    <LocLastLocAttemptVersionLookup xmlns="4873beb7-5857-4685-be1f-d57550cc96cc">694216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2011-11-26T00:00:00+00:00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1345039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false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TP102787939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LongProperties xmlns="http://schemas.microsoft.com/office/2006/metadata/longProperties">
  <LongProp xmlns="" name="APDescription"><![CDATA[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]]></LongProp>
</Long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012C23-CABE-4622-A757-2D2A9A24C14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4873beb7-5857-4685-be1f-d57550cc96cc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72C4F87-9685-4253-BB6C-64BEF0EC7C86}">
  <ds:schemaRefs>
    <ds:schemaRef ds:uri="http://schemas.microsoft.com/office/2006/metadata/longProperties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1514</Words>
  <Application>Microsoft Office PowerPoint</Application>
  <PresentationFormat>Vlastní</PresentationFormat>
  <Paragraphs>413</Paragraphs>
  <Slides>39</Slides>
  <Notes>38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7" baseType="lpstr">
      <vt:lpstr>Arial</vt:lpstr>
      <vt:lpstr>Calibri</vt:lpstr>
      <vt:lpstr>Century Gothic</vt:lpstr>
      <vt:lpstr>Symbol</vt:lpstr>
      <vt:lpstr>Times New Roman</vt:lpstr>
      <vt:lpstr>Knihy 16:9</vt:lpstr>
      <vt:lpstr>Motiv systému Office</vt:lpstr>
      <vt:lpstr>Fotografie</vt:lpstr>
      <vt:lpstr>Prezentace aplikace PowerPoint</vt:lpstr>
      <vt:lpstr>Členění dopravy</vt:lpstr>
      <vt:lpstr>Druhy dopravy</vt:lpstr>
      <vt:lpstr>Kritéria hodnocení  druhů dopravy</vt:lpstr>
      <vt:lpstr>Hlavní partneři působící v oblasti dopravy</vt:lpstr>
      <vt:lpstr>Náklady na dopravu</vt:lpstr>
      <vt:lpstr>Náklady na dopravu</vt:lpstr>
      <vt:lpstr>Náklady na dopravu</vt:lpstr>
      <vt:lpstr>Náklady na dopravu</vt:lpstr>
      <vt:lpstr>Náklady na dopravu</vt:lpstr>
      <vt:lpstr>Náklady na dopravu</vt:lpstr>
      <vt:lpstr>Ceny za externí dopravu</vt:lpstr>
      <vt:lpstr>Faktory ovlivňující přepravní sazby</vt:lpstr>
      <vt:lpstr>Ukazatele efektivnosti dopravy</vt:lpstr>
      <vt:lpstr>Manipulace</vt:lpstr>
      <vt:lpstr>Manipulační prostředky s ruční manipulací</vt:lpstr>
      <vt:lpstr>Dopravníky</vt:lpstr>
      <vt:lpstr>Prostředky pro zdvih</vt:lpstr>
      <vt:lpstr>Vysokozdvižné vozíky</vt:lpstr>
      <vt:lpstr>Inteligentní tažné soupravy</vt:lpstr>
      <vt:lpstr>Kontejnerové manipulátory</vt:lpstr>
      <vt:lpstr>Autonomní vozidla</vt:lpstr>
      <vt:lpstr>Výběr vhodných mechanizačních prostředků - kriteria</vt:lpstr>
      <vt:lpstr>Výběr vhodných mechanizačních prostředků</vt:lpstr>
      <vt:lpstr>Funkce obalů</vt:lpstr>
      <vt:lpstr>Sdružování obalů</vt:lpstr>
      <vt:lpstr>Přepravní a manipulační obaly </vt:lpstr>
      <vt:lpstr>Kartónové krabice</vt:lpstr>
      <vt:lpstr>Kartónové krabice</vt:lpstr>
      <vt:lpstr>Přepravky, manipulační, ukládací bedny</vt:lpstr>
      <vt:lpstr>Palety</vt:lpstr>
      <vt:lpstr>Palety</vt:lpstr>
      <vt:lpstr>Palety</vt:lpstr>
      <vt:lpstr>Palety</vt:lpstr>
      <vt:lpstr>Palety</vt:lpstr>
      <vt:lpstr>Europaleta</vt:lpstr>
      <vt:lpstr>Kontejnery</vt:lpstr>
      <vt:lpstr>Kontejnery</vt:lpstr>
      <vt:lpstr>Fixace obalů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2018-02-19T07:48:35Z</dcterms:created>
  <dcterms:modified xsi:type="dcterms:W3CDTF">2024-04-17T08:44:51Z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  <property fmtid="{D5CDD505-2E9C-101B-9397-08002B2CF9AE}" pid="8" name="LocPublishedLinkedAssetsLookup">
    <vt:lpwstr/>
  </property>
  <property fmtid="{D5CDD505-2E9C-101B-9397-08002B2CF9AE}" pid="9" name="LocLastLocAttemptVersionTypeLookup">
    <vt:lpwstr/>
  </property>
  <property fmtid="{D5CDD505-2E9C-101B-9397-08002B2CF9AE}" pid="10" name="LocNewPublishedVersionLookup">
    <vt:lpwstr/>
  </property>
  <property fmtid="{D5CDD505-2E9C-101B-9397-08002B2CF9AE}" pid="11" name="LocOverallPublishStatusLookup">
    <vt:lpwstr/>
  </property>
  <property fmtid="{D5CDD505-2E9C-101B-9397-08002B2CF9AE}" pid="12" name="LocOverallLocStatusLookup">
    <vt:lpwstr/>
  </property>
  <property fmtid="{D5CDD505-2E9C-101B-9397-08002B2CF9AE}" pid="13" name="LocPublishedDependentAssetsLookup">
    <vt:lpwstr/>
  </property>
  <property fmtid="{D5CDD505-2E9C-101B-9397-08002B2CF9AE}" pid="14" name="LocProcessedForHandoffsLookup">
    <vt:lpwstr/>
  </property>
  <property fmtid="{D5CDD505-2E9C-101B-9397-08002B2CF9AE}" pid="15" name="LocOverallPreviewStatusLookup">
    <vt:lpwstr/>
  </property>
  <property fmtid="{D5CDD505-2E9C-101B-9397-08002B2CF9AE}" pid="16" name="LocProcessedForMarketsLookup">
    <vt:lpwstr/>
  </property>
  <property fmtid="{D5CDD505-2E9C-101B-9397-08002B2CF9AE}" pid="17" name="LocOverallHandbackStatusLookup">
    <vt:lpwstr/>
  </property>
</Properties>
</file>