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5D422D9-1910-4FF3-BC1D-0A2CB530FF09}" type="datetimeFigureOut">
              <a:rPr lang="cs-CZ" smtClean="0"/>
              <a:t>16.05.2022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49347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cs-CZ"/>
              <a:t>Kliknutím lze upravit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85D422D9-1910-4FF3-BC1D-0A2CB530FF09}" type="datetimeFigureOut">
              <a:rPr lang="cs-CZ" smtClean="0"/>
              <a:t>16.05.2022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333343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85D422D9-1910-4FF3-BC1D-0A2CB530FF09}" type="datetimeFigureOut">
              <a:rPr lang="cs-CZ" smtClean="0"/>
              <a:t>16.05.2022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36710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85D422D9-1910-4FF3-BC1D-0A2CB530FF09}" type="datetimeFigureOut">
              <a:rPr lang="cs-CZ" smtClean="0"/>
              <a:t>16.05.2022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FB58C1-E9B7-40C2-890D-05E3DDCF554F}" type="slidenum">
              <a:rPr lang="cs-CZ" smtClean="0"/>
              <a:t>‹#›</a:t>
            </a:fld>
            <a:endParaRPr lang="cs-CZ"/>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18444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85D422D9-1910-4FF3-BC1D-0A2CB530FF09}" type="datetimeFigureOut">
              <a:rPr lang="cs-CZ" smtClean="0"/>
              <a:t>16.05.2022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616196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cs-CZ"/>
              <a:t>Kliknutím lze upravit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85D422D9-1910-4FF3-BC1D-0A2CB530FF09}" type="datetimeFigureOut">
              <a:rPr lang="cs-CZ" smtClean="0"/>
              <a:t>16.05.2022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104904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cs-CZ"/>
              <a:t>Kliknutím lze upravit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85D422D9-1910-4FF3-BC1D-0A2CB530FF09}" type="datetimeFigureOut">
              <a:rPr lang="cs-CZ" smtClean="0"/>
              <a:t>16.05.2022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1772396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5D422D9-1910-4FF3-BC1D-0A2CB530FF09}" type="datetimeFigureOut">
              <a:rPr lang="cs-CZ" smtClean="0"/>
              <a:t>16.05.2022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2000215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5D422D9-1910-4FF3-BC1D-0A2CB530FF09}" type="datetimeFigureOut">
              <a:rPr lang="cs-CZ" smtClean="0"/>
              <a:t>16.05.2022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407762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5D422D9-1910-4FF3-BC1D-0A2CB530FF09}" type="datetimeFigureOut">
              <a:rPr lang="cs-CZ" smtClean="0"/>
              <a:t>16.05.2022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288589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cs-CZ"/>
              <a:t>Kliknutím lze upravit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85D422D9-1910-4FF3-BC1D-0A2CB530FF09}" type="datetimeFigureOut">
              <a:rPr lang="cs-CZ" smtClean="0"/>
              <a:t>16.05.2022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1614321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cs-CZ"/>
              <a:t>Kliknutím lze upravit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5D422D9-1910-4FF3-BC1D-0A2CB530FF09}" type="datetimeFigureOut">
              <a:rPr lang="cs-CZ" smtClean="0"/>
              <a:t>16.05.2022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1362698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913795" y="2912232"/>
            <a:ext cx="5107208" cy="287896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2912232"/>
            <a:ext cx="5095357" cy="287896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5D422D9-1910-4FF3-BC1D-0A2CB530FF09}" type="datetimeFigureOut">
              <a:rPr lang="cs-CZ" smtClean="0"/>
              <a:t>16.05.2022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16649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5D422D9-1910-4FF3-BC1D-0A2CB530FF09}" type="datetimeFigureOut">
              <a:rPr lang="cs-CZ" smtClean="0"/>
              <a:t>16.05.2022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1563083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422D9-1910-4FF3-BC1D-0A2CB530FF09}" type="datetimeFigureOut">
              <a:rPr lang="cs-CZ" smtClean="0"/>
              <a:t>16.05.2022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3093253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cs-CZ"/>
              <a:t>Kliknutím lze upravit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85D422D9-1910-4FF3-BC1D-0A2CB530FF09}" type="datetimeFigureOut">
              <a:rPr lang="cs-CZ" smtClean="0"/>
              <a:t>16.05.2022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345289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85D422D9-1910-4FF3-BC1D-0A2CB530FF09}" type="datetimeFigureOut">
              <a:rPr lang="cs-CZ" smtClean="0"/>
              <a:t>16.05.2022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0FB58C1-E9B7-40C2-890D-05E3DDCF554F}" type="slidenum">
              <a:rPr lang="cs-CZ" smtClean="0"/>
              <a:t>‹#›</a:t>
            </a:fld>
            <a:endParaRPr lang="cs-CZ"/>
          </a:p>
        </p:txBody>
      </p:sp>
    </p:spTree>
    <p:extLst>
      <p:ext uri="{BB962C8B-B14F-4D97-AF65-F5344CB8AC3E}">
        <p14:creationId xmlns:p14="http://schemas.microsoft.com/office/powerpoint/2010/main" val="2165139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5D422D9-1910-4FF3-BC1D-0A2CB530FF09}" type="datetimeFigureOut">
              <a:rPr lang="cs-CZ" smtClean="0"/>
              <a:t>16.05.2022</a:t>
            </a:fld>
            <a:endParaRPr lang="cs-CZ"/>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0FB58C1-E9B7-40C2-890D-05E3DDCF554F}" type="slidenum">
              <a:rPr lang="cs-CZ" smtClean="0"/>
              <a:t>‹#›</a:t>
            </a:fld>
            <a:endParaRPr lang="cs-CZ"/>
          </a:p>
        </p:txBody>
      </p:sp>
    </p:spTree>
    <p:extLst>
      <p:ext uri="{BB962C8B-B14F-4D97-AF65-F5344CB8AC3E}">
        <p14:creationId xmlns:p14="http://schemas.microsoft.com/office/powerpoint/2010/main" val="360353493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10555F-8FAB-4C77-AE57-F7610BF2D35D}"/>
              </a:ext>
            </a:extLst>
          </p:cNvPr>
          <p:cNvSpPr>
            <a:spLocks noGrp="1"/>
          </p:cNvSpPr>
          <p:nvPr>
            <p:ph type="ctrTitle"/>
          </p:nvPr>
        </p:nvSpPr>
        <p:spPr>
          <a:xfrm>
            <a:off x="1524000" y="2042319"/>
            <a:ext cx="9144000" cy="2387600"/>
          </a:xfrm>
        </p:spPr>
        <p:txBody>
          <a:bodyPr>
            <a:normAutofit fontScale="90000"/>
          </a:bodyPr>
          <a:lstStyle/>
          <a:p>
            <a:r>
              <a:rPr lang="cs-CZ" sz="7300" dirty="0" err="1"/>
              <a:t>Children</a:t>
            </a:r>
            <a:r>
              <a:rPr lang="en-US" sz="7300" dirty="0"/>
              <a:t>’</a:t>
            </a:r>
            <a:r>
              <a:rPr lang="cs-CZ" sz="7300" dirty="0"/>
              <a:t>s </a:t>
            </a:r>
            <a:r>
              <a:rPr lang="cs-CZ" sz="7300" dirty="0" err="1"/>
              <a:t>literature</a:t>
            </a:r>
            <a:br>
              <a:rPr lang="cs-CZ" sz="7300" dirty="0"/>
            </a:br>
            <a:br>
              <a:rPr lang="cs-CZ" dirty="0"/>
            </a:br>
            <a:r>
              <a:rPr lang="cs-CZ" dirty="0" err="1"/>
              <a:t>Characteristic</a:t>
            </a:r>
            <a:r>
              <a:rPr lang="cs-CZ" dirty="0"/>
              <a:t> </a:t>
            </a:r>
            <a:r>
              <a:rPr lang="cs-CZ" dirty="0" err="1"/>
              <a:t>features</a:t>
            </a:r>
            <a:br>
              <a:rPr lang="cs-CZ" dirty="0"/>
            </a:br>
            <a:r>
              <a:rPr lang="cs-CZ" dirty="0"/>
              <a:t>and </a:t>
            </a:r>
            <a:r>
              <a:rPr lang="cs-CZ" dirty="0" err="1"/>
              <a:t>genres</a:t>
            </a:r>
            <a:endParaRPr lang="cs-CZ" dirty="0"/>
          </a:p>
        </p:txBody>
      </p:sp>
      <p:sp>
        <p:nvSpPr>
          <p:cNvPr id="3" name="Podnadpis 2">
            <a:extLst>
              <a:ext uri="{FF2B5EF4-FFF2-40B4-BE49-F238E27FC236}">
                <a16:creationId xmlns:a16="http://schemas.microsoft.com/office/drawing/2014/main" id="{9FC7C07E-85A0-46A6-B469-F73A4CF94655}"/>
              </a:ext>
            </a:extLst>
          </p:cNvPr>
          <p:cNvSpPr>
            <a:spLocks noGrp="1"/>
          </p:cNvSpPr>
          <p:nvPr>
            <p:ph type="subTitle" idx="1"/>
          </p:nvPr>
        </p:nvSpPr>
        <p:spPr>
          <a:xfrm>
            <a:off x="1524000" y="4429919"/>
            <a:ext cx="9144000" cy="1655762"/>
          </a:xfrm>
        </p:spPr>
        <p:txBody>
          <a:bodyPr/>
          <a:lstStyle/>
          <a:p>
            <a:endParaRPr lang="cs-CZ" dirty="0"/>
          </a:p>
          <a:p>
            <a:endParaRPr lang="cs-CZ" dirty="0"/>
          </a:p>
          <a:p>
            <a:pPr algn="r"/>
            <a:r>
              <a:rPr lang="cs-CZ" dirty="0"/>
              <a:t>Dr. Michaela Marková</a:t>
            </a:r>
          </a:p>
        </p:txBody>
      </p:sp>
    </p:spTree>
    <p:extLst>
      <p:ext uri="{BB962C8B-B14F-4D97-AF65-F5344CB8AC3E}">
        <p14:creationId xmlns:p14="http://schemas.microsoft.com/office/powerpoint/2010/main" val="2242430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A1B81E-0334-48C1-9332-5A9F5E104AEF}"/>
              </a:ext>
            </a:extLst>
          </p:cNvPr>
          <p:cNvSpPr>
            <a:spLocks noGrp="1"/>
          </p:cNvSpPr>
          <p:nvPr>
            <p:ph type="title"/>
          </p:nvPr>
        </p:nvSpPr>
        <p:spPr>
          <a:xfrm>
            <a:off x="913795" y="403639"/>
            <a:ext cx="10353761" cy="1326321"/>
          </a:xfrm>
        </p:spPr>
        <p:txBody>
          <a:bodyPr/>
          <a:lstStyle/>
          <a:p>
            <a:r>
              <a:rPr lang="cs-CZ" dirty="0" err="1"/>
              <a:t>Children’s</a:t>
            </a:r>
            <a:r>
              <a:rPr lang="cs-CZ" dirty="0"/>
              <a:t>  </a:t>
            </a:r>
            <a:r>
              <a:rPr lang="cs-CZ" dirty="0" err="1"/>
              <a:t>literature</a:t>
            </a:r>
            <a:r>
              <a:rPr lang="cs-CZ" dirty="0"/>
              <a:t>: </a:t>
            </a:r>
            <a:r>
              <a:rPr lang="cs-CZ" dirty="0" err="1"/>
              <a:t>classification</a:t>
            </a:r>
            <a:endParaRPr lang="cs-CZ" dirty="0"/>
          </a:p>
        </p:txBody>
      </p:sp>
      <p:sp>
        <p:nvSpPr>
          <p:cNvPr id="3" name="Zástupný obsah 2">
            <a:extLst>
              <a:ext uri="{FF2B5EF4-FFF2-40B4-BE49-F238E27FC236}">
                <a16:creationId xmlns:a16="http://schemas.microsoft.com/office/drawing/2014/main" id="{29FDC3B9-E8C4-421B-B671-579820730AE4}"/>
              </a:ext>
            </a:extLst>
          </p:cNvPr>
          <p:cNvSpPr>
            <a:spLocks noGrp="1"/>
          </p:cNvSpPr>
          <p:nvPr>
            <p:ph idx="1"/>
          </p:nvPr>
        </p:nvSpPr>
        <p:spPr>
          <a:xfrm>
            <a:off x="913795" y="2096064"/>
            <a:ext cx="10602344" cy="3695136"/>
          </a:xfrm>
        </p:spPr>
        <p:txBody>
          <a:bodyPr>
            <a:normAutofit/>
          </a:bodyPr>
          <a:lstStyle/>
          <a:p>
            <a:pPr marL="0" indent="0">
              <a:buNone/>
            </a:pPr>
            <a:r>
              <a:rPr lang="en-US" sz="2400" dirty="0"/>
              <a:t>Media</a:t>
            </a:r>
          </a:p>
          <a:p>
            <a:endParaRPr lang="en-US" sz="2400" dirty="0"/>
          </a:p>
          <a:p>
            <a:pPr lvl="1"/>
            <a:r>
              <a:rPr lang="en-US" sz="2400" dirty="0"/>
              <a:t>created to encompass the many new and important kinds of texts in our society today, such as movies and films, websites, commercials, billboards, and radio programs</a:t>
            </a:r>
          </a:p>
          <a:p>
            <a:pPr lvl="1"/>
            <a:r>
              <a:rPr lang="en-US" sz="2400" dirty="0"/>
              <a:t>it can educate, entertain, advertise, and/or persuade</a:t>
            </a:r>
            <a:endParaRPr lang="cs-CZ" sz="2400" dirty="0"/>
          </a:p>
        </p:txBody>
      </p:sp>
    </p:spTree>
    <p:extLst>
      <p:ext uri="{BB962C8B-B14F-4D97-AF65-F5344CB8AC3E}">
        <p14:creationId xmlns:p14="http://schemas.microsoft.com/office/powerpoint/2010/main" val="3115061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218CCA-C330-443B-AEA8-F425616CE58C}"/>
              </a:ext>
            </a:extLst>
          </p:cNvPr>
          <p:cNvSpPr>
            <a:spLocks noGrp="1"/>
          </p:cNvSpPr>
          <p:nvPr>
            <p:ph type="title"/>
          </p:nvPr>
        </p:nvSpPr>
        <p:spPr>
          <a:xfrm>
            <a:off x="919119" y="152813"/>
            <a:ext cx="10353761" cy="1326321"/>
          </a:xfrm>
        </p:spPr>
        <p:txBody>
          <a:bodyPr/>
          <a:lstStyle/>
          <a:p>
            <a:r>
              <a:rPr lang="cs-CZ" dirty="0" err="1"/>
              <a:t>Children’s</a:t>
            </a:r>
            <a:r>
              <a:rPr lang="cs-CZ" dirty="0"/>
              <a:t>  </a:t>
            </a:r>
            <a:r>
              <a:rPr lang="cs-CZ" dirty="0" err="1"/>
              <a:t>literature</a:t>
            </a:r>
            <a:r>
              <a:rPr lang="cs-CZ" dirty="0"/>
              <a:t>: </a:t>
            </a:r>
            <a:r>
              <a:rPr lang="cs-CZ" dirty="0" err="1"/>
              <a:t>classification</a:t>
            </a:r>
            <a:endParaRPr lang="cs-CZ" dirty="0"/>
          </a:p>
        </p:txBody>
      </p:sp>
      <p:sp>
        <p:nvSpPr>
          <p:cNvPr id="3" name="Zástupný obsah 2">
            <a:extLst>
              <a:ext uri="{FF2B5EF4-FFF2-40B4-BE49-F238E27FC236}">
                <a16:creationId xmlns:a16="http://schemas.microsoft.com/office/drawing/2014/main" id="{3C3FE74A-FB11-4E3E-9F8C-C569BF72040D}"/>
              </a:ext>
            </a:extLst>
          </p:cNvPr>
          <p:cNvSpPr>
            <a:spLocks noGrp="1"/>
          </p:cNvSpPr>
          <p:nvPr>
            <p:ph idx="1"/>
          </p:nvPr>
        </p:nvSpPr>
        <p:spPr>
          <a:xfrm>
            <a:off x="649357" y="1690688"/>
            <a:ext cx="10866781" cy="4696860"/>
          </a:xfrm>
        </p:spPr>
        <p:txBody>
          <a:bodyPr>
            <a:noAutofit/>
          </a:bodyPr>
          <a:lstStyle/>
          <a:p>
            <a:pPr marL="0" indent="0">
              <a:buNone/>
            </a:pPr>
            <a:r>
              <a:rPr lang="en-US" sz="2400" dirty="0"/>
              <a:t>Oral Literature</a:t>
            </a:r>
          </a:p>
          <a:p>
            <a:pPr lvl="1"/>
            <a:r>
              <a:rPr lang="en-US" sz="2400" dirty="0"/>
              <a:t>the oldest type of literature, and the foundation on which culture was built</a:t>
            </a:r>
          </a:p>
          <a:p>
            <a:pPr lvl="1"/>
            <a:r>
              <a:rPr lang="en-US" sz="2400" dirty="0"/>
              <a:t>most oral texts have been written down, of course, and are usually taught in the form of epic poems or plays or folk tales</a:t>
            </a:r>
          </a:p>
          <a:p>
            <a:pPr lvl="1"/>
            <a:r>
              <a:rPr lang="en-US" sz="2400" dirty="0"/>
              <a:t>the main oral genres include the folktale; song, including laments, praise songs, and work songs; folk drama; myth; and, closely related, legend and historical recitation; there are also the minor genres of the proverb and the riddle</a:t>
            </a:r>
            <a:endParaRPr lang="cs-CZ" sz="2400" dirty="0"/>
          </a:p>
        </p:txBody>
      </p:sp>
    </p:spTree>
    <p:extLst>
      <p:ext uri="{BB962C8B-B14F-4D97-AF65-F5344CB8AC3E}">
        <p14:creationId xmlns:p14="http://schemas.microsoft.com/office/powerpoint/2010/main" val="3229849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F146FF-FC7A-4302-8123-33DFD813ACC8}"/>
              </a:ext>
            </a:extLst>
          </p:cNvPr>
          <p:cNvSpPr>
            <a:spLocks noGrp="1"/>
          </p:cNvSpPr>
          <p:nvPr>
            <p:ph type="title"/>
          </p:nvPr>
        </p:nvSpPr>
        <p:spPr>
          <a:xfrm>
            <a:off x="913795" y="403639"/>
            <a:ext cx="10353761" cy="1326321"/>
          </a:xfrm>
        </p:spPr>
        <p:txBody>
          <a:bodyPr/>
          <a:lstStyle/>
          <a:p>
            <a:r>
              <a:rPr lang="cs-CZ" dirty="0" err="1"/>
              <a:t>Children’s</a:t>
            </a:r>
            <a:r>
              <a:rPr lang="cs-CZ" dirty="0"/>
              <a:t>  </a:t>
            </a:r>
            <a:r>
              <a:rPr lang="cs-CZ" dirty="0" err="1"/>
              <a:t>literature</a:t>
            </a:r>
            <a:r>
              <a:rPr lang="cs-CZ" dirty="0"/>
              <a:t>: </a:t>
            </a:r>
            <a:r>
              <a:rPr lang="cs-CZ" dirty="0" err="1"/>
              <a:t>classification</a:t>
            </a:r>
            <a:endParaRPr lang="cs-CZ" dirty="0"/>
          </a:p>
        </p:txBody>
      </p:sp>
      <p:sp>
        <p:nvSpPr>
          <p:cNvPr id="3" name="Zástupný obsah 2">
            <a:extLst>
              <a:ext uri="{FF2B5EF4-FFF2-40B4-BE49-F238E27FC236}">
                <a16:creationId xmlns:a16="http://schemas.microsoft.com/office/drawing/2014/main" id="{C45878CF-9D7B-4EB2-AFBA-F2715E142928}"/>
              </a:ext>
            </a:extLst>
          </p:cNvPr>
          <p:cNvSpPr>
            <a:spLocks noGrp="1"/>
          </p:cNvSpPr>
          <p:nvPr>
            <p:ph idx="1"/>
          </p:nvPr>
        </p:nvSpPr>
        <p:spPr>
          <a:xfrm>
            <a:off x="913795" y="1729959"/>
            <a:ext cx="10353762" cy="4485311"/>
          </a:xfrm>
        </p:spPr>
        <p:txBody>
          <a:bodyPr>
            <a:normAutofit/>
          </a:bodyPr>
          <a:lstStyle/>
          <a:p>
            <a:pPr marL="0" indent="0">
              <a:buNone/>
            </a:pPr>
            <a:r>
              <a:rPr lang="en-US" sz="2400" dirty="0"/>
              <a:t>Folklore/Folk Tales/Fables</a:t>
            </a:r>
          </a:p>
          <a:p>
            <a:endParaRPr lang="en-US" sz="2400" dirty="0"/>
          </a:p>
          <a:p>
            <a:pPr lvl="1"/>
            <a:r>
              <a:rPr lang="en-US" sz="2400" dirty="0"/>
              <a:t>folk tales were originally oral literature, and are short stories meant to pass on a particular lesson or moral. They often have a timeless quality, dealing with common human concerns that are just as relevant to us today, while still being products of a very specific culture and time period</a:t>
            </a:r>
          </a:p>
          <a:p>
            <a:pPr lvl="1"/>
            <a:r>
              <a:rPr lang="en-US" sz="2400" dirty="0"/>
              <a:t>“Ring a Ring of Roses” and “Three Blind Mice” and the story “Jack and the Beanstalk”</a:t>
            </a:r>
            <a:endParaRPr lang="cs-CZ" sz="2400" dirty="0"/>
          </a:p>
        </p:txBody>
      </p:sp>
    </p:spTree>
    <p:extLst>
      <p:ext uri="{BB962C8B-B14F-4D97-AF65-F5344CB8AC3E}">
        <p14:creationId xmlns:p14="http://schemas.microsoft.com/office/powerpoint/2010/main" val="1238808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DD0954-16B9-4114-B986-10E3EAAAC6A7}"/>
              </a:ext>
            </a:extLst>
          </p:cNvPr>
          <p:cNvSpPr>
            <a:spLocks noGrp="1"/>
          </p:cNvSpPr>
          <p:nvPr>
            <p:ph type="title"/>
          </p:nvPr>
        </p:nvSpPr>
        <p:spPr>
          <a:xfrm>
            <a:off x="913796" y="304800"/>
            <a:ext cx="10353761" cy="1326321"/>
          </a:xfrm>
        </p:spPr>
        <p:txBody>
          <a:bodyPr/>
          <a:lstStyle/>
          <a:p>
            <a:r>
              <a:rPr lang="cs-CZ" dirty="0" err="1"/>
              <a:t>Children’s</a:t>
            </a:r>
            <a:r>
              <a:rPr lang="cs-CZ" dirty="0"/>
              <a:t>  </a:t>
            </a:r>
            <a:r>
              <a:rPr lang="cs-CZ" dirty="0" err="1"/>
              <a:t>literature</a:t>
            </a:r>
            <a:r>
              <a:rPr lang="cs-CZ" dirty="0"/>
              <a:t>: </a:t>
            </a:r>
            <a:r>
              <a:rPr lang="cs-CZ" dirty="0" err="1"/>
              <a:t>classification</a:t>
            </a:r>
            <a:endParaRPr lang="cs-CZ" dirty="0"/>
          </a:p>
        </p:txBody>
      </p:sp>
      <p:sp>
        <p:nvSpPr>
          <p:cNvPr id="3" name="Zástupný obsah 2">
            <a:extLst>
              <a:ext uri="{FF2B5EF4-FFF2-40B4-BE49-F238E27FC236}">
                <a16:creationId xmlns:a16="http://schemas.microsoft.com/office/drawing/2014/main" id="{EC2FEAC3-DE24-4788-AA5F-CD54A439F8D5}"/>
              </a:ext>
            </a:extLst>
          </p:cNvPr>
          <p:cNvSpPr>
            <a:spLocks noGrp="1"/>
          </p:cNvSpPr>
          <p:nvPr>
            <p:ph idx="1"/>
          </p:nvPr>
        </p:nvSpPr>
        <p:spPr>
          <a:xfrm>
            <a:off x="596348" y="1631121"/>
            <a:ext cx="11025809" cy="4425122"/>
          </a:xfrm>
        </p:spPr>
        <p:txBody>
          <a:bodyPr>
            <a:normAutofit fontScale="85000" lnSpcReduction="20000"/>
          </a:bodyPr>
          <a:lstStyle/>
          <a:p>
            <a:pPr marL="0" indent="0">
              <a:buNone/>
            </a:pPr>
            <a:r>
              <a:rPr lang="en-US" sz="2800" dirty="0"/>
              <a:t>Song</a:t>
            </a:r>
          </a:p>
          <a:p>
            <a:endParaRPr lang="en-US" sz="3200" dirty="0"/>
          </a:p>
          <a:p>
            <a:pPr lvl="1" algn="just"/>
            <a:r>
              <a:rPr lang="en-US" sz="2800" dirty="0"/>
              <a:t>words often resemble lyric poetry, having to be of a tight metrical structure because of the musical accompaniment</a:t>
            </a:r>
          </a:p>
          <a:p>
            <a:pPr lvl="1" algn="just"/>
            <a:r>
              <a:rPr lang="en-US" sz="2800" dirty="0"/>
              <a:t>equally, when epic and other recitations are accompanied by a musical instrument or a strong beat, the rhythmic verbal structure is always influenced</a:t>
            </a:r>
          </a:p>
          <a:p>
            <a:pPr lvl="1" algn="just"/>
            <a:r>
              <a:rPr lang="en-US" sz="2800" dirty="0"/>
              <a:t>an important variety of song is the lament at the death of an individual, which may take the form of stressed speech or follow a more melodic line</a:t>
            </a:r>
            <a:endParaRPr lang="cs-CZ" sz="2800" dirty="0"/>
          </a:p>
        </p:txBody>
      </p:sp>
    </p:spTree>
    <p:extLst>
      <p:ext uri="{BB962C8B-B14F-4D97-AF65-F5344CB8AC3E}">
        <p14:creationId xmlns:p14="http://schemas.microsoft.com/office/powerpoint/2010/main" val="3469235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274582-3D26-4275-8B06-19A5D27186C0}"/>
              </a:ext>
            </a:extLst>
          </p:cNvPr>
          <p:cNvSpPr>
            <a:spLocks noGrp="1"/>
          </p:cNvSpPr>
          <p:nvPr>
            <p:ph type="title"/>
          </p:nvPr>
        </p:nvSpPr>
        <p:spPr>
          <a:xfrm>
            <a:off x="913795" y="145773"/>
            <a:ext cx="10353761" cy="1326321"/>
          </a:xfrm>
        </p:spPr>
        <p:txBody>
          <a:bodyPr/>
          <a:lstStyle/>
          <a:p>
            <a:r>
              <a:rPr lang="cs-CZ" dirty="0" err="1"/>
              <a:t>Children’s</a:t>
            </a:r>
            <a:r>
              <a:rPr lang="cs-CZ" dirty="0"/>
              <a:t>  </a:t>
            </a:r>
            <a:r>
              <a:rPr lang="cs-CZ" dirty="0" err="1"/>
              <a:t>literature</a:t>
            </a:r>
            <a:r>
              <a:rPr lang="cs-CZ" dirty="0"/>
              <a:t>: </a:t>
            </a:r>
            <a:r>
              <a:rPr lang="cs-CZ" dirty="0" err="1"/>
              <a:t>classification</a:t>
            </a:r>
            <a:endParaRPr lang="cs-CZ" dirty="0"/>
          </a:p>
        </p:txBody>
      </p:sp>
      <p:sp>
        <p:nvSpPr>
          <p:cNvPr id="3" name="Zástupný obsah 2">
            <a:extLst>
              <a:ext uri="{FF2B5EF4-FFF2-40B4-BE49-F238E27FC236}">
                <a16:creationId xmlns:a16="http://schemas.microsoft.com/office/drawing/2014/main" id="{B1EF9611-3E1A-4904-9801-54A82CE887F1}"/>
              </a:ext>
            </a:extLst>
          </p:cNvPr>
          <p:cNvSpPr>
            <a:spLocks noGrp="1"/>
          </p:cNvSpPr>
          <p:nvPr>
            <p:ph idx="1"/>
          </p:nvPr>
        </p:nvSpPr>
        <p:spPr>
          <a:xfrm>
            <a:off x="477078" y="1342334"/>
            <a:ext cx="11224592" cy="5071718"/>
          </a:xfrm>
        </p:spPr>
        <p:txBody>
          <a:bodyPr>
            <a:noAutofit/>
          </a:bodyPr>
          <a:lstStyle/>
          <a:p>
            <a:pPr marL="0" indent="0">
              <a:buNone/>
            </a:pPr>
            <a:r>
              <a:rPr lang="en-US" sz="2400" dirty="0"/>
              <a:t>Folk plays</a:t>
            </a:r>
          </a:p>
          <a:p>
            <a:pPr lvl="1"/>
            <a:r>
              <a:rPr lang="en-US" sz="2400" dirty="0"/>
              <a:t>(folk) plays of a more or less secular kind do occur in the popular culture of literate societies, such as the mumming plays of the European tradition, which stand in opposition to the written plays of the elite theatre</a:t>
            </a:r>
          </a:p>
          <a:p>
            <a:pPr lvl="2"/>
            <a:r>
              <a:rPr lang="en-US" sz="2400" dirty="0"/>
              <a:t>traditional dramatic entertainment, still performed in a few villages in England and Northern Ireland, in which a champion is killed in a fight and is then brought to life by a doctor. It is thought likely that the play has links with primitive ceremonies held to mark important stages in the agricultural year</a:t>
            </a:r>
            <a:endParaRPr lang="cs-CZ" sz="2800" dirty="0"/>
          </a:p>
        </p:txBody>
      </p:sp>
    </p:spTree>
    <p:extLst>
      <p:ext uri="{BB962C8B-B14F-4D97-AF65-F5344CB8AC3E}">
        <p14:creationId xmlns:p14="http://schemas.microsoft.com/office/powerpoint/2010/main" val="61748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0E92EE-3F50-473D-8728-6BB41439CB34}"/>
              </a:ext>
            </a:extLst>
          </p:cNvPr>
          <p:cNvSpPr>
            <a:spLocks noGrp="1"/>
          </p:cNvSpPr>
          <p:nvPr>
            <p:ph type="title"/>
          </p:nvPr>
        </p:nvSpPr>
        <p:spPr>
          <a:xfrm>
            <a:off x="913795" y="622852"/>
            <a:ext cx="10353761" cy="887896"/>
          </a:xfrm>
        </p:spPr>
        <p:txBody>
          <a:bodyPr>
            <a:normAutofit fontScale="90000"/>
          </a:bodyPr>
          <a:lstStyle/>
          <a:p>
            <a:r>
              <a:rPr lang="cs-CZ" dirty="0" err="1"/>
              <a:t>Children</a:t>
            </a:r>
            <a:r>
              <a:rPr lang="en-US" dirty="0"/>
              <a:t>’</a:t>
            </a:r>
            <a:r>
              <a:rPr lang="cs-CZ" dirty="0"/>
              <a:t>s  </a:t>
            </a:r>
            <a:r>
              <a:rPr lang="cs-CZ" dirty="0" err="1"/>
              <a:t>literature</a:t>
            </a:r>
            <a:br>
              <a:rPr lang="en-US" dirty="0"/>
            </a:br>
            <a:r>
              <a:rPr lang="cs-CZ" dirty="0" err="1"/>
              <a:t>features</a:t>
            </a:r>
            <a:endParaRPr lang="cs-CZ" dirty="0"/>
          </a:p>
        </p:txBody>
      </p:sp>
      <p:sp>
        <p:nvSpPr>
          <p:cNvPr id="3" name="Zástupný obsah 2">
            <a:extLst>
              <a:ext uri="{FF2B5EF4-FFF2-40B4-BE49-F238E27FC236}">
                <a16:creationId xmlns:a16="http://schemas.microsoft.com/office/drawing/2014/main" id="{E2F28F5D-8F46-4E17-B020-EEFFF1D82D47}"/>
              </a:ext>
            </a:extLst>
          </p:cNvPr>
          <p:cNvSpPr>
            <a:spLocks noGrp="1"/>
          </p:cNvSpPr>
          <p:nvPr>
            <p:ph idx="1"/>
          </p:nvPr>
        </p:nvSpPr>
        <p:spPr>
          <a:xfrm>
            <a:off x="913795" y="1669774"/>
            <a:ext cx="10353762" cy="4121426"/>
          </a:xfrm>
        </p:spPr>
        <p:txBody>
          <a:bodyPr/>
          <a:lstStyle/>
          <a:p>
            <a:pPr marL="0" indent="0">
              <a:buNone/>
            </a:pPr>
            <a:r>
              <a:rPr lang="cs-CZ" sz="2800" dirty="0" err="1"/>
              <a:t>Repetition</a:t>
            </a:r>
            <a:endParaRPr lang="cs-CZ" sz="2800" dirty="0"/>
          </a:p>
          <a:p>
            <a:pPr marL="0" indent="0">
              <a:buNone/>
            </a:pPr>
            <a:endParaRPr lang="cs-CZ" dirty="0"/>
          </a:p>
          <a:p>
            <a:pPr marL="0" indent="0">
              <a:buNone/>
            </a:pPr>
            <a:r>
              <a:rPr lang="en-US" dirty="0"/>
              <a:t>On Monday, he ate through 1 apple but he was still hungry!</a:t>
            </a:r>
          </a:p>
          <a:p>
            <a:pPr marL="0" indent="0">
              <a:buNone/>
            </a:pPr>
            <a:r>
              <a:rPr lang="en-US" dirty="0"/>
              <a:t>On Tuesday, he ate through 2 pears but he was still hungry!</a:t>
            </a:r>
          </a:p>
          <a:p>
            <a:pPr marL="0" indent="0">
              <a:buNone/>
            </a:pPr>
            <a:r>
              <a:rPr lang="en-US" dirty="0"/>
              <a:t>On Wednesday, he ate through 3 plums but he was still hungry!</a:t>
            </a:r>
          </a:p>
          <a:p>
            <a:pPr marL="0" indent="0">
              <a:buNone/>
            </a:pPr>
            <a:r>
              <a:rPr lang="en-US" dirty="0"/>
              <a:t>On Thursday, he ate through 4 strawberries but he was still hungry!</a:t>
            </a:r>
          </a:p>
          <a:p>
            <a:pPr marL="0" indent="0">
              <a:buNone/>
            </a:pPr>
            <a:r>
              <a:rPr lang="en-US" dirty="0"/>
              <a:t>On Friday, he ate through 5 oranges but he was still hungry!</a:t>
            </a:r>
            <a:endParaRPr lang="cs-CZ" dirty="0"/>
          </a:p>
        </p:txBody>
      </p:sp>
    </p:spTree>
    <p:extLst>
      <p:ext uri="{BB962C8B-B14F-4D97-AF65-F5344CB8AC3E}">
        <p14:creationId xmlns:p14="http://schemas.microsoft.com/office/powerpoint/2010/main" val="257812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AF7A28-3796-4282-A924-6D6C0157CCFD}"/>
              </a:ext>
            </a:extLst>
          </p:cNvPr>
          <p:cNvSpPr>
            <a:spLocks noGrp="1"/>
          </p:cNvSpPr>
          <p:nvPr>
            <p:ph type="title"/>
          </p:nvPr>
        </p:nvSpPr>
        <p:spPr>
          <a:xfrm>
            <a:off x="913794" y="490331"/>
            <a:ext cx="10353761" cy="1113182"/>
          </a:xfrm>
        </p:spPr>
        <p:txBody>
          <a:bodyPr>
            <a:normAutofit/>
          </a:bodyPr>
          <a:lstStyle/>
          <a:p>
            <a:r>
              <a:rPr lang="cs-CZ" dirty="0" err="1"/>
              <a:t>Children’s</a:t>
            </a:r>
            <a:r>
              <a:rPr lang="cs-CZ" dirty="0"/>
              <a:t>  </a:t>
            </a:r>
            <a:r>
              <a:rPr lang="cs-CZ" dirty="0" err="1"/>
              <a:t>literature</a:t>
            </a:r>
            <a:br>
              <a:rPr lang="en-US" dirty="0"/>
            </a:br>
            <a:r>
              <a:rPr lang="en-US" dirty="0"/>
              <a:t>features</a:t>
            </a:r>
            <a:endParaRPr lang="cs-CZ" dirty="0"/>
          </a:p>
        </p:txBody>
      </p:sp>
      <p:sp>
        <p:nvSpPr>
          <p:cNvPr id="3" name="Zástupný obsah 2">
            <a:extLst>
              <a:ext uri="{FF2B5EF4-FFF2-40B4-BE49-F238E27FC236}">
                <a16:creationId xmlns:a16="http://schemas.microsoft.com/office/drawing/2014/main" id="{50AF33D7-4CBA-4C2C-80E0-61A0935A8A69}"/>
              </a:ext>
            </a:extLst>
          </p:cNvPr>
          <p:cNvSpPr>
            <a:spLocks noGrp="1"/>
          </p:cNvSpPr>
          <p:nvPr>
            <p:ph idx="1"/>
          </p:nvPr>
        </p:nvSpPr>
        <p:spPr/>
        <p:txBody>
          <a:bodyPr numCol="2">
            <a:normAutofit/>
          </a:bodyPr>
          <a:lstStyle/>
          <a:p>
            <a:r>
              <a:rPr lang="en-US" sz="2400" dirty="0"/>
              <a:t>Didacticism</a:t>
            </a:r>
          </a:p>
          <a:p>
            <a:r>
              <a:rPr lang="en-US" sz="2400" dirty="0"/>
              <a:t>Pictures/illustrations</a:t>
            </a:r>
          </a:p>
          <a:p>
            <a:r>
              <a:rPr lang="en-US" sz="2400" dirty="0"/>
              <a:t>Optimism</a:t>
            </a:r>
          </a:p>
          <a:p>
            <a:r>
              <a:rPr lang="en-US" sz="2400" dirty="0"/>
              <a:t>The fantastic</a:t>
            </a:r>
          </a:p>
          <a:p>
            <a:r>
              <a:rPr lang="en-US" sz="2400" dirty="0"/>
              <a:t>Children</a:t>
            </a:r>
          </a:p>
          <a:p>
            <a:r>
              <a:rPr lang="en-US" sz="2400" dirty="0"/>
              <a:t>Innocence</a:t>
            </a:r>
          </a:p>
          <a:p>
            <a:r>
              <a:rPr lang="en-US" sz="2400" dirty="0"/>
              <a:t>Action</a:t>
            </a:r>
          </a:p>
          <a:p>
            <a:r>
              <a:rPr lang="en-US" sz="2400" dirty="0"/>
              <a:t>Emotions</a:t>
            </a:r>
          </a:p>
          <a:p>
            <a:r>
              <a:rPr lang="en-US" sz="2400" dirty="0"/>
              <a:t>Children’s rights</a:t>
            </a:r>
          </a:p>
          <a:p>
            <a:endParaRPr lang="cs-CZ" dirty="0"/>
          </a:p>
        </p:txBody>
      </p:sp>
    </p:spTree>
    <p:extLst>
      <p:ext uri="{BB962C8B-B14F-4D97-AF65-F5344CB8AC3E}">
        <p14:creationId xmlns:p14="http://schemas.microsoft.com/office/powerpoint/2010/main" val="346295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77DDD4-63B5-47DB-BCD6-0B1EE3BB8922}"/>
              </a:ext>
            </a:extLst>
          </p:cNvPr>
          <p:cNvSpPr>
            <a:spLocks noGrp="1"/>
          </p:cNvSpPr>
          <p:nvPr>
            <p:ph type="title"/>
          </p:nvPr>
        </p:nvSpPr>
        <p:spPr>
          <a:xfrm>
            <a:off x="913795" y="403639"/>
            <a:ext cx="10353761" cy="1326321"/>
          </a:xfrm>
        </p:spPr>
        <p:txBody>
          <a:bodyPr/>
          <a:lstStyle/>
          <a:p>
            <a:r>
              <a:rPr lang="cs-CZ" dirty="0" err="1"/>
              <a:t>Children’s</a:t>
            </a:r>
            <a:r>
              <a:rPr lang="cs-CZ" dirty="0"/>
              <a:t>  </a:t>
            </a:r>
            <a:r>
              <a:rPr lang="cs-CZ" dirty="0" err="1"/>
              <a:t>literature</a:t>
            </a:r>
            <a:r>
              <a:rPr lang="cs-CZ" dirty="0"/>
              <a:t>: </a:t>
            </a:r>
            <a:r>
              <a:rPr lang="en-US" dirty="0"/>
              <a:t>classification</a:t>
            </a:r>
            <a:endParaRPr lang="cs-CZ" dirty="0"/>
          </a:p>
        </p:txBody>
      </p:sp>
      <p:sp>
        <p:nvSpPr>
          <p:cNvPr id="3" name="Zástupný obsah 2">
            <a:extLst>
              <a:ext uri="{FF2B5EF4-FFF2-40B4-BE49-F238E27FC236}">
                <a16:creationId xmlns:a16="http://schemas.microsoft.com/office/drawing/2014/main" id="{89A9E8A2-607E-4F42-81C1-2025A9EBC846}"/>
              </a:ext>
            </a:extLst>
          </p:cNvPr>
          <p:cNvSpPr>
            <a:spLocks noGrp="1"/>
          </p:cNvSpPr>
          <p:nvPr>
            <p:ph idx="1"/>
          </p:nvPr>
        </p:nvSpPr>
        <p:spPr>
          <a:xfrm>
            <a:off x="913795" y="1935921"/>
            <a:ext cx="10353762" cy="4398618"/>
          </a:xfrm>
        </p:spPr>
        <p:txBody>
          <a:bodyPr>
            <a:normAutofit fontScale="85000" lnSpcReduction="10000"/>
          </a:bodyPr>
          <a:lstStyle/>
          <a:p>
            <a:r>
              <a:rPr lang="en-US" sz="2800" dirty="0"/>
              <a:t>According to genre or the intended age of the reader</a:t>
            </a:r>
          </a:p>
          <a:p>
            <a:endParaRPr lang="en-US" dirty="0"/>
          </a:p>
          <a:p>
            <a:r>
              <a:rPr lang="en-US" sz="2800" dirty="0"/>
              <a:t>Age:</a:t>
            </a:r>
          </a:p>
          <a:p>
            <a:pPr lvl="1"/>
            <a:r>
              <a:rPr lang="en-US" sz="2800" dirty="0"/>
              <a:t>Picture books, appropriate for pre-readers or children ages 0–5</a:t>
            </a:r>
          </a:p>
          <a:p>
            <a:pPr lvl="1"/>
            <a:r>
              <a:rPr lang="en-US" sz="2800" dirty="0"/>
              <a:t>Early reader books, appropriate for children ages 5–7</a:t>
            </a:r>
          </a:p>
          <a:p>
            <a:pPr lvl="1"/>
            <a:r>
              <a:rPr lang="en-US" sz="2800" dirty="0"/>
              <a:t>Chapter books, appropriate for children ages 7–12 </a:t>
            </a:r>
          </a:p>
          <a:p>
            <a:pPr lvl="1"/>
            <a:r>
              <a:rPr lang="en-US" sz="2800" dirty="0"/>
              <a:t>Short chapter books, appropriate for children ages 7–9</a:t>
            </a:r>
          </a:p>
          <a:p>
            <a:pPr lvl="1"/>
            <a:r>
              <a:rPr lang="en-US" sz="2800" dirty="0"/>
              <a:t>Longer chapter books, appropriate for children ages 9–12</a:t>
            </a:r>
          </a:p>
          <a:p>
            <a:pPr lvl="1"/>
            <a:r>
              <a:rPr lang="en-US" sz="2800" dirty="0"/>
              <a:t>Young adult fiction, appropriate for children ages 12–18</a:t>
            </a:r>
          </a:p>
          <a:p>
            <a:endParaRPr lang="cs-CZ" dirty="0"/>
          </a:p>
        </p:txBody>
      </p:sp>
    </p:spTree>
    <p:extLst>
      <p:ext uri="{BB962C8B-B14F-4D97-AF65-F5344CB8AC3E}">
        <p14:creationId xmlns:p14="http://schemas.microsoft.com/office/powerpoint/2010/main" val="2740918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29F3E7-B9A2-4047-B0F8-E558DAA7671B}"/>
              </a:ext>
            </a:extLst>
          </p:cNvPr>
          <p:cNvSpPr>
            <a:spLocks noGrp="1"/>
          </p:cNvSpPr>
          <p:nvPr>
            <p:ph type="title"/>
          </p:nvPr>
        </p:nvSpPr>
        <p:spPr>
          <a:xfrm>
            <a:off x="913796" y="483704"/>
            <a:ext cx="10353761" cy="1326321"/>
          </a:xfrm>
        </p:spPr>
        <p:txBody>
          <a:bodyPr/>
          <a:lstStyle/>
          <a:p>
            <a:r>
              <a:rPr lang="cs-CZ" dirty="0" err="1"/>
              <a:t>Children’s</a:t>
            </a:r>
            <a:r>
              <a:rPr lang="cs-CZ" dirty="0"/>
              <a:t>  </a:t>
            </a:r>
            <a:r>
              <a:rPr lang="cs-CZ" dirty="0" err="1"/>
              <a:t>literature</a:t>
            </a:r>
            <a:r>
              <a:rPr lang="cs-CZ" dirty="0"/>
              <a:t>: </a:t>
            </a:r>
            <a:r>
              <a:rPr lang="cs-CZ" dirty="0" err="1"/>
              <a:t>classification</a:t>
            </a:r>
            <a:endParaRPr lang="cs-CZ" dirty="0"/>
          </a:p>
        </p:txBody>
      </p:sp>
      <p:sp>
        <p:nvSpPr>
          <p:cNvPr id="3" name="Zástupný obsah 2">
            <a:extLst>
              <a:ext uri="{FF2B5EF4-FFF2-40B4-BE49-F238E27FC236}">
                <a16:creationId xmlns:a16="http://schemas.microsoft.com/office/drawing/2014/main" id="{48A40856-8450-44F2-AC30-29ECF3030139}"/>
              </a:ext>
            </a:extLst>
          </p:cNvPr>
          <p:cNvSpPr>
            <a:spLocks noGrp="1"/>
          </p:cNvSpPr>
          <p:nvPr>
            <p:ph idx="1"/>
          </p:nvPr>
        </p:nvSpPr>
        <p:spPr>
          <a:xfrm>
            <a:off x="913795" y="2040835"/>
            <a:ext cx="10353762" cy="4333461"/>
          </a:xfrm>
        </p:spPr>
        <p:txBody>
          <a:bodyPr>
            <a:normAutofit fontScale="85000" lnSpcReduction="20000"/>
          </a:bodyPr>
          <a:lstStyle/>
          <a:p>
            <a:pPr marL="0" indent="0">
              <a:buNone/>
            </a:pPr>
            <a:r>
              <a:rPr lang="en-US" sz="3100" dirty="0"/>
              <a:t>Genre:</a:t>
            </a:r>
          </a:p>
          <a:p>
            <a:pPr lvl="1"/>
            <a:r>
              <a:rPr lang="en-US" sz="2800" dirty="0"/>
              <a:t>Picture books, including concept books that teach the alphabet or counting for example, pattern books, and wordless books</a:t>
            </a:r>
          </a:p>
          <a:p>
            <a:pPr lvl="1"/>
            <a:r>
              <a:rPr lang="en-US" sz="2800" dirty="0"/>
              <a:t>Traditional literature, including folktales, which convey the legends, customs, superstitions, and beliefs of people in previous civilizations.</a:t>
            </a:r>
          </a:p>
          <a:p>
            <a:pPr lvl="1"/>
            <a:r>
              <a:rPr lang="en-US" sz="2800" dirty="0"/>
              <a:t>Fiction, including fantasy, realistic fiction, and historical fiction</a:t>
            </a:r>
          </a:p>
          <a:p>
            <a:pPr lvl="1"/>
            <a:r>
              <a:rPr lang="en-US" sz="2800" dirty="0"/>
              <a:t>Non-fiction</a:t>
            </a:r>
          </a:p>
          <a:p>
            <a:pPr lvl="1"/>
            <a:r>
              <a:rPr lang="en-US" sz="2800" dirty="0"/>
              <a:t>Biography and autobiography</a:t>
            </a:r>
          </a:p>
          <a:p>
            <a:pPr lvl="1"/>
            <a:r>
              <a:rPr lang="en-US" sz="2800" dirty="0"/>
              <a:t>Poetry and verse</a:t>
            </a:r>
          </a:p>
        </p:txBody>
      </p:sp>
    </p:spTree>
    <p:extLst>
      <p:ext uri="{BB962C8B-B14F-4D97-AF65-F5344CB8AC3E}">
        <p14:creationId xmlns:p14="http://schemas.microsoft.com/office/powerpoint/2010/main" val="748930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86EF5E-1443-4C0D-8D00-69FF9B986CDE}"/>
              </a:ext>
            </a:extLst>
          </p:cNvPr>
          <p:cNvSpPr>
            <a:spLocks noGrp="1"/>
          </p:cNvSpPr>
          <p:nvPr>
            <p:ph type="title"/>
          </p:nvPr>
        </p:nvSpPr>
        <p:spPr/>
        <p:txBody>
          <a:bodyPr/>
          <a:lstStyle/>
          <a:p>
            <a:r>
              <a:rPr lang="cs-CZ" dirty="0" err="1"/>
              <a:t>Children’s</a:t>
            </a:r>
            <a:r>
              <a:rPr lang="cs-CZ" dirty="0"/>
              <a:t>  </a:t>
            </a:r>
            <a:r>
              <a:rPr lang="cs-CZ" dirty="0" err="1"/>
              <a:t>literature</a:t>
            </a:r>
            <a:r>
              <a:rPr lang="cs-CZ" dirty="0"/>
              <a:t>: </a:t>
            </a:r>
            <a:r>
              <a:rPr lang="cs-CZ" dirty="0" err="1"/>
              <a:t>classification</a:t>
            </a:r>
            <a:endParaRPr lang="cs-CZ" dirty="0"/>
          </a:p>
        </p:txBody>
      </p:sp>
      <p:sp>
        <p:nvSpPr>
          <p:cNvPr id="3" name="Zástupný obsah 2">
            <a:extLst>
              <a:ext uri="{FF2B5EF4-FFF2-40B4-BE49-F238E27FC236}">
                <a16:creationId xmlns:a16="http://schemas.microsoft.com/office/drawing/2014/main" id="{93D0C0FF-E3FE-438C-A910-DD485D4019AE}"/>
              </a:ext>
            </a:extLst>
          </p:cNvPr>
          <p:cNvSpPr>
            <a:spLocks noGrp="1"/>
          </p:cNvSpPr>
          <p:nvPr>
            <p:ph idx="1"/>
          </p:nvPr>
        </p:nvSpPr>
        <p:spPr/>
        <p:txBody>
          <a:bodyPr>
            <a:normAutofit lnSpcReduction="10000"/>
          </a:bodyPr>
          <a:lstStyle/>
          <a:p>
            <a:pPr marL="0" indent="0">
              <a:buNone/>
            </a:pPr>
            <a:r>
              <a:rPr lang="en-US" sz="2800" dirty="0"/>
              <a:t>Poetry</a:t>
            </a:r>
          </a:p>
          <a:p>
            <a:endParaRPr lang="en-US" sz="2800" dirty="0"/>
          </a:p>
          <a:p>
            <a:pPr lvl="1"/>
            <a:r>
              <a:rPr lang="en-US" sz="2800" dirty="0"/>
              <a:t>considered the oldest form of literature</a:t>
            </a:r>
          </a:p>
          <a:p>
            <a:pPr lvl="1"/>
            <a:r>
              <a:rPr lang="en-US" sz="2800" dirty="0"/>
              <a:t>oral stories were commonly put into some sort of poetic form to make them easier to remember and recite</a:t>
            </a:r>
          </a:p>
          <a:p>
            <a:pPr lvl="1"/>
            <a:r>
              <a:rPr lang="en-US" sz="2800" dirty="0"/>
              <a:t>today is usually written down but is still sometimes performed</a:t>
            </a:r>
          </a:p>
        </p:txBody>
      </p:sp>
    </p:spTree>
    <p:extLst>
      <p:ext uri="{BB962C8B-B14F-4D97-AF65-F5344CB8AC3E}">
        <p14:creationId xmlns:p14="http://schemas.microsoft.com/office/powerpoint/2010/main" val="200364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B757A2-BB0E-46FB-9E6B-938A6EDF48C5}"/>
              </a:ext>
            </a:extLst>
          </p:cNvPr>
          <p:cNvSpPr>
            <a:spLocks noGrp="1"/>
          </p:cNvSpPr>
          <p:nvPr>
            <p:ph type="title"/>
          </p:nvPr>
        </p:nvSpPr>
        <p:spPr>
          <a:xfrm>
            <a:off x="1000039" y="167999"/>
            <a:ext cx="10353761" cy="1326321"/>
          </a:xfrm>
        </p:spPr>
        <p:txBody>
          <a:bodyPr/>
          <a:lstStyle/>
          <a:p>
            <a:r>
              <a:rPr lang="cs-CZ" dirty="0" err="1"/>
              <a:t>Children’s</a:t>
            </a:r>
            <a:r>
              <a:rPr lang="cs-CZ" dirty="0"/>
              <a:t>  </a:t>
            </a:r>
            <a:r>
              <a:rPr lang="cs-CZ" dirty="0" err="1"/>
              <a:t>literature</a:t>
            </a:r>
            <a:r>
              <a:rPr lang="cs-CZ" dirty="0"/>
              <a:t>: </a:t>
            </a:r>
            <a:r>
              <a:rPr lang="cs-CZ" dirty="0" err="1"/>
              <a:t>classification</a:t>
            </a:r>
            <a:endParaRPr lang="cs-CZ" dirty="0"/>
          </a:p>
        </p:txBody>
      </p:sp>
      <p:sp>
        <p:nvSpPr>
          <p:cNvPr id="3" name="Zástupný obsah 2">
            <a:extLst>
              <a:ext uri="{FF2B5EF4-FFF2-40B4-BE49-F238E27FC236}">
                <a16:creationId xmlns:a16="http://schemas.microsoft.com/office/drawing/2014/main" id="{B7A6AC31-B8FF-4AB5-9D47-C2F054399966}"/>
              </a:ext>
            </a:extLst>
          </p:cNvPr>
          <p:cNvSpPr>
            <a:spLocks noGrp="1"/>
          </p:cNvSpPr>
          <p:nvPr>
            <p:ph idx="1"/>
          </p:nvPr>
        </p:nvSpPr>
        <p:spPr>
          <a:xfrm>
            <a:off x="838200" y="1494320"/>
            <a:ext cx="10515600" cy="5014500"/>
          </a:xfrm>
        </p:spPr>
        <p:txBody>
          <a:bodyPr>
            <a:noAutofit/>
          </a:bodyPr>
          <a:lstStyle/>
          <a:p>
            <a:pPr marL="0" indent="0">
              <a:buNone/>
            </a:pPr>
            <a:r>
              <a:rPr lang="en-US" sz="2400" dirty="0"/>
              <a:t>Prose</a:t>
            </a:r>
          </a:p>
          <a:p>
            <a:pPr lvl="1"/>
            <a:r>
              <a:rPr lang="en-US" sz="2400" dirty="0"/>
              <a:t>any kind of written text that isn’t poetry </a:t>
            </a:r>
          </a:p>
          <a:p>
            <a:pPr lvl="1"/>
            <a:r>
              <a:rPr lang="en-US" sz="2400" dirty="0"/>
              <a:t>the most typical varieties of prose are novels and short stories, while other types include letters, diaries, journals, and non-fiction</a:t>
            </a:r>
          </a:p>
          <a:p>
            <a:pPr lvl="1"/>
            <a:r>
              <a:rPr lang="en-US" sz="2400" dirty="0"/>
              <a:t>written mostly in complete sentences and organized in paragraphs</a:t>
            </a:r>
          </a:p>
          <a:p>
            <a:pPr lvl="1"/>
            <a:r>
              <a:rPr lang="en-US" sz="2400" dirty="0"/>
              <a:t>instead of focusing on sound, which is what poetry does, prose tends to focus on plot and characters</a:t>
            </a:r>
          </a:p>
          <a:p>
            <a:pPr lvl="1"/>
            <a:r>
              <a:rPr lang="en-GB" sz="2400" dirty="0"/>
              <a:t>sub-genres: novellas, biographies, and memoirs, romances, fantasies, and mysteries</a:t>
            </a:r>
            <a:endParaRPr lang="cs-CZ" sz="2400" dirty="0"/>
          </a:p>
          <a:p>
            <a:pPr lvl="1"/>
            <a:endParaRPr lang="cs-CZ" sz="3200" dirty="0"/>
          </a:p>
        </p:txBody>
      </p:sp>
    </p:spTree>
    <p:extLst>
      <p:ext uri="{BB962C8B-B14F-4D97-AF65-F5344CB8AC3E}">
        <p14:creationId xmlns:p14="http://schemas.microsoft.com/office/powerpoint/2010/main" val="1179462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1DD692-2CD9-43AE-8797-C2D472E69DC2}"/>
              </a:ext>
            </a:extLst>
          </p:cNvPr>
          <p:cNvSpPr>
            <a:spLocks noGrp="1"/>
          </p:cNvSpPr>
          <p:nvPr>
            <p:ph type="title"/>
          </p:nvPr>
        </p:nvSpPr>
        <p:spPr>
          <a:xfrm>
            <a:off x="913796" y="403639"/>
            <a:ext cx="10353761" cy="1133613"/>
          </a:xfrm>
        </p:spPr>
        <p:txBody>
          <a:bodyPr/>
          <a:lstStyle/>
          <a:p>
            <a:r>
              <a:rPr lang="cs-CZ" dirty="0" err="1"/>
              <a:t>Children’s</a:t>
            </a:r>
            <a:r>
              <a:rPr lang="cs-CZ" dirty="0"/>
              <a:t>  </a:t>
            </a:r>
            <a:r>
              <a:rPr lang="cs-CZ" dirty="0" err="1"/>
              <a:t>literature</a:t>
            </a:r>
            <a:r>
              <a:rPr lang="cs-CZ" dirty="0"/>
              <a:t>: </a:t>
            </a:r>
            <a:r>
              <a:rPr lang="cs-CZ" dirty="0" err="1"/>
              <a:t>classification</a:t>
            </a:r>
            <a:endParaRPr lang="cs-CZ" dirty="0"/>
          </a:p>
        </p:txBody>
      </p:sp>
      <p:sp>
        <p:nvSpPr>
          <p:cNvPr id="3" name="Zástupný obsah 2">
            <a:extLst>
              <a:ext uri="{FF2B5EF4-FFF2-40B4-BE49-F238E27FC236}">
                <a16:creationId xmlns:a16="http://schemas.microsoft.com/office/drawing/2014/main" id="{31AFD376-15D2-45D7-B1D4-3E85F6779E1F}"/>
              </a:ext>
            </a:extLst>
          </p:cNvPr>
          <p:cNvSpPr>
            <a:spLocks noGrp="1"/>
          </p:cNvSpPr>
          <p:nvPr>
            <p:ph idx="1"/>
          </p:nvPr>
        </p:nvSpPr>
        <p:spPr>
          <a:xfrm>
            <a:off x="913796" y="1537252"/>
            <a:ext cx="10353762" cy="4717774"/>
          </a:xfrm>
        </p:spPr>
        <p:txBody>
          <a:bodyPr>
            <a:noAutofit/>
          </a:bodyPr>
          <a:lstStyle/>
          <a:p>
            <a:pPr marL="0" indent="0">
              <a:buNone/>
            </a:pPr>
            <a:r>
              <a:rPr lang="en-US" sz="2400" dirty="0"/>
              <a:t>Drama</a:t>
            </a:r>
          </a:p>
          <a:p>
            <a:endParaRPr lang="en-US" sz="2400" dirty="0"/>
          </a:p>
          <a:p>
            <a:pPr lvl="1"/>
            <a:r>
              <a:rPr lang="en-US" sz="2400" dirty="0"/>
              <a:t>any text meant to be performed rather than read can be considered drama (unless it’s a poem meant to be performed, of course)</a:t>
            </a:r>
          </a:p>
          <a:p>
            <a:pPr lvl="1"/>
            <a:r>
              <a:rPr lang="en-US" sz="2400" dirty="0"/>
              <a:t>since dramas are meant to be acted out in front of an audience, it’s hard to fully appreciate them when looking only at pages of text</a:t>
            </a:r>
          </a:p>
          <a:p>
            <a:pPr lvl="1"/>
            <a:r>
              <a:rPr lang="en-US" sz="2400" dirty="0"/>
              <a:t>pupils/students respond best to dramas, and grasp their mechanics more fully when exposed to film or theater versions or encouraged to read aloud or act out scenes during class</a:t>
            </a:r>
            <a:endParaRPr lang="cs-CZ" sz="2400" dirty="0"/>
          </a:p>
        </p:txBody>
      </p:sp>
    </p:spTree>
    <p:extLst>
      <p:ext uri="{BB962C8B-B14F-4D97-AF65-F5344CB8AC3E}">
        <p14:creationId xmlns:p14="http://schemas.microsoft.com/office/powerpoint/2010/main" val="1907980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A18BC8-8226-41A6-BAF5-DBA4AC616AB8}"/>
              </a:ext>
            </a:extLst>
          </p:cNvPr>
          <p:cNvSpPr>
            <a:spLocks noGrp="1"/>
          </p:cNvSpPr>
          <p:nvPr>
            <p:ph type="title"/>
          </p:nvPr>
        </p:nvSpPr>
        <p:spPr>
          <a:xfrm>
            <a:off x="913795" y="284370"/>
            <a:ext cx="10353761" cy="1326321"/>
          </a:xfrm>
        </p:spPr>
        <p:txBody>
          <a:bodyPr/>
          <a:lstStyle/>
          <a:p>
            <a:r>
              <a:rPr lang="cs-CZ" dirty="0" err="1"/>
              <a:t>Children’s</a:t>
            </a:r>
            <a:r>
              <a:rPr lang="cs-CZ" dirty="0"/>
              <a:t>  </a:t>
            </a:r>
            <a:r>
              <a:rPr lang="cs-CZ" dirty="0" err="1"/>
              <a:t>literature</a:t>
            </a:r>
            <a:r>
              <a:rPr lang="cs-CZ" dirty="0"/>
              <a:t>: </a:t>
            </a:r>
            <a:r>
              <a:rPr lang="cs-CZ" dirty="0" err="1"/>
              <a:t>classification</a:t>
            </a:r>
            <a:endParaRPr lang="cs-CZ" dirty="0"/>
          </a:p>
        </p:txBody>
      </p:sp>
      <p:sp>
        <p:nvSpPr>
          <p:cNvPr id="3" name="Zástupný obsah 2">
            <a:extLst>
              <a:ext uri="{FF2B5EF4-FFF2-40B4-BE49-F238E27FC236}">
                <a16:creationId xmlns:a16="http://schemas.microsoft.com/office/drawing/2014/main" id="{1ABB4474-A623-447A-9ACE-558D8B235F00}"/>
              </a:ext>
            </a:extLst>
          </p:cNvPr>
          <p:cNvSpPr>
            <a:spLocks noGrp="1"/>
          </p:cNvSpPr>
          <p:nvPr>
            <p:ph idx="1"/>
          </p:nvPr>
        </p:nvSpPr>
        <p:spPr>
          <a:xfrm>
            <a:off x="913795" y="1729959"/>
            <a:ext cx="10353762" cy="4591327"/>
          </a:xfrm>
        </p:spPr>
        <p:txBody>
          <a:bodyPr>
            <a:noAutofit/>
          </a:bodyPr>
          <a:lstStyle/>
          <a:p>
            <a:pPr marL="0" indent="0">
              <a:buNone/>
            </a:pPr>
            <a:r>
              <a:rPr lang="en-US" sz="2400" dirty="0"/>
              <a:t>Non-fiction</a:t>
            </a:r>
          </a:p>
          <a:p>
            <a:pPr lvl="1"/>
            <a:r>
              <a:rPr lang="en-US" sz="2400" dirty="0"/>
              <a:t>includes many different sub-genres</a:t>
            </a:r>
          </a:p>
          <a:p>
            <a:pPr lvl="1"/>
            <a:r>
              <a:rPr lang="en-US" sz="2400" dirty="0"/>
              <a:t>can be creative, such as the personal essay, or factual, such as the scientific paper</a:t>
            </a:r>
          </a:p>
          <a:p>
            <a:pPr lvl="1"/>
            <a:r>
              <a:rPr lang="en-US" sz="2400" dirty="0"/>
              <a:t>the purpose of non-fiction might be to tell a story, but most of the time the purpose is to pass on information and educate the reader about certain facts, ideas, and/or issues</a:t>
            </a:r>
          </a:p>
          <a:p>
            <a:pPr lvl="1"/>
            <a:r>
              <a:rPr lang="en-US" sz="2400" dirty="0"/>
              <a:t>the varieties most often used in the classroom are textbooks, literary criticism, and essays of various sorts</a:t>
            </a:r>
          </a:p>
          <a:p>
            <a:pPr lvl="1"/>
            <a:endParaRPr lang="cs-CZ" sz="3200" dirty="0"/>
          </a:p>
        </p:txBody>
      </p:sp>
    </p:spTree>
    <p:extLst>
      <p:ext uri="{BB962C8B-B14F-4D97-AF65-F5344CB8AC3E}">
        <p14:creationId xmlns:p14="http://schemas.microsoft.com/office/powerpoint/2010/main" val="376134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Damašek</Template>
  <TotalTime>129</TotalTime>
  <Words>951</Words>
  <Application>Microsoft Office PowerPoint</Application>
  <PresentationFormat>Širokoúhlá obrazovka</PresentationFormat>
  <Paragraphs>90</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Bookman Old Style</vt:lpstr>
      <vt:lpstr>Rockwell</vt:lpstr>
      <vt:lpstr>Damask</vt:lpstr>
      <vt:lpstr>Children’s literature  Characteristic features and genres</vt:lpstr>
      <vt:lpstr>Children’s  literature features</vt:lpstr>
      <vt:lpstr>Children’s  literature features</vt:lpstr>
      <vt:lpstr>Children’s  literature: classification</vt:lpstr>
      <vt:lpstr>Children’s  literature: classification</vt:lpstr>
      <vt:lpstr>Children’s  literature: classification</vt:lpstr>
      <vt:lpstr>Children’s  literature: classification</vt:lpstr>
      <vt:lpstr>Children’s  literature: classification</vt:lpstr>
      <vt:lpstr>Children’s  literature: classification</vt:lpstr>
      <vt:lpstr>Children’s  literature: classification</vt:lpstr>
      <vt:lpstr>Children’s  literature: classification</vt:lpstr>
      <vt:lpstr>Children’s  literature: classification</vt:lpstr>
      <vt:lpstr>Children’s  literature: classification</vt:lpstr>
      <vt:lpstr>Children’s  literature: classification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literature  Characteristic features and genres</dc:title>
  <dc:creator>Alenka</dc:creator>
  <cp:lastModifiedBy>Michaela Marková</cp:lastModifiedBy>
  <cp:revision>10</cp:revision>
  <dcterms:created xsi:type="dcterms:W3CDTF">2019-10-20T22:03:30Z</dcterms:created>
  <dcterms:modified xsi:type="dcterms:W3CDTF">2022-05-16T14:21:33Z</dcterms:modified>
</cp:coreProperties>
</file>