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12" r:id="rId3"/>
    <p:sldId id="323" r:id="rId4"/>
    <p:sldId id="329" r:id="rId5"/>
    <p:sldId id="324" r:id="rId6"/>
    <p:sldId id="325" r:id="rId7"/>
    <p:sldId id="326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B620"/>
    <a:srgbClr val="82C11C"/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6"/>
    <p:restoredTop sz="94830"/>
  </p:normalViewPr>
  <p:slideViewPr>
    <p:cSldViewPr snapToGrid="0" snapToObjects="1">
      <p:cViewPr varScale="1">
        <p:scale>
          <a:sx n="126" d="100"/>
          <a:sy n="12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08/03/2023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AFCFD-2557-F445-BA06-2078DC8B49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3317D-4140-7D4A-9D0D-1891C87F0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Ing. Martina Černíková, Ph.D.</a:t>
            </a:r>
            <a:endParaRPr lang="cs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en-CZ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+420 </a:t>
            </a:r>
            <a:r>
              <a:rPr lang="cs-CZ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485 352 </a:t>
            </a: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408</a:t>
            </a:r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cs-CZ" dirty="0" err="1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martina.cernikova</a:t>
            </a:r>
            <a:r>
              <a:rPr lang="en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@tul.cz</a:t>
            </a:r>
            <a:endParaRPr lang="cs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cs-CZ" dirty="0" err="1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www.com.tul.cz</a:t>
            </a:r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98" y="1470590"/>
            <a:ext cx="8434802" cy="1661409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Specializační studium</a:t>
            </a:r>
            <a:b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Oceňování obchodních závodů (podniků)</a:t>
            </a:r>
            <a:r>
              <a:rPr lang="cs-CZ" sz="10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/>
            </a:r>
            <a:br>
              <a:rPr lang="cs-CZ" sz="10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DANĚ – </a:t>
            </a: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10 Cla</a:t>
            </a:r>
            <a:b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sz="1800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(1 </a:t>
            </a:r>
            <a:r>
              <a:rPr lang="cs-CZ" sz="1800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výuková hodina)</a:t>
            </a:r>
            <a:endParaRPr lang="en-CZ" sz="1800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6D2B131-BB47-5040-AB4D-1BF0EC6C34D3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en-CZ" sz="1200" dirty="0"/>
          </a:p>
        </p:txBody>
      </p:sp>
      <p:pic>
        <p:nvPicPr>
          <p:cNvPr id="5" name="Obrázek 4" descr="TUL 4">
            <a:extLst>
              <a:ext uri="{FF2B5EF4-FFF2-40B4-BE49-F238E27FC236}">
                <a16:creationId xmlns:a16="http://schemas.microsoft.com/office/drawing/2014/main" id="{7D6A64F3-3413-8DF4-C3F1-08C95809DA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967" y="71977"/>
            <a:ext cx="1477645" cy="8280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7">
            <a:extLst>
              <a:ext uri="{FF2B5EF4-FFF2-40B4-BE49-F238E27FC236}">
                <a16:creationId xmlns:a16="http://schemas.microsoft.com/office/drawing/2014/main" id="{D038C504-C5AC-1D6E-6A9F-C40DD902107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92612" y="251364"/>
            <a:ext cx="3475990" cy="469265"/>
            <a:chOff x="4955" y="445"/>
            <a:chExt cx="5474" cy="739"/>
          </a:xfrm>
        </p:grpSpPr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ADA8C1BE-5485-B030-C4F7-E31A38E684C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66" t="14285" r="19435" b="75397"/>
            <a:stretch>
              <a:fillRect/>
            </a:stretch>
          </p:blipFill>
          <p:spPr bwMode="auto">
            <a:xfrm>
              <a:off x="7797" y="445"/>
              <a:ext cx="1449" cy="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E422566C-ADF5-53CD-0753-53482F5C6475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2" t="35423" r="67107" b="20689"/>
            <a:stretch>
              <a:fillRect/>
            </a:stretch>
          </p:blipFill>
          <p:spPr bwMode="auto">
            <a:xfrm>
              <a:off x="9244" y="447"/>
              <a:ext cx="1185" cy="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0969ED2-826E-2D8E-77E7-A10161C444C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58" t="28252" r="363" b="26340"/>
            <a:stretch>
              <a:fillRect/>
            </a:stretch>
          </p:blipFill>
          <p:spPr bwMode="auto">
            <a:xfrm>
              <a:off x="4955" y="447"/>
              <a:ext cx="2843" cy="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Základní principy.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Druhy cel.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Klasifikace zboží.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Základní pojmy.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Celní sazby.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Celní režimy.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Daně  </a:t>
            </a:r>
            <a:r>
              <a:rPr lang="cs-CZ" dirty="0" smtClean="0"/>
              <a:t>10 Cla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Obsah</a:t>
            </a:r>
            <a:endParaRPr lang="en-CZ" dirty="0">
              <a:solidFill>
                <a:schemeClr val="accent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343486"/>
            <a:ext cx="7560000" cy="307326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Společný přístup EU.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Legislativa – Celní kodex EU, Celní zákon č. 242/2016 Sb.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Jedná se historicky o nejstarší </a:t>
            </a:r>
            <a:r>
              <a:rPr lang="cs-CZ" altLang="cs-CZ" dirty="0">
                <a:solidFill>
                  <a:schemeClr val="tx1"/>
                </a:solidFill>
              </a:rPr>
              <a:t>„daň</a:t>
            </a:r>
            <a:r>
              <a:rPr lang="cs-CZ" altLang="cs-CZ" dirty="0" smtClean="0">
                <a:solidFill>
                  <a:schemeClr val="tx1"/>
                </a:solidFill>
              </a:rPr>
              <a:t>“, správcem je celní orgán.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Cla jsou významným nástrojem obchodní politiky.</a:t>
            </a:r>
            <a:endParaRPr lang="cs-CZ" altLang="cs-CZ" dirty="0">
              <a:solidFill>
                <a:schemeClr val="tx1"/>
              </a:solidFill>
            </a:endParaRPr>
          </a:p>
          <a:p>
            <a:pPr marL="114300" indent="0">
              <a:lnSpc>
                <a:spcPct val="80000"/>
              </a:lnSpc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marL="114300" indent="0">
              <a:lnSpc>
                <a:spcPct val="80000"/>
              </a:lnSpc>
              <a:buNone/>
            </a:pPr>
            <a:r>
              <a:rPr lang="cs-CZ" altLang="cs-CZ" dirty="0">
                <a:solidFill>
                  <a:schemeClr val="accent1"/>
                </a:solidFill>
              </a:rPr>
              <a:t>Celní hodnota 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= základ </a:t>
            </a:r>
            <a:r>
              <a:rPr lang="cs-CZ" altLang="cs-CZ" dirty="0" smtClean="0">
                <a:solidFill>
                  <a:schemeClr val="tx1"/>
                </a:solidFill>
              </a:rPr>
              <a:t>pro výpočet cla </a:t>
            </a:r>
            <a:r>
              <a:rPr lang="cs-CZ" altLang="cs-CZ" dirty="0">
                <a:solidFill>
                  <a:schemeClr val="tx1"/>
                </a:solidFill>
              </a:rPr>
              <a:t>= </a:t>
            </a:r>
            <a:r>
              <a:rPr lang="en-US" altLang="cs-CZ" dirty="0">
                <a:solidFill>
                  <a:schemeClr val="tx1"/>
                </a:solidFill>
                <a:cs typeface="Arial" panose="020B0604020202020204" pitchFamily="34" charset="0"/>
              </a:rPr>
              <a:t>&gt;</a:t>
            </a:r>
            <a:r>
              <a:rPr lang="cs-CZ" altLang="cs-CZ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skutečně placená cena zboží uvedená v příslušné měně + vedlejší pořizovací výdaje včetně dopravy, poštovného.</a:t>
            </a:r>
          </a:p>
          <a:p>
            <a:pPr marL="114300" indent="0">
              <a:lnSpc>
                <a:spcPct val="80000"/>
              </a:lnSpc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 marL="114300" indent="0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Druhy </a:t>
            </a:r>
            <a:r>
              <a:rPr lang="cs-CZ" altLang="cs-CZ" dirty="0">
                <a:solidFill>
                  <a:schemeClr val="accent1"/>
                </a:solidFill>
              </a:rPr>
              <a:t>cel: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dovozní;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vývozní (není používáno</a:t>
            </a:r>
            <a:r>
              <a:rPr lang="cs-CZ" altLang="cs-CZ" dirty="0" smtClean="0">
                <a:solidFill>
                  <a:schemeClr val="tx1"/>
                </a:solidFill>
              </a:rPr>
              <a:t>);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vyrovnávající (x vládní subvence</a:t>
            </a:r>
            <a:r>
              <a:rPr lang="cs-CZ" altLang="cs-CZ" dirty="0" smtClean="0">
                <a:solidFill>
                  <a:schemeClr val="tx1"/>
                </a:solidFill>
              </a:rPr>
              <a:t>);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odvetná;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antidumpingová.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10 Cla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7560001" cy="561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Cla – základní principy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33932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097280"/>
            <a:ext cx="7560000" cy="33044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Celní pohraniční pásmo („okraj“ EU)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Celní vnitrozemí (ČR)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 algn="ctr">
              <a:lnSpc>
                <a:spcPct val="80000"/>
              </a:lnSpc>
              <a:buFontTx/>
              <a:buNone/>
            </a:pPr>
            <a:endParaRPr lang="cs-CZ" altLang="cs-CZ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Klasifikace zboží při vstupu na území EU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Původ </a:t>
            </a:r>
            <a:r>
              <a:rPr lang="cs-CZ" altLang="cs-CZ" dirty="0" smtClean="0">
                <a:solidFill>
                  <a:schemeClr val="tx1"/>
                </a:solidFill>
              </a:rPr>
              <a:t>(zkoumána země původu).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Druh (</a:t>
            </a:r>
            <a:r>
              <a:rPr lang="cs-CZ" altLang="cs-CZ" dirty="0" smtClean="0">
                <a:solidFill>
                  <a:schemeClr val="tx1"/>
                </a:solidFill>
              </a:rPr>
              <a:t>kombinovaná nomenklatura dle celního </a:t>
            </a:r>
            <a:r>
              <a:rPr lang="cs-CZ" altLang="cs-CZ" dirty="0" err="1" smtClean="0">
                <a:solidFill>
                  <a:schemeClr val="tx1"/>
                </a:solidFill>
              </a:rPr>
              <a:t>sazebníkuTARIC</a:t>
            </a:r>
            <a:r>
              <a:rPr lang="cs-CZ" altLang="cs-CZ" dirty="0" smtClean="0">
                <a:solidFill>
                  <a:schemeClr val="tx1"/>
                </a:solidFill>
              </a:rPr>
              <a:t>).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Status </a:t>
            </a:r>
            <a:r>
              <a:rPr lang="cs-CZ" altLang="cs-CZ" dirty="0" smtClean="0">
                <a:solidFill>
                  <a:schemeClr val="tx1"/>
                </a:solidFill>
              </a:rPr>
              <a:t>( </a:t>
            </a:r>
            <a:r>
              <a:rPr lang="cs-CZ" altLang="cs-CZ" dirty="0">
                <a:solidFill>
                  <a:schemeClr val="tx1"/>
                </a:solidFill>
              </a:rPr>
              <a:t>zboží Unie </a:t>
            </a:r>
            <a:r>
              <a:rPr lang="cs-CZ" altLang="cs-CZ" dirty="0" smtClean="0">
                <a:solidFill>
                  <a:schemeClr val="tx1"/>
                </a:solidFill>
              </a:rPr>
              <a:t>či zboží zahraniční).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Charakter ( obchodní zboží x  neobchodní zboží  – jedná se pouze o dary </a:t>
            </a:r>
            <a:r>
              <a:rPr lang="cs-CZ" altLang="cs-CZ" dirty="0">
                <a:solidFill>
                  <a:schemeClr val="tx1"/>
                </a:solidFill>
              </a:rPr>
              <a:t>mezi </a:t>
            </a:r>
            <a:r>
              <a:rPr lang="cs-CZ" altLang="cs-CZ" dirty="0" smtClean="0">
                <a:solidFill>
                  <a:schemeClr val="tx1"/>
                </a:solidFill>
              </a:rPr>
              <a:t>fyzickými osobami v úhrnné výši do  </a:t>
            </a:r>
            <a:r>
              <a:rPr lang="cs-CZ" altLang="cs-CZ" dirty="0">
                <a:solidFill>
                  <a:schemeClr val="tx1"/>
                </a:solidFill>
              </a:rPr>
              <a:t>45 EUR, </a:t>
            </a:r>
            <a:r>
              <a:rPr lang="cs-CZ" altLang="cs-CZ" dirty="0" smtClean="0">
                <a:solidFill>
                  <a:schemeClr val="tx1"/>
                </a:solidFill>
              </a:rPr>
              <a:t>jinak  </a:t>
            </a:r>
            <a:r>
              <a:rPr lang="cs-CZ" altLang="cs-CZ" dirty="0">
                <a:solidFill>
                  <a:schemeClr val="tx1"/>
                </a:solidFill>
              </a:rPr>
              <a:t>obchodní zboží).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 dirty="0"/>
          </a:p>
          <a:p>
            <a:pPr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Osvobození </a:t>
            </a:r>
            <a:r>
              <a:rPr lang="cs-CZ" altLang="cs-CZ" dirty="0">
                <a:solidFill>
                  <a:schemeClr val="accent1"/>
                </a:solidFill>
              </a:rPr>
              <a:t>od cla</a:t>
            </a:r>
            <a:r>
              <a:rPr lang="cs-CZ" altLang="cs-CZ" dirty="0">
                <a:solidFill>
                  <a:schemeClr val="tx1"/>
                </a:solidFill>
              </a:rPr>
              <a:t> do 150 EUR.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10 Cla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600" dirty="0" smtClean="0">
                <a:solidFill>
                  <a:schemeClr val="accent1"/>
                </a:solidFill>
              </a:rPr>
              <a:t>Celní území</a:t>
            </a:r>
            <a:endParaRPr lang="en-CZ" sz="16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067604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196340"/>
            <a:ext cx="7702537" cy="335335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Smluvní (dle GATT – dovoz z USA, Kanada, Austrálie, </a:t>
            </a:r>
            <a:r>
              <a:rPr lang="cs-CZ" altLang="cs-CZ" dirty="0" smtClean="0">
                <a:solidFill>
                  <a:schemeClr val="tx1"/>
                </a:solidFill>
              </a:rPr>
              <a:t>Japonsko).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Všeobecné (výjimečně).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Jednostranné ( pro některé zboží).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Preferenční (pro některé státy</a:t>
            </a:r>
            <a:r>
              <a:rPr lang="cs-CZ" altLang="cs-CZ" dirty="0" smtClean="0">
                <a:solidFill>
                  <a:schemeClr val="tx1"/>
                </a:solidFill>
              </a:rPr>
              <a:t>), například:</a:t>
            </a:r>
          </a:p>
          <a:p>
            <a:pPr marL="114300" indent="0">
              <a:buNone/>
            </a:pP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           Evropský </a:t>
            </a:r>
            <a:r>
              <a:rPr lang="cs-CZ" altLang="cs-CZ" dirty="0">
                <a:solidFill>
                  <a:schemeClr val="tx1"/>
                </a:solidFill>
              </a:rPr>
              <a:t>hospodářský prostor (Island, Lichtenštejnsko, </a:t>
            </a:r>
            <a:r>
              <a:rPr lang="cs-CZ" altLang="cs-CZ" dirty="0" smtClean="0">
                <a:solidFill>
                  <a:schemeClr val="tx1"/>
                </a:solidFill>
              </a:rPr>
              <a:t>Norsko;</a:t>
            </a:r>
            <a:endParaRPr lang="cs-CZ" altLang="cs-CZ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            dovoz </a:t>
            </a:r>
            <a:r>
              <a:rPr lang="cs-CZ" altLang="cs-CZ" dirty="0">
                <a:solidFill>
                  <a:schemeClr val="tx1"/>
                </a:solidFill>
              </a:rPr>
              <a:t>z rozvojových a nejméně </a:t>
            </a:r>
            <a:r>
              <a:rPr lang="cs-CZ" altLang="cs-CZ" dirty="0" smtClean="0">
                <a:solidFill>
                  <a:schemeClr val="tx1"/>
                </a:solidFill>
              </a:rPr>
              <a:t>rozvinutých </a:t>
            </a:r>
            <a:r>
              <a:rPr lang="cs-CZ" altLang="cs-CZ" dirty="0">
                <a:solidFill>
                  <a:schemeClr val="tx1"/>
                </a:solidFill>
              </a:rPr>
              <a:t>zemí.</a:t>
            </a:r>
          </a:p>
          <a:p>
            <a:pPr>
              <a:buFontTx/>
              <a:buChar char="-"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Zastupování v celním 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Nepřímý zástupce (jedná vlastním jménem na účet jiné </a:t>
            </a:r>
            <a:r>
              <a:rPr lang="cs-CZ" altLang="cs-CZ" dirty="0" smtClean="0">
                <a:solidFill>
                  <a:schemeClr val="tx1"/>
                </a:solidFill>
              </a:rPr>
              <a:t>osoby - </a:t>
            </a:r>
            <a:r>
              <a:rPr lang="cs-CZ" altLang="cs-CZ" dirty="0">
                <a:solidFill>
                  <a:schemeClr val="tx1"/>
                </a:solidFill>
              </a:rPr>
              <a:t>OSVČ).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Přímý zástupce (jedná jménem i na účet jiné osoby - zaměstnanec). 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10 Cla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600" dirty="0" smtClean="0">
                <a:solidFill>
                  <a:schemeClr val="accent1"/>
                </a:solidFill>
              </a:rPr>
              <a:t>Celní sazby</a:t>
            </a:r>
            <a:endParaRPr lang="en-CZ" sz="16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756219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1" y="1592352"/>
            <a:ext cx="7620760" cy="280939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cs-CZ" altLang="cs-CZ" dirty="0">
                <a:solidFill>
                  <a:schemeClr val="accent1"/>
                </a:solidFill>
              </a:rPr>
              <a:t>Režim propuštění zboží do volného </a:t>
            </a:r>
            <a:r>
              <a:rPr lang="cs-CZ" altLang="cs-CZ" dirty="0" smtClean="0">
                <a:solidFill>
                  <a:schemeClr val="accent1"/>
                </a:solidFill>
              </a:rPr>
              <a:t>oběhu </a:t>
            </a:r>
            <a:r>
              <a:rPr lang="cs-CZ" altLang="cs-CZ" dirty="0" smtClean="0">
                <a:solidFill>
                  <a:schemeClr val="tx1"/>
                </a:solidFill>
              </a:rPr>
              <a:t>(základní režim).</a:t>
            </a:r>
            <a:endParaRPr lang="cs-CZ" altLang="cs-CZ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cs-CZ" altLang="cs-CZ" b="1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cs-CZ" altLang="cs-CZ" dirty="0">
                <a:solidFill>
                  <a:schemeClr val="accent1"/>
                </a:solidFill>
              </a:rPr>
              <a:t>Zvláštní režimy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tranzit </a:t>
            </a:r>
            <a:r>
              <a:rPr lang="cs-CZ" altLang="cs-CZ" dirty="0">
                <a:solidFill>
                  <a:schemeClr val="tx1"/>
                </a:solidFill>
              </a:rPr>
              <a:t>(vnější a vnitřní tranzit);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uskladnění </a:t>
            </a:r>
            <a:r>
              <a:rPr lang="cs-CZ" altLang="cs-CZ" dirty="0">
                <a:solidFill>
                  <a:schemeClr val="tx1"/>
                </a:solidFill>
              </a:rPr>
              <a:t>(uskladnění v </a:t>
            </a:r>
            <a:r>
              <a:rPr lang="cs-CZ" altLang="cs-CZ" dirty="0" smtClean="0">
                <a:solidFill>
                  <a:schemeClr val="tx1"/>
                </a:solidFill>
              </a:rPr>
              <a:t>celním skladu </a:t>
            </a:r>
            <a:r>
              <a:rPr lang="cs-CZ" altLang="cs-CZ" dirty="0">
                <a:solidFill>
                  <a:schemeClr val="tx1"/>
                </a:solidFill>
              </a:rPr>
              <a:t>a svobodná pásma);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zvláštní </a:t>
            </a:r>
            <a:r>
              <a:rPr lang="cs-CZ" altLang="cs-CZ" dirty="0">
                <a:solidFill>
                  <a:schemeClr val="tx1"/>
                </a:solidFill>
              </a:rPr>
              <a:t>účel (dočasné použití </a:t>
            </a:r>
            <a:r>
              <a:rPr lang="cs-CZ" altLang="cs-CZ" dirty="0" smtClean="0">
                <a:solidFill>
                  <a:schemeClr val="tx1"/>
                </a:solidFill>
              </a:rPr>
              <a:t>a </a:t>
            </a:r>
            <a:r>
              <a:rPr lang="cs-CZ" altLang="cs-CZ" dirty="0">
                <a:solidFill>
                  <a:schemeClr val="tx1"/>
                </a:solidFill>
              </a:rPr>
              <a:t>konečné užití);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zušlechtění (aktivní </a:t>
            </a:r>
            <a:r>
              <a:rPr lang="cs-CZ" altLang="cs-CZ" dirty="0">
                <a:solidFill>
                  <a:schemeClr val="tx1"/>
                </a:solidFill>
              </a:rPr>
              <a:t>a </a:t>
            </a:r>
            <a:r>
              <a:rPr lang="cs-CZ" altLang="cs-CZ" dirty="0" smtClean="0">
                <a:solidFill>
                  <a:schemeClr val="tx1"/>
                </a:solidFill>
              </a:rPr>
              <a:t>pasivní zušlechťovací </a:t>
            </a:r>
            <a:r>
              <a:rPr lang="cs-CZ" altLang="cs-CZ" dirty="0">
                <a:solidFill>
                  <a:schemeClr val="tx1"/>
                </a:solidFill>
              </a:rPr>
              <a:t>styk).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10 Cla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Celní režimy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7233348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42060"/>
            <a:ext cx="7863300" cy="3159682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cs-CZ" altLang="cs-CZ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Ministerstvo </a:t>
            </a:r>
            <a:r>
              <a:rPr lang="cs-CZ" altLang="cs-CZ" b="1" dirty="0">
                <a:solidFill>
                  <a:schemeClr val="tx1"/>
                </a:solidFill>
                <a:latin typeface="Times New Roman" panose="02020603050405020304" pitchFamily="18" charset="0"/>
              </a:rPr>
              <a:t>financí</a:t>
            </a:r>
          </a:p>
          <a:p>
            <a:pPr algn="ctr"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</a:p>
          <a:p>
            <a:pPr algn="ctr"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cs-CZ" altLang="cs-CZ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Generální </a:t>
            </a:r>
            <a:r>
              <a:rPr lang="cs-CZ" altLang="cs-CZ" b="1" dirty="0">
                <a:solidFill>
                  <a:schemeClr val="tx1"/>
                </a:solidFill>
                <a:latin typeface="Times New Roman" panose="02020603050405020304" pitchFamily="18" charset="0"/>
              </a:rPr>
              <a:t>ředitelství cel</a:t>
            </a:r>
          </a:p>
          <a:p>
            <a:pPr algn="ctr">
              <a:buFontTx/>
              <a:buNone/>
            </a:pPr>
            <a:r>
              <a:rPr lang="cs-CZ" altLang="cs-CZ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endParaRPr lang="cs-CZ" altLang="cs-CZ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cs-CZ" altLang="cs-CZ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</a:t>
            </a:r>
            <a:r>
              <a:rPr lang="cs-CZ" altLang="cs-CZ" b="1" dirty="0">
                <a:solidFill>
                  <a:schemeClr val="tx1"/>
                </a:solidFill>
                <a:latin typeface="Times New Roman" panose="02020603050405020304" pitchFamily="18" charset="0"/>
              </a:rPr>
              <a:t>Celní ředitelství (8)</a:t>
            </a:r>
          </a:p>
          <a:p>
            <a:pPr algn="ctr"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</a:p>
          <a:p>
            <a:pPr algn="ctr">
              <a:buFontTx/>
              <a:buNone/>
            </a:pPr>
            <a:r>
              <a:rPr lang="cs-CZ" altLang="cs-CZ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chemeClr val="tx1"/>
                </a:solidFill>
                <a:latin typeface="Times New Roman" panose="02020603050405020304" pitchFamily="18" charset="0"/>
              </a:rPr>
              <a:t>Celní úřady</a:t>
            </a:r>
          </a:p>
          <a:p>
            <a:pPr>
              <a:buFontTx/>
              <a:buNone/>
            </a:pPr>
            <a:endParaRPr lang="cs-CZ" altLang="cs-CZ" b="1" dirty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endParaRPr lang="cs-CZ" altLang="cs-CZ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Celní úřady  </a:t>
            </a:r>
            <a:r>
              <a:rPr lang="cs-CZ" altLang="cs-CZ" dirty="0">
                <a:solidFill>
                  <a:schemeClr val="tx1"/>
                </a:solidFill>
                <a:latin typeface="Times New Roman" panose="02020603050405020304" pitchFamily="18" charset="0"/>
              </a:rPr>
              <a:t>vybírají při </a:t>
            </a:r>
            <a:r>
              <a:rPr lang="cs-CZ" altLang="cs-CZ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dovozu clo, daň z přidané hodnoty, spotřební a energetické daně.</a:t>
            </a:r>
            <a:endParaRPr lang="cs-CZ" altLang="cs-CZ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114300" indent="0"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10 Cla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556261"/>
            <a:ext cx="7560001" cy="449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Struktura Celní správy ČR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4130040" y="1592580"/>
            <a:ext cx="0" cy="32766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Přímá spojnice se šipkou 11"/>
          <p:cNvCxnSpPr/>
          <p:nvPr/>
        </p:nvCxnSpPr>
        <p:spPr>
          <a:xfrm>
            <a:off x="4130040" y="2156460"/>
            <a:ext cx="0" cy="32004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Přímá spojnice se šipkou 13"/>
          <p:cNvCxnSpPr/>
          <p:nvPr/>
        </p:nvCxnSpPr>
        <p:spPr>
          <a:xfrm>
            <a:off x="4130040" y="2689860"/>
            <a:ext cx="0" cy="29718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941872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Ing. Martina Černíková,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  <a:p>
            <a:endParaRPr lang="en-CZ" dirty="0"/>
          </a:p>
          <a:p>
            <a:r>
              <a:rPr lang="en-CZ" dirty="0"/>
              <a:t>+420 </a:t>
            </a:r>
            <a:r>
              <a:rPr lang="cs-CZ" dirty="0"/>
              <a:t>485 352 </a:t>
            </a:r>
            <a:r>
              <a:rPr lang="cs-CZ" dirty="0" smtClean="0"/>
              <a:t>408</a:t>
            </a:r>
            <a:endParaRPr lang="en-CZ" dirty="0"/>
          </a:p>
          <a:p>
            <a:r>
              <a:rPr lang="cs-CZ" dirty="0" err="1" smtClean="0"/>
              <a:t>martina.cernikova</a:t>
            </a:r>
            <a:r>
              <a:rPr lang="en-CZ" dirty="0" smtClean="0"/>
              <a:t>@tul.cz</a:t>
            </a:r>
            <a:endParaRPr lang="cs-CZ" dirty="0"/>
          </a:p>
          <a:p>
            <a:r>
              <a:rPr lang="cs-CZ" dirty="0" err="1"/>
              <a:t>www.com.tul.cz</a:t>
            </a:r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F6CC599-39E0-F842-8506-4BFF90C0858F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en-CZ" sz="1200" dirty="0"/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458</Words>
  <Application>Microsoft Office PowerPoint</Application>
  <PresentationFormat>Předvádění na obrazovce (16:9)</PresentationFormat>
  <Paragraphs>97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Inter</vt:lpstr>
      <vt:lpstr>Times New Roman</vt:lpstr>
      <vt:lpstr>Simple Light</vt:lpstr>
      <vt:lpstr>Specializační studium Oceňování obchodních závodů (podniků) DANĚ – 10 Cla (1 výuková hodina)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TT</cp:lastModifiedBy>
  <cp:revision>209</cp:revision>
  <dcterms:modified xsi:type="dcterms:W3CDTF">2023-08-03T10:09:33Z</dcterms:modified>
</cp:coreProperties>
</file>