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88" d="100"/>
          <a:sy n="88" d="100"/>
        </p:scale>
        <p:origin x="44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eznamzpravy.cz/clanek/ekonomika-finance-problemy-se-sberbank-do-insolvence-zasahly-sankce-hrozi-i-blokace-majetku-210676" TargetMode="External"/><Relationship Id="rId3" Type="http://schemas.openxmlformats.org/officeDocument/2006/relationships/hyperlink" Target="https://www.cnb.cz/cs/cnb-news/tiskove-zpravy/CNB-zahajila-kroky-k-odejmuti-licence-Sberbank-CZ/" TargetMode="External"/><Relationship Id="rId7" Type="http://schemas.openxmlformats.org/officeDocument/2006/relationships/hyperlink" Target="https://www.seznamzpravy.cz/clanek/ekonomika-finance-insolvence-sberbank-jde-do-finale-pachut-ze-zpozdeni-mam-rika-spravkyne-247358" TargetMode="External"/><Relationship Id="rId2" Type="http://schemas.openxmlformats.org/officeDocument/2006/relationships/hyperlink" Target="https://cs.wikipedia.org/wiki/Sberbank_CZ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eznamzpravy.cz/clanek/ekonomika-vrchni-soud-povolil-vyplatu-pohledavek-zkrachovale-sberbank-cz-245944" TargetMode="External"/><Relationship Id="rId5" Type="http://schemas.openxmlformats.org/officeDocument/2006/relationships/hyperlink" Target="https://hlidacipes.org/pribeh-sberbank-v-cesku-jeste-nekonci-pohled-za-kulisy-padle-ruske-banky/" TargetMode="External"/><Relationship Id="rId4" Type="http://schemas.openxmlformats.org/officeDocument/2006/relationships/hyperlink" Target="https://www.cnb.cz/cs/cnb-news/tiskove-zpravy/CNB-odebrala-licenci-Sberbank-CZ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5535DAA1-B7FB-41AB-BA45-ECFC99D827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D225CEC-19E5-40D0-B1CE-4E884C9C17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EF873D1-568B-4D8E-AF50-0382A71140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E51D150-D0BE-47A3-AA5B-3F71488E55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3EC344B-E4D2-4F05-86FF-A2109058CF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4199467"/>
            <a:ext cx="11296733" cy="21910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6BEA173-9959-A080-7826-07B3B784CC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4000698"/>
            <a:ext cx="10993549" cy="1475013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rgbClr val="FFFFFF"/>
                </a:solidFill>
              </a:rPr>
              <a:t>KONEC sberbank v EVROPĚ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209A5F6-FE8C-D437-B730-69DC8C2BF4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5475712"/>
            <a:ext cx="10993546" cy="476099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EBEBEB"/>
                </a:solidFill>
                <a:latin typeface="Aptos Display" panose="020B0004020202020204" pitchFamily="34" charset="0"/>
              </a:rPr>
              <a:t>Jakub Fryč, kateřina tobolková</a:t>
            </a:r>
          </a:p>
        </p:txBody>
      </p:sp>
      <p:pic>
        <p:nvPicPr>
          <p:cNvPr id="11" name="Obrázek 10" descr="Obsah obrázku text, budova, cedule, venku&#10;&#10;Popis byl vytvořen automaticky">
            <a:extLst>
              <a:ext uri="{FF2B5EF4-FFF2-40B4-BE49-F238E27FC236}">
                <a16:creationId xmlns:a16="http://schemas.microsoft.com/office/drawing/2014/main" id="{93BABDBD-0D20-1CB7-71DD-8A2D3AA4C0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5000"/>
                    </a14:imgEffect>
                  </a14:imgLayer>
                </a14:imgProps>
              </a:ext>
            </a:extLst>
          </a:blip>
          <a:srcRect l="-42" t="15739" r="41" b="28257"/>
          <a:stretch/>
        </p:blipFill>
        <p:spPr>
          <a:xfrm>
            <a:off x="446532" y="599725"/>
            <a:ext cx="11292143" cy="3557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598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027ED1-8E97-B557-8E89-7F3FB7786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OBSAH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EBFA7C8-5C4E-F938-B39E-FB795D21FA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sz="2400" dirty="0"/>
              <a:t>Vznik banky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První krize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Úpadek banky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Sberbank v současnosti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86198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D5C2C9-11A3-2352-0259-D5B3D8FD7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VZNIK SBERBANK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B9B9983-45D2-26DF-CB88-C05D61F638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000" dirty="0"/>
              <a:t>1993 – první otevřená pobočka v Brně</a:t>
            </a:r>
          </a:p>
          <a:p>
            <a:pPr>
              <a:lnSpc>
                <a:spcPct val="150000"/>
              </a:lnSpc>
            </a:pPr>
            <a:r>
              <a:rPr lang="cs-CZ" sz="2000" dirty="0"/>
              <a:t>1997 – udělení licence od ČNB jako Volksbank</a:t>
            </a:r>
          </a:p>
          <a:p>
            <a:pPr>
              <a:lnSpc>
                <a:spcPct val="150000"/>
              </a:lnSpc>
            </a:pPr>
            <a:r>
              <a:rPr lang="cs-CZ" sz="2000" dirty="0"/>
              <a:t>2011 – odkup podílu ruskou Sberbank</a:t>
            </a:r>
          </a:p>
          <a:p>
            <a:pPr>
              <a:lnSpc>
                <a:spcPct val="150000"/>
              </a:lnSpc>
            </a:pPr>
            <a:r>
              <a:rPr lang="cs-CZ" sz="2000" dirty="0"/>
              <a:t>2013 – přejmenování českých poboček na Sberbank</a:t>
            </a:r>
          </a:p>
        </p:txBody>
      </p:sp>
      <p:pic>
        <p:nvPicPr>
          <p:cNvPr id="5" name="Obrázek 4" descr="Obsah obrázku text, Písmo, logo, Grafika&#10;&#10;Popis byl vytvořen automaticky">
            <a:extLst>
              <a:ext uri="{FF2B5EF4-FFF2-40B4-BE49-F238E27FC236}">
                <a16:creationId xmlns:a16="http://schemas.microsoft.com/office/drawing/2014/main" id="{D1262CB4-D188-F107-D0E8-1FC1127598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9701" y="2786870"/>
            <a:ext cx="4931106" cy="2465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335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B691D59-8F51-4DD8-AD41-D568D29B08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04AEF18-0627-48F3-9B3D-F7E8F050B1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EAEE08A-C572-438F-9753-B0D527A515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B93146F-62ED-4C59-844C-0935D0FB50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BF3D65BA-1C65-40FB-92EF-83951BDC1D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Zástupný obsah 4" descr="Obsah obrázku venku, budova, vlajka, zelené&#10;&#10;Popis byl vytvořen automaticky">
            <a:extLst>
              <a:ext uri="{FF2B5EF4-FFF2-40B4-BE49-F238E27FC236}">
                <a16:creationId xmlns:a16="http://schemas.microsoft.com/office/drawing/2014/main" id="{09031A2C-3B10-7691-C0D3-DE8DBC0880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388" y="990493"/>
            <a:ext cx="7534384" cy="5029201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DF52CCA-FCDD-49A0-BFFC-3BD41F1B82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71AD152-4D68-49AF-D044-517B9BF67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6275" y="1419225"/>
            <a:ext cx="3081576" cy="208586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Rusko-ukrajinský konflikt</a:t>
            </a:r>
          </a:p>
        </p:txBody>
      </p:sp>
    </p:spTree>
    <p:extLst>
      <p:ext uri="{BB962C8B-B14F-4D97-AF65-F5344CB8AC3E}">
        <p14:creationId xmlns:p14="http://schemas.microsoft.com/office/powerpoint/2010/main" val="2904756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6E94AA-C434-654F-B281-5E420688C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úpadek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966178F-E96A-743B-27B4-DB8F3AF463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386" y="2180496"/>
            <a:ext cx="6783185" cy="367830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000" dirty="0"/>
              <a:t>25. 2. 2022 – předčasné uzavření poboček v Česku</a:t>
            </a:r>
          </a:p>
          <a:p>
            <a:pPr>
              <a:lnSpc>
                <a:spcPct val="150000"/>
              </a:lnSpc>
            </a:pPr>
            <a:r>
              <a:rPr lang="cs-CZ" sz="2000" dirty="0"/>
              <a:t>28. 2. 2022 – zahájení odnětí bankovní licence ČNB</a:t>
            </a:r>
          </a:p>
          <a:p>
            <a:pPr>
              <a:lnSpc>
                <a:spcPct val="150000"/>
              </a:lnSpc>
            </a:pPr>
            <a:r>
              <a:rPr lang="cs-CZ" sz="2000" dirty="0"/>
              <a:t>14. 4. 2022 – rozhodnutí ČNB odebrat licenci</a:t>
            </a:r>
          </a:p>
          <a:p>
            <a:pPr>
              <a:lnSpc>
                <a:spcPct val="150000"/>
              </a:lnSpc>
            </a:pPr>
            <a:r>
              <a:rPr lang="cs-CZ" sz="2000" dirty="0"/>
              <a:t>srpen 2022 – zjištění úpadku, vyhlášení konkursu na majetek</a:t>
            </a:r>
          </a:p>
        </p:txBody>
      </p:sp>
      <p:pic>
        <p:nvPicPr>
          <p:cNvPr id="5" name="Obrázek 4" descr="Obsah obrázku oblečení, budova, boty, venku&#10;&#10;Popis byl vytvořen automaticky">
            <a:extLst>
              <a:ext uri="{FF2B5EF4-FFF2-40B4-BE49-F238E27FC236}">
                <a16:creationId xmlns:a16="http://schemas.microsoft.com/office/drawing/2014/main" id="{6D34BA58-C968-2744-E8F4-44D4779DB2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5571" y="2650960"/>
            <a:ext cx="4556998" cy="293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815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B691D59-8F51-4DD8-AD41-D568D29B08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04AEF18-0627-48F3-9B3D-F7E8F050B1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EAEE08A-C572-438F-9753-B0D527A515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B93146F-62ED-4C59-844C-0935D0FB50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BF3D65BA-1C65-40FB-92EF-83951BDC1D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Zástupný obsah 4" descr="Obsah obrázku text, budova, okno, snímek obrazovky&#10;&#10;Popis byl vytvořen automaticky">
            <a:extLst>
              <a:ext uri="{FF2B5EF4-FFF2-40B4-BE49-F238E27FC236}">
                <a16:creationId xmlns:a16="http://schemas.microsoft.com/office/drawing/2014/main" id="{344DB56B-42A3-D60C-7CA8-30B737F09B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8523" y="818080"/>
            <a:ext cx="4820198" cy="5572485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DF52CCA-FCDD-49A0-BFFC-3BD41F1B82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FA40D2F-5140-6FE4-6E2F-9F58C9D72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6275" y="1419225"/>
            <a:ext cx="3081576" cy="208586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KONEC BANKY</a:t>
            </a:r>
          </a:p>
        </p:txBody>
      </p:sp>
    </p:spTree>
    <p:extLst>
      <p:ext uri="{BB962C8B-B14F-4D97-AF65-F5344CB8AC3E}">
        <p14:creationId xmlns:p14="http://schemas.microsoft.com/office/powerpoint/2010/main" val="1950997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500916-BB87-DA06-6283-143865B9F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39CB797-F8F8-C78E-6E04-2F311FD88B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https://cs.wikipedia.org/wiki/Sberbank_CZ</a:t>
            </a:r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https://www.cnb.cz/cs/cnb-news/tiskove-zpravy/CNB-zahajila-kroky-k-odejmuti-licence-Sberbank-CZ/</a:t>
            </a:r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https://www.cnb.cz/cs/cnb-news/tiskove-zpravy/CNB-odebrala-licenci-Sberbank-CZ/</a:t>
            </a:r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https://hlidacipes.org/pribeh-sberbank-v-cesku-jeste-nekonci-pohled-za-kulisy-padle-ruske-banky/</a:t>
            </a:r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cs-CZ" sz="1200" u="sng" kern="100" dirty="0">
                <a:solidFill>
                  <a:srgbClr val="467886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  <a:hlinkClick r:id="rId6"/>
              </a:rPr>
              <a:t>https://www.seznamzpravy.cz/clanek/ekonomika-vrchni-soud-povolil-vyplatu-pohledavek-zkrachovale-sberbank-cz-245944</a:t>
            </a:r>
            <a:endParaRPr lang="cs-CZ" sz="1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cs-CZ" sz="1200" u="sng" kern="100" dirty="0">
                <a:solidFill>
                  <a:srgbClr val="467886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  <a:hlinkClick r:id="rId7"/>
              </a:rPr>
              <a:t>https://www.seznamzpravy.cz/clanek/ekonomika-finance-insolvence-sberbank-jde-do-finale-pachut-ze-zpozdeni-mam-rika-spravkyne-247358</a:t>
            </a:r>
            <a:r>
              <a:rPr lang="cs-CZ" sz="1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https://www.seznamzpravy.cz/clanek/ekonomika-finance-problemy-se-sberbank-do-insolvence-zasahly-sankce-hrozi-i-blokace-majetku-210676</a:t>
            </a:r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2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8757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9AA9F65-94B8-41A5-A7FF-23D2CFB116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E8B0F8E-3F6C-4541-B9C1-774D80A088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A45F5BC-32D1-41CD-B270-C46F18CA1A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E57EE13-72B0-4FFA-ACE1-EBDE89340E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4BFB7C5-23B6-4047-BF5E-F9EEBB437C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37DA931-62D6-4B32-9103-84C0960AEA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84420" y="457200"/>
            <a:ext cx="6248454" cy="5859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EC5E36B-133C-EBAF-C4B8-BA41E74B5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6346" y="849745"/>
            <a:ext cx="5526993" cy="47458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z="6000" dirty="0">
                <a:solidFill>
                  <a:srgbClr val="FFFFFF"/>
                </a:solidFill>
              </a:rPr>
              <a:t>DĚKUJEME ZA POZORNOST</a:t>
            </a:r>
            <a:endParaRPr lang="en-US" sz="6000" dirty="0">
              <a:solidFill>
                <a:srgbClr val="FFFFFF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695E140-9B6E-43E9-B17E-CDFE3FCA8A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872" y="453642"/>
            <a:ext cx="3615595" cy="586329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BC3CD9F-A361-4496-A6E0-24338B2A690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1191" y="457201"/>
            <a:ext cx="1106164" cy="585973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004310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a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TM03457464[[fn=Dividenda]]</Template>
  <TotalTime>1781</TotalTime>
  <Words>124</Words>
  <Application>Microsoft Office PowerPoint</Application>
  <PresentationFormat>Širokoúhlá obrazovka</PresentationFormat>
  <Paragraphs>28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4" baseType="lpstr">
      <vt:lpstr>Aptos</vt:lpstr>
      <vt:lpstr>Aptos Display</vt:lpstr>
      <vt:lpstr>Arial</vt:lpstr>
      <vt:lpstr>Gill Sans MT</vt:lpstr>
      <vt:lpstr>Wingdings 2</vt:lpstr>
      <vt:lpstr>Dividenda</vt:lpstr>
      <vt:lpstr>KONEC sberbank v EVROPĚ</vt:lpstr>
      <vt:lpstr>OBSAH</vt:lpstr>
      <vt:lpstr>VZNIK SBERBANK</vt:lpstr>
      <vt:lpstr>Rusko-ukrajinský konflikt</vt:lpstr>
      <vt:lpstr>úpadek</vt:lpstr>
      <vt:lpstr>KONEC BANKY</vt:lpstr>
      <vt:lpstr>zdroje</vt:lpstr>
      <vt:lpstr>DĚKUJEME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Úpadek sberbank europe a.g.</dc:title>
  <dc:creator>Fryc Jakub</dc:creator>
  <cp:lastModifiedBy>Spravce</cp:lastModifiedBy>
  <cp:revision>9</cp:revision>
  <dcterms:created xsi:type="dcterms:W3CDTF">2024-03-20T14:38:30Z</dcterms:created>
  <dcterms:modified xsi:type="dcterms:W3CDTF">2024-04-04T11:33:34Z</dcterms:modified>
</cp:coreProperties>
</file>