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58" r:id="rId3"/>
    <p:sldId id="450" r:id="rId4"/>
    <p:sldId id="451" r:id="rId5"/>
    <p:sldId id="452" r:id="rId6"/>
    <p:sldId id="453" r:id="rId7"/>
    <p:sldId id="455" r:id="rId8"/>
    <p:sldId id="456" r:id="rId9"/>
    <p:sldId id="424" r:id="rId10"/>
    <p:sldId id="425" r:id="rId11"/>
    <p:sldId id="417" r:id="rId12"/>
    <p:sldId id="418" r:id="rId13"/>
    <p:sldId id="419" r:id="rId14"/>
    <p:sldId id="420" r:id="rId15"/>
    <p:sldId id="457" r:id="rId16"/>
    <p:sldId id="436" r:id="rId17"/>
    <p:sldId id="359" r:id="rId18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0723-F43A-4695-9234-094961E183CC}" type="datetime1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E8-16C3-4286-9281-9DE1C103C959}" type="datetime1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B06B-7F8D-4DC2-9970-72ED516C3DD6}" type="datetime1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Klepnutím vložíte nadpis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0" hasCustomPrompt="1"/>
          </p:nvPr>
        </p:nvSpPr>
        <p:spPr>
          <a:xfrm>
            <a:off x="539750" y="1844824"/>
            <a:ext cx="8064500" cy="4392613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cs-CZ" dirty="0"/>
              <a:t>Klepnutím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8053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A71-F6E7-49CF-B8AD-D7E365DBA3E9}" type="datetime1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829D-1BBB-4FB2-98AB-3AA3AFC733AA}" type="datetime1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353-7229-4667-BFC9-DE4077D736C8}" type="datetime1">
              <a:rPr lang="cs-CZ" smtClean="0"/>
              <a:t>15.11.2023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7E3-1C99-49EE-898D-7B292405080E}" type="datetime1">
              <a:rPr lang="cs-CZ" smtClean="0"/>
              <a:t>15.11.2023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D46E-013E-4D78-BC3C-3AF54CF6354A}" type="datetime1">
              <a:rPr lang="cs-CZ" smtClean="0"/>
              <a:t>15.11.2023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7AFA-3A7C-4B86-BBCA-ED1D95B8411B}" type="datetime1">
              <a:rPr lang="cs-CZ" smtClean="0"/>
              <a:t>15.11.2023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56D-C8BF-4429-B8FC-9270574E24FC}" type="datetime1">
              <a:rPr lang="cs-CZ" smtClean="0"/>
              <a:t>15.11.2023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DD2-AB3A-4D18-A636-0921555FD9A3}" type="datetime1">
              <a:rPr lang="cs-CZ" smtClean="0"/>
              <a:t>15.11.2023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3879-4DFB-444E-977B-05590C15F7EE}" type="datetime1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unmz.cz/urad/pravni-predpisy-v-oblasti-metrologie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2992378"/>
            <a:ext cx="6400800" cy="989255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Metrologie P07: </a:t>
            </a:r>
            <a:r>
              <a:rPr lang="pl-PL" sz="2400" b="1" dirty="0">
                <a:solidFill>
                  <a:srgbClr val="7030A0"/>
                </a:solidFill>
              </a:rPr>
              <a:t>Kalibrace měřidel. Kalibrace měřidel v praxi.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doc. Ing. Štěpánka DVOŘÁČKOVÁ, Ph.D.</a:t>
            </a: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§ 11 odst. 5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zákona č 505/1990 Sb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 platném znění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uvedeno, že jednotnost a správnost pracovních měřidel zajišťuje v potřebném rozsahu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sám jejich uživatel kalibrací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Uživatel měřidla si také sám určuje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dobu platnosti kalibrace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Kalibračním intervalem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rozumíme dobu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dvěma po sobě následujícími kalibracemi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(kalendářní údaj).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Kalibračním intervalem je také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AutoNum type="alphaLcParenR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provozních hodin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mezi dvěma kalibracemi,</a:t>
            </a:r>
          </a:p>
          <a:p>
            <a:pPr marL="342900" indent="-342900" algn="just">
              <a:buAutoNum type="alphaLcParenR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množství provedených měření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Typickým příkladem pro určení kalibračního intervalu těmito způsoby (a), b)) jsou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sady koncových měrek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ta, která slouží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hlavní etalon laboratoře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bude mít stanovenu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kalendářní periodu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zatímco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 užívaná v provozu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bude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rekalibrována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vždy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určitém počtu použití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3CDAD81C-0F4E-4412-B676-32FA7DAEA8D4}"/>
              </a:ext>
            </a:extLst>
          </p:cNvPr>
          <p:cNvSpPr/>
          <p:nvPr/>
        </p:nvSpPr>
        <p:spPr>
          <a:xfrm>
            <a:off x="107504" y="3253242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EF1C47E-7A99-42B2-8750-BD97B3B00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907" y="3717032"/>
            <a:ext cx="1862374" cy="100833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DDA0A9CD-8087-4DBA-9F74-1BCDD254895A}"/>
              </a:ext>
            </a:extLst>
          </p:cNvPr>
          <p:cNvSpPr txBox="1"/>
          <p:nvPr/>
        </p:nvSpPr>
        <p:spPr>
          <a:xfrm>
            <a:off x="6628838" y="4705399"/>
            <a:ext cx="21154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 koncových měrek</a:t>
            </a:r>
            <a:endParaRPr lang="cs-CZ" sz="1400" i="1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44F7985A-B3BC-4398-A973-5137140CFE0D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BEA2A03C-2807-46CD-9AA3-0C619112FFA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2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samozřejmě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něco stojí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to nejen samotný výkon –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musíme uvažovat i náklady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uživatele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vzniklé tím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že příslušnou operaci nelze provádět nebo tím,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musí pořídit a udržovat náhradní měřidlo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druhé straně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měřidlo bez kalibrace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s kalibrací provedenou pozdě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způsobit významné ztráty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zaviněné zmetky ve výrobě, nedodržením smluvních podmínek pro služby nebo výrobky,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dokonce může vést i k právnímu postihu firmy.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 re-kalibračního intervalu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má kromě technických i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ekonomické souvislosti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ekonomické kritérium určuje ekonomické ztráty z provozu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nesprávných měřidel.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Stanovit optimální kalibrační interval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ovšem obtížné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zejména v kvantifikovaném hodnocení rizik.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 velmi záleží na zkušenosti, odhadu a povaze výroby nebo služeb, kterým měřidlo slouží.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0D5E623F-6281-4EC0-AEC9-A6CF7222775C}"/>
              </a:ext>
            </a:extLst>
          </p:cNvPr>
          <p:cNvSpPr/>
          <p:nvPr/>
        </p:nvSpPr>
        <p:spPr>
          <a:xfrm>
            <a:off x="107504" y="1700808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FB8992FA-949F-487F-A36B-D36EAD116321}"/>
              </a:ext>
            </a:extLst>
          </p:cNvPr>
          <p:cNvSpPr/>
          <p:nvPr/>
        </p:nvSpPr>
        <p:spPr>
          <a:xfrm>
            <a:off x="107504" y="4221088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5DB2F4E-1576-4587-869F-E2828122A5EE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8BE0F697-A697-4CA3-8F6D-EE00EE955C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78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Naproti tomu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 spojené s opakovanou kalibrací je možné kvantifikovat celkem dobře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Optimální re-kalibrační interval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když:</a:t>
            </a:r>
          </a:p>
          <a:p>
            <a:pPr marL="457200" indent="-457200" algn="just">
              <a:buAutoNum type="arabicParenR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nejistota výsledku měření je ještě na přijatelné úrovni, </a:t>
            </a:r>
          </a:p>
          <a:p>
            <a:pPr marL="457200" indent="-457200" algn="just">
              <a:buAutoNum type="arabicParenR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opakovaná kalibrace je nákladově únosná, </a:t>
            </a:r>
          </a:p>
          <a:p>
            <a:pPr marL="457200" indent="-457200" algn="just">
              <a:buFontTx/>
              <a:buAutoNum type="arabicParenR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 umožňuje reakci na změnu podmínek a je určen definovaným procesem.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 doby platnosti kalibrace </a:t>
            </a: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Doba platnosti kalibrace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být stanovena: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samotným uživatelem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(důležitým podkladem jsou výsledky kalibrací, proto je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nutné shromažďovat a sledovat údaje předcházejících kalibrací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nebo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doporučena kalibrační laboratoří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na základě požadavku vlastníka měřidla (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ale vždy rozhoduje a za výsledek odpovídá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EE14EF1E-67DF-423E-881D-95BE49550F8C}"/>
              </a:ext>
            </a:extLst>
          </p:cNvPr>
          <p:cNvSpPr/>
          <p:nvPr/>
        </p:nvSpPr>
        <p:spPr>
          <a:xfrm>
            <a:off x="107504" y="4221088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6AB18D7-93B7-45B3-9701-F64B667B2DB7}"/>
              </a:ext>
            </a:extLst>
          </p:cNvPr>
          <p:cNvSpPr/>
          <p:nvPr/>
        </p:nvSpPr>
        <p:spPr>
          <a:xfrm>
            <a:off x="107504" y="2533162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A7524C9-2ACE-452E-887A-E912AE37EBA4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E6FF7D58-871E-4D53-BB96-9B92603C92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1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 doby platnosti kalibrace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laboratoří:</a:t>
            </a:r>
          </a:p>
          <a:p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laboratoř má zkušenosti, </a:t>
            </a:r>
          </a:p>
          <a:p>
            <a:pPr algn="just"/>
            <a:endParaRPr lang="cs-CZ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laboratoř může stanovit kratší dobu platnosti kalibrace, aby snížila riziko použití nesprávného měřicího zařízení; případně, aby měla více zakázek.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Délku kalibračního intervalu ovlivňuje: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požadovaná nejistota měření,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váha rizika při překročení dovolené chyby měřidla,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 měřicího prostředku,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náchylnost k opotřebení nebo driftu,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rozsah a intenzita používání (někdy je v ní kalibrační interval určen),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a četnost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mezikalibračních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kontrol,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prostředí (klima, prašnost, vibrace, ...),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1EF01FC1-749D-4DDE-9492-03B41D0AC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64" y="3778984"/>
            <a:ext cx="2356217" cy="114520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683D1FC7-4158-4DAA-B7B3-050FCADF806E}"/>
              </a:ext>
            </a:extLst>
          </p:cNvPr>
          <p:cNvSpPr/>
          <p:nvPr/>
        </p:nvSpPr>
        <p:spPr>
          <a:xfrm>
            <a:off x="107504" y="4045330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32D196E-5893-4D75-B369-1C73F3520CDC}"/>
              </a:ext>
            </a:extLst>
          </p:cNvPr>
          <p:cNvSpPr txBox="1"/>
          <p:nvPr/>
        </p:nvSpPr>
        <p:spPr>
          <a:xfrm>
            <a:off x="6156176" y="4950165"/>
            <a:ext cx="21154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 koncových měrek</a:t>
            </a:r>
            <a:endParaRPr lang="cs-CZ" sz="1400" i="1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36C451A-0209-4261-AD10-BB910E40EBA4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C771C8EC-AF37-4793-92C8-78285755FD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1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kvalifikace obsluhy,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zkušenost s provozem daného měřidla, aj.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F5DB8654-7E13-4F2B-8C6E-A8F593ED14D8}"/>
              </a:ext>
            </a:extLst>
          </p:cNvPr>
          <p:cNvSpPr/>
          <p:nvPr/>
        </p:nvSpPr>
        <p:spPr>
          <a:xfrm>
            <a:off x="562604" y="2348880"/>
            <a:ext cx="8041844" cy="781315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Většina metrologů hledá co nejjednodušší a při tom vyhovující postup stanovení data příští kalibrace.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9CEC336-849A-4FB5-A5CB-524A5061DD92}"/>
              </a:ext>
            </a:extLst>
          </p:cNvPr>
          <p:cNvSpPr/>
          <p:nvPr/>
        </p:nvSpPr>
        <p:spPr>
          <a:xfrm>
            <a:off x="586393" y="3212976"/>
            <a:ext cx="79928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stanovení kalibračního intervalu se bere v úvahu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 charakteristik měřidla z předchozích období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ze záznamů o poškození, údržbě, servisu a opravách,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frekvence a jakost </a:t>
            </a:r>
            <a:r>
              <a:rPr lang="cs-CZ" altLang="cs-CZ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mezikalibračních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kontrol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(základní údržba + kontrola např. ve významném pracovním bodě),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 výrobce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analogie s jinými uživateli, doporučení kalibrační laboratoře.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normy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ČSN EN ISO/IEC 17025:2018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nesmí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kalibrační list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(nebo kalibrační značka)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obsahovat žádné doporučení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týkající se intervalu kalibrace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výjimkou doporučení, které bylo dohodnuto se zákazníkem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1CDCBA8F-AA7B-4667-81B0-A53EF8920037}"/>
              </a:ext>
            </a:extLst>
          </p:cNvPr>
          <p:cNvSpPr/>
          <p:nvPr/>
        </p:nvSpPr>
        <p:spPr>
          <a:xfrm>
            <a:off x="107504" y="3412222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3307D16A-E528-4124-BE63-9F2E949DE8F4}"/>
              </a:ext>
            </a:extLst>
          </p:cNvPr>
          <p:cNvSpPr/>
          <p:nvPr/>
        </p:nvSpPr>
        <p:spPr>
          <a:xfrm>
            <a:off x="107504" y="5445224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D24BBDC-906C-4D80-9450-71417D2FD51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006DAE59-0F8E-43C3-9DC7-CC8FD90C801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81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jsou zkušenosti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laboratoře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její banka dat, na druhé straně ovšem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být doporučen zbytečně krátký interval s cílem snížení rizika nebo možná i s myšlenkou na další zakázku!</a:t>
            </a:r>
          </a:p>
          <a:p>
            <a:pPr algn="just"/>
            <a:endParaRPr lang="cs-CZ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Zvláštní postavení mají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stanovená měřidla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 ta je interval ověření stanoven zákonnými předpisy, v současné době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vyhláškou Ministerstva průmyslu a obchodu č. 345/2002 Sb.,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kterou se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stanoví měřidla k povinnému ověřování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měřidla podléhající schválení typu (vyhláška byla vícekrát novelizována, více na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http://www.unmz.cz/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urad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pravni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-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predpisy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-v-oblasti-metrologie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 pro povinné ověření je vyhláškou stanoven na základě dlouhodobého sledování daného druhu měřidla.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jisté míry může být vzorem i pro stanovení kalibračního intervalu pro pracovní měřidla (tedy ta, která nejsou stanovenými měřidly).</a:t>
            </a:r>
          </a:p>
          <a:p>
            <a:pPr algn="just"/>
            <a:endParaRPr lang="cs-CZ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>
            <a:extLst>
              <a:ext uri="{FF2B5EF4-FFF2-40B4-BE49-F238E27FC236}">
                <a16:creationId xmlns:a16="http://schemas.microsoft.com/office/drawing/2014/main" id="{45D6611F-52B0-4FC5-A14C-A07EC3897AB0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794ADE3B-1B32-4386-AE54-2282E89EE2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4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Způsoby stanovení kalibračního intervalu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Žádná univerzální nebo nejlepší metoda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kterou by bylo možno aplikovat na všechny případy,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neexistuje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Byly popsány různé postupy určování kalibračních intervalů, do jisté míry vždy spekulativní, s různým podílem využití experimentálních údajů.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9A465B68-F72A-4A32-BB25-773E65F379C0}"/>
              </a:ext>
            </a:extLst>
          </p:cNvPr>
          <p:cNvSpPr/>
          <p:nvPr/>
        </p:nvSpPr>
        <p:spPr>
          <a:xfrm>
            <a:off x="107504" y="1741074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461DA3C-CBC7-4A83-8687-78366D3F0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4" y="5120220"/>
            <a:ext cx="2027788" cy="1097896"/>
          </a:xfrm>
          <a:prstGeom prst="rect">
            <a:avLst/>
          </a:prstGeom>
          <a:ln w="3175">
            <a:solidFill>
              <a:srgbClr val="000066"/>
            </a:solidFill>
          </a:ln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4A7C0B48-C282-4AD0-9D14-DD25AB111E38}"/>
              </a:ext>
            </a:extLst>
          </p:cNvPr>
          <p:cNvSpPr txBox="1"/>
          <p:nvPr/>
        </p:nvSpPr>
        <p:spPr>
          <a:xfrm>
            <a:off x="5671612" y="3428305"/>
            <a:ext cx="2600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koncových měrek</a:t>
            </a:r>
            <a:endParaRPr lang="cs-CZ" sz="1400" i="1" dirty="0"/>
          </a:p>
        </p:txBody>
      </p:sp>
      <p:pic>
        <p:nvPicPr>
          <p:cNvPr id="18" name="Picture 37" descr="IMG_0514_resize">
            <a:extLst>
              <a:ext uri="{FF2B5EF4-FFF2-40B4-BE49-F238E27FC236}">
                <a16:creationId xmlns:a16="http://schemas.microsoft.com/office/drawing/2014/main" id="{DB0F17C0-50C0-41C0-9A4B-7853F131C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88" y="3688314"/>
            <a:ext cx="2864317" cy="2516084"/>
          </a:xfrm>
          <a:prstGeom prst="rect">
            <a:avLst/>
          </a:prstGeom>
          <a:noFill/>
          <a:ln w="317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EBDAB6DF-2563-4473-B6C4-AD69DF8548F8}"/>
              </a:ext>
            </a:extLst>
          </p:cNvPr>
          <p:cNvSpPr/>
          <p:nvPr/>
        </p:nvSpPr>
        <p:spPr>
          <a:xfrm>
            <a:off x="586394" y="3557776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Pokročilejší metody pracují se statistickým zpracováním dat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hromaděných při kalibraci měřidel jednak v čase a jednak při kalibraci větších souborů měřidel stejného druhu. </a:t>
            </a:r>
          </a:p>
          <a:p>
            <a:pPr algn="just"/>
            <a:endParaRPr lang="cs-CZ" sz="900" b="1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19CEBCE6-85C8-4531-B1E4-B49B144CC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174" y="4821336"/>
            <a:ext cx="1862374" cy="1396780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20" name="Šipka doprava 3">
            <a:extLst>
              <a:ext uri="{FF2B5EF4-FFF2-40B4-BE49-F238E27FC236}">
                <a16:creationId xmlns:a16="http://schemas.microsoft.com/office/drawing/2014/main" id="{D3837442-FFFA-42FD-A618-0C697C19328D}"/>
              </a:ext>
            </a:extLst>
          </p:cNvPr>
          <p:cNvSpPr/>
          <p:nvPr/>
        </p:nvSpPr>
        <p:spPr>
          <a:xfrm>
            <a:off x="2369399" y="5599668"/>
            <a:ext cx="1512168" cy="275902"/>
          </a:xfrm>
          <a:prstGeom prst="rightArrow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3">
            <a:extLst>
              <a:ext uri="{FF2B5EF4-FFF2-40B4-BE49-F238E27FC236}">
                <a16:creationId xmlns:a16="http://schemas.microsoft.com/office/drawing/2014/main" id="{AFD231C0-8306-4A96-9B18-EA8D0AC9FF1D}"/>
              </a:ext>
            </a:extLst>
          </p:cNvPr>
          <p:cNvSpPr/>
          <p:nvPr/>
        </p:nvSpPr>
        <p:spPr>
          <a:xfrm>
            <a:off x="5004048" y="5349049"/>
            <a:ext cx="1512168" cy="275902"/>
          </a:xfrm>
          <a:prstGeom prst="rightArrow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A36B1548-D606-4A36-9836-69118B6437C0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5D8B7EAE-0C3B-4A15-8D6A-440D991BF3D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40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ČESKO.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505 ze dne 16. listopadu 1990 o metrologii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Sbírka zákonů České republiky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1990. Dostupné z: https://www.mpo.cz/assets/dokumenty/47593/53703/594938/priloha001.doc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metrologický institut [online]. Brno: ČMI, 2019a [2023-03-03]. Dostupné z: https://www.cmi.cz/komentovany%20zakon%20o%20metrologii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metrologický institut [online]. Brno: ČMI, 2019b [2023-03-03]. Dostupné z: https://www.cmi.cz/node/537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E301FE6E-8DD0-4E42-AFF4-C084224E51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1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 stanoveného měřidla: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vztahuje se na pracovní měřidla stanovená. Ověřením se potvrzuje, že měřidlo má požadované metrologické vlastnosti a že odpovídá ustanovení právních předpisů, technických norem i dalších technických předpisů, příp. schválenému typu.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ověření vydá metrologický orgán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ověřovací list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nebo se měřidlo opatří úřední značkou. </a:t>
            </a: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Následné termíny ověření měřidla vyplývají z příslušné vyhlášky.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nestanoveného měřidla a etalonu: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kalibrací se potvrzuje, že měřidlo má požadované metrologické vlastnosti a že tyto odpovídají příslušnému etalonu resp. referenčnímu materiálu. O kalibraci vydá organizace, která provedla kalibraci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list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Periodicitu kalibrace si stanovuje uživatel měřidla nebo se řídí požadavky jiných předpisů např. technických norem.</a:t>
            </a:r>
            <a:endParaRPr lang="cs-CZ" alt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715F7C6A-C95C-486D-A503-8F649640237F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7547559F-3055-4408-ABFC-76E88834A0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1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je proces porovnávání měřicího přístroje s etalonem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Výsledkem kalibrace je tedy zjištění vztahu mezi hodnotami vykazovanými přístrojem a mezi hodnotami příslušejícími měřicímu standardu/etalonu.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Kalibrace se musí provádět, protože každý parametr měřicího vybavení se s časem mění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zajištění správnosti a přesnosti výsledku je třeba získat informace o této změně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se zajistila spolehlivost přesnosti výsledků kalibrace, musí mít kalibrace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prokazatelnou návaznost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znamená, že všechny výsledky spojené s kalibrací musí být navázané na etalony národních metrologických institutů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pomocí nepřerušeného řetězce porovnávání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 každé měření má vyjádřenou nejistotu měření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být také zajištěno použití správných postupů a přístrojů, a kalibraci musí provádět školený personál v odpovídajících podmínkách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CF3C1C4C-7918-4EFC-8138-3A721B865664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5CF1B930-6635-405B-A0F5-239AB751D1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9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Kalibrovat měřicí zařízení je třeba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nehledě na to, zda se jedná o jednoduché zařízení, či komplikovaný měřicí přístroj,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protože jedině kalibrací, popřípadě ověřováním, se dá prokázat způsobilost těchto zařízení k měření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třeba zdůraznit, že u komplikovaných měřicích celků se musí kalibrovat celý systém, včetně veškerého hardwaru a softwaru, který má vliv na výsledek měření.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Zásadním problémem je stanovit, s jakou frekvencí je třeba kalibraci provádět.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Prakticky všechny přístroje, jakkoliv jsou jednoduché,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mění své vlastnosti s časem a potíž je v tom, že zpočátku nevíme, jak rychle a jak významně se tyto vlastnosti mění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B2B6BD96-2B72-41D4-A6C1-7175733D5933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D12CCF14-C7DB-465C-94FC-3EA1CD70D5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52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měřicích přístrojů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zejména nových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kalibrační intervaly určují podle stejného nebo podobného typu přístroje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ale je třeba mít na paměti, že v tomto případě je třeba vždy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počítat se zvýšenou nejistotou měření, dokud nebudou k dispozici skutečná data z kalibrační historie daného měřicího vybavení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pPr algn="just"/>
            <a:endParaRPr 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Hlavním faktorem, který určuje, jak často se kalibrace bude provádět, je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požadovaná přesnost měření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je: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nejistota kalibrace podstatně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menší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než požadovaná nejistota měření, a je-li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známa závislost růstu nejistoty na čase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mohou být určeny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velmi dlouhé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intervaly v řádu několika let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nejistota kalibrace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blíží nejistotě požadované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tak je třeba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intervaly podstatně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zkrátit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cs-CZ" sz="1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praxi se tedy mohou vyskytnout kalibrační intervaly v intervalu od několika minut do 5ti a více let. </a:t>
            </a:r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93BE2BBA-7BD5-4862-B5C6-E76C25267BDD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D59C7853-B130-4028-B9C1-F66E6DC5B7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8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jasnou potřebu pravidelné kalibrace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zajištění hodnověrnosti výsledku měření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stále mnoho komerčních subjektů, které nutnost kalibrace pro správnost a přesnost měření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popírají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Jejich nesprávná argumentace spočívá v tom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přístroje mají garantovanou přesnost od výrobce a pokud to není výslovně uvedeno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tak ji není třeba v pravidelných intervalech ověřovat.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 To ale není pravda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protože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informace poskytované výrobcem měřicího vybavení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zpravidla nedá spoléhat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Výsledek měření založený na těchto údajích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být chybný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to jak v odhadu hodnoty měřené veličiny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tak také ve vyjádřené nejistotě měření. </a:t>
            </a:r>
          </a:p>
          <a:p>
            <a:pPr algn="just"/>
            <a:endParaRPr 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Určitá možnost použití nekalibrovaného měřicího vybavení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pouze pro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informativní měření, kdy přesnost měření nemá žádný vliv na proces, který se měřením zajišťuje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v těchto případech je však potřeba zajistit správnost měření. 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24A6F91B-D924-4D2F-A9D7-230145CA400C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6BB4F322-84C9-49EF-AC06-84832F0C45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95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neochotě kalibrovat měřicí vybavení v pravidelných intervalech přispívají zejména vysoké náklady spojené s kalibrací. </a:t>
            </a:r>
          </a:p>
          <a:p>
            <a:pPr algn="just"/>
            <a:endParaRPr lang="cs-CZ" sz="1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Musíme si ale také uvědomit,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s nekalibrovaným vybavením jsou spojená rizika a skryté náklady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se například zhoršit jakost celé výroby a tím docházet ke ztrátám, případně i k odmítnutí celé dodávky. 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9DC18717-5BA5-4226-8CEC-E53D9CEFA2DC}"/>
              </a:ext>
            </a:extLst>
          </p:cNvPr>
          <p:cNvSpPr/>
          <p:nvPr/>
        </p:nvSpPr>
        <p:spPr>
          <a:xfrm>
            <a:off x="562603" y="3645024"/>
            <a:ext cx="48734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Pravidelná kalibrace pomáhá předcházet vzniku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havárií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výsledná cena za likvidaci havárie bývá zpravidla mnohem větší než cena kalibrace. </a:t>
            </a: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haváriích dochází také často ke ztrátám na lidských životech a zdraví.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C935C9-6FBD-47E3-BB9A-4043095EC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448" y="3573016"/>
            <a:ext cx="2906856" cy="1592957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DBFEBEC-B988-4A07-BAB8-63B8F03B9C54}"/>
              </a:ext>
            </a:extLst>
          </p:cNvPr>
          <p:cNvSpPr/>
          <p:nvPr/>
        </p:nvSpPr>
        <p:spPr>
          <a:xfrm>
            <a:off x="562602" y="5590981"/>
            <a:ext cx="804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toho vyplývá,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kalibrace není důležitá jenom z hlediska technického a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ekonomického, ale také z hlediska bezpečnostního. 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659EDD7-2A4D-4434-AC6B-AB23488FAB39}"/>
              </a:ext>
            </a:extLst>
          </p:cNvPr>
          <p:cNvSpPr/>
          <p:nvPr/>
        </p:nvSpPr>
        <p:spPr>
          <a:xfrm>
            <a:off x="5337254" y="5157192"/>
            <a:ext cx="36166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Pád mostu v Janově na severu Itálie, 2018.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5120993-295A-4DEB-8679-4EDE7DF824EF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18DD2645-9167-4C5A-B535-46B72FB0D9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00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 na kalibraci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 na kalibraci nejsou jenom předmětem technických standardů, ale také právních předpisů.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Konkrétně v §11 odst. 5 zákona č. 505/1990 Sb. o metrologii je uvedeno,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jednotnost a správnost pracovních měřidel zajišťuje v potřebném rozsahu jejich uživatel kalibrací, není-li pro dané měřidlo vhodnější způsob či metoda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DC15B182-C0DF-4DAF-B88E-27B78A08469B}"/>
              </a:ext>
            </a:extLst>
          </p:cNvPr>
          <p:cNvSpPr/>
          <p:nvPr/>
        </p:nvSpPr>
        <p:spPr>
          <a:xfrm>
            <a:off x="586394" y="4911551"/>
            <a:ext cx="7992887" cy="461665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(Re)kalibrační interval 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9D1972B-6641-4525-A773-0AE2ECECA9AC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09087869-ABE1-4395-99CA-C5AAB6E50E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6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 královských architektů odpovědných za budování pyramid: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Trest smrti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hrozil tomu, kdo zapomněl nebo zanedbal svoji povinnost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zkalibrovat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své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měřidlo délky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při každém úplňku.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Dnes hrozí maximální pokuta do 1 mil. Kč.</a:t>
            </a:r>
          </a:p>
          <a:p>
            <a:pPr algn="just"/>
            <a:endParaRPr lang="cs-CZ" altLang="cs-CZ" sz="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Nutnou cestou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zajištění spolehlivých výsledků kalibrace a měření se zaručenou metrologickou návazností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periodická kalibrace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měřicích přístrojů, pracovních a referenčních etalonů. </a:t>
            </a:r>
          </a:p>
          <a:p>
            <a:pPr algn="just"/>
            <a:endParaRPr lang="cs-CZ" altLang="cs-CZ" sz="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Periodicita kalibrací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nutná vzhledem k stárnutí měřidel, k jejich opotřebení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 jevům jako je drift nuly nebo referenčního napětí atd. </a:t>
            </a:r>
          </a:p>
          <a:p>
            <a:pPr algn="just"/>
            <a:endParaRPr lang="cs-CZ" alt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Bohužel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během času mezi „po sobě“ jdoucími kalibracemi nemáme o vlastnostech přístroje aktuální informace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musíme pracovat s pravděpodobností a předpokladem jeho chování. 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důležité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určit čas/dobu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kterém kalibraci zopakujeme a v mezidobí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pokud je to možné,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kontrolovat chování měřidla/přístroje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74B0FDE4-DE90-4D78-899B-FD9B69A3F5BC}"/>
              </a:ext>
            </a:extLst>
          </p:cNvPr>
          <p:cNvSpPr/>
          <p:nvPr/>
        </p:nvSpPr>
        <p:spPr>
          <a:xfrm>
            <a:off x="107504" y="1714823"/>
            <a:ext cx="478890" cy="3197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494C114-8835-44EE-988A-4E5592CA295C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EDAC527A-6211-465C-8A35-5C8B76B808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0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2061</Words>
  <Application>Microsoft Office PowerPoint</Application>
  <PresentationFormat>Předvádění na obrazovce (4:3)</PresentationFormat>
  <Paragraphs>184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Myriad Pro</vt:lpstr>
      <vt:lpstr>Times New Roman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Štěpánka Dvořáčková</cp:lastModifiedBy>
  <cp:revision>32</cp:revision>
  <dcterms:created xsi:type="dcterms:W3CDTF">2017-11-24T10:29:28Z</dcterms:created>
  <dcterms:modified xsi:type="dcterms:W3CDTF">2023-11-15T14:00:27Z</dcterms:modified>
</cp:coreProperties>
</file>