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85" r:id="rId2"/>
    <p:sldId id="437" r:id="rId3"/>
    <p:sldId id="441" r:id="rId4"/>
    <p:sldId id="457" r:id="rId5"/>
    <p:sldId id="458" r:id="rId6"/>
    <p:sldId id="470" r:id="rId7"/>
    <p:sldId id="471" r:id="rId8"/>
    <p:sldId id="472" r:id="rId9"/>
    <p:sldId id="459" r:id="rId10"/>
    <p:sldId id="461" r:id="rId11"/>
    <p:sldId id="460" r:id="rId12"/>
    <p:sldId id="462" r:id="rId13"/>
    <p:sldId id="465" r:id="rId14"/>
    <p:sldId id="464" r:id="rId15"/>
    <p:sldId id="466" r:id="rId16"/>
    <p:sldId id="463" r:id="rId17"/>
    <p:sldId id="387" r:id="rId18"/>
    <p:sldId id="367" r:id="rId19"/>
    <p:sldId id="467" r:id="rId20"/>
    <p:sldId id="439" r:id="rId21"/>
    <p:sldId id="440" r:id="rId22"/>
    <p:sldId id="391" r:id="rId23"/>
    <p:sldId id="445" r:id="rId24"/>
    <p:sldId id="446" r:id="rId25"/>
    <p:sldId id="468" r:id="rId26"/>
    <p:sldId id="469" r:id="rId27"/>
    <p:sldId id="473" r:id="rId28"/>
    <p:sldId id="474" r:id="rId29"/>
  </p:sldIdLst>
  <p:sldSz cx="9144000" cy="6858000" type="screen4x3"/>
  <p:notesSz cx="7099300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99"/>
    <a:srgbClr val="00FF00"/>
    <a:srgbClr val="FF00FF"/>
    <a:srgbClr val="FF33CC"/>
    <a:srgbClr val="FFFF00"/>
    <a:srgbClr val="FF66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80" autoAdjust="0"/>
    <p:restoredTop sz="94676" autoAdjust="0"/>
  </p:normalViewPr>
  <p:slideViewPr>
    <p:cSldViewPr>
      <p:cViewPr>
        <p:scale>
          <a:sx n="112" d="100"/>
          <a:sy n="112" d="100"/>
        </p:scale>
        <p:origin x="-1194" y="-162"/>
      </p:cViewPr>
      <p:guideLst>
        <p:guide orient="horz" pos="2304"/>
        <p:guide pos="288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3318" y="-7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Etiopie\2011\Workshop\Vypocty\Vypocty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4249719604252445E-2"/>
          <c:y val="6.720447749831332E-2"/>
          <c:w val="0.88467751017832708"/>
          <c:h val="0.8225828045793550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Parallel_flow_2!$H$1</c:f>
              <c:strCache>
                <c:ptCount val="1"/>
                <c:pt idx="0">
                  <c:v>GWL</c:v>
                </c:pt>
              </c:strCache>
            </c:strRef>
          </c:tx>
          <c:spPr>
            <a:ln w="254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Parallel_flow_2!$G$2:$G$18</c:f>
              <c:numCache>
                <c:formatCode>General</c:formatCode>
                <c:ptCount val="17"/>
                <c:pt idx="0">
                  <c:v>0</c:v>
                </c:pt>
                <c:pt idx="1">
                  <c:v>50</c:v>
                </c:pt>
                <c:pt idx="2">
                  <c:v>500</c:v>
                </c:pt>
                <c:pt idx="3">
                  <c:v>1000</c:v>
                </c:pt>
                <c:pt idx="4">
                  <c:v>2000</c:v>
                </c:pt>
                <c:pt idx="5">
                  <c:v>5000</c:v>
                </c:pt>
                <c:pt idx="6">
                  <c:v>10000</c:v>
                </c:pt>
                <c:pt idx="7">
                  <c:v>15000</c:v>
                </c:pt>
                <c:pt idx="8">
                  <c:v>20000</c:v>
                </c:pt>
                <c:pt idx="9">
                  <c:v>25000</c:v>
                </c:pt>
                <c:pt idx="10">
                  <c:v>30000</c:v>
                </c:pt>
              </c:numCache>
            </c:numRef>
          </c:xVal>
          <c:yVal>
            <c:numRef>
              <c:f>Parallel_flow_2!$H$2:$H$18</c:f>
              <c:numCache>
                <c:formatCode>General</c:formatCode>
                <c:ptCount val="17"/>
                <c:pt idx="0">
                  <c:v>550</c:v>
                </c:pt>
                <c:pt idx="1">
                  <c:v>549.57559382976001</c:v>
                </c:pt>
                <c:pt idx="2">
                  <c:v>545.74108635261587</c:v>
                </c:pt>
                <c:pt idx="3">
                  <c:v>541.44867408339508</c:v>
                </c:pt>
                <c:pt idx="4">
                  <c:v>532.76010861675195</c:v>
                </c:pt>
                <c:pt idx="5">
                  <c:v>505.79969684978391</c:v>
                </c:pt>
                <c:pt idx="6">
                  <c:v>457.34742446707475</c:v>
                </c:pt>
                <c:pt idx="7">
                  <c:v>403.11288741492746</c:v>
                </c:pt>
                <c:pt idx="8">
                  <c:v>340.34296427770227</c:v>
                </c:pt>
                <c:pt idx="9">
                  <c:v>262.99556396765831</c:v>
                </c:pt>
                <c:pt idx="10">
                  <c:v>150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Parallel_flow_2!$I$1</c:f>
              <c:strCache>
                <c:ptCount val="1"/>
                <c:pt idx="0">
                  <c:v>GWL (with infiltration)</c:v>
                </c:pt>
              </c:strCache>
            </c:strRef>
          </c:tx>
          <c:spPr>
            <a:ln w="25400">
              <a:solidFill>
                <a:srgbClr val="FF00FF"/>
              </a:solidFill>
              <a:prstDash val="solid"/>
            </a:ln>
          </c:spPr>
          <c:marker>
            <c:symbol val="none"/>
          </c:marker>
          <c:xVal>
            <c:numRef>
              <c:f>Parallel_flow_2!$G$2:$G$18</c:f>
              <c:numCache>
                <c:formatCode>General</c:formatCode>
                <c:ptCount val="17"/>
                <c:pt idx="0">
                  <c:v>0</c:v>
                </c:pt>
                <c:pt idx="1">
                  <c:v>50</c:v>
                </c:pt>
                <c:pt idx="2">
                  <c:v>500</c:v>
                </c:pt>
                <c:pt idx="3">
                  <c:v>1000</c:v>
                </c:pt>
                <c:pt idx="4">
                  <c:v>2000</c:v>
                </c:pt>
                <c:pt idx="5">
                  <c:v>5000</c:v>
                </c:pt>
                <c:pt idx="6">
                  <c:v>10000</c:v>
                </c:pt>
                <c:pt idx="7">
                  <c:v>15000</c:v>
                </c:pt>
                <c:pt idx="8">
                  <c:v>20000</c:v>
                </c:pt>
                <c:pt idx="9">
                  <c:v>25000</c:v>
                </c:pt>
                <c:pt idx="10">
                  <c:v>30000</c:v>
                </c:pt>
              </c:numCache>
            </c:numRef>
          </c:xVal>
          <c:yVal>
            <c:numRef>
              <c:f>Parallel_flow_2!$I$2:$I$18</c:f>
              <c:numCache>
                <c:formatCode>General</c:formatCode>
                <c:ptCount val="17"/>
                <c:pt idx="0">
                  <c:v>550</c:v>
                </c:pt>
                <c:pt idx="1">
                  <c:v>549.66199082738535</c:v>
                </c:pt>
                <c:pt idx="2">
                  <c:v>546.59744986310943</c:v>
                </c:pt>
                <c:pt idx="3">
                  <c:v>543.14439571970638</c:v>
                </c:pt>
                <c:pt idx="4">
                  <c:v>536.08285743485112</c:v>
                </c:pt>
                <c:pt idx="5">
                  <c:v>513.57646103503851</c:v>
                </c:pt>
                <c:pt idx="6">
                  <c:v>471.0101734147284</c:v>
                </c:pt>
                <c:pt idx="7">
                  <c:v>420.43953952107552</c:v>
                </c:pt>
                <c:pt idx="8">
                  <c:v>358.4930266083835</c:v>
                </c:pt>
                <c:pt idx="9">
                  <c:v>277.65826957360332</c:v>
                </c:pt>
                <c:pt idx="10">
                  <c:v>150</c:v>
                </c:pt>
              </c:numCache>
            </c:numRef>
          </c:yVal>
          <c:smooth val="1"/>
        </c:ser>
        <c:ser>
          <c:idx val="3"/>
          <c:order val="2"/>
          <c:tx>
            <c:strRef>
              <c:f>Parallel_flow_2!$K$1</c:f>
              <c:strCache>
                <c:ptCount val="1"/>
                <c:pt idx="0">
                  <c:v>Terrain</c:v>
                </c:pt>
              </c:strCache>
            </c:strRef>
          </c:tx>
          <c:spPr>
            <a:ln w="25400">
              <a:solidFill>
                <a:srgbClr val="333333"/>
              </a:solidFill>
              <a:prstDash val="solid"/>
            </a:ln>
          </c:spPr>
          <c:marker>
            <c:symbol val="none"/>
          </c:marker>
          <c:xVal>
            <c:numRef>
              <c:f>Parallel_flow_2!$G$2:$G$18</c:f>
              <c:numCache>
                <c:formatCode>General</c:formatCode>
                <c:ptCount val="17"/>
                <c:pt idx="0">
                  <c:v>0</c:v>
                </c:pt>
                <c:pt idx="1">
                  <c:v>50</c:v>
                </c:pt>
                <c:pt idx="2">
                  <c:v>500</c:v>
                </c:pt>
                <c:pt idx="3">
                  <c:v>1000</c:v>
                </c:pt>
                <c:pt idx="4">
                  <c:v>2000</c:v>
                </c:pt>
                <c:pt idx="5">
                  <c:v>5000</c:v>
                </c:pt>
                <c:pt idx="6">
                  <c:v>10000</c:v>
                </c:pt>
                <c:pt idx="7">
                  <c:v>15000</c:v>
                </c:pt>
                <c:pt idx="8">
                  <c:v>20000</c:v>
                </c:pt>
                <c:pt idx="9">
                  <c:v>25000</c:v>
                </c:pt>
                <c:pt idx="10">
                  <c:v>30000</c:v>
                </c:pt>
              </c:numCache>
            </c:numRef>
          </c:xVal>
          <c:yVal>
            <c:numRef>
              <c:f>Parallel_flow_2!$K$2:$K$18</c:f>
              <c:numCache>
                <c:formatCode>General</c:formatCode>
                <c:ptCount val="17"/>
                <c:pt idx="0">
                  <c:v>600</c:v>
                </c:pt>
                <c:pt idx="3">
                  <c:v>600</c:v>
                </c:pt>
                <c:pt idx="5">
                  <c:v>600</c:v>
                </c:pt>
                <c:pt idx="6">
                  <c:v>600</c:v>
                </c:pt>
                <c:pt idx="9">
                  <c:v>500</c:v>
                </c:pt>
                <c:pt idx="10">
                  <c:v>150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3850880"/>
        <c:axId val="223852416"/>
      </c:scatterChart>
      <c:valAx>
        <c:axId val="223850880"/>
        <c:scaling>
          <c:orientation val="minMax"/>
          <c:max val="30000"/>
          <c:min val="0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223852416"/>
        <c:crossesAt val="-100"/>
        <c:crossBetween val="midCat"/>
        <c:majorUnit val="3000"/>
      </c:valAx>
      <c:valAx>
        <c:axId val="223852416"/>
        <c:scaling>
          <c:orientation val="minMax"/>
          <c:min val="-1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223850880"/>
        <c:crosses val="autoZero"/>
        <c:crossBetween val="midCat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0458244560631045"/>
          <c:y val="7.2580835698178386E-2"/>
          <c:w val="0.27646172193072721"/>
          <c:h val="0.17204346239568211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  <a:effectLst>
          <a:outerShdw dist="35921" dir="2700000" algn="br">
            <a:srgbClr val="000000"/>
          </a:outerShdw>
        </a:effectLst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cs-CZ"/>
        </a:p>
      </c:txPr>
    </c:legend>
    <c:plotVisOnly val="1"/>
    <c:dispBlanksAs val="span"/>
    <c:showDLblsOverMax val="0"/>
  </c:chart>
  <c:spPr>
    <a:solidFill>
      <a:srgbClr val="FFFFFF"/>
    </a:solidFill>
    <a:ln w="3175">
      <a:solidFill>
        <a:srgbClr val="000000"/>
      </a:solidFill>
      <a:prstDash val="solid"/>
    </a:ln>
    <a:effectLst>
      <a:outerShdw dist="35921" dir="2700000" algn="br">
        <a:srgbClr val="000000"/>
      </a:outerShdw>
    </a:effectLst>
  </c:spPr>
  <c:txPr>
    <a:bodyPr/>
    <a:lstStyle/>
    <a:p>
      <a:pPr>
        <a:defRPr sz="8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6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30.wmf"/><Relationship Id="rId7" Type="http://schemas.openxmlformats.org/officeDocument/2006/relationships/image" Target="../media/image34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3.wmf"/><Relationship Id="rId1" Type="http://schemas.openxmlformats.org/officeDocument/2006/relationships/image" Target="../media/image28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0.07506</cdr:x>
      <cdr:y>0.78466</cdr:y>
    </cdr:from>
    <cdr:to>
      <cdr:x>0.95742</cdr:x>
      <cdr:y>0.88733</cdr:y>
    </cdr:to>
    <cdr:sp macro="" textlink="">
      <cdr:nvSpPr>
        <cdr:cNvPr id="41985" name="Rectangle 1" descr="Široký šikmo nahoru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56451" y="2790928"/>
          <a:ext cx="5328437" cy="364774"/>
        </a:xfrm>
        <a:prstGeom xmlns:a="http://schemas.openxmlformats.org/drawingml/2006/main" prst="rect">
          <a:avLst/>
        </a:prstGeom>
        <a:pattFill xmlns:a="http://schemas.openxmlformats.org/drawingml/2006/main" prst="wdUpDiag">
          <a:fgClr>
            <a:srgbClr val="000000"/>
          </a:fgClr>
          <a:bgClr>
            <a:srgbClr val="FFFFFF"/>
          </a:bgClr>
        </a:pattFill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miter lim="800000"/>
          <a:headEnd/>
          <a:tailEnd/>
        </a:ln>
      </cdr:spPr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46FDEC86-D6FA-4F20-AF13-9D7E76F15D9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30152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2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22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22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2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CAE6C442-9F58-4A32-B306-899AC019F7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217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7B56B16-2FF4-4EC0-A42C-2FF6A2A90253}" type="slidenum">
              <a:rPr lang="en-US" altLang="cs-CZ" sz="1200" smtClean="0">
                <a:latin typeface="Times New Roman" pitchFamily="18" charset="0"/>
              </a:rPr>
              <a:pPr eaLnBrk="1" hangingPunct="1"/>
              <a:t>1</a:t>
            </a:fld>
            <a:endParaRPr lang="en-US" altLang="cs-CZ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1901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886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9590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6393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6309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0387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2208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2036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4575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824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6258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7099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00000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Aq_logo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165850"/>
            <a:ext cx="1981200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Line 12"/>
          <p:cNvSpPr>
            <a:spLocks noChangeShapeType="1"/>
          </p:cNvSpPr>
          <p:nvPr userDrawn="1"/>
        </p:nvSpPr>
        <p:spPr bwMode="auto">
          <a:xfrm>
            <a:off x="250825" y="549275"/>
            <a:ext cx="84582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030" name="Line 15"/>
          <p:cNvSpPr>
            <a:spLocks noChangeShapeType="1"/>
          </p:cNvSpPr>
          <p:nvPr userDrawn="1"/>
        </p:nvSpPr>
        <p:spPr bwMode="auto">
          <a:xfrm>
            <a:off x="457200" y="304800"/>
            <a:ext cx="0" cy="5638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1031" name="Line 16"/>
          <p:cNvSpPr>
            <a:spLocks noChangeShapeType="1"/>
          </p:cNvSpPr>
          <p:nvPr userDrawn="1"/>
        </p:nvSpPr>
        <p:spPr bwMode="auto">
          <a:xfrm>
            <a:off x="533400" y="228600"/>
            <a:ext cx="0" cy="5943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2" name="Line 17"/>
          <p:cNvSpPr>
            <a:spLocks noChangeShapeType="1"/>
          </p:cNvSpPr>
          <p:nvPr userDrawn="1"/>
        </p:nvSpPr>
        <p:spPr bwMode="auto">
          <a:xfrm>
            <a:off x="152400" y="609600"/>
            <a:ext cx="87630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5.wmf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21.wmf"/><Relationship Id="rId3" Type="http://schemas.openxmlformats.org/officeDocument/2006/relationships/image" Target="../media/image22.jpeg"/><Relationship Id="rId7" Type="http://schemas.openxmlformats.org/officeDocument/2006/relationships/image" Target="../media/image18.wmf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0.wmf"/><Relationship Id="rId5" Type="http://schemas.openxmlformats.org/officeDocument/2006/relationships/image" Target="../media/image16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19.wmf"/><Relationship Id="rId1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.jpeg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0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7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32.wmf"/><Relationship Id="rId18" Type="http://schemas.openxmlformats.org/officeDocument/2006/relationships/oleObject" Target="../embeddings/oleObject20.bin"/><Relationship Id="rId3" Type="http://schemas.openxmlformats.org/officeDocument/2006/relationships/image" Target="../media/image12.jpeg"/><Relationship Id="rId7" Type="http://schemas.openxmlformats.org/officeDocument/2006/relationships/image" Target="../media/image29.wmf"/><Relationship Id="rId12" Type="http://schemas.openxmlformats.org/officeDocument/2006/relationships/oleObject" Target="../embeddings/oleObject17.bin"/><Relationship Id="rId17" Type="http://schemas.openxmlformats.org/officeDocument/2006/relationships/image" Target="../media/image34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9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31.wmf"/><Relationship Id="rId5" Type="http://schemas.openxmlformats.org/officeDocument/2006/relationships/image" Target="../media/image28.wmf"/><Relationship Id="rId15" Type="http://schemas.openxmlformats.org/officeDocument/2006/relationships/image" Target="../media/image33.wmf"/><Relationship Id="rId10" Type="http://schemas.openxmlformats.org/officeDocument/2006/relationships/oleObject" Target="../embeddings/oleObject16.bin"/><Relationship Id="rId19" Type="http://schemas.openxmlformats.org/officeDocument/2006/relationships/image" Target="../media/image35.w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30.wmf"/><Relationship Id="rId14" Type="http://schemas.openxmlformats.org/officeDocument/2006/relationships/oleObject" Target="../embeddings/oleObject18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38.wmf"/><Relationship Id="rId3" Type="http://schemas.openxmlformats.org/officeDocument/2006/relationships/image" Target="../media/image12.jpeg"/><Relationship Id="rId7" Type="http://schemas.openxmlformats.org/officeDocument/2006/relationships/image" Target="../media/image33.wmf"/><Relationship Id="rId12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37.wmf"/><Relationship Id="rId5" Type="http://schemas.openxmlformats.org/officeDocument/2006/relationships/image" Target="../media/image28.wmf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36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Text Box 2"/>
          <p:cNvSpPr txBox="1">
            <a:spLocks noChangeArrowheads="1"/>
          </p:cNvSpPr>
          <p:nvPr/>
        </p:nvSpPr>
        <p:spPr bwMode="auto">
          <a:xfrm>
            <a:off x="701675" y="1196975"/>
            <a:ext cx="8150225" cy="375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Derivation of simple hydrogeological </a:t>
            </a:r>
            <a:endParaRPr lang="cs-CZ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models created 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 the 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basis</a:t>
            </a:r>
            <a:endParaRPr lang="cs-CZ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hydrogeological maps, parallel 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  <a:endParaRPr lang="cs-CZ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cs-CZ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Simple 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calculations of groundwater flow </a:t>
            </a:r>
            <a:endParaRPr lang="cs-CZ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EXCEL, 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testing 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key parameters</a:t>
            </a:r>
            <a:endParaRPr lang="cs-CZ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cs-CZ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82627" name="Text Box 3"/>
          <p:cNvSpPr txBox="1">
            <a:spLocks noChangeArrowheads="1"/>
          </p:cNvSpPr>
          <p:nvPr/>
        </p:nvSpPr>
        <p:spPr bwMode="auto">
          <a:xfrm>
            <a:off x="4572000" y="115888"/>
            <a:ext cx="4248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Computation of groundwater flow </a:t>
            </a:r>
          </a:p>
        </p:txBody>
      </p:sp>
      <p:sp>
        <p:nvSpPr>
          <p:cNvPr id="282628" name="Text Box 4"/>
          <p:cNvSpPr txBox="1">
            <a:spLocks noChangeArrowheads="1"/>
          </p:cNvSpPr>
          <p:nvPr/>
        </p:nvSpPr>
        <p:spPr bwMode="auto">
          <a:xfrm>
            <a:off x="3636963" y="5043488"/>
            <a:ext cx="227965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Ondrej</a:t>
            </a:r>
            <a:r>
              <a:rPr lang="en-US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Nol</a:t>
            </a:r>
            <a:endParaRPr lang="en-US" sz="1400" b="1" i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1400" b="1" i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693738"/>
            <a:ext cx="752475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Oval 2"/>
          <p:cNvSpPr>
            <a:spLocks noChangeArrowheads="1"/>
          </p:cNvSpPr>
          <p:nvPr/>
        </p:nvSpPr>
        <p:spPr bwMode="auto">
          <a:xfrm>
            <a:off x="5091113" y="936625"/>
            <a:ext cx="228600" cy="228600"/>
          </a:xfrm>
          <a:prstGeom prst="ellipse">
            <a:avLst/>
          </a:prstGeom>
          <a:noFill/>
          <a:ln w="76200" algn="ctr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marL="863600" indent="-8636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cxnSp>
        <p:nvCxnSpPr>
          <p:cNvPr id="11268" name="Straight Connector 7"/>
          <p:cNvCxnSpPr>
            <a:cxnSpLocks noChangeShapeType="1"/>
          </p:cNvCxnSpPr>
          <p:nvPr/>
        </p:nvCxnSpPr>
        <p:spPr bwMode="auto">
          <a:xfrm>
            <a:off x="900113" y="1844675"/>
            <a:ext cx="7343775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69" name="Straight Connector 8"/>
          <p:cNvCxnSpPr>
            <a:cxnSpLocks noChangeShapeType="1"/>
          </p:cNvCxnSpPr>
          <p:nvPr/>
        </p:nvCxnSpPr>
        <p:spPr bwMode="auto">
          <a:xfrm>
            <a:off x="6588125" y="765175"/>
            <a:ext cx="71438" cy="511175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0" name="Straight Connector 12"/>
          <p:cNvCxnSpPr>
            <a:cxnSpLocks noChangeShapeType="1"/>
          </p:cNvCxnSpPr>
          <p:nvPr/>
        </p:nvCxnSpPr>
        <p:spPr bwMode="auto">
          <a:xfrm>
            <a:off x="900113" y="4652963"/>
            <a:ext cx="7343775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1" name="Straight Connector 9"/>
          <p:cNvCxnSpPr>
            <a:cxnSpLocks noChangeShapeType="1"/>
          </p:cNvCxnSpPr>
          <p:nvPr/>
        </p:nvCxnSpPr>
        <p:spPr bwMode="auto">
          <a:xfrm>
            <a:off x="2339975" y="796925"/>
            <a:ext cx="71438" cy="5113338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 useBgFill="1">
        <p:nvSpPr>
          <p:cNvPr id="8" name="Rectangle 7"/>
          <p:cNvSpPr/>
          <p:nvPr/>
        </p:nvSpPr>
        <p:spPr>
          <a:xfrm>
            <a:off x="6189663" y="693738"/>
            <a:ext cx="1944687" cy="461962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Weyb</a:t>
            </a:r>
            <a:r>
              <a:rPr lang="en-US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River</a:t>
            </a:r>
            <a:endParaRPr lang="en-US" sz="1100" b="1" i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830263"/>
            <a:ext cx="7853362" cy="448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10"/>
          <p:cNvSpPr>
            <a:spLocks noChangeArrowheads="1"/>
          </p:cNvSpPr>
          <p:nvPr/>
        </p:nvSpPr>
        <p:spPr bwMode="auto">
          <a:xfrm rot="-454551">
            <a:off x="5184775" y="2211388"/>
            <a:ext cx="1150938" cy="719137"/>
          </a:xfrm>
          <a:prstGeom prst="rect">
            <a:avLst/>
          </a:prstGeom>
          <a:noFill/>
          <a:ln w="76200" algn="ctr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marL="863600" indent="-8636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 useBgFill="1">
        <p:nvSpPr>
          <p:cNvPr id="4" name="Rectangle 3"/>
          <p:cNvSpPr/>
          <p:nvPr/>
        </p:nvSpPr>
        <p:spPr>
          <a:xfrm>
            <a:off x="7180263" y="1068388"/>
            <a:ext cx="1944687" cy="461962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Weyb</a:t>
            </a:r>
            <a:r>
              <a:rPr lang="en-US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River</a:t>
            </a:r>
            <a:endParaRPr lang="en-US" sz="1100" b="1" i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830263"/>
            <a:ext cx="7853362" cy="448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315" name="Straight Arrow Connector 4"/>
          <p:cNvCxnSpPr>
            <a:cxnSpLocks noChangeShapeType="1"/>
          </p:cNvCxnSpPr>
          <p:nvPr/>
        </p:nvCxnSpPr>
        <p:spPr bwMode="auto">
          <a:xfrm flipV="1">
            <a:off x="4013200" y="2333625"/>
            <a:ext cx="3241675" cy="504825"/>
          </a:xfrm>
          <a:prstGeom prst="straightConnector1">
            <a:avLst/>
          </a:prstGeom>
          <a:noFill/>
          <a:ln w="762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 useBgFill="1">
        <p:nvSpPr>
          <p:cNvPr id="10" name="Rectangle 9"/>
          <p:cNvSpPr/>
          <p:nvPr/>
        </p:nvSpPr>
        <p:spPr>
          <a:xfrm>
            <a:off x="4140200" y="3241675"/>
            <a:ext cx="3240088" cy="831850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Direction of ground water flow</a:t>
            </a:r>
            <a:endParaRPr lang="en-US" sz="11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7" name="Rectangle 1"/>
          <p:cNvSpPr>
            <a:spLocks noChangeArrowheads="1"/>
          </p:cNvSpPr>
          <p:nvPr/>
        </p:nvSpPr>
        <p:spPr bwMode="auto">
          <a:xfrm rot="-454551">
            <a:off x="5184775" y="2211388"/>
            <a:ext cx="1150938" cy="719137"/>
          </a:xfrm>
          <a:prstGeom prst="rect">
            <a:avLst/>
          </a:prstGeom>
          <a:noFill/>
          <a:ln w="76200" algn="ctr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marL="863600" indent="-8636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 useBgFill="1">
        <p:nvSpPr>
          <p:cNvPr id="6" name="Rectangle 5"/>
          <p:cNvSpPr/>
          <p:nvPr/>
        </p:nvSpPr>
        <p:spPr>
          <a:xfrm>
            <a:off x="7180263" y="1068388"/>
            <a:ext cx="1944687" cy="461962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Weyb</a:t>
            </a:r>
            <a:r>
              <a:rPr lang="en-US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River</a:t>
            </a:r>
            <a:endParaRPr lang="en-US" sz="1100" b="1" i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6" b="9375"/>
          <a:stretch>
            <a:fillRect/>
          </a:stretch>
        </p:blipFill>
        <p:spPr bwMode="auto">
          <a:xfrm>
            <a:off x="1476375" y="765175"/>
            <a:ext cx="6764338" cy="507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3" name="Rectangle 2"/>
          <p:cNvSpPr/>
          <p:nvPr/>
        </p:nvSpPr>
        <p:spPr>
          <a:xfrm>
            <a:off x="5435600" y="2276475"/>
            <a:ext cx="1944688" cy="461963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104</a:t>
            </a:r>
            <a:endParaRPr lang="en-US" sz="11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0" name="Rectangle 21"/>
          <p:cNvSpPr>
            <a:spLocks noChangeArrowheads="1"/>
          </p:cNvSpPr>
          <p:nvPr/>
        </p:nvSpPr>
        <p:spPr bwMode="auto">
          <a:xfrm>
            <a:off x="0" y="4308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4341" name="Rectangle 10"/>
          <p:cNvSpPr>
            <a:spLocks noChangeArrowheads="1"/>
          </p:cNvSpPr>
          <p:nvPr/>
        </p:nvSpPr>
        <p:spPr bwMode="auto">
          <a:xfrm>
            <a:off x="3132138" y="3657600"/>
            <a:ext cx="2879725" cy="107950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908050"/>
            <a:ext cx="7280275" cy="503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3" name="Rectangle 2"/>
          <p:cNvSpPr/>
          <p:nvPr/>
        </p:nvSpPr>
        <p:spPr>
          <a:xfrm>
            <a:off x="1331913" y="5507038"/>
            <a:ext cx="6624637" cy="461962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Annex No. 1 Borehole inventory (Part 2)</a:t>
            </a:r>
            <a:endParaRPr lang="en-US" sz="11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20638"/>
            <a:ext cx="13177838" cy="910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3" name="Rectangle 2"/>
          <p:cNvSpPr/>
          <p:nvPr/>
        </p:nvSpPr>
        <p:spPr>
          <a:xfrm>
            <a:off x="1331913" y="5507038"/>
            <a:ext cx="6624637" cy="461962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Annex No. 1 Borehole inventory (Part 2)</a:t>
            </a:r>
            <a:endParaRPr lang="en-US" sz="11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830263"/>
            <a:ext cx="7853362" cy="448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411" name="Straight Arrow Connector 4"/>
          <p:cNvCxnSpPr>
            <a:cxnSpLocks noChangeShapeType="1"/>
          </p:cNvCxnSpPr>
          <p:nvPr/>
        </p:nvCxnSpPr>
        <p:spPr bwMode="auto">
          <a:xfrm flipV="1">
            <a:off x="3635375" y="2276475"/>
            <a:ext cx="4105275" cy="561975"/>
          </a:xfrm>
          <a:prstGeom prst="straightConnector1">
            <a:avLst/>
          </a:prstGeom>
          <a:noFill/>
          <a:ln w="76200" algn="ctr">
            <a:solidFill>
              <a:schemeClr val="tx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 useBgFill="1">
        <p:nvSpPr>
          <p:cNvPr id="10" name="Rectangle 9"/>
          <p:cNvSpPr/>
          <p:nvPr/>
        </p:nvSpPr>
        <p:spPr>
          <a:xfrm>
            <a:off x="6156325" y="1527175"/>
            <a:ext cx="2247900" cy="461963"/>
          </a:xfrm>
          <a:prstGeom prst="rect">
            <a:avLst/>
          </a:prstGeom>
          <a:ln w="508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Width = 5 km</a:t>
            </a:r>
          </a:p>
        </p:txBody>
      </p:sp>
      <p:sp>
        <p:nvSpPr>
          <p:cNvPr id="17413" name="Rectangle 1"/>
          <p:cNvSpPr>
            <a:spLocks noChangeArrowheads="1"/>
          </p:cNvSpPr>
          <p:nvPr/>
        </p:nvSpPr>
        <p:spPr bwMode="auto">
          <a:xfrm rot="-454551">
            <a:off x="5184775" y="2211388"/>
            <a:ext cx="1150938" cy="719137"/>
          </a:xfrm>
          <a:prstGeom prst="rect">
            <a:avLst/>
          </a:prstGeom>
          <a:noFill/>
          <a:ln w="76200" algn="ctr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marL="863600" indent="-8636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cxnSp>
        <p:nvCxnSpPr>
          <p:cNvPr id="17414" name="Straight Arrow Connector 8"/>
          <p:cNvCxnSpPr>
            <a:cxnSpLocks noChangeShapeType="1"/>
          </p:cNvCxnSpPr>
          <p:nvPr/>
        </p:nvCxnSpPr>
        <p:spPr bwMode="auto">
          <a:xfrm>
            <a:off x="6405563" y="1989138"/>
            <a:ext cx="138112" cy="935037"/>
          </a:xfrm>
          <a:prstGeom prst="straightConnector1">
            <a:avLst/>
          </a:prstGeom>
          <a:noFill/>
          <a:ln w="76200" algn="ctr">
            <a:solidFill>
              <a:schemeClr val="tx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 useBgFill="1">
        <p:nvSpPr>
          <p:cNvPr id="15" name="Rectangle 14"/>
          <p:cNvSpPr/>
          <p:nvPr/>
        </p:nvSpPr>
        <p:spPr>
          <a:xfrm>
            <a:off x="2400300" y="3009900"/>
            <a:ext cx="2471738" cy="461963"/>
          </a:xfrm>
          <a:prstGeom prst="rect">
            <a:avLst/>
          </a:prstGeom>
          <a:ln w="508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Length = 27 km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84213" y="1268413"/>
            <a:ext cx="7777162" cy="3140075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FFFF00"/>
              </a:buClr>
              <a:buFont typeface="Wingdings" pitchFamily="2" charset="2"/>
              <a:buNone/>
            </a:pPr>
            <a:r>
              <a:rPr lang="en-US" altLang="cs-CZ" sz="2000" b="1" i="1"/>
              <a:t>	For unconfined ground water flow Dupuit developed a theory that allows for a simple solution based of the following assumptions:</a:t>
            </a:r>
          </a:p>
          <a:p>
            <a:pPr eaLnBrk="1" hangingPunct="1">
              <a:buClr>
                <a:srgbClr val="FFFF00"/>
              </a:buClr>
              <a:buFont typeface="Wingdings" pitchFamily="2" charset="2"/>
              <a:buNone/>
            </a:pPr>
            <a:r>
              <a:rPr lang="en-US" altLang="cs-CZ" sz="2000" b="1" i="1"/>
              <a:t>		1) The water table or free surface is only </a:t>
            </a:r>
          </a:p>
          <a:p>
            <a:pPr eaLnBrk="1" hangingPunct="1">
              <a:buClr>
                <a:srgbClr val="FFFF00"/>
              </a:buClr>
              <a:buFont typeface="Wingdings" pitchFamily="2" charset="2"/>
              <a:buNone/>
            </a:pPr>
            <a:r>
              <a:rPr lang="en-US" altLang="cs-CZ" sz="2000" b="1" i="1"/>
              <a:t>               slightly inclined</a:t>
            </a:r>
          </a:p>
          <a:p>
            <a:pPr eaLnBrk="1" hangingPunct="1">
              <a:buClr>
                <a:srgbClr val="FFFF00"/>
              </a:buClr>
              <a:buFont typeface="Wingdings" pitchFamily="2" charset="2"/>
              <a:buNone/>
            </a:pPr>
            <a:r>
              <a:rPr lang="en-US" altLang="cs-CZ" sz="2000" b="1" i="1"/>
              <a:t>		2) Streamlines may be considered horizontal </a:t>
            </a:r>
          </a:p>
          <a:p>
            <a:pPr eaLnBrk="1" hangingPunct="1">
              <a:buClr>
                <a:srgbClr val="FFFF00"/>
              </a:buClr>
              <a:buFont typeface="Wingdings" pitchFamily="2" charset="2"/>
              <a:buNone/>
            </a:pPr>
            <a:r>
              <a:rPr lang="en-US" altLang="cs-CZ" sz="2000" b="1" i="1"/>
              <a:t>		    and equipotential lines, vertical</a:t>
            </a:r>
          </a:p>
          <a:p>
            <a:pPr eaLnBrk="1" hangingPunct="1">
              <a:buClr>
                <a:srgbClr val="FFFF00"/>
              </a:buClr>
              <a:buFont typeface="Wingdings" pitchFamily="2" charset="2"/>
              <a:buNone/>
            </a:pPr>
            <a:r>
              <a:rPr lang="en-US" altLang="cs-CZ" sz="2000" b="1" i="1"/>
              <a:t>		3) Slopes of the free surface and hydraulic</a:t>
            </a:r>
          </a:p>
          <a:p>
            <a:pPr eaLnBrk="1" hangingPunct="1">
              <a:buClr>
                <a:srgbClr val="FFFF00"/>
              </a:buClr>
              <a:buFont typeface="Wingdings" pitchFamily="2" charset="2"/>
              <a:buNone/>
            </a:pPr>
            <a:r>
              <a:rPr lang="en-US" altLang="cs-CZ" sz="2000" b="1" i="1"/>
              <a:t>		    gradient are equal</a:t>
            </a:r>
          </a:p>
          <a:p>
            <a:pPr eaLnBrk="1" hangingPunct="1">
              <a:buClr>
                <a:srgbClr val="FFFF00"/>
              </a:buClr>
              <a:buFont typeface="Wingdings" pitchFamily="2" charset="2"/>
              <a:buNone/>
            </a:pPr>
            <a:endParaRPr lang="en-US" altLang="cs-CZ" sz="2000" b="1" i="1"/>
          </a:p>
        </p:txBody>
      </p:sp>
      <p:sp useBgFill="1">
        <p:nvSpPr>
          <p:cNvPr id="284675" name="Rectangle 3"/>
          <p:cNvSpPr>
            <a:spLocks noChangeArrowheads="1"/>
          </p:cNvSpPr>
          <p:nvPr/>
        </p:nvSpPr>
        <p:spPr bwMode="auto">
          <a:xfrm>
            <a:off x="755650" y="836613"/>
            <a:ext cx="8208963" cy="396875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Dupuit Assumptions</a:t>
            </a:r>
            <a:r>
              <a:rPr lang="cs-CZ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endParaRPr lang="en-US" sz="20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84678" name="Text Box 6"/>
          <p:cNvSpPr txBox="1">
            <a:spLocks noChangeArrowheads="1"/>
          </p:cNvSpPr>
          <p:nvPr/>
        </p:nvSpPr>
        <p:spPr bwMode="auto">
          <a:xfrm>
            <a:off x="4572000" y="115888"/>
            <a:ext cx="4248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Computation of groundwater flow </a:t>
            </a:r>
          </a:p>
        </p:txBody>
      </p:sp>
      <p:pic>
        <p:nvPicPr>
          <p:cNvPr id="18437" name="Obrázek 6" descr="dupuit8-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357563"/>
            <a:ext cx="1928812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3171" name="Rectangle 3"/>
          <p:cNvSpPr>
            <a:spLocks noChangeArrowheads="1"/>
          </p:cNvSpPr>
          <p:nvPr/>
        </p:nvSpPr>
        <p:spPr bwMode="auto">
          <a:xfrm>
            <a:off x="755650" y="765175"/>
            <a:ext cx="8208963" cy="396875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Derivation of the Dupuit Equation - Unconfined Flow</a:t>
            </a:r>
          </a:p>
        </p:txBody>
      </p:sp>
      <p:sp>
        <p:nvSpPr>
          <p:cNvPr id="263174" name="Text Box 6"/>
          <p:cNvSpPr txBox="1">
            <a:spLocks noChangeArrowheads="1"/>
          </p:cNvSpPr>
          <p:nvPr/>
        </p:nvSpPr>
        <p:spPr bwMode="auto">
          <a:xfrm>
            <a:off x="4572000" y="115888"/>
            <a:ext cx="4248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Computation of groundwater flow </a:t>
            </a:r>
          </a:p>
        </p:txBody>
      </p:sp>
      <p:pic>
        <p:nvPicPr>
          <p:cNvPr id="1946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1077913"/>
            <a:ext cx="6283325" cy="328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16"/>
          <p:cNvSpPr>
            <a:spLocks noChangeArrowheads="1"/>
          </p:cNvSpPr>
          <p:nvPr/>
        </p:nvSpPr>
        <p:spPr bwMode="auto">
          <a:xfrm>
            <a:off x="0" y="1711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s-CZ">
              <a:latin typeface="Times New Roman" pitchFamily="18" charset="0"/>
            </a:endParaRPr>
          </a:p>
        </p:txBody>
      </p:sp>
      <p:sp>
        <p:nvSpPr>
          <p:cNvPr id="19462" name="Rectangle 17"/>
          <p:cNvSpPr>
            <a:spLocks noChangeArrowheads="1"/>
          </p:cNvSpPr>
          <p:nvPr/>
        </p:nvSpPr>
        <p:spPr bwMode="auto">
          <a:xfrm>
            <a:off x="0" y="2101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s-CZ">
              <a:latin typeface="Times New Roman" pitchFamily="18" charset="0"/>
            </a:endParaRPr>
          </a:p>
        </p:txBody>
      </p:sp>
      <p:sp>
        <p:nvSpPr>
          <p:cNvPr id="19463" name="Rectangle 18"/>
          <p:cNvSpPr>
            <a:spLocks noChangeArrowheads="1"/>
          </p:cNvSpPr>
          <p:nvPr/>
        </p:nvSpPr>
        <p:spPr bwMode="auto">
          <a:xfrm>
            <a:off x="0" y="237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s-CZ">
              <a:latin typeface="Times New Roman" pitchFamily="18" charset="0"/>
            </a:endParaRPr>
          </a:p>
        </p:txBody>
      </p:sp>
      <p:sp>
        <p:nvSpPr>
          <p:cNvPr id="19464" name="Rectangle 21"/>
          <p:cNvSpPr>
            <a:spLocks noChangeArrowheads="1"/>
          </p:cNvSpPr>
          <p:nvPr/>
        </p:nvSpPr>
        <p:spPr bwMode="auto">
          <a:xfrm>
            <a:off x="0" y="4308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9465" name="Rectangle 22"/>
          <p:cNvSpPr>
            <a:spLocks noChangeArrowheads="1"/>
          </p:cNvSpPr>
          <p:nvPr/>
        </p:nvSpPr>
        <p:spPr bwMode="auto">
          <a:xfrm>
            <a:off x="2484438" y="4568825"/>
            <a:ext cx="180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s-CZ">
              <a:latin typeface="Times New Roman" pitchFamily="18" charset="0"/>
            </a:endParaRPr>
          </a:p>
        </p:txBody>
      </p:sp>
      <p:sp>
        <p:nvSpPr>
          <p:cNvPr id="19466" name="Rectangle 24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9467" name="Rectangle 25"/>
          <p:cNvSpPr>
            <a:spLocks noChangeArrowheads="1"/>
          </p:cNvSpPr>
          <p:nvPr/>
        </p:nvSpPr>
        <p:spPr bwMode="auto">
          <a:xfrm>
            <a:off x="1331913" y="4365625"/>
            <a:ext cx="2735262" cy="10795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9468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9469" name="Rectangle 25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9470" name="Rectangle 27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graphicFrame>
        <p:nvGraphicFramePr>
          <p:cNvPr id="19471" name="Object 6"/>
          <p:cNvGraphicFramePr>
            <a:graphicFrameLocks noChangeAspect="1"/>
          </p:cNvGraphicFramePr>
          <p:nvPr/>
        </p:nvGraphicFramePr>
        <p:xfrm>
          <a:off x="1692275" y="4365625"/>
          <a:ext cx="215900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2" name="Equation" r:id="rId4" imgW="774364" imgH="393529" progId="Equation.3">
                  <p:embed/>
                </p:oleObj>
              </mc:Choice>
              <mc:Fallback>
                <p:oleObj name="Equation" r:id="rId4" imgW="774364" imgH="393529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4365625"/>
                        <a:ext cx="2159000" cy="109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3171" name="Rectangle 3"/>
          <p:cNvSpPr>
            <a:spLocks noChangeArrowheads="1"/>
          </p:cNvSpPr>
          <p:nvPr/>
        </p:nvSpPr>
        <p:spPr bwMode="auto">
          <a:xfrm>
            <a:off x="755650" y="765175"/>
            <a:ext cx="8208963" cy="396875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Derivation of the Dupuit Equation - Unconfined Flow</a:t>
            </a:r>
          </a:p>
        </p:txBody>
      </p:sp>
      <p:sp>
        <p:nvSpPr>
          <p:cNvPr id="263174" name="Text Box 6"/>
          <p:cNvSpPr txBox="1">
            <a:spLocks noChangeArrowheads="1"/>
          </p:cNvSpPr>
          <p:nvPr/>
        </p:nvSpPr>
        <p:spPr bwMode="auto">
          <a:xfrm>
            <a:off x="4572000" y="115888"/>
            <a:ext cx="4248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Computation of groundwater flow </a:t>
            </a:r>
          </a:p>
        </p:txBody>
      </p:sp>
      <p:graphicFrame>
        <p:nvGraphicFramePr>
          <p:cNvPr id="20484" name="Object 14"/>
          <p:cNvGraphicFramePr>
            <a:graphicFrameLocks noChangeAspect="1"/>
          </p:cNvGraphicFramePr>
          <p:nvPr/>
        </p:nvGraphicFramePr>
        <p:xfrm>
          <a:off x="684213" y="5373688"/>
          <a:ext cx="4032250" cy="912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6" name="Equation" r:id="rId3" imgW="1219200" imgH="279400" progId="Equation.3">
                  <p:embed/>
                </p:oleObj>
              </mc:Choice>
              <mc:Fallback>
                <p:oleObj name="Equation" r:id="rId3" imgW="1219200" imgH="2794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5373688"/>
                        <a:ext cx="4032250" cy="912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5" name="Object 13"/>
          <p:cNvGraphicFramePr>
            <a:graphicFrameLocks noChangeAspect="1"/>
          </p:cNvGraphicFramePr>
          <p:nvPr/>
        </p:nvGraphicFramePr>
        <p:xfrm>
          <a:off x="5219700" y="4508500"/>
          <a:ext cx="3671888" cy="138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7" name="Equation" r:id="rId5" imgW="1117600" imgH="419100" progId="Equation.3">
                  <p:embed/>
                </p:oleObj>
              </mc:Choice>
              <mc:Fallback>
                <p:oleObj name="Equation" r:id="rId5" imgW="1117600" imgH="4191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4508500"/>
                        <a:ext cx="3671888" cy="1381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6" name="Rectangle 16"/>
          <p:cNvSpPr>
            <a:spLocks noChangeArrowheads="1"/>
          </p:cNvSpPr>
          <p:nvPr/>
        </p:nvSpPr>
        <p:spPr bwMode="auto">
          <a:xfrm>
            <a:off x="0" y="1711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s-CZ">
              <a:latin typeface="Times New Roman" pitchFamily="18" charset="0"/>
            </a:endParaRPr>
          </a:p>
        </p:txBody>
      </p:sp>
      <p:sp>
        <p:nvSpPr>
          <p:cNvPr id="20487" name="Rectangle 17"/>
          <p:cNvSpPr>
            <a:spLocks noChangeArrowheads="1"/>
          </p:cNvSpPr>
          <p:nvPr/>
        </p:nvSpPr>
        <p:spPr bwMode="auto">
          <a:xfrm>
            <a:off x="0" y="2101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s-CZ">
              <a:latin typeface="Times New Roman" pitchFamily="18" charset="0"/>
            </a:endParaRPr>
          </a:p>
        </p:txBody>
      </p:sp>
      <p:sp>
        <p:nvSpPr>
          <p:cNvPr id="20488" name="Rectangle 18"/>
          <p:cNvSpPr>
            <a:spLocks noChangeArrowheads="1"/>
          </p:cNvSpPr>
          <p:nvPr/>
        </p:nvSpPr>
        <p:spPr bwMode="auto">
          <a:xfrm>
            <a:off x="0" y="237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s-CZ">
              <a:latin typeface="Times New Roman" pitchFamily="18" charset="0"/>
            </a:endParaRPr>
          </a:p>
        </p:txBody>
      </p:sp>
      <p:sp>
        <p:nvSpPr>
          <p:cNvPr id="20489" name="Rectangle 21"/>
          <p:cNvSpPr>
            <a:spLocks noChangeArrowheads="1"/>
          </p:cNvSpPr>
          <p:nvPr/>
        </p:nvSpPr>
        <p:spPr bwMode="auto">
          <a:xfrm>
            <a:off x="0" y="4308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490" name="Rectangle 22"/>
          <p:cNvSpPr>
            <a:spLocks noChangeArrowheads="1"/>
          </p:cNvSpPr>
          <p:nvPr/>
        </p:nvSpPr>
        <p:spPr bwMode="auto">
          <a:xfrm>
            <a:off x="2484438" y="4568825"/>
            <a:ext cx="180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s-CZ">
              <a:latin typeface="Times New Roman" pitchFamily="18" charset="0"/>
            </a:endParaRPr>
          </a:p>
        </p:txBody>
      </p:sp>
      <p:sp>
        <p:nvSpPr>
          <p:cNvPr id="20491" name="Rectangle 24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graphicFrame>
        <p:nvGraphicFramePr>
          <p:cNvPr id="20492" name="Object 23"/>
          <p:cNvGraphicFramePr>
            <a:graphicFrameLocks noChangeAspect="1"/>
          </p:cNvGraphicFramePr>
          <p:nvPr/>
        </p:nvGraphicFramePr>
        <p:xfrm>
          <a:off x="1547813" y="4365625"/>
          <a:ext cx="2579687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8" name="Equation" r:id="rId7" imgW="926698" imgH="393529" progId="Equation.3">
                  <p:embed/>
                </p:oleObj>
              </mc:Choice>
              <mc:Fallback>
                <p:oleObj name="Equation" r:id="rId7" imgW="926698" imgH="393529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4365625"/>
                        <a:ext cx="2579687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3" name="Rectangle 25"/>
          <p:cNvSpPr>
            <a:spLocks noChangeArrowheads="1"/>
          </p:cNvSpPr>
          <p:nvPr/>
        </p:nvSpPr>
        <p:spPr bwMode="auto">
          <a:xfrm>
            <a:off x="1331913" y="4365625"/>
            <a:ext cx="2879725" cy="10795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494" name="Line 26"/>
          <p:cNvSpPr>
            <a:spLocks noChangeShapeType="1"/>
          </p:cNvSpPr>
          <p:nvPr/>
        </p:nvSpPr>
        <p:spPr bwMode="auto">
          <a:xfrm flipV="1">
            <a:off x="4716463" y="5300663"/>
            <a:ext cx="503237" cy="4318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cs-CZ"/>
          </a:p>
        </p:txBody>
      </p:sp>
      <p:pic>
        <p:nvPicPr>
          <p:cNvPr id="20495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1077913"/>
            <a:ext cx="6283325" cy="328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Text Box 2"/>
          <p:cNvSpPr txBox="1">
            <a:spLocks noChangeArrowheads="1"/>
          </p:cNvSpPr>
          <p:nvPr/>
        </p:nvSpPr>
        <p:spPr bwMode="auto">
          <a:xfrm>
            <a:off x="827088" y="1484313"/>
            <a:ext cx="7921625" cy="489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FFFF00"/>
              </a:buClr>
              <a:buFontTx/>
              <a:buAutoNum type="arabicPeriod"/>
              <a:defRPr/>
            </a:pPr>
            <a:endParaRPr lang="cs-CZ" b="1" i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FontTx/>
              <a:buAutoNum type="arabicPeriod"/>
              <a:defRPr/>
            </a:pPr>
            <a:r>
              <a:rPr lang="cs-CZ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Case problem – introduction to the </a:t>
            </a:r>
            <a:r>
              <a:rPr lang="en-US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hydrogeological</a:t>
            </a:r>
            <a:r>
              <a:rPr lang="cs-CZ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problem</a:t>
            </a:r>
            <a:r>
              <a:rPr lang="en-US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Clr>
                <a:srgbClr val="FFFF00"/>
              </a:buClr>
              <a:buFontTx/>
              <a:buAutoNum type="arabicPeriod"/>
              <a:defRPr/>
            </a:pPr>
            <a:endParaRPr lang="en-US" b="1" i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FontTx/>
              <a:buAutoNum type="arabicPeriod"/>
              <a:defRPr/>
            </a:pPr>
            <a:r>
              <a:rPr lang="cs-CZ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Dupuit a</a:t>
            </a:r>
            <a:r>
              <a:rPr lang="en-US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assumptions </a:t>
            </a:r>
            <a:r>
              <a:rPr lang="en-US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derivation of governing </a:t>
            </a:r>
            <a:r>
              <a:rPr lang="en-US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equation</a:t>
            </a:r>
            <a:r>
              <a:rPr lang="cs-CZ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Determination of boundary conditions</a:t>
            </a:r>
            <a:r>
              <a:rPr lang="cs-CZ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resulted equations</a:t>
            </a:r>
            <a:r>
              <a:rPr lang="en-US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Clr>
                <a:srgbClr val="FFFF00"/>
              </a:buClr>
              <a:buFontTx/>
              <a:buAutoNum type="arabicPeriod"/>
              <a:defRPr/>
            </a:pPr>
            <a:endParaRPr lang="en-US" b="1" i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FontTx/>
              <a:buAutoNum type="arabicPeriod"/>
              <a:defRPr/>
            </a:pPr>
            <a:r>
              <a:rPr lang="en-US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Derivation key input data</a:t>
            </a:r>
            <a:r>
              <a:rPr lang="cs-CZ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from explanatory notes</a:t>
            </a:r>
            <a:r>
              <a:rPr lang="en-US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hydraulic heads, </a:t>
            </a:r>
            <a:r>
              <a:rPr lang="en-US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hydraulic gradient, hydraulic conductivity, aquifer base, aquifer thickness and aquifer width.</a:t>
            </a:r>
          </a:p>
          <a:p>
            <a:pPr>
              <a:buClr>
                <a:srgbClr val="FFFF00"/>
              </a:buClr>
              <a:defRPr/>
            </a:pPr>
            <a:endParaRPr lang="en-US" b="1" i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 useBgFill="1">
        <p:nvSpPr>
          <p:cNvPr id="349188" name="Rectangle 4"/>
          <p:cNvSpPr>
            <a:spLocks noChangeArrowheads="1"/>
          </p:cNvSpPr>
          <p:nvPr/>
        </p:nvSpPr>
        <p:spPr bwMode="auto">
          <a:xfrm>
            <a:off x="755650" y="1069975"/>
            <a:ext cx="1368425" cy="396875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Content: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ázek 6" descr="dupuit8-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288" y="4508500"/>
            <a:ext cx="1116012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351234" name="Rectangle 2"/>
          <p:cNvSpPr>
            <a:spLocks noChangeArrowheads="1"/>
          </p:cNvSpPr>
          <p:nvPr/>
        </p:nvSpPr>
        <p:spPr bwMode="auto">
          <a:xfrm>
            <a:off x="755650" y="765175"/>
            <a:ext cx="8208963" cy="396875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Derivation of the Dupuit Equation - Unconfined Flow</a:t>
            </a:r>
          </a:p>
        </p:txBody>
      </p:sp>
      <p:sp>
        <p:nvSpPr>
          <p:cNvPr id="351235" name="Text Box 3"/>
          <p:cNvSpPr txBox="1">
            <a:spLocks noChangeArrowheads="1"/>
          </p:cNvSpPr>
          <p:nvPr/>
        </p:nvSpPr>
        <p:spPr bwMode="auto">
          <a:xfrm>
            <a:off x="4572000" y="115888"/>
            <a:ext cx="4248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Computation of groundwater flow </a:t>
            </a:r>
          </a:p>
        </p:txBody>
      </p:sp>
      <p:graphicFrame>
        <p:nvGraphicFramePr>
          <p:cNvPr id="21509" name="Object 6"/>
          <p:cNvGraphicFramePr>
            <a:graphicFrameLocks noChangeAspect="1"/>
          </p:cNvGraphicFramePr>
          <p:nvPr/>
        </p:nvGraphicFramePr>
        <p:xfrm>
          <a:off x="827088" y="1628775"/>
          <a:ext cx="3240087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2" name="Equation" r:id="rId4" imgW="1117600" imgH="419100" progId="Equation.3">
                  <p:embed/>
                </p:oleObj>
              </mc:Choice>
              <mc:Fallback>
                <p:oleObj name="Equation" r:id="rId4" imgW="1117600" imgH="4191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628775"/>
                        <a:ext cx="3240087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0" name="Object 7"/>
          <p:cNvGraphicFramePr>
            <a:graphicFrameLocks noChangeAspect="1"/>
          </p:cNvGraphicFramePr>
          <p:nvPr/>
        </p:nvGraphicFramePr>
        <p:xfrm>
          <a:off x="2195513" y="3141663"/>
          <a:ext cx="3060700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3" name="Equation" r:id="rId6" imgW="1206500" imgH="419100" progId="Equation.3">
                  <p:embed/>
                </p:oleObj>
              </mc:Choice>
              <mc:Fallback>
                <p:oleObj name="Equation" r:id="rId6" imgW="1206500" imgH="4191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3141663"/>
                        <a:ext cx="3060700" cy="106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1" name="Object 8"/>
          <p:cNvGraphicFramePr>
            <a:graphicFrameLocks noChangeAspect="1"/>
          </p:cNvGraphicFramePr>
          <p:nvPr/>
        </p:nvGraphicFramePr>
        <p:xfrm>
          <a:off x="2484438" y="4076700"/>
          <a:ext cx="2578100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4" name="Equation" r:id="rId8" imgW="1016000" imgH="419100" progId="Equation.3">
                  <p:embed/>
                </p:oleObj>
              </mc:Choice>
              <mc:Fallback>
                <p:oleObj name="Equation" r:id="rId8" imgW="1016000" imgH="4191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4076700"/>
                        <a:ext cx="2578100" cy="106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2" name="Object 9"/>
          <p:cNvGraphicFramePr>
            <a:graphicFrameLocks noChangeAspect="1"/>
          </p:cNvGraphicFramePr>
          <p:nvPr/>
        </p:nvGraphicFramePr>
        <p:xfrm>
          <a:off x="2339975" y="5084763"/>
          <a:ext cx="3013075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5" name="Equation" r:id="rId10" imgW="1193800" imgH="419100" progId="Equation.3">
                  <p:embed/>
                </p:oleObj>
              </mc:Choice>
              <mc:Fallback>
                <p:oleObj name="Equation" r:id="rId10" imgW="1193800" imgH="4191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5084763"/>
                        <a:ext cx="3013075" cy="106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3" name="Object 10"/>
          <p:cNvGraphicFramePr>
            <a:graphicFrameLocks noChangeAspect="1"/>
          </p:cNvGraphicFramePr>
          <p:nvPr/>
        </p:nvGraphicFramePr>
        <p:xfrm>
          <a:off x="5940425" y="3233738"/>
          <a:ext cx="2482850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6" name="Equation" r:id="rId12" imgW="977900" imgH="419100" progId="Equation.3">
                  <p:embed/>
                </p:oleObj>
              </mc:Choice>
              <mc:Fallback>
                <p:oleObj name="Equation" r:id="rId12" imgW="977900" imgH="4191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425" y="3233738"/>
                        <a:ext cx="2482850" cy="106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4" name="Rectangle 12"/>
          <p:cNvSpPr>
            <a:spLocks noChangeArrowheads="1"/>
          </p:cNvSpPr>
          <p:nvPr/>
        </p:nvSpPr>
        <p:spPr bwMode="auto">
          <a:xfrm>
            <a:off x="0" y="2101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s-CZ">
              <a:latin typeface="Times New Roman" pitchFamily="18" charset="0"/>
            </a:endParaRPr>
          </a:p>
        </p:txBody>
      </p:sp>
      <p:sp>
        <p:nvSpPr>
          <p:cNvPr id="21515" name="Rectangle 13"/>
          <p:cNvSpPr>
            <a:spLocks noChangeArrowheads="1"/>
          </p:cNvSpPr>
          <p:nvPr/>
        </p:nvSpPr>
        <p:spPr bwMode="auto">
          <a:xfrm>
            <a:off x="0" y="237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s-CZ">
              <a:latin typeface="Times New Roman" pitchFamily="18" charset="0"/>
            </a:endParaRPr>
          </a:p>
        </p:txBody>
      </p:sp>
      <p:sp>
        <p:nvSpPr>
          <p:cNvPr id="21516" name="Rectangle 17"/>
          <p:cNvSpPr>
            <a:spLocks noChangeArrowheads="1"/>
          </p:cNvSpPr>
          <p:nvPr/>
        </p:nvSpPr>
        <p:spPr bwMode="auto">
          <a:xfrm>
            <a:off x="2484438" y="4568825"/>
            <a:ext cx="180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s-CZ">
              <a:latin typeface="Times New Roman" pitchFamily="18" charset="0"/>
            </a:endParaRPr>
          </a:p>
        </p:txBody>
      </p:sp>
      <p:sp>
        <p:nvSpPr>
          <p:cNvPr id="21517" name="Rectangle 18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1518" name="Rectangle 22"/>
          <p:cNvSpPr>
            <a:spLocks noChangeArrowheads="1"/>
          </p:cNvSpPr>
          <p:nvPr/>
        </p:nvSpPr>
        <p:spPr bwMode="auto">
          <a:xfrm>
            <a:off x="827088" y="3500438"/>
            <a:ext cx="11509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GB" altLang="cs-CZ" sz="1800" b="1">
                <a:latin typeface="Times New Roman" pitchFamily="18" charset="0"/>
                <a:cs typeface="Times New Roman" pitchFamily="18" charset="0"/>
              </a:rPr>
              <a:t>h(0)=H</a:t>
            </a:r>
            <a:r>
              <a:rPr lang="en-GB" altLang="cs-CZ" sz="1800" b="1" baseline="-3000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GB" altLang="cs-CZ" sz="1800" b="1">
                <a:latin typeface="Times New Roman" pitchFamily="18" charset="0"/>
                <a:cs typeface="Times New Roman" pitchFamily="18" charset="0"/>
              </a:rPr>
              <a:t>                               </a:t>
            </a:r>
            <a:endParaRPr lang="en-GB" altLang="cs-CZ" sz="1800">
              <a:latin typeface="Times New Roman" pitchFamily="18" charset="0"/>
            </a:endParaRPr>
          </a:p>
        </p:txBody>
      </p:sp>
      <p:sp>
        <p:nvSpPr>
          <p:cNvPr id="21519" name="AutoShape 23"/>
          <p:cNvSpPr>
            <a:spLocks noChangeArrowheads="1"/>
          </p:cNvSpPr>
          <p:nvPr/>
        </p:nvSpPr>
        <p:spPr bwMode="auto">
          <a:xfrm>
            <a:off x="581025" y="4379913"/>
            <a:ext cx="1860550" cy="481012"/>
          </a:xfrm>
          <a:prstGeom prst="wedgeEllipseCallout">
            <a:avLst>
              <a:gd name="adj1" fmla="val -43750"/>
              <a:gd name="adj2" fmla="val 7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cs-CZ" sz="1800" b="1">
                <a:latin typeface="Times New Roman" pitchFamily="18" charset="0"/>
                <a:cs typeface="Times New Roman" pitchFamily="18" charset="0"/>
              </a:rPr>
              <a:t>h(L)=H</a:t>
            </a:r>
            <a:r>
              <a:rPr lang="en-GB" altLang="cs-CZ" sz="1800" b="1" baseline="-30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altLang="cs-CZ" sz="1800" b="1"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endParaRPr lang="en-GB" altLang="cs-CZ" sz="1800">
              <a:latin typeface="Times New Roman" pitchFamily="18" charset="0"/>
            </a:endParaRPr>
          </a:p>
        </p:txBody>
      </p:sp>
      <p:pic>
        <p:nvPicPr>
          <p:cNvPr id="21520" name="Picture 24" descr="Dupuit_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052513"/>
            <a:ext cx="4752975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1" name="AutoShape 27"/>
          <p:cNvSpPr>
            <a:spLocks noChangeArrowheads="1"/>
          </p:cNvSpPr>
          <p:nvPr/>
        </p:nvSpPr>
        <p:spPr bwMode="auto">
          <a:xfrm>
            <a:off x="5940425" y="3149600"/>
            <a:ext cx="2808288" cy="1306513"/>
          </a:xfrm>
          <a:prstGeom prst="wedgeEllipseCallout">
            <a:avLst>
              <a:gd name="adj1" fmla="val 13764"/>
              <a:gd name="adj2" fmla="val 110630"/>
            </a:avLst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cs-CZ" sz="5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cs-CZ" sz="4800" b="1"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endParaRPr lang="en-GB" altLang="cs-CZ" sz="48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2258" name="Rectangle 2"/>
          <p:cNvSpPr>
            <a:spLocks noChangeArrowheads="1"/>
          </p:cNvSpPr>
          <p:nvPr/>
        </p:nvSpPr>
        <p:spPr bwMode="auto">
          <a:xfrm>
            <a:off x="539750" y="2565400"/>
            <a:ext cx="3671888" cy="701675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 given one-dimensional</a:t>
            </a:r>
          </a:p>
          <a:p>
            <a:pPr>
              <a:defRPr/>
            </a:pPr>
            <a:r>
              <a:rPr lang="en-US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flow yields:</a:t>
            </a:r>
          </a:p>
        </p:txBody>
      </p:sp>
      <p:sp>
        <p:nvSpPr>
          <p:cNvPr id="352259" name="Text Box 3"/>
          <p:cNvSpPr txBox="1">
            <a:spLocks noChangeArrowheads="1"/>
          </p:cNvSpPr>
          <p:nvPr/>
        </p:nvSpPr>
        <p:spPr bwMode="auto">
          <a:xfrm>
            <a:off x="4572000" y="115888"/>
            <a:ext cx="4248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Computation of groundwater flow </a:t>
            </a:r>
          </a:p>
        </p:txBody>
      </p:sp>
      <p:sp>
        <p:nvSpPr>
          <p:cNvPr id="22532" name="Rectangle 9"/>
          <p:cNvSpPr>
            <a:spLocks noChangeArrowheads="1"/>
          </p:cNvSpPr>
          <p:nvPr/>
        </p:nvSpPr>
        <p:spPr bwMode="auto">
          <a:xfrm>
            <a:off x="0" y="2101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s-CZ">
              <a:latin typeface="Times New Roman" pitchFamily="18" charset="0"/>
            </a:endParaRPr>
          </a:p>
        </p:txBody>
      </p:sp>
      <p:sp>
        <p:nvSpPr>
          <p:cNvPr id="22533" name="Rectangle 10"/>
          <p:cNvSpPr>
            <a:spLocks noChangeArrowheads="1"/>
          </p:cNvSpPr>
          <p:nvPr/>
        </p:nvSpPr>
        <p:spPr bwMode="auto">
          <a:xfrm>
            <a:off x="0" y="237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s-CZ">
              <a:latin typeface="Times New Roman" pitchFamily="18" charset="0"/>
            </a:endParaRPr>
          </a:p>
        </p:txBody>
      </p:sp>
      <p:sp>
        <p:nvSpPr>
          <p:cNvPr id="22534" name="Rectangle 12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22535" name="Picture 15" descr="Dupuit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052513"/>
            <a:ext cx="4752975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Rectangle 18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graphicFrame>
        <p:nvGraphicFramePr>
          <p:cNvPr id="22537" name="Object 17"/>
          <p:cNvGraphicFramePr>
            <a:graphicFrameLocks noChangeAspect="1"/>
          </p:cNvGraphicFramePr>
          <p:nvPr/>
        </p:nvGraphicFramePr>
        <p:xfrm>
          <a:off x="1385888" y="3357563"/>
          <a:ext cx="3341687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1" name="Equation" r:id="rId4" imgW="1180588" imgH="444307" progId="Equation.3">
                  <p:embed/>
                </p:oleObj>
              </mc:Choice>
              <mc:Fallback>
                <p:oleObj name="Equation" r:id="rId4" imgW="1180588" imgH="444307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5888" y="3357563"/>
                        <a:ext cx="3341687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 useBgFill="1">
        <p:nvSpPr>
          <p:cNvPr id="352276" name="Rectangle 20"/>
          <p:cNvSpPr>
            <a:spLocks noChangeArrowheads="1"/>
          </p:cNvSpPr>
          <p:nvPr/>
        </p:nvSpPr>
        <p:spPr bwMode="auto">
          <a:xfrm>
            <a:off x="2771775" y="5167313"/>
            <a:ext cx="4752975" cy="701675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However, this example does not consider recharge to the aquifer. </a:t>
            </a:r>
          </a:p>
        </p:txBody>
      </p:sp>
      <p:pic>
        <p:nvPicPr>
          <p:cNvPr id="22539" name="Obrázek 6" descr="dupuit8-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357563"/>
            <a:ext cx="1928812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0" name="AutoShape 22"/>
          <p:cNvSpPr>
            <a:spLocks noChangeArrowheads="1"/>
          </p:cNvSpPr>
          <p:nvPr/>
        </p:nvSpPr>
        <p:spPr bwMode="auto">
          <a:xfrm>
            <a:off x="1331913" y="3317875"/>
            <a:ext cx="3671887" cy="1566863"/>
          </a:xfrm>
          <a:prstGeom prst="wedgeEllipseCallout">
            <a:avLst>
              <a:gd name="adj1" fmla="val 103824"/>
              <a:gd name="adj2" fmla="val 42199"/>
            </a:avLst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cs-CZ" sz="66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cs-CZ" sz="5400" b="1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GB" altLang="cs-CZ" sz="4800" b="1"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endParaRPr lang="en-GB" altLang="cs-CZ" sz="48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1" name="Text Box 3"/>
          <p:cNvSpPr txBox="1">
            <a:spLocks noChangeArrowheads="1"/>
          </p:cNvSpPr>
          <p:nvPr/>
        </p:nvSpPr>
        <p:spPr bwMode="auto">
          <a:xfrm>
            <a:off x="6227763" y="115888"/>
            <a:ext cx="25923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Well siting strategy</a:t>
            </a:r>
          </a:p>
        </p:txBody>
      </p:sp>
      <p:pic>
        <p:nvPicPr>
          <p:cNvPr id="23555" name="Picture 6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1509713"/>
            <a:ext cx="6989763" cy="383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 useBgFill="1">
        <p:nvSpPr>
          <p:cNvPr id="289429" name="Rectangle 661"/>
          <p:cNvSpPr>
            <a:spLocks noChangeArrowheads="1"/>
          </p:cNvSpPr>
          <p:nvPr/>
        </p:nvSpPr>
        <p:spPr bwMode="auto">
          <a:xfrm>
            <a:off x="900113" y="5656263"/>
            <a:ext cx="7200900" cy="422275"/>
          </a:xfrm>
          <a:prstGeom prst="rect">
            <a:avLst/>
          </a:prstGeom>
          <a:ln w="2540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Inflow hydral. Head H1 is known, no infiltration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7378" name="Rectangle 2"/>
          <p:cNvSpPr>
            <a:spLocks noChangeArrowheads="1"/>
          </p:cNvSpPr>
          <p:nvPr/>
        </p:nvSpPr>
        <p:spPr bwMode="auto">
          <a:xfrm>
            <a:off x="755650" y="765175"/>
            <a:ext cx="8208963" cy="396875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Derivation of the Dupuit Equation - Infiltration</a:t>
            </a:r>
          </a:p>
        </p:txBody>
      </p:sp>
      <p:sp>
        <p:nvSpPr>
          <p:cNvPr id="357379" name="Text Box 3"/>
          <p:cNvSpPr txBox="1">
            <a:spLocks noChangeArrowheads="1"/>
          </p:cNvSpPr>
          <p:nvPr/>
        </p:nvSpPr>
        <p:spPr bwMode="auto">
          <a:xfrm>
            <a:off x="4572000" y="115888"/>
            <a:ext cx="4248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Computation of groundwater flow 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1711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s-CZ">
              <a:latin typeface="Times New Roman" pitchFamily="18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237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s-CZ">
              <a:latin typeface="Times New Roman" pitchFamily="18" charset="0"/>
            </a:endParaRP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4308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2484438" y="4568825"/>
            <a:ext cx="180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s-CZ">
              <a:latin typeface="Times New Roman" pitchFamily="18" charset="0"/>
            </a:endParaRP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graphicFrame>
        <p:nvGraphicFramePr>
          <p:cNvPr id="24585" name="Object 9"/>
          <p:cNvGraphicFramePr>
            <a:graphicFrameLocks noChangeAspect="1"/>
          </p:cNvGraphicFramePr>
          <p:nvPr/>
        </p:nvGraphicFramePr>
        <p:xfrm>
          <a:off x="5795963" y="4292600"/>
          <a:ext cx="2579687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0" name="Equation" r:id="rId3" imgW="926698" imgH="393529" progId="Equation.3">
                  <p:embed/>
                </p:oleObj>
              </mc:Choice>
              <mc:Fallback>
                <p:oleObj name="Equation" r:id="rId3" imgW="926698" imgH="393529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4292600"/>
                        <a:ext cx="2579687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1331913" y="4365625"/>
            <a:ext cx="2879725" cy="10795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4587" name="Rectangle 12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graphicFrame>
        <p:nvGraphicFramePr>
          <p:cNvPr id="24588" name="Object 13"/>
          <p:cNvGraphicFramePr>
            <a:graphicFrameLocks noChangeAspect="1"/>
          </p:cNvGraphicFramePr>
          <p:nvPr/>
        </p:nvGraphicFramePr>
        <p:xfrm>
          <a:off x="1547813" y="4437063"/>
          <a:ext cx="2447925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1" name="Equation" r:id="rId5" imgW="990170" imgH="393529" progId="Equation.3">
                  <p:embed/>
                </p:oleObj>
              </mc:Choice>
              <mc:Fallback>
                <p:oleObj name="Equation" r:id="rId5" imgW="990170" imgH="393529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4437063"/>
                        <a:ext cx="2447925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9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085850"/>
            <a:ext cx="6161087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6" descr="dupuit8-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357563"/>
            <a:ext cx="1928812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358402" name="Rectangle 2"/>
          <p:cNvSpPr>
            <a:spLocks noChangeArrowheads="1"/>
          </p:cNvSpPr>
          <p:nvPr/>
        </p:nvSpPr>
        <p:spPr bwMode="auto">
          <a:xfrm>
            <a:off x="755650" y="765175"/>
            <a:ext cx="8208963" cy="396875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Derivation of the Dupuit Equation - Infiltration</a:t>
            </a:r>
          </a:p>
        </p:txBody>
      </p:sp>
      <p:sp>
        <p:nvSpPr>
          <p:cNvPr id="358403" name="Text Box 3"/>
          <p:cNvSpPr txBox="1">
            <a:spLocks noChangeArrowheads="1"/>
          </p:cNvSpPr>
          <p:nvPr/>
        </p:nvSpPr>
        <p:spPr bwMode="auto">
          <a:xfrm>
            <a:off x="4572000" y="115888"/>
            <a:ext cx="4248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Computation of groundwater flow </a:t>
            </a: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237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s-CZ">
              <a:latin typeface="Times New Roman" pitchFamily="18" charset="0"/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4308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5607" name="Rectangle 8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5608" name="Rectangle 11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graphicFrame>
        <p:nvGraphicFramePr>
          <p:cNvPr id="25609" name="Object 21"/>
          <p:cNvGraphicFramePr>
            <a:graphicFrameLocks noChangeAspect="1"/>
          </p:cNvGraphicFramePr>
          <p:nvPr/>
        </p:nvGraphicFramePr>
        <p:xfrm>
          <a:off x="3635375" y="1412875"/>
          <a:ext cx="163830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3" name="Equation" r:id="rId4" imgW="1637589" imgH="393529" progId="Equation.3">
                  <p:embed/>
                </p:oleObj>
              </mc:Choice>
              <mc:Fallback>
                <p:oleObj name="Equation" r:id="rId4" imgW="1637589" imgH="393529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1412875"/>
                        <a:ext cx="163830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10" name="Object 20"/>
          <p:cNvGraphicFramePr>
            <a:graphicFrameLocks noChangeAspect="1"/>
          </p:cNvGraphicFramePr>
          <p:nvPr/>
        </p:nvGraphicFramePr>
        <p:xfrm>
          <a:off x="3203575" y="1916113"/>
          <a:ext cx="22098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4" name="Equation" r:id="rId6" imgW="2209800" imgH="419100" progId="Equation.3">
                  <p:embed/>
                </p:oleObj>
              </mc:Choice>
              <mc:Fallback>
                <p:oleObj name="Equation" r:id="rId6" imgW="2209800" imgH="41910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1916113"/>
                        <a:ext cx="22098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11" name="Object 19"/>
          <p:cNvGraphicFramePr>
            <a:graphicFrameLocks noChangeAspect="1"/>
          </p:cNvGraphicFramePr>
          <p:nvPr/>
        </p:nvGraphicFramePr>
        <p:xfrm>
          <a:off x="3708400" y="2349500"/>
          <a:ext cx="981075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5" name="Equation" r:id="rId8" imgW="977900" imgH="419100" progId="Equation.3">
                  <p:embed/>
                </p:oleObj>
              </mc:Choice>
              <mc:Fallback>
                <p:oleObj name="Equation" r:id="rId8" imgW="977900" imgH="41910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2349500"/>
                        <a:ext cx="981075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12" name="Object 18"/>
          <p:cNvGraphicFramePr>
            <a:graphicFrameLocks noChangeAspect="1"/>
          </p:cNvGraphicFramePr>
          <p:nvPr/>
        </p:nvGraphicFramePr>
        <p:xfrm>
          <a:off x="3708400" y="2781300"/>
          <a:ext cx="792163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6" name="Equation" r:id="rId10" imgW="685800" imgH="419100" progId="Equation.3">
                  <p:embed/>
                </p:oleObj>
              </mc:Choice>
              <mc:Fallback>
                <p:oleObj name="Equation" r:id="rId10" imgW="685800" imgH="4191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2781300"/>
                        <a:ext cx="792163" cy="48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13" name="Object 17"/>
          <p:cNvGraphicFramePr>
            <a:graphicFrameLocks noChangeAspect="1"/>
          </p:cNvGraphicFramePr>
          <p:nvPr/>
        </p:nvGraphicFramePr>
        <p:xfrm>
          <a:off x="2555875" y="3357563"/>
          <a:ext cx="2295525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7" name="Equation" r:id="rId12" imgW="2298700" imgH="419100" progId="Equation.3">
                  <p:embed/>
                </p:oleObj>
              </mc:Choice>
              <mc:Fallback>
                <p:oleObj name="Equation" r:id="rId12" imgW="2298700" imgH="4191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3357563"/>
                        <a:ext cx="2295525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14" name="Object 16"/>
          <p:cNvGraphicFramePr>
            <a:graphicFrameLocks noChangeAspect="1"/>
          </p:cNvGraphicFramePr>
          <p:nvPr/>
        </p:nvGraphicFramePr>
        <p:xfrm>
          <a:off x="5219700" y="3357563"/>
          <a:ext cx="1685925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8" name="Equation" r:id="rId14" imgW="1689100" imgH="419100" progId="Equation.3">
                  <p:embed/>
                </p:oleObj>
              </mc:Choice>
              <mc:Fallback>
                <p:oleObj name="Equation" r:id="rId14" imgW="1689100" imgH="4191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3357563"/>
                        <a:ext cx="1685925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15" name="Object 15"/>
          <p:cNvGraphicFramePr>
            <a:graphicFrameLocks noChangeAspect="1"/>
          </p:cNvGraphicFramePr>
          <p:nvPr/>
        </p:nvGraphicFramePr>
        <p:xfrm>
          <a:off x="2411413" y="4005263"/>
          <a:ext cx="38004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9" name="Equation" r:id="rId16" imgW="3797300" imgH="482600" progId="Equation.3">
                  <p:embed/>
                </p:oleObj>
              </mc:Choice>
              <mc:Fallback>
                <p:oleObj name="Equation" r:id="rId16" imgW="3797300" imgH="4826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4005263"/>
                        <a:ext cx="380047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16" name="Object 14"/>
          <p:cNvGraphicFramePr>
            <a:graphicFrameLocks noChangeAspect="1"/>
          </p:cNvGraphicFramePr>
          <p:nvPr/>
        </p:nvGraphicFramePr>
        <p:xfrm>
          <a:off x="900113" y="4941888"/>
          <a:ext cx="5265737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0" name="Equation" r:id="rId18" imgW="2794000" imgH="482600" progId="Equation.3">
                  <p:embed/>
                </p:oleObj>
              </mc:Choice>
              <mc:Fallback>
                <p:oleObj name="Equation" r:id="rId18" imgW="2794000" imgH="4826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4941888"/>
                        <a:ext cx="5265737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7" name="Rectangle 22"/>
          <p:cNvSpPr>
            <a:spLocks noChangeArrowheads="1"/>
          </p:cNvSpPr>
          <p:nvPr/>
        </p:nvSpPr>
        <p:spPr bwMode="auto">
          <a:xfrm>
            <a:off x="0" y="1425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s-CZ">
              <a:latin typeface="Times New Roman" pitchFamily="18" charset="0"/>
            </a:endParaRPr>
          </a:p>
        </p:txBody>
      </p:sp>
      <p:sp>
        <p:nvSpPr>
          <p:cNvPr id="25618" name="Rectangle 23"/>
          <p:cNvSpPr>
            <a:spLocks noChangeArrowheads="1"/>
          </p:cNvSpPr>
          <p:nvPr/>
        </p:nvSpPr>
        <p:spPr bwMode="auto">
          <a:xfrm>
            <a:off x="0" y="1816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s-CZ">
              <a:latin typeface="Times New Roman" pitchFamily="18" charset="0"/>
            </a:endParaRPr>
          </a:p>
        </p:txBody>
      </p:sp>
      <p:sp>
        <p:nvSpPr>
          <p:cNvPr id="25619" name="Rectangle 24"/>
          <p:cNvSpPr>
            <a:spLocks noChangeArrowheads="1"/>
          </p:cNvSpPr>
          <p:nvPr/>
        </p:nvSpPr>
        <p:spPr bwMode="auto">
          <a:xfrm>
            <a:off x="827088" y="2424113"/>
            <a:ext cx="136842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cs-CZ" sz="1200" b="1">
                <a:latin typeface="Times New Roman" pitchFamily="18" charset="0"/>
                <a:cs typeface="Times New Roman" pitchFamily="18" charset="0"/>
              </a:rPr>
              <a:t>h(0)=H</a:t>
            </a:r>
            <a:r>
              <a:rPr lang="en-GB" altLang="cs-CZ" sz="1200" b="1" baseline="-3000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GB" altLang="cs-CZ" sz="1200" b="1">
                <a:latin typeface="Times New Roman" pitchFamily="18" charset="0"/>
                <a:cs typeface="Times New Roman" pitchFamily="18" charset="0"/>
              </a:rPr>
              <a:t>                                               </a:t>
            </a:r>
            <a:endParaRPr lang="en-GB" altLang="cs-CZ" b="1">
              <a:latin typeface="Times New Roman" pitchFamily="18" charset="0"/>
            </a:endParaRPr>
          </a:p>
        </p:txBody>
      </p:sp>
      <p:sp>
        <p:nvSpPr>
          <p:cNvPr id="25620" name="Rectangle 26"/>
          <p:cNvSpPr>
            <a:spLocks noChangeArrowheads="1"/>
          </p:cNvSpPr>
          <p:nvPr/>
        </p:nvSpPr>
        <p:spPr bwMode="auto">
          <a:xfrm>
            <a:off x="971550" y="3470275"/>
            <a:ext cx="10795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cs-CZ" sz="1200" b="1">
                <a:latin typeface="Times New Roman" pitchFamily="18" charset="0"/>
                <a:cs typeface="Times New Roman" pitchFamily="18" charset="0"/>
              </a:rPr>
              <a:t>h(L)=H</a:t>
            </a:r>
            <a:r>
              <a:rPr lang="en-GB" altLang="cs-CZ" sz="1200" b="1" baseline="-30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altLang="cs-CZ" sz="1200" b="1">
                <a:latin typeface="Times New Roman" pitchFamily="18" charset="0"/>
                <a:cs typeface="Times New Roman" pitchFamily="18" charset="0"/>
              </a:rPr>
              <a:t>                                               </a:t>
            </a:r>
            <a:endParaRPr lang="en-GB" altLang="cs-CZ" b="1">
              <a:latin typeface="Times New Roman" pitchFamily="18" charset="0"/>
            </a:endParaRPr>
          </a:p>
        </p:txBody>
      </p:sp>
      <p:sp>
        <p:nvSpPr>
          <p:cNvPr id="25621" name="Rectangle 29"/>
          <p:cNvSpPr>
            <a:spLocks noChangeArrowheads="1"/>
          </p:cNvSpPr>
          <p:nvPr/>
        </p:nvSpPr>
        <p:spPr bwMode="auto">
          <a:xfrm>
            <a:off x="0" y="4946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5622" name="AutoShape 33"/>
          <p:cNvSpPr>
            <a:spLocks noChangeArrowheads="1"/>
          </p:cNvSpPr>
          <p:nvPr/>
        </p:nvSpPr>
        <p:spPr bwMode="auto">
          <a:xfrm>
            <a:off x="755650" y="4581525"/>
            <a:ext cx="5472113" cy="1566863"/>
          </a:xfrm>
          <a:prstGeom prst="wedgeEllipseCallout">
            <a:avLst>
              <a:gd name="adj1" fmla="val 68190"/>
              <a:gd name="adj2" fmla="val -13120"/>
            </a:avLst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cs-CZ" sz="66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cs-CZ" sz="5400" b="1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GB" altLang="cs-CZ" sz="4800" b="1"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endParaRPr lang="en-GB" altLang="cs-CZ" sz="48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6" descr="dupuit8-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357563"/>
            <a:ext cx="1928812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358402" name="Rectangle 2"/>
          <p:cNvSpPr>
            <a:spLocks noChangeArrowheads="1"/>
          </p:cNvSpPr>
          <p:nvPr/>
        </p:nvSpPr>
        <p:spPr bwMode="auto">
          <a:xfrm>
            <a:off x="755650" y="765175"/>
            <a:ext cx="8208963" cy="396875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Derivation of the Dupuit Equation - Infiltration</a:t>
            </a:r>
          </a:p>
        </p:txBody>
      </p:sp>
      <p:sp>
        <p:nvSpPr>
          <p:cNvPr id="358403" name="Text Box 3"/>
          <p:cNvSpPr txBox="1">
            <a:spLocks noChangeArrowheads="1"/>
          </p:cNvSpPr>
          <p:nvPr/>
        </p:nvSpPr>
        <p:spPr bwMode="auto">
          <a:xfrm>
            <a:off x="4572000" y="115888"/>
            <a:ext cx="4248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Computation of groundwater flow 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2378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s-CZ">
              <a:latin typeface="Times New Roman" pitchFamily="18" charset="0"/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4308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31" name="Rectangle 8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32" name="Rectangle 11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graphicFrame>
        <p:nvGraphicFramePr>
          <p:cNvPr id="26633" name="Object 21"/>
          <p:cNvGraphicFramePr>
            <a:graphicFrameLocks noChangeAspect="1"/>
          </p:cNvGraphicFramePr>
          <p:nvPr/>
        </p:nvGraphicFramePr>
        <p:xfrm>
          <a:off x="2124075" y="1514475"/>
          <a:ext cx="3624263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2" name="Equation" r:id="rId4" imgW="1637589" imgH="393529" progId="Equation.3">
                  <p:embed/>
                </p:oleObj>
              </mc:Choice>
              <mc:Fallback>
                <p:oleObj name="Equation" r:id="rId4" imgW="1637589" imgH="393529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1514475"/>
                        <a:ext cx="3624263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4" name="Object 16"/>
          <p:cNvGraphicFramePr>
            <a:graphicFrameLocks noChangeAspect="1"/>
          </p:cNvGraphicFramePr>
          <p:nvPr/>
        </p:nvGraphicFramePr>
        <p:xfrm>
          <a:off x="6227763" y="1498600"/>
          <a:ext cx="255587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3" name="Equation" r:id="rId6" imgW="1689100" imgH="419100" progId="Equation.3">
                  <p:embed/>
                </p:oleObj>
              </mc:Choice>
              <mc:Fallback>
                <p:oleObj name="Equation" r:id="rId6" imgW="1689100" imgH="4191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1498600"/>
                        <a:ext cx="2555875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5" name="Rectangle 22"/>
          <p:cNvSpPr>
            <a:spLocks noChangeArrowheads="1"/>
          </p:cNvSpPr>
          <p:nvPr/>
        </p:nvSpPr>
        <p:spPr bwMode="auto">
          <a:xfrm>
            <a:off x="0" y="1425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s-CZ">
              <a:latin typeface="Times New Roman" pitchFamily="18" charset="0"/>
            </a:endParaRPr>
          </a:p>
        </p:txBody>
      </p:sp>
      <p:sp>
        <p:nvSpPr>
          <p:cNvPr id="26636" name="Rectangle 23"/>
          <p:cNvSpPr>
            <a:spLocks noChangeArrowheads="1"/>
          </p:cNvSpPr>
          <p:nvPr/>
        </p:nvSpPr>
        <p:spPr bwMode="auto">
          <a:xfrm>
            <a:off x="0" y="1816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cs-CZ">
              <a:latin typeface="Times New Roman" pitchFamily="18" charset="0"/>
            </a:endParaRPr>
          </a:p>
        </p:txBody>
      </p:sp>
      <p:sp>
        <p:nvSpPr>
          <p:cNvPr id="26637" name="Rectangle 29"/>
          <p:cNvSpPr>
            <a:spLocks noChangeArrowheads="1"/>
          </p:cNvSpPr>
          <p:nvPr/>
        </p:nvSpPr>
        <p:spPr bwMode="auto">
          <a:xfrm>
            <a:off x="0" y="4946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38" name="AutoShape 33"/>
          <p:cNvSpPr>
            <a:spLocks noChangeArrowheads="1"/>
          </p:cNvSpPr>
          <p:nvPr/>
        </p:nvSpPr>
        <p:spPr bwMode="auto">
          <a:xfrm>
            <a:off x="755650" y="4581525"/>
            <a:ext cx="5472113" cy="1566863"/>
          </a:xfrm>
          <a:prstGeom prst="wedgeEllipseCallout">
            <a:avLst>
              <a:gd name="adj1" fmla="val 68190"/>
              <a:gd name="adj2" fmla="val -13120"/>
            </a:avLst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cs-CZ" sz="66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cs-CZ" sz="5400" b="1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GB" altLang="cs-CZ" sz="4800" b="1"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endParaRPr lang="en-GB" altLang="cs-CZ" sz="4800">
              <a:latin typeface="Times New Roman" pitchFamily="18" charset="0"/>
            </a:endParaRPr>
          </a:p>
        </p:txBody>
      </p:sp>
      <p:graphicFrame>
        <p:nvGraphicFramePr>
          <p:cNvPr id="26639" name="Object 1"/>
          <p:cNvGraphicFramePr>
            <a:graphicFrameLocks noChangeAspect="1"/>
          </p:cNvGraphicFramePr>
          <p:nvPr/>
        </p:nvGraphicFramePr>
        <p:xfrm>
          <a:off x="2339975" y="2555875"/>
          <a:ext cx="3294063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4" name="Equation" r:id="rId8" imgW="1040948" imgH="215806" progId="Equation.3">
                  <p:embed/>
                </p:oleObj>
              </mc:Choice>
              <mc:Fallback>
                <p:oleObj name="Equation" r:id="rId8" imgW="1040948" imgH="215806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2555875"/>
                        <a:ext cx="3294063" cy="67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40" name="Object 2"/>
          <p:cNvGraphicFramePr>
            <a:graphicFrameLocks noChangeAspect="1"/>
          </p:cNvGraphicFramePr>
          <p:nvPr/>
        </p:nvGraphicFramePr>
        <p:xfrm>
          <a:off x="1116013" y="4722813"/>
          <a:ext cx="4902200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5" name="Equation" r:id="rId10" imgW="1548728" imgH="393529" progId="Equation.3">
                  <p:embed/>
                </p:oleObj>
              </mc:Choice>
              <mc:Fallback>
                <p:oleObj name="Equation" r:id="rId10" imgW="1548728" imgH="39352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4722813"/>
                        <a:ext cx="4902200" cy="123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41" name="Object 3"/>
          <p:cNvGraphicFramePr>
            <a:graphicFrameLocks noChangeAspect="1"/>
          </p:cNvGraphicFramePr>
          <p:nvPr/>
        </p:nvGraphicFramePr>
        <p:xfrm>
          <a:off x="6696075" y="2378075"/>
          <a:ext cx="1517650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6" name="Equation" r:id="rId12" imgW="1002865" imgH="393529" progId="Equation.3">
                  <p:embed/>
                </p:oleObj>
              </mc:Choice>
              <mc:Fallback>
                <p:oleObj name="Equation" r:id="rId12" imgW="1002865" imgH="39352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6075" y="2378075"/>
                        <a:ext cx="1517650" cy="595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/>
        </p:nvGraphicFramePr>
        <p:xfrm>
          <a:off x="1187624" y="980728"/>
          <a:ext cx="7560839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765175"/>
            <a:ext cx="3529012" cy="51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3" name="Rectangle 2"/>
          <p:cNvSpPr/>
          <p:nvPr/>
        </p:nvSpPr>
        <p:spPr>
          <a:xfrm>
            <a:off x="3708400" y="2420938"/>
            <a:ext cx="2106613" cy="461962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Page 122</a:t>
            </a:r>
            <a:endParaRPr lang="en-US" sz="11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50888"/>
            <a:ext cx="3529012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3" name="Rectangle 2"/>
          <p:cNvSpPr/>
          <p:nvPr/>
        </p:nvSpPr>
        <p:spPr>
          <a:xfrm>
            <a:off x="1835150" y="750888"/>
            <a:ext cx="2106613" cy="461962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Page 117</a:t>
            </a:r>
            <a:endParaRPr lang="en-US" sz="11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70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750888"/>
            <a:ext cx="3527425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5" name="Rectangle 4"/>
          <p:cNvSpPr/>
          <p:nvPr/>
        </p:nvSpPr>
        <p:spPr>
          <a:xfrm>
            <a:off x="4716463" y="4581525"/>
            <a:ext cx="4660900" cy="830263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Annex No. 2 Chemical analyses data in mg/l (Part 1)</a:t>
            </a:r>
            <a:endParaRPr lang="en-US" sz="11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Text Box 2"/>
          <p:cNvSpPr txBox="1">
            <a:spLocks noChangeArrowheads="1"/>
          </p:cNvSpPr>
          <p:nvPr/>
        </p:nvSpPr>
        <p:spPr bwMode="auto">
          <a:xfrm>
            <a:off x="827088" y="1484313"/>
            <a:ext cx="7921625" cy="415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FFFF00"/>
              </a:buClr>
              <a:buFontTx/>
              <a:buAutoNum type="arabicPeriod" startAt="4"/>
              <a:defRPr/>
            </a:pPr>
            <a:r>
              <a:rPr lang="en-US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Estimations of groundwater volume flowing through </a:t>
            </a:r>
            <a:r>
              <a:rPr lang="cs-CZ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 aquifer for given hydraulic conductivity, water saturation and aquifer geometry, </a:t>
            </a:r>
            <a:r>
              <a:rPr lang="cs-CZ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Calibration</a:t>
            </a:r>
            <a:r>
              <a:rPr lang="en-US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Clr>
                <a:srgbClr val="FFFF00"/>
              </a:buClr>
              <a:buFontTx/>
              <a:buAutoNum type="arabicPeriod" startAt="4"/>
              <a:defRPr/>
            </a:pPr>
            <a:endParaRPr lang="en-US" b="1" i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FontTx/>
              <a:buAutoNum type="arabicPeriod" startAt="4"/>
              <a:defRPr/>
            </a:pPr>
            <a:r>
              <a:rPr lang="en-US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Comparisons of </a:t>
            </a:r>
            <a:r>
              <a:rPr lang="cs-CZ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groundwater flow derived from different approaches</a:t>
            </a:r>
            <a:r>
              <a:rPr lang="en-US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Clr>
                <a:srgbClr val="FFFF00"/>
              </a:buClr>
              <a:buFontTx/>
              <a:buAutoNum type="arabicPeriod" startAt="4"/>
              <a:defRPr/>
            </a:pPr>
            <a:endParaRPr lang="en-US" b="1" i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FontTx/>
              <a:buAutoNum type="arabicPeriod" startAt="4"/>
              <a:defRPr/>
            </a:pPr>
            <a:r>
              <a:rPr lang="cs-CZ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Discussions, uncertainity</a:t>
            </a:r>
            <a:r>
              <a:rPr lang="en-US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b="1" i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FontTx/>
              <a:buAutoNum type="arabicPeriod" startAt="4"/>
              <a:defRPr/>
            </a:pPr>
            <a:endParaRPr lang="en-US" b="1" i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FontTx/>
              <a:buAutoNum type="arabicPeriod" startAt="4"/>
              <a:defRPr/>
            </a:pPr>
            <a:r>
              <a:rPr lang="en-US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Evaluation of quality.</a:t>
            </a:r>
          </a:p>
        </p:txBody>
      </p:sp>
      <p:sp>
        <p:nvSpPr>
          <p:cNvPr id="353283" name="Text Box 3"/>
          <p:cNvSpPr txBox="1">
            <a:spLocks noChangeArrowheads="1"/>
          </p:cNvSpPr>
          <p:nvPr/>
        </p:nvSpPr>
        <p:spPr bwMode="auto">
          <a:xfrm>
            <a:off x="4572000" y="115888"/>
            <a:ext cx="4248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Computation of groundwater flow </a:t>
            </a:r>
          </a:p>
        </p:txBody>
      </p:sp>
      <p:sp useBgFill="1">
        <p:nvSpPr>
          <p:cNvPr id="353284" name="Rectangle 4"/>
          <p:cNvSpPr>
            <a:spLocks noChangeArrowheads="1"/>
          </p:cNvSpPr>
          <p:nvPr/>
        </p:nvSpPr>
        <p:spPr bwMode="auto">
          <a:xfrm>
            <a:off x="755650" y="1069975"/>
            <a:ext cx="1368425" cy="396875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Content: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33" t="44228" r="10033" b="11186"/>
          <a:stretch>
            <a:fillRect/>
          </a:stretch>
        </p:blipFill>
        <p:spPr bwMode="auto">
          <a:xfrm>
            <a:off x="468313" y="779463"/>
            <a:ext cx="79184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Oval 2"/>
          <p:cNvSpPr>
            <a:spLocks noChangeArrowheads="1"/>
          </p:cNvSpPr>
          <p:nvPr/>
        </p:nvSpPr>
        <p:spPr bwMode="auto">
          <a:xfrm>
            <a:off x="4541838" y="3979863"/>
            <a:ext cx="228600" cy="228600"/>
          </a:xfrm>
          <a:prstGeom prst="ellipse">
            <a:avLst/>
          </a:prstGeom>
          <a:noFill/>
          <a:ln w="25400" algn="ctr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marL="863600" indent="-8636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24" name="Up Arrow 3"/>
          <p:cNvSpPr>
            <a:spLocks noChangeArrowheads="1"/>
          </p:cNvSpPr>
          <p:nvPr/>
        </p:nvSpPr>
        <p:spPr bwMode="auto">
          <a:xfrm>
            <a:off x="4302125" y="4365625"/>
            <a:ext cx="708025" cy="1150938"/>
          </a:xfrm>
          <a:prstGeom prst="upArrow">
            <a:avLst>
              <a:gd name="adj1" fmla="val 50000"/>
              <a:gd name="adj2" fmla="val 49971"/>
            </a:avLst>
          </a:prstGeom>
          <a:solidFill>
            <a:srgbClr val="000099"/>
          </a:solidFill>
          <a:ln w="25400" algn="ctr">
            <a:solidFill>
              <a:srgbClr val="0000FF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marL="863600" indent="-8636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765175"/>
            <a:ext cx="3529012" cy="51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3" name="Rectangle 2"/>
          <p:cNvSpPr/>
          <p:nvPr/>
        </p:nvSpPr>
        <p:spPr>
          <a:xfrm>
            <a:off x="3779838" y="1319213"/>
            <a:ext cx="2106612" cy="461962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Asela sheet</a:t>
            </a:r>
            <a:endParaRPr lang="en-US" sz="11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765175"/>
            <a:ext cx="3529012" cy="51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3" name="Rectangle 2"/>
          <p:cNvSpPr/>
          <p:nvPr/>
        </p:nvSpPr>
        <p:spPr>
          <a:xfrm>
            <a:off x="3779838" y="1319213"/>
            <a:ext cx="2106612" cy="461962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  <a:endParaRPr lang="en-US" sz="11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765175"/>
            <a:ext cx="3529012" cy="51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3" name="Rectangle 2"/>
          <p:cNvSpPr/>
          <p:nvPr/>
        </p:nvSpPr>
        <p:spPr>
          <a:xfrm>
            <a:off x="3768725" y="2781300"/>
            <a:ext cx="2106613" cy="461963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Annexes</a:t>
            </a:r>
            <a:endParaRPr lang="en-US" sz="11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981075"/>
            <a:ext cx="3506788" cy="507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3" name="Rectangle 2"/>
          <p:cNvSpPr/>
          <p:nvPr/>
        </p:nvSpPr>
        <p:spPr>
          <a:xfrm>
            <a:off x="5435600" y="2276475"/>
            <a:ext cx="1944688" cy="461963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en-US" sz="11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0" name="Rectangle 21"/>
          <p:cNvSpPr>
            <a:spLocks noChangeArrowheads="1"/>
          </p:cNvSpPr>
          <p:nvPr/>
        </p:nvSpPr>
        <p:spPr bwMode="auto">
          <a:xfrm>
            <a:off x="0" y="4308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9221" name="Rectangle 10"/>
          <p:cNvSpPr>
            <a:spLocks noChangeArrowheads="1"/>
          </p:cNvSpPr>
          <p:nvPr/>
        </p:nvSpPr>
        <p:spPr bwMode="auto">
          <a:xfrm>
            <a:off x="4932363" y="4308475"/>
            <a:ext cx="1079500" cy="107950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692150"/>
            <a:ext cx="7524750" cy="532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Oval 2"/>
          <p:cNvSpPr>
            <a:spLocks noChangeArrowheads="1"/>
          </p:cNvSpPr>
          <p:nvPr/>
        </p:nvSpPr>
        <p:spPr bwMode="auto">
          <a:xfrm>
            <a:off x="5091113" y="936625"/>
            <a:ext cx="228600" cy="228600"/>
          </a:xfrm>
          <a:prstGeom prst="ellipse">
            <a:avLst/>
          </a:prstGeom>
          <a:noFill/>
          <a:ln w="76200" algn="ctr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marL="863600" indent="-8636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 useBgFill="1">
        <p:nvSpPr>
          <p:cNvPr id="5" name="Rectangle 4"/>
          <p:cNvSpPr/>
          <p:nvPr/>
        </p:nvSpPr>
        <p:spPr>
          <a:xfrm>
            <a:off x="2465388" y="935038"/>
            <a:ext cx="2106612" cy="461962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Asela sheet</a:t>
            </a:r>
            <a:endParaRPr lang="en-US" sz="11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 useBgFill="1">
        <p:nvSpPr>
          <p:cNvPr id="6" name="Rectangle 5"/>
          <p:cNvSpPr/>
          <p:nvPr/>
        </p:nvSpPr>
        <p:spPr>
          <a:xfrm>
            <a:off x="2465388" y="2190750"/>
            <a:ext cx="2106612" cy="460375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Dodola sheet</a:t>
            </a:r>
            <a:endParaRPr lang="en-US" sz="11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246" name="Straight Connector 7"/>
          <p:cNvCxnSpPr>
            <a:cxnSpLocks noChangeShapeType="1"/>
          </p:cNvCxnSpPr>
          <p:nvPr/>
        </p:nvCxnSpPr>
        <p:spPr bwMode="auto">
          <a:xfrm>
            <a:off x="900113" y="1844675"/>
            <a:ext cx="7343775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47" name="Up Arrow 3"/>
          <p:cNvSpPr>
            <a:spLocks noChangeArrowheads="1"/>
          </p:cNvSpPr>
          <p:nvPr/>
        </p:nvSpPr>
        <p:spPr bwMode="auto">
          <a:xfrm>
            <a:off x="4876800" y="1268413"/>
            <a:ext cx="708025" cy="1152525"/>
          </a:xfrm>
          <a:prstGeom prst="upArrow">
            <a:avLst>
              <a:gd name="adj1" fmla="val 50000"/>
              <a:gd name="adj2" fmla="val 50040"/>
            </a:avLst>
          </a:prstGeom>
          <a:solidFill>
            <a:srgbClr val="000099"/>
          </a:solidFill>
          <a:ln w="25400" algn="ctr">
            <a:solidFill>
              <a:srgbClr val="0000FF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marL="863600" indent="-8636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cxnSp>
        <p:nvCxnSpPr>
          <p:cNvPr id="10248" name="Straight Connector 8"/>
          <p:cNvCxnSpPr>
            <a:cxnSpLocks noChangeShapeType="1"/>
          </p:cNvCxnSpPr>
          <p:nvPr/>
        </p:nvCxnSpPr>
        <p:spPr bwMode="auto">
          <a:xfrm>
            <a:off x="6588125" y="765175"/>
            <a:ext cx="71438" cy="511175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49" name="Straight Connector 12"/>
          <p:cNvCxnSpPr>
            <a:cxnSpLocks noChangeShapeType="1"/>
          </p:cNvCxnSpPr>
          <p:nvPr/>
        </p:nvCxnSpPr>
        <p:spPr bwMode="auto">
          <a:xfrm>
            <a:off x="900113" y="4652963"/>
            <a:ext cx="7343775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50" name="Straight Connector 13"/>
          <p:cNvCxnSpPr>
            <a:cxnSpLocks noChangeShapeType="1"/>
          </p:cNvCxnSpPr>
          <p:nvPr/>
        </p:nvCxnSpPr>
        <p:spPr bwMode="auto">
          <a:xfrm>
            <a:off x="2339975" y="796925"/>
            <a:ext cx="71438" cy="5113338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863600" marR="0" indent="-86360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863600" marR="0" indent="-86360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Default 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9562</TotalTime>
  <Words>330</Words>
  <Application>Microsoft Office PowerPoint</Application>
  <PresentationFormat>Předvádění na obrazovce (4:3)</PresentationFormat>
  <Paragraphs>78</Paragraphs>
  <Slides>28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3" baseType="lpstr">
      <vt:lpstr>Arial</vt:lpstr>
      <vt:lpstr>Times New Roman</vt:lpstr>
      <vt:lpstr>Wingdings</vt:lpstr>
      <vt:lpstr>Default Design</vt:lpstr>
      <vt:lpstr>Microsoft Equation 3.0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AQUATEST a.s. 16.kopie)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Nol</dc:creator>
  <cp:lastModifiedBy>Kamil Nešetřil</cp:lastModifiedBy>
  <cp:revision>684</cp:revision>
  <dcterms:created xsi:type="dcterms:W3CDTF">2005-06-06T11:23:32Z</dcterms:created>
  <dcterms:modified xsi:type="dcterms:W3CDTF">2019-04-20T09:27:06Z</dcterms:modified>
</cp:coreProperties>
</file>