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65" r:id="rId3"/>
    <p:sldId id="266" r:id="rId4"/>
    <p:sldId id="267" r:id="rId5"/>
    <p:sldId id="264" r:id="rId6"/>
    <p:sldId id="268" r:id="rId7"/>
    <p:sldId id="269" r:id="rId8"/>
    <p:sldId id="271" r:id="rId9"/>
    <p:sldId id="272" r:id="rId10"/>
    <p:sldId id="276" r:id="rId11"/>
    <p:sldId id="275" r:id="rId12"/>
    <p:sldId id="27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A191E-9A4C-4C5A-9E73-CC6554E283B1}" type="datetimeFigureOut">
              <a:rPr lang="cs-CZ" smtClean="0"/>
              <a:t>07.10.2020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3F40-C26A-4AC0-956B-8621E1D73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6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2292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0B44B0D-47F9-4603-8680-D27DC30EE1B1}" type="slidenum">
              <a:rPr lang="cs-CZ" altLang="cs-CZ" sz="1200"/>
              <a:pPr algn="r" eaLnBrk="1" hangingPunct="1"/>
              <a:t>2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76007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794391-3136-418F-B5FF-9087956292DA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2479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43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2FF150-632A-47CD-8136-25160E3F7FB9}" type="slidenum">
              <a:rPr lang="cs-CZ" altLang="cs-CZ" smtClean="0"/>
              <a:pPr/>
              <a:t>3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1439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EBF9AA-0969-4778-82EA-47FFAC42C4F8}" type="slidenum">
              <a:rPr lang="cs-CZ" altLang="cs-CZ" smtClean="0"/>
              <a:pPr/>
              <a:t>4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4958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CB40F4-F8CF-4BFA-B574-56AF12C297A6}" type="slidenum">
              <a:rPr lang="cs-CZ" altLang="cs-CZ" smtClean="0"/>
              <a:pPr/>
              <a:t>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1424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B8339A-8942-4227-8141-C463DCFC2E23}" type="slidenum">
              <a:rPr lang="cs-CZ" altLang="cs-CZ" smtClean="0"/>
              <a:pPr/>
              <a:t>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7947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422048-9CCF-460E-B693-DD6B23C32866}" type="slidenum">
              <a:rPr lang="cs-CZ" altLang="cs-CZ" smtClean="0"/>
              <a:pPr/>
              <a:t>7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40054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056CA8-ECE4-40D1-99D8-27D7DEFD29C7}" type="slidenum">
              <a:rPr lang="cs-CZ" altLang="cs-CZ" smtClean="0"/>
              <a:pPr/>
              <a:t>8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31248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3528F4-68B4-45A6-A912-D0D6F239C884}" type="slidenum">
              <a:rPr lang="cs-CZ" altLang="cs-CZ" smtClean="0"/>
              <a:pPr/>
              <a:t>9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29171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3528F4-68B4-45A6-A912-D0D6F239C884}" type="slidenum">
              <a:rPr lang="cs-CZ" altLang="cs-CZ" smtClean="0"/>
              <a:pPr/>
              <a:t>10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5963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09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05164"/>
            <a:ext cx="10515600" cy="785524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28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8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vmlDrawing" Target="../drawings/vmlDrawing1.vml"/><Relationship Id="rId10" Type="http://schemas.openxmlformats.org/officeDocument/2006/relationships/image" Target="../media/image4.jpeg"/><Relationship Id="rId4" Type="http://schemas.openxmlformats.org/officeDocument/2006/relationships/theme" Target="../theme/theme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78116044"/>
              </p:ext>
            </p:extLst>
          </p:nvPr>
        </p:nvGraphicFramePr>
        <p:xfrm>
          <a:off x="10991966" y="184729"/>
          <a:ext cx="789231" cy="566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Rastrový obrázek" r:id="rId6" imgW="1390721" imgH="952549" progId="Paint.Picture">
                  <p:embed/>
                </p:oleObj>
              </mc:Choice>
              <mc:Fallback>
                <p:oleObj name="Rastrový obrázek" r:id="rId6" imgW="1390721" imgH="952549" progId="Paint.Picture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1966" y="184729"/>
                        <a:ext cx="789231" cy="566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TUL-word_Stránka_07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49004" r="55679" b="5522"/>
          <a:stretch/>
        </p:blipFill>
        <p:spPr bwMode="auto">
          <a:xfrm>
            <a:off x="418961" y="184729"/>
            <a:ext cx="315133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UL-word_Stránka_08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7" y="6346037"/>
            <a:ext cx="75676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9"/>
          <p:cNvCxnSpPr/>
          <p:nvPr userDrawn="1"/>
        </p:nvCxnSpPr>
        <p:spPr>
          <a:xfrm flipH="1">
            <a:off x="-10159" y="6463608"/>
            <a:ext cx="11160759" cy="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0" b="25666"/>
          <a:stretch/>
        </p:blipFill>
        <p:spPr>
          <a:xfrm>
            <a:off x="4956582" y="206922"/>
            <a:ext cx="4883495" cy="540000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 flipH="1">
            <a:off x="-10159" y="949503"/>
            <a:ext cx="1220215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latin typeface="+mn-lt"/>
                <a:cs typeface="Times New Roman" panose="02020603050405020304" pitchFamily="18" charset="0"/>
              </a:rPr>
              <a:t>La </a:t>
            </a:r>
            <a:r>
              <a:rPr lang="cs-CZ" altLang="cs-CZ" sz="2800" b="1" dirty="0" err="1">
                <a:latin typeface="+mn-lt"/>
                <a:cs typeface="Times New Roman" panose="02020603050405020304" pitchFamily="18" charset="0"/>
              </a:rPr>
              <a:t>morfología</a:t>
            </a:r>
            <a:r>
              <a:rPr lang="cs-CZ" altLang="cs-CZ" sz="28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+mn-lt"/>
                <a:cs typeface="Times New Roman" panose="02020603050405020304" pitchFamily="18" charset="0"/>
              </a:rPr>
            </a:br>
            <a:endParaRPr lang="cs-CZ" altLang="cs-CZ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dirty="0"/>
              <a:t>	</a:t>
            </a:r>
            <a:endParaRPr lang="cs-CZ" altLang="cs-CZ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cs-CZ" altLang="cs-CZ" sz="2000" dirty="0" err="1" smtClean="0">
                <a:cs typeface="Times New Roman" panose="02020603050405020304" pitchFamily="18" charset="0"/>
              </a:rPr>
              <a:t>palabra</a:t>
            </a:r>
            <a:endParaRPr lang="cs-CZ" altLang="cs-CZ" sz="2000" dirty="0" smtClean="0"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cs-CZ" altLang="cs-CZ" sz="2000" dirty="0" err="1" smtClean="0">
                <a:cs typeface="Times New Roman" panose="02020603050405020304" pitchFamily="18" charset="0"/>
              </a:rPr>
              <a:t>función</a:t>
            </a:r>
            <a:endParaRPr lang="cs-CZ" altLang="cs-CZ" sz="2000" dirty="0" smtClean="0"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cs-CZ" altLang="cs-CZ" sz="2000" dirty="0" err="1" smtClean="0">
                <a:cs typeface="Times New Roman" panose="02020603050405020304" pitchFamily="18" charset="0"/>
              </a:rPr>
              <a:t>relación</a:t>
            </a:r>
            <a:endParaRPr lang="cs-CZ" altLang="cs-CZ" sz="2000" dirty="0" smtClean="0"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cs-CZ" altLang="cs-CZ" sz="2000" dirty="0" err="1" smtClean="0">
                <a:cs typeface="Times New Roman" panose="02020603050405020304" pitchFamily="18" charset="0"/>
              </a:rPr>
              <a:t>clases</a:t>
            </a:r>
            <a:r>
              <a:rPr lang="cs-CZ" altLang="cs-CZ" sz="2000" dirty="0" smtClean="0">
                <a:cs typeface="Times New Roman" panose="02020603050405020304" pitchFamily="18" charset="0"/>
              </a:rPr>
              <a:t> de </a:t>
            </a:r>
            <a:r>
              <a:rPr lang="cs-CZ" altLang="cs-CZ" sz="2000" dirty="0" err="1" smtClean="0">
                <a:cs typeface="Times New Roman" panose="02020603050405020304" pitchFamily="18" charset="0"/>
              </a:rPr>
              <a:t>palabras</a:t>
            </a:r>
            <a:endParaRPr lang="cs-CZ" altLang="cs-CZ" sz="2000" dirty="0" smtClean="0"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cs-CZ" altLang="cs-CZ" sz="2000" dirty="0" err="1" smtClean="0">
                <a:cs typeface="Times New Roman" panose="02020603050405020304" pitchFamily="18" charset="0"/>
              </a:rPr>
              <a:t>morfemas</a:t>
            </a:r>
            <a:endParaRPr lang="cs-CZ" altLang="cs-CZ" sz="2000" dirty="0" smtClean="0"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cs-CZ" altLang="cs-CZ" sz="2000" dirty="0"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cs typeface="Times New Roman" panose="02020603050405020304" pitchFamily="18" charset="0"/>
              </a:rPr>
            </a:br>
            <a:endParaRPr lang="cs-CZ" altLang="cs-CZ" sz="2000" dirty="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364" y="57011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8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620713"/>
            <a:ext cx="7772400" cy="5472112"/>
          </a:xfrm>
          <a:noFill/>
        </p:spPr>
        <p:txBody>
          <a:bodyPr/>
          <a:lstStyle/>
          <a:p>
            <a:pPr algn="ctr" eaLnBrk="1" hangingPunct="1"/>
            <a:r>
              <a:rPr lang="cs-CZ" altLang="cs-CZ" sz="2800" b="1" dirty="0">
                <a:latin typeface="Trebuchet MS" panose="020B0603020202020204" pitchFamily="34" charset="0"/>
              </a:rPr>
              <a:t>			</a:t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 smtClean="0">
                <a:latin typeface="Trebuchet MS" panose="020B0603020202020204" pitchFamily="34" charset="0"/>
              </a:rPr>
              <a:t/>
            </a:r>
            <a:br>
              <a:rPr lang="cs-CZ" altLang="cs-CZ" sz="2800" b="1" dirty="0" smtClean="0">
                <a:latin typeface="Trebuchet MS" panose="020B0603020202020204" pitchFamily="34" charset="0"/>
              </a:rPr>
            </a:br>
            <a:r>
              <a:rPr lang="cs-CZ" altLang="cs-CZ" sz="2000" b="1" dirty="0" smtClean="0">
                <a:latin typeface="+mn-lt"/>
              </a:rPr>
              <a:t>La </a:t>
            </a:r>
            <a:r>
              <a:rPr lang="cs-CZ" altLang="cs-CZ" sz="2000" b="1" dirty="0" err="1" smtClean="0">
                <a:latin typeface="+mn-lt"/>
              </a:rPr>
              <a:t>palabra</a:t>
            </a:r>
            <a:r>
              <a:rPr lang="cs-CZ" altLang="cs-CZ" sz="2000" b="1" dirty="0" smtClean="0">
                <a:latin typeface="+mn-lt"/>
              </a:rPr>
              <a:t> primitiva</a:t>
            </a:r>
            <a:br>
              <a:rPr lang="cs-CZ" altLang="cs-CZ" sz="2000" b="1" dirty="0" smtClean="0">
                <a:latin typeface="+mn-lt"/>
              </a:rPr>
            </a:br>
            <a:r>
              <a:rPr lang="cs-CZ" altLang="cs-CZ" sz="2000" b="1" dirty="0">
                <a:latin typeface="+mn-lt"/>
              </a:rPr>
              <a:t/>
            </a:r>
            <a:br>
              <a:rPr lang="cs-CZ" altLang="cs-CZ" sz="2000" b="1" dirty="0">
                <a:latin typeface="+mn-lt"/>
              </a:rPr>
            </a:br>
            <a:r>
              <a:rPr lang="cs-CZ" altLang="cs-CZ" sz="2000" b="1" dirty="0" smtClean="0">
                <a:latin typeface="+mn-lt"/>
              </a:rPr>
              <a:t/>
            </a:r>
            <a:br>
              <a:rPr lang="cs-CZ" altLang="cs-CZ" sz="2000" b="1" dirty="0" smtClean="0">
                <a:latin typeface="+mn-lt"/>
              </a:rPr>
            </a:br>
            <a:r>
              <a:rPr lang="cs-CZ" altLang="cs-CZ" sz="2000" dirty="0" smtClean="0">
                <a:latin typeface="+mn-lt"/>
              </a:rPr>
              <a:t>se </a:t>
            </a:r>
            <a:r>
              <a:rPr lang="cs-CZ" altLang="cs-CZ" sz="2000" dirty="0" err="1" smtClean="0">
                <a:latin typeface="+mn-lt"/>
              </a:rPr>
              <a:t>compone</a:t>
            </a:r>
            <a:r>
              <a:rPr lang="cs-CZ" altLang="cs-CZ" sz="2000" dirty="0" smtClean="0">
                <a:latin typeface="+mn-lt"/>
              </a:rPr>
              <a:t> </a:t>
            </a:r>
            <a:r>
              <a:rPr lang="cs-CZ" altLang="cs-CZ" sz="2000" dirty="0" err="1" smtClean="0">
                <a:latin typeface="+mn-lt"/>
              </a:rPr>
              <a:t>solo</a:t>
            </a:r>
            <a:r>
              <a:rPr lang="cs-CZ" altLang="cs-CZ" sz="2000" dirty="0" smtClean="0">
                <a:latin typeface="+mn-lt"/>
              </a:rPr>
              <a:t> de una </a:t>
            </a:r>
            <a:r>
              <a:rPr lang="cs-CZ" altLang="cs-CZ" sz="2000" dirty="0" err="1" smtClean="0">
                <a:latin typeface="+mn-lt"/>
              </a:rPr>
              <a:t>raíz</a:t>
            </a:r>
            <a:r>
              <a:rPr lang="cs-CZ" altLang="cs-CZ" sz="2000" dirty="0" smtClean="0">
                <a:latin typeface="+mn-lt"/>
              </a:rPr>
              <a:t> </a:t>
            </a:r>
            <a:r>
              <a:rPr lang="cs-CZ" altLang="cs-CZ" sz="2000" dirty="0" err="1" smtClean="0">
                <a:latin typeface="+mn-lt"/>
              </a:rPr>
              <a:t>que</a:t>
            </a:r>
            <a:r>
              <a:rPr lang="cs-CZ" altLang="cs-CZ" sz="2000" dirty="0" smtClean="0">
                <a:latin typeface="+mn-lt"/>
              </a:rPr>
              <a:t> </a:t>
            </a:r>
            <a:r>
              <a:rPr lang="cs-CZ" altLang="cs-CZ" sz="2000" dirty="0" err="1" smtClean="0">
                <a:latin typeface="+mn-lt"/>
              </a:rPr>
              <a:t>puede</a:t>
            </a:r>
            <a:r>
              <a:rPr lang="cs-CZ" altLang="cs-CZ" sz="2000" dirty="0" smtClean="0">
                <a:latin typeface="+mn-lt"/>
              </a:rPr>
              <a:t> </a:t>
            </a:r>
            <a:r>
              <a:rPr lang="cs-CZ" altLang="cs-CZ" sz="2000" dirty="0" err="1" smtClean="0">
                <a:latin typeface="+mn-lt"/>
              </a:rPr>
              <a:t>llevar</a:t>
            </a:r>
            <a:r>
              <a:rPr lang="cs-CZ" altLang="cs-CZ" sz="2000" dirty="0" smtClean="0">
                <a:latin typeface="+mn-lt"/>
              </a:rPr>
              <a:t> </a:t>
            </a:r>
            <a:r>
              <a:rPr lang="cs-CZ" altLang="cs-CZ" sz="2000" dirty="0" err="1" smtClean="0">
                <a:latin typeface="+mn-lt"/>
              </a:rPr>
              <a:t>morfemas</a:t>
            </a:r>
            <a:r>
              <a:rPr lang="cs-CZ" altLang="cs-CZ" sz="2000" dirty="0" smtClean="0">
                <a:latin typeface="+mn-lt"/>
              </a:rPr>
              <a:t> </a:t>
            </a:r>
            <a:r>
              <a:rPr lang="cs-CZ" altLang="cs-CZ" sz="2000" dirty="0" err="1" smtClean="0">
                <a:latin typeface="+mn-lt"/>
              </a:rPr>
              <a:t>flexivos</a:t>
            </a:r>
            <a:r>
              <a:rPr lang="cs-CZ" altLang="cs-CZ" sz="2000" dirty="0" smtClean="0">
                <a:latin typeface="+mn-lt"/>
              </a:rPr>
              <a:t/>
            </a:r>
            <a:br>
              <a:rPr lang="cs-CZ" altLang="cs-CZ" sz="2000" dirty="0" smtClean="0">
                <a:latin typeface="+mn-lt"/>
              </a:rPr>
            </a:br>
            <a:r>
              <a:rPr lang="cs-CZ" altLang="cs-CZ" sz="2000" dirty="0">
                <a:latin typeface="+mn-lt"/>
              </a:rPr>
              <a:t/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 smtClean="0">
                <a:latin typeface="+mn-lt"/>
              </a:rPr>
              <a:t/>
            </a:r>
            <a:br>
              <a:rPr lang="cs-CZ" altLang="cs-CZ" sz="2000" dirty="0" smtClean="0">
                <a:latin typeface="+mn-lt"/>
              </a:rPr>
            </a:br>
            <a:r>
              <a:rPr lang="cs-CZ" altLang="cs-CZ" sz="2000" dirty="0">
                <a:latin typeface="+mn-lt"/>
              </a:rPr>
              <a:t/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 smtClean="0">
                <a:latin typeface="+mn-lt"/>
              </a:rPr>
              <a:t/>
            </a:r>
            <a:br>
              <a:rPr lang="cs-CZ" altLang="cs-CZ" sz="2000" dirty="0" smtClean="0">
                <a:latin typeface="+mn-lt"/>
              </a:rPr>
            </a:br>
            <a:r>
              <a:rPr lang="cs-CZ" altLang="cs-CZ" sz="2000" dirty="0" smtClean="0">
                <a:latin typeface="+mn-lt"/>
              </a:rPr>
              <a:t>			</a:t>
            </a:r>
            <a:r>
              <a:rPr lang="cs-CZ" altLang="cs-CZ" sz="2000" i="1" dirty="0" smtClean="0">
                <a:latin typeface="+mn-lt"/>
              </a:rPr>
              <a:t>pan, </a:t>
            </a:r>
            <a:r>
              <a:rPr lang="cs-CZ" altLang="cs-CZ" sz="2000" i="1" dirty="0" err="1" smtClean="0">
                <a:latin typeface="+mn-lt"/>
              </a:rPr>
              <a:t>coche</a:t>
            </a:r>
            <a:r>
              <a:rPr lang="cs-CZ" altLang="cs-CZ" sz="2000" i="1" dirty="0" smtClean="0">
                <a:latin typeface="+mn-lt"/>
              </a:rPr>
              <a:t>, </a:t>
            </a:r>
            <a:r>
              <a:rPr lang="cs-CZ" altLang="cs-CZ" sz="2000" i="1" dirty="0" err="1" smtClean="0">
                <a:latin typeface="+mn-lt"/>
              </a:rPr>
              <a:t>content</a:t>
            </a:r>
            <a:r>
              <a:rPr lang="cs-CZ" altLang="cs-CZ" sz="2000" i="1" dirty="0" smtClean="0">
                <a:latin typeface="+mn-lt"/>
              </a:rPr>
              <a:t>-os</a:t>
            </a:r>
            <a:r>
              <a:rPr lang="cs-CZ" altLang="cs-CZ" sz="2800" b="1" i="1" dirty="0">
                <a:latin typeface="Trebuchet MS" panose="020B0603020202020204" pitchFamily="34" charset="0"/>
              </a:rPr>
              <a:t>			</a:t>
            </a:r>
            <a:endParaRPr lang="cs-CZ" altLang="cs-CZ" sz="2800" b="1" dirty="0">
              <a:latin typeface="Trebuchet MS" panose="020B0603020202020204" pitchFamily="34" charset="0"/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0872" y="5534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83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52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1"/>
            <a:ext cx="7772400" cy="6092825"/>
          </a:xfrm>
          <a:noFill/>
        </p:spPr>
        <p:txBody>
          <a:bodyPr/>
          <a:lstStyle/>
          <a:p>
            <a:pPr algn="ctr" eaLnBrk="1" hangingPunct="1"/>
            <a:r>
              <a:rPr lang="cs-CZ" altLang="cs-CZ" sz="2800" b="1" dirty="0">
                <a:latin typeface="Trebuchet MS" panose="020B0603020202020204" pitchFamily="34" charset="0"/>
              </a:rPr>
              <a:t>		</a:t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flexión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morfemas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flexivos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detrás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raíz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una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palabra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añaden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significados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gramaticales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morfemas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flexivos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género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número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sustantivos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adjetivos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determinativos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pronombres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desinencias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verbales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las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verbales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expresan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persona, el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número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tiempo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el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modo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vocal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temática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añade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raíz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algunas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verbales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unir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terminación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 - 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ba -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 -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segu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</a:t>
            </a:r>
            <a:r>
              <a:rPr lang="cs-CZ" altLang="cs-CZ" sz="2400" dirty="0">
                <a:latin typeface="Trebuchet MS" panose="020B0603020202020204" pitchFamily="34" charset="0"/>
              </a:rPr>
              <a:t/>
            </a:r>
            <a:br>
              <a:rPr lang="cs-CZ" altLang="cs-CZ" sz="2400" dirty="0">
                <a:latin typeface="Trebuchet MS" panose="020B0603020202020204" pitchFamily="34" charset="0"/>
              </a:rPr>
            </a:br>
            <a:r>
              <a:rPr lang="cs-CZ" altLang="cs-CZ" sz="2800" dirty="0">
                <a:latin typeface="Trebuchet MS" panose="020B0603020202020204" pitchFamily="34" charset="0"/>
              </a:rPr>
              <a:t/>
            </a:r>
            <a:br>
              <a:rPr lang="cs-CZ" altLang="cs-CZ" sz="2800" dirty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endParaRPr lang="cs-CZ" altLang="cs-CZ" sz="2800" b="1" dirty="0">
              <a:latin typeface="Trebuchet MS" panose="020B0603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1418" y="5414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4583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620713"/>
            <a:ext cx="7772400" cy="5472112"/>
          </a:xfrm>
          <a:noFill/>
        </p:spPr>
        <p:txBody>
          <a:bodyPr/>
          <a:lstStyle/>
          <a:p>
            <a:pPr eaLnBrk="1" hangingPunct="1"/>
            <a:r>
              <a:rPr lang="cs-CZ" altLang="cs-CZ" smtClean="0"/>
              <a:t> </a:t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919288" y="1303338"/>
            <a:ext cx="842486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latin typeface="+mn-lt"/>
                <a:cs typeface="Times New Roman" panose="02020603050405020304" pitchFamily="18" charset="0"/>
              </a:rPr>
              <a:t>Clases</a:t>
            </a:r>
            <a:r>
              <a:rPr lang="cs-CZ" altLang="cs-CZ" sz="2800" dirty="0" smtClean="0">
                <a:latin typeface="+mn-lt"/>
                <a:cs typeface="Times New Roman" panose="02020603050405020304" pitchFamily="18" charset="0"/>
              </a:rPr>
              <a:t> de </a:t>
            </a:r>
            <a:r>
              <a:rPr lang="cs-CZ" altLang="cs-CZ" sz="2800" dirty="0" err="1" smtClean="0">
                <a:latin typeface="+mn-lt"/>
                <a:cs typeface="Times New Roman" panose="02020603050405020304" pitchFamily="18" charset="0"/>
              </a:rPr>
              <a:t>palabras</a:t>
            </a:r>
            <a:r>
              <a:rPr lang="cs-CZ" altLang="cs-CZ" sz="2800" dirty="0" smtClean="0">
                <a:latin typeface="+mn-lt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 smtClean="0"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 smtClean="0">
                <a:latin typeface="+mn-lt"/>
                <a:cs typeface="Times New Roman" panose="02020603050405020304" pitchFamily="18" charset="0"/>
              </a:rPr>
              <a:t>sustantivos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adjetivos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artículos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pronombres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numerales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verbos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adverbios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enlaces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preposiciones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y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conjunciones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)</a:t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			    </a:t>
            </a:r>
            <a:r>
              <a:rPr lang="cs-CZ" altLang="cs-CZ" sz="2000" dirty="0" smtClean="0">
                <a:latin typeface="+mn-lt"/>
                <a:cs typeface="Times New Roman" panose="02020603050405020304" pitchFamily="18" charset="0"/>
              </a:rPr>
              <a:t>	</a:t>
            </a:r>
            <a:r>
              <a:rPr lang="cs-CZ" altLang="cs-CZ" sz="2000" dirty="0" err="1" smtClean="0">
                <a:latin typeface="+mn-lt"/>
                <a:cs typeface="Times New Roman" panose="02020603050405020304" pitchFamily="18" charset="0"/>
              </a:rPr>
              <a:t>interjecciones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				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determinativos</a:t>
            </a:r>
            <a:endParaRPr lang="cs-CZ" altLang="cs-CZ" sz="2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7454" y="55810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86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4" y="620713"/>
            <a:ext cx="7991475" cy="5364162"/>
          </a:xfrm>
          <a:noFill/>
        </p:spPr>
        <p:txBody>
          <a:bodyPr lIns="0" tIns="0" rIns="0" bIns="0"/>
          <a:lstStyle/>
          <a:p>
            <a:pPr algn="l" eaLnBrk="1" hangingPunct="1"/>
            <a: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b="1" dirty="0" err="1" smtClean="0">
                <a:latin typeface="+mn-lt"/>
                <a:cs typeface="Times New Roman" panose="02020603050405020304" pitchFamily="18" charset="0"/>
              </a:rPr>
              <a:t>Su</a:t>
            </a:r>
            <a:r>
              <a:rPr lang="cs-CZ" altLang="cs-CZ" sz="2000" b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+mn-lt"/>
                <a:cs typeface="Times New Roman" panose="02020603050405020304" pitchFamily="18" charset="0"/>
              </a:rPr>
              <a:t>significado</a:t>
            </a:r>
            <a:r>
              <a:rPr lang="cs-CZ" altLang="cs-CZ" sz="2000" b="1" dirty="0">
                <a:latin typeface="+mn-lt"/>
                <a:cs typeface="Times New Roman" panose="02020603050405020304" pitchFamily="18" charset="0"/>
              </a:rPr>
              <a:t>:</a:t>
            </a:r>
            <a:br>
              <a:rPr lang="cs-CZ" altLang="cs-CZ" sz="2000" b="1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cada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clase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de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palabras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excepto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algunas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preposiciones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) 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tiene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un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significado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 smtClean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b="1" dirty="0" err="1">
                <a:latin typeface="+mn-lt"/>
                <a:cs typeface="Times New Roman" panose="02020603050405020304" pitchFamily="18" charset="0"/>
              </a:rPr>
              <a:t>Su</a:t>
            </a:r>
            <a:r>
              <a:rPr lang="cs-CZ" altLang="cs-CZ" sz="2000" b="1" dirty="0">
                <a:latin typeface="+mn-lt"/>
                <a:cs typeface="Times New Roman" panose="02020603050405020304" pitchFamily="18" charset="0"/>
              </a:rPr>
              <a:t> forma: 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cada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clase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de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palabras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tiene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unas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características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formales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DECLINACIÓN, CONJUGACIÓN</a:t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cs-CZ" altLang="cs-CZ" sz="2000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b="1" dirty="0" err="1">
                <a:latin typeface="+mn-lt"/>
                <a:cs typeface="Times New Roman" panose="02020603050405020304" pitchFamily="18" charset="0"/>
              </a:rPr>
              <a:t>Su</a:t>
            </a:r>
            <a:r>
              <a:rPr lang="cs-CZ" altLang="cs-CZ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+mn-lt"/>
                <a:cs typeface="Times New Roman" panose="02020603050405020304" pitchFamily="18" charset="0"/>
              </a:rPr>
              <a:t>función</a:t>
            </a:r>
            <a:r>
              <a:rPr lang="cs-CZ" altLang="cs-CZ" sz="2000" b="1" dirty="0">
                <a:latin typeface="+mn-lt"/>
                <a:cs typeface="Times New Roman" panose="02020603050405020304" pitchFamily="18" charset="0"/>
              </a:rPr>
              <a:t>:</a:t>
            </a:r>
            <a:br>
              <a:rPr lang="cs-CZ" altLang="cs-CZ" sz="2000" b="1" dirty="0">
                <a:latin typeface="+mn-lt"/>
                <a:cs typeface="Times New Roman" panose="02020603050405020304" pitchFamily="18" charset="0"/>
              </a:rPr>
            </a:b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cada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clase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de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palabras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desempeña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su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+mn-lt"/>
                <a:cs typeface="Times New Roman" panose="02020603050405020304" pitchFamily="18" charset="0"/>
              </a:rPr>
              <a:t>función</a:t>
            </a:r>
            <a:r>
              <a:rPr lang="cs-CZ" altLang="cs-CZ" sz="2000" b="1" dirty="0">
                <a:latin typeface="+mn-lt"/>
              </a:rPr>
              <a:t/>
            </a:r>
            <a:br>
              <a:rPr lang="cs-CZ" altLang="cs-CZ" sz="2000" b="1" dirty="0">
                <a:latin typeface="+mn-lt"/>
              </a:rPr>
            </a:br>
            <a:endParaRPr lang="cs-CZ" altLang="cs-CZ" sz="2000" dirty="0" smtClean="0">
              <a:latin typeface="+mn-lt"/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127" y="557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7577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5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620713"/>
            <a:ext cx="7772400" cy="5472112"/>
          </a:xfrm>
          <a:noFill/>
        </p:spPr>
        <p:txBody>
          <a:bodyPr/>
          <a:lstStyle/>
          <a:p>
            <a:pPr algn="ctr" eaLnBrk="1" hangingPunct="1"/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palabra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unidad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lengua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reconoce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porque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escritura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escribe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entre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espacios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blanco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gata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cuida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gatitos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5571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1344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620713"/>
            <a:ext cx="7772400" cy="5472112"/>
          </a:xfrm>
          <a:noFill/>
        </p:spPr>
        <p:txBody>
          <a:bodyPr/>
          <a:lstStyle/>
          <a:p>
            <a:pPr algn="ctr" eaLnBrk="1" hangingPunct="1"/>
            <a: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MORFEMA</a:t>
            </a:r>
            <a:b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unidad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básica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morfología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unidad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mínima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tiene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algún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significado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léxico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gramatical</a:t>
            </a:r>
            <a:r>
              <a:rPr lang="cs-CZ" alt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727" y="535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0134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620713"/>
            <a:ext cx="7772400" cy="5472112"/>
          </a:xfrm>
          <a:noFill/>
        </p:spPr>
        <p:txBody>
          <a:bodyPr/>
          <a:lstStyle/>
          <a:p>
            <a:pPr algn="ctr" eaLnBrk="1" hangingPunct="1"/>
            <a:r>
              <a:rPr lang="cs-CZ" altLang="cs-CZ" sz="2800" b="1" dirty="0">
                <a:latin typeface="Trebuchet MS" panose="020B0603020202020204" pitchFamily="34" charset="0"/>
              </a:rPr>
              <a:t>		</a:t>
            </a:r>
            <a:r>
              <a:rPr lang="cs-CZ" altLang="cs-CZ" sz="2800" b="1" dirty="0" smtClean="0">
                <a:latin typeface="Trebuchet MS" panose="020B0603020202020204" pitchFamily="34" charset="0"/>
              </a:rPr>
              <a:t/>
            </a:r>
            <a:br>
              <a:rPr lang="cs-CZ" altLang="cs-CZ" sz="2800" b="1" dirty="0" smtClean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 smtClean="0">
                <a:latin typeface="Trebuchet MS" panose="020B0603020202020204" pitchFamily="34" charset="0"/>
              </a:rPr>
              <a:t/>
            </a:r>
            <a:br>
              <a:rPr lang="cs-CZ" altLang="cs-CZ" sz="2800" b="1" dirty="0" smtClean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 smtClean="0">
                <a:latin typeface="Trebuchet MS" panose="020B0603020202020204" pitchFamily="34" charset="0"/>
              </a:rPr>
              <a:t/>
            </a:r>
            <a:br>
              <a:rPr lang="cs-CZ" altLang="cs-CZ" sz="2800" b="1" dirty="0" smtClean="0">
                <a:latin typeface="Trebuchet MS" panose="020B0603020202020204" pitchFamily="34" charset="0"/>
              </a:rPr>
            </a:br>
            <a:r>
              <a:rPr lang="cs-CZ" altLang="cs-CZ" sz="2800" b="1" dirty="0" smtClean="0">
                <a:latin typeface="Trebuchet MS" panose="020B0603020202020204" pitchFamily="34" charset="0"/>
              </a:rPr>
              <a:t>    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MORFEMAS</a:t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cs-CZ" altLang="cs-C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raíz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Los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morfemas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 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flexivos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derivativos</a:t>
            </a:r>
            <a:endParaRPr lang="cs-CZ" alt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0037" y="55071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8595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620713"/>
            <a:ext cx="7772400" cy="5472112"/>
          </a:xfrm>
          <a:noFill/>
        </p:spPr>
        <p:txBody>
          <a:bodyPr/>
          <a:lstStyle/>
          <a:p>
            <a:pPr algn="ctr" eaLnBrk="1" hangingPunct="1"/>
            <a:r>
              <a:rPr lang="cs-CZ" altLang="cs-CZ" sz="2800" b="1" dirty="0">
                <a:latin typeface="Trebuchet MS" panose="020B0603020202020204" pitchFamily="34" charset="0"/>
              </a:rPr>
              <a:t>			</a:t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raíz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la parte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aporta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significado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palabra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lexema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morfema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léxico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i="1" dirty="0">
                <a:latin typeface="Trebuchet MS" panose="020B0603020202020204" pitchFamily="34" charset="0"/>
              </a:rPr>
              <a:t/>
            </a:r>
            <a:br>
              <a:rPr lang="cs-CZ" altLang="cs-CZ" sz="2400" b="1" i="1" dirty="0">
                <a:latin typeface="Trebuchet MS" panose="020B0603020202020204" pitchFamily="34" charset="0"/>
              </a:rPr>
            </a:br>
            <a:r>
              <a:rPr lang="cs-CZ" altLang="cs-CZ" sz="2400" b="1" i="1" dirty="0">
                <a:latin typeface="Trebuchet MS" panose="020B0603020202020204" pitchFamily="34" charset="0"/>
              </a:rPr>
              <a:t/>
            </a:r>
            <a:br>
              <a:rPr lang="cs-CZ" altLang="cs-CZ" sz="2400" b="1" i="1" dirty="0">
                <a:latin typeface="Trebuchet MS" panose="020B0603020202020204" pitchFamily="34" charset="0"/>
              </a:rPr>
            </a:br>
            <a:r>
              <a:rPr lang="cs-CZ" altLang="cs-CZ" sz="2400" b="1" i="1" dirty="0">
                <a:latin typeface="Trebuchet MS" panose="020B0603020202020204" pitchFamily="34" charset="0"/>
              </a:rPr>
              <a:t>			</a:t>
            </a:r>
            <a:endParaRPr lang="cs-CZ" altLang="cs-CZ" sz="2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5475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620713"/>
            <a:ext cx="7772400" cy="5472112"/>
          </a:xfrm>
          <a:noFill/>
        </p:spPr>
        <p:txBody>
          <a:bodyPr/>
          <a:lstStyle/>
          <a:p>
            <a:pPr algn="ctr" eaLnBrk="1" hangingPunct="1"/>
            <a:r>
              <a:rPr lang="cs-CZ" altLang="cs-CZ" sz="2800" b="1" dirty="0">
                <a:latin typeface="Trebuchet MS" panose="020B0603020202020204" pitchFamily="34" charset="0"/>
              </a:rPr>
              <a:t>			</a:t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 smtClean="0">
                <a:latin typeface="Trebuchet MS" panose="020B0603020202020204" pitchFamily="34" charset="0"/>
              </a:rPr>
              <a:t/>
            </a:r>
            <a:br>
              <a:rPr lang="cs-CZ" altLang="cs-CZ" sz="2800" b="1" dirty="0" smtClean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morfemas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flexivos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desinencias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morfemas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desinenciales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son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terminaciones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detrás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la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raíz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a una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palabra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género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número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persona,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tiempo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modo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verbal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CUID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A – B - AN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>
                <a:latin typeface="Trebuchet MS" panose="020B0603020202020204" pitchFamily="34" charset="0"/>
              </a:rPr>
              <a:t/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i="1" dirty="0">
                <a:latin typeface="Trebuchet MS" panose="020B0603020202020204" pitchFamily="34" charset="0"/>
              </a:rPr>
              <a:t>			</a:t>
            </a:r>
            <a:endParaRPr lang="cs-CZ" altLang="cs-CZ" sz="2800" b="1" dirty="0">
              <a:latin typeface="Trebuchet MS" panose="020B0603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4473" y="53224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5813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8213" y="620713"/>
            <a:ext cx="7772400" cy="5472112"/>
          </a:xfrm>
          <a:noFill/>
        </p:spPr>
        <p:txBody>
          <a:bodyPr/>
          <a:lstStyle/>
          <a:p>
            <a:pPr algn="ctr" eaLnBrk="1" hangingPunct="1"/>
            <a:r>
              <a:rPr lang="cs-CZ" altLang="cs-CZ" sz="2800" b="1" dirty="0">
                <a:latin typeface="Trebuchet MS" panose="020B0603020202020204" pitchFamily="34" charset="0"/>
              </a:rPr>
              <a:t>			</a:t>
            </a:r>
            <a:br>
              <a:rPr lang="cs-CZ" altLang="cs-CZ" sz="2800" b="1" dirty="0">
                <a:latin typeface="Trebuchet MS" panose="020B0603020202020204" pitchFamily="34" charset="0"/>
              </a:rPr>
            </a:br>
            <a:r>
              <a:rPr lang="cs-CZ" altLang="cs-CZ" sz="2800" b="1" dirty="0" smtClean="0">
                <a:latin typeface="Trebuchet MS" panose="020B0603020202020204" pitchFamily="34" charset="0"/>
              </a:rPr>
              <a:t/>
            </a:r>
            <a:br>
              <a:rPr lang="cs-CZ" altLang="cs-CZ" sz="2800" b="1" dirty="0" smtClean="0">
                <a:latin typeface="Trebuchet MS" panose="020B0603020202020204" pitchFamily="34" charset="0"/>
              </a:rPr>
            </a:br>
            <a:r>
              <a:rPr lang="cs-CZ" alt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morfemas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derivativos</a:t>
            </a: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afijos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morfemas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afijales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se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la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raíz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a una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palabra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delante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detrás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añaden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significados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nuevos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formar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otras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palabras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las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proceden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</a:t>
            </a:r>
            <a:b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r e f i j o s.</a:t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las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siguen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</a:t>
            </a:r>
            <a:b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u f i j o s.</a:t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i="1" dirty="0">
                <a:latin typeface="Trebuchet MS" panose="020B0603020202020204" pitchFamily="34" charset="0"/>
              </a:rPr>
              <a:t>			</a:t>
            </a:r>
            <a:endParaRPr lang="cs-CZ" altLang="cs-CZ" sz="2800" b="1" dirty="0">
              <a:latin typeface="Trebuchet MS" panose="020B0603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1419" y="5368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390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16</Words>
  <Application>Microsoft Office PowerPoint</Application>
  <PresentationFormat>Širokoúhlá obrazovka</PresentationFormat>
  <Paragraphs>32</Paragraphs>
  <Slides>12</Slides>
  <Notes>10</Notes>
  <HiddenSlides>0</HiddenSlides>
  <MMClips>10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Trebuchet MS</vt:lpstr>
      <vt:lpstr>Motiv Office</vt:lpstr>
      <vt:lpstr>Rastrový obrázek</vt:lpstr>
      <vt:lpstr> La morfología </vt:lpstr>
      <vt:lpstr>  </vt:lpstr>
      <vt:lpstr>   Su significado: cada clase de palabras (excepto algunas preposiciones)  tiene un significado  Su forma:  cada clase de palabras tiene unas características  formales DECLINACIÓN, CONJUGACIÓN  Su función: cada clase de palabras desempeña su función </vt:lpstr>
      <vt:lpstr>   La palabra  es una unidad de la lengua que se reconoce porque en la escritura se escribe entre dos espacios en blanco  La gata cuida a sus gatitos.</vt:lpstr>
      <vt:lpstr>    EL MORFEMA  es la unidad básica de la morfología y la unidad mínima que tiene algún significado léxico o gramatical </vt:lpstr>
      <vt:lpstr>           LOS MORFEMAS               La raíz    Los morfemas         flexivos y derivativos</vt:lpstr>
      <vt:lpstr>         La raíz     es la parte que aporta el significado fundamental de la palabra/lexema o morfema léxico        </vt:lpstr>
      <vt:lpstr>      Los morfemas flexivos:   o desinencias (o morfemas desinenciales) son terminaciones que se unen por detrás a la raíz o a una palabra e indican género, número, persona, tiempo y modo verbal  CUID -  A – B - AN      </vt:lpstr>
      <vt:lpstr>     Los morfemas derivativos:   o  afijos (o morfemas afijales) se unen a la raíz o a una palabra por delante o por detrás de ella y añaden significados nuevos para formar otras palabras.   Si las proceden son p r e f i j o s. Si las siguen son s u f i j o s.     </vt:lpstr>
      <vt:lpstr>     La palabra primitiva   se compone solo de una raíz que puede llevar morfemas flexivos        pan, coche, content-os   </vt:lpstr>
      <vt:lpstr>Prezentace aplikace PowerPoint</vt:lpstr>
      <vt:lpstr>     La flexión  Los morfemas flexivos se unen por detrás a la raíz de una palabra y añaden significados gramaticales.  Los morfemas flexivos de género y número se unen a sustantivos, adjetivos, determinativos y pronombres.  Las desinencias verbales se unen a las formas verbales y expresan la persona, el número, el tiempo y el modo.  La vocal temática – se añade a la raíz de algunas formas verbales para unir a ella la terminación:  cant - á - ba - mos , com - e - r - ía, segu - i - do    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Liana Hotařová</dc:creator>
  <cp:lastModifiedBy>Liana Hotařová</cp:lastModifiedBy>
  <cp:revision>17</cp:revision>
  <dcterms:created xsi:type="dcterms:W3CDTF">2020-09-27T07:40:34Z</dcterms:created>
  <dcterms:modified xsi:type="dcterms:W3CDTF">2020-10-07T06:34:53Z</dcterms:modified>
</cp:coreProperties>
</file>