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09" r:id="rId3"/>
    <p:sldId id="304" r:id="rId4"/>
    <p:sldId id="264" r:id="rId5"/>
    <p:sldId id="313" r:id="rId6"/>
    <p:sldId id="273" r:id="rId7"/>
    <p:sldId id="274" r:id="rId8"/>
    <p:sldId id="335" r:id="rId9"/>
    <p:sldId id="275" r:id="rId10"/>
    <p:sldId id="276" r:id="rId11"/>
    <p:sldId id="282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0118" autoAdjust="0"/>
  </p:normalViewPr>
  <p:slideViewPr>
    <p:cSldViewPr>
      <p:cViewPr varScale="1">
        <p:scale>
          <a:sx n="58" d="100"/>
          <a:sy n="58" d="100"/>
        </p:scale>
        <p:origin x="314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55FE-D42F-419C-92EF-9287C292342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F2189-09FC-49D5-8AFE-D59DB9423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5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4481D-979F-4BCD-888B-793A1585FE7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0D89F-B175-467A-B8B4-585E0C72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baseline="0" dirty="0" smtClean="0"/>
              <a:t> talk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variables</a:t>
            </a:r>
            <a:r>
              <a:rPr lang="cs-CZ" baseline="0" dirty="0" smtClean="0"/>
              <a:t>?</a:t>
            </a:r>
          </a:p>
          <a:p>
            <a:r>
              <a:rPr lang="cs-CZ" baseline="0" dirty="0" smtClean="0"/>
              <a:t>In </a:t>
            </a:r>
            <a:r>
              <a:rPr lang="cs-CZ" baseline="0" dirty="0" err="1" smtClean="0"/>
              <a:t>waht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aspect</a:t>
            </a:r>
            <a:r>
              <a:rPr lang="cs-CZ" baseline="0" dirty="0" smtClean="0"/>
              <a:t> do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differ</a:t>
            </a:r>
            <a:r>
              <a:rPr lang="cs-CZ" baseline="0" dirty="0" smtClean="0"/>
              <a:t>?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4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76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5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3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44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4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32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13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6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1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Peer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aproval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important</a:t>
            </a:r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Inteligent , </a:t>
            </a:r>
          </a:p>
          <a:p>
            <a:r>
              <a:rPr lang="cs-CZ" baseline="0" dirty="0" err="1" smtClean="0"/>
              <a:t>Tend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outpefom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adults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progress</a:t>
            </a:r>
            <a:r>
              <a:rPr lang="cs-CZ" baseline="0" dirty="0" smtClean="0"/>
              <a:t> more </a:t>
            </a:r>
            <a:r>
              <a:rPr lang="cs-CZ" baseline="0" dirty="0" err="1" smtClean="0"/>
              <a:t>rapidly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young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learners</a:t>
            </a:r>
            <a:r>
              <a:rPr lang="cs-CZ" baseline="0" dirty="0" smtClean="0"/>
              <a:t>, are </a:t>
            </a:r>
            <a:r>
              <a:rPr lang="cs-CZ" baseline="0" dirty="0" err="1" smtClean="0"/>
              <a:t>better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grammar</a:t>
            </a:r>
            <a:r>
              <a:rPr lang="cs-CZ" baseline="0" dirty="0" smtClean="0"/>
              <a:t>, but do not </a:t>
            </a:r>
            <a:r>
              <a:rPr lang="cs-CZ" baseline="0" dirty="0" err="1" smtClean="0"/>
              <a:t>achieve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native</a:t>
            </a:r>
            <a:r>
              <a:rPr lang="cs-CZ" baseline="0" dirty="0" smtClean="0"/>
              <a:t> –</a:t>
            </a:r>
            <a:r>
              <a:rPr lang="cs-CZ" baseline="0" dirty="0" err="1" smtClean="0"/>
              <a:t>like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pronunciation</a:t>
            </a:r>
            <a:r>
              <a:rPr lang="cs-CZ" baseline="0" dirty="0" smtClean="0"/>
              <a:t>.</a:t>
            </a:r>
          </a:p>
          <a:p>
            <a:r>
              <a:rPr lang="cs-CZ" dirty="0" err="1" smtClean="0"/>
              <a:t>They</a:t>
            </a:r>
            <a:r>
              <a:rPr lang="cs-CZ" baseline="0" dirty="0" smtClean="0"/>
              <a:t> use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cognitive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knowledge</a:t>
            </a:r>
            <a:r>
              <a:rPr lang="cs-CZ" baseline="0" dirty="0" smtClean="0"/>
              <a:t>…….v</a:t>
            </a:r>
          </a:p>
          <a:p>
            <a:r>
              <a:rPr lang="cs-CZ" baseline="0" dirty="0" smtClean="0"/>
              <a:t>But negative </a:t>
            </a:r>
            <a:r>
              <a:rPr lang="cs-CZ" baseline="0" dirty="0" err="1" smtClean="0"/>
              <a:t>self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consciousness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err="1" smtClean="0"/>
              <a:t>Teaching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allow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to také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responsibilitz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own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learning</a:t>
            </a:r>
            <a:r>
              <a:rPr lang="cs-CZ" baseline="0" dirty="0" smtClean="0"/>
              <a:t>….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exposed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peers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asking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performe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reheasal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performe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dialogue</a:t>
            </a:r>
            <a:r>
              <a:rPr lang="cs-CZ" baseline="0" dirty="0" smtClean="0"/>
              <a:t>  in front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class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disastere</a:t>
            </a:r>
            <a:r>
              <a:rPr lang="cs-CZ" baseline="0" dirty="0" smtClean="0"/>
              <a:t> but </a:t>
            </a:r>
            <a:r>
              <a:rPr lang="cs-CZ" baseline="0" dirty="0" err="1" smtClean="0"/>
              <a:t>asking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collaborate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choosing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scenerio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own</a:t>
            </a:r>
            <a:r>
              <a:rPr lang="cs-CZ" baseline="0" dirty="0" smtClean="0"/>
              <a:t>, to </a:t>
            </a:r>
            <a:r>
              <a:rPr lang="cs-CZ" baseline="0" dirty="0" err="1" smtClean="0"/>
              <a:t>scipt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rehease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record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aff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sound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effecgt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work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bettee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D89F-B175-467A-B8B4-585E0C724D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Learner</a:t>
            </a:r>
            <a:r>
              <a:rPr lang="cs-CZ" b="1" dirty="0" smtClean="0"/>
              <a:t> </a:t>
            </a:r>
            <a:r>
              <a:rPr lang="cs-CZ" b="1" dirty="0" err="1" smtClean="0"/>
              <a:t>variables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5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i="1" u="sng" dirty="0"/>
              <a:t>Advice</a:t>
            </a:r>
            <a:r>
              <a:rPr lang="en-GB" dirty="0"/>
              <a:t>: to provoke students´ engagement with material which is relevant and involving; </a:t>
            </a:r>
            <a:endParaRPr lang="cs-CZ" dirty="0" smtClean="0"/>
          </a:p>
          <a:p>
            <a:r>
              <a:rPr lang="en-GB" dirty="0" smtClean="0"/>
              <a:t>bolster </a:t>
            </a:r>
            <a:r>
              <a:rPr lang="en-GB" dirty="0"/>
              <a:t>your students´ self-esteem and be conscious of their need for identity), (humanistic teaching, own experience);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2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cs-CZ" sz="4100" dirty="0" err="1" smtClean="0">
                <a:solidFill>
                  <a:schemeClr val="accent2">
                    <a:lumMod val="75000"/>
                  </a:schemeClr>
                </a:solidFill>
              </a:rPr>
              <a:t>Resources</a:t>
            </a:r>
            <a:r>
              <a:rPr lang="cs-CZ" sz="41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en-GB" dirty="0" smtClean="0"/>
              <a:t>Learning</a:t>
            </a:r>
            <a:r>
              <a:rPr lang="en-GB" dirty="0"/>
              <a:t>, Teaching, assessment (2001). Cambridge: CUP.</a:t>
            </a:r>
          </a:p>
          <a:p>
            <a:r>
              <a:rPr lang="en-GB" dirty="0"/>
              <a:t>Harmer, J. (2002). The Practice of English Language Teaching. Harlow: Longman</a:t>
            </a:r>
            <a:r>
              <a:rPr lang="en-GB" dirty="0" smtClean="0"/>
              <a:t>.</a:t>
            </a:r>
          </a:p>
          <a:p>
            <a:r>
              <a:rPr lang="en-US" dirty="0" smtClean="0"/>
              <a:t>Harmer, J. (2008). How to teach English.</a:t>
            </a:r>
            <a:r>
              <a:rPr lang="en-GB" dirty="0"/>
              <a:t> Harlow: Longman.</a:t>
            </a:r>
          </a:p>
          <a:p>
            <a:r>
              <a:rPr lang="en-US" dirty="0" smtClean="0"/>
              <a:t>Oxford, R.L. ( 2001) Language learning styles and strategies. In </a:t>
            </a:r>
            <a:r>
              <a:rPr lang="en-US" dirty="0" err="1" smtClean="0"/>
              <a:t>Celce</a:t>
            </a:r>
            <a:r>
              <a:rPr lang="en-US" dirty="0" smtClean="0"/>
              <a:t>-Murcia, M. Teaching English as a Second or Foreign Language. 3</a:t>
            </a:r>
            <a:r>
              <a:rPr lang="en-US" baseline="30000" dirty="0" smtClean="0"/>
              <a:t>rd</a:t>
            </a:r>
            <a:r>
              <a:rPr lang="en-US" dirty="0" smtClean="0"/>
              <a:t> ed., </a:t>
            </a:r>
            <a:r>
              <a:rPr lang="en-US" dirty="0" err="1" smtClean="0"/>
              <a:t>Heinle</a:t>
            </a:r>
            <a:r>
              <a:rPr lang="en-US" dirty="0" smtClean="0"/>
              <a:t> ELT. Pp 359-366</a:t>
            </a:r>
            <a:endParaRPr lang="en-GB" dirty="0"/>
          </a:p>
          <a:p>
            <a:r>
              <a:rPr lang="en-GB" dirty="0"/>
              <a:t>Scrivener, J. (2005). Learning Teaching. Oxford: Macmillan.</a:t>
            </a:r>
          </a:p>
          <a:p>
            <a:r>
              <a:rPr lang="en-GB" dirty="0"/>
              <a:t>Sternberg, R.J. and Kaufman, J.C. (Eds.). 2002. </a:t>
            </a:r>
            <a:r>
              <a:rPr lang="en-GB" i="1" dirty="0"/>
              <a:t>The evolution of intelligence. </a:t>
            </a:r>
            <a:r>
              <a:rPr lang="en-GB" dirty="0"/>
              <a:t>Mahwah, N. J.: L. Erlbaum Associates.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8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Individual </a:t>
            </a:r>
            <a:r>
              <a:rPr lang="en-GB" b="1" dirty="0" smtClean="0"/>
              <a:t>differences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reasons </a:t>
            </a:r>
            <a:r>
              <a:rPr lang="en-GB" dirty="0"/>
              <a:t>for learning the L, </a:t>
            </a:r>
            <a:endParaRPr lang="cs-CZ" dirty="0"/>
          </a:p>
          <a:p>
            <a:r>
              <a:rPr lang="en-GB" dirty="0"/>
              <a:t>linguistic level/competence, </a:t>
            </a:r>
            <a:endParaRPr lang="cs-CZ" dirty="0"/>
          </a:p>
          <a:p>
            <a:r>
              <a:rPr lang="en-GB" dirty="0"/>
              <a:t>previous learning experiences, </a:t>
            </a:r>
            <a:endParaRPr lang="cs-CZ" dirty="0"/>
          </a:p>
          <a:p>
            <a:r>
              <a:rPr lang="en-GB" dirty="0"/>
              <a:t>learning styles, </a:t>
            </a:r>
            <a:endParaRPr lang="cs-CZ" dirty="0"/>
          </a:p>
          <a:p>
            <a:r>
              <a:rPr lang="en-GB" dirty="0"/>
              <a:t>skills and aptitudes, memory, </a:t>
            </a:r>
            <a:endParaRPr lang="cs-CZ" dirty="0"/>
          </a:p>
          <a:p>
            <a:r>
              <a:rPr lang="en-GB" dirty="0"/>
              <a:t>motivation, </a:t>
            </a:r>
            <a:endParaRPr lang="cs-CZ" dirty="0"/>
          </a:p>
          <a:p>
            <a:r>
              <a:rPr lang="en-GB" dirty="0"/>
              <a:t>intelligence, </a:t>
            </a:r>
            <a:endParaRPr lang="cs-CZ" dirty="0"/>
          </a:p>
          <a:p>
            <a:r>
              <a:rPr lang="en-GB" dirty="0"/>
              <a:t>speeds of working and learning, preferences for working with others or individually, topics the learner find interesting, etc. </a:t>
            </a:r>
            <a:r>
              <a:rPr lang="en-GB" sz="2400" dirty="0"/>
              <a:t>(partially adopted from Scrivener, </a:t>
            </a:r>
            <a:r>
              <a:rPr lang="en-GB" sz="2400" dirty="0" smtClean="0"/>
              <a:t>2005</a:t>
            </a:r>
            <a:r>
              <a:rPr lang="cs-CZ" sz="2400" dirty="0" smtClean="0"/>
              <a:t>:</a:t>
            </a:r>
            <a:r>
              <a:rPr lang="en-GB" sz="2400" dirty="0" smtClean="0"/>
              <a:t> </a:t>
            </a:r>
            <a:r>
              <a:rPr lang="en-GB" sz="2400" dirty="0"/>
              <a:t>63);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71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focus</a:t>
            </a:r>
            <a:r>
              <a:rPr lang="cs-CZ" b="1" dirty="0"/>
              <a:t> 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Age ( children, adolescents, adults, levels)</a:t>
            </a:r>
          </a:p>
          <a:p>
            <a:r>
              <a:rPr lang="en-US" dirty="0" smtClean="0"/>
              <a:t>Level</a:t>
            </a:r>
          </a:p>
          <a:p>
            <a:r>
              <a:rPr lang="en-US" dirty="0" smtClean="0"/>
              <a:t>Learning styles (sensory preference, personality types, aptitude) </a:t>
            </a:r>
          </a:p>
          <a:p>
            <a:r>
              <a:rPr lang="en-US" dirty="0" smtClean="0"/>
              <a:t>Learning strategies ( cognitive, metacognitive, memory-related, compensatory , affective, social) </a:t>
            </a:r>
          </a:p>
          <a:p>
            <a:r>
              <a:rPr lang="en-US" dirty="0" smtClean="0"/>
              <a:t>Motivation ( instrumental, integrative, extrinsic, intrinsic)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Age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u="sng" dirty="0" smtClean="0"/>
              <a:t>Young children (up to 9-10)</a:t>
            </a:r>
            <a:endParaRPr lang="en-US" dirty="0" smtClean="0"/>
          </a:p>
          <a:p>
            <a:r>
              <a:rPr lang="en-US" u="sng" dirty="0" smtClean="0"/>
              <a:t>Adolescents/teenagers</a:t>
            </a:r>
            <a:endParaRPr lang="en-US" dirty="0" smtClean="0"/>
          </a:p>
          <a:p>
            <a:r>
              <a:rPr lang="en-US" u="sng" dirty="0" smtClean="0"/>
              <a:t>Adult learners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Critical age (=Critical period)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Original assumption: </a:t>
            </a:r>
            <a:r>
              <a:rPr lang="en-US" i="1" dirty="0" smtClean="0">
                <a:solidFill>
                  <a:srgbClr val="FF0000"/>
                </a:solidFill>
              </a:rPr>
              <a:t>there is a biologically determined period in which it is easier to acquire a language. After this age period the acquisition becomes more and more difficult.</a:t>
            </a:r>
          </a:p>
          <a:p>
            <a:r>
              <a:rPr lang="en-US" dirty="0" smtClean="0"/>
              <a:t>It has been empirically proved that </a:t>
            </a:r>
            <a:r>
              <a:rPr lang="en-US" b="1" dirty="0" smtClean="0"/>
              <a:t>native</a:t>
            </a:r>
            <a:r>
              <a:rPr lang="cs-CZ" b="1" dirty="0" smtClean="0"/>
              <a:t>-</a:t>
            </a:r>
            <a:r>
              <a:rPr lang="cs-CZ" b="1" dirty="0" err="1" smtClean="0"/>
              <a:t>like</a:t>
            </a:r>
            <a:r>
              <a:rPr lang="en-US" b="1" dirty="0" smtClean="0"/>
              <a:t> pronunciation</a:t>
            </a:r>
            <a:r>
              <a:rPr lang="en-US" dirty="0" smtClean="0"/>
              <a:t> is best achieved if the child starts learning L2 </a:t>
            </a:r>
            <a:r>
              <a:rPr lang="en-US" b="1" dirty="0" smtClean="0"/>
              <a:t>before the age of 6 </a:t>
            </a:r>
            <a:r>
              <a:rPr lang="en-US" dirty="0" smtClean="0"/>
              <a:t>and worst if the child starts </a:t>
            </a:r>
            <a:r>
              <a:rPr lang="en-US" b="1" dirty="0" smtClean="0"/>
              <a:t>after the age of 13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sz="2600" dirty="0" smtClean="0"/>
              <a:t>(</a:t>
            </a:r>
            <a:r>
              <a:rPr lang="cs-CZ" sz="2600" dirty="0" err="1" smtClean="0"/>
              <a:t>Asher</a:t>
            </a:r>
            <a:r>
              <a:rPr lang="cs-CZ" sz="2600" dirty="0" smtClean="0"/>
              <a:t> and </a:t>
            </a:r>
            <a:r>
              <a:rPr lang="cs-CZ" sz="2600" dirty="0" err="1" smtClean="0"/>
              <a:t>Garcia</a:t>
            </a:r>
            <a:r>
              <a:rPr lang="cs-CZ" sz="2600" dirty="0" smtClean="0"/>
              <a:t>, 1969 as </a:t>
            </a:r>
            <a:r>
              <a:rPr lang="cs-CZ" sz="2600" dirty="0" err="1" smtClean="0"/>
              <a:t>cited</a:t>
            </a:r>
            <a:r>
              <a:rPr lang="cs-CZ" sz="2600" dirty="0" smtClean="0"/>
              <a:t> in </a:t>
            </a:r>
            <a:r>
              <a:rPr lang="cs-CZ" sz="2600" dirty="0" err="1" smtClean="0"/>
              <a:t>Najvar</a:t>
            </a:r>
            <a:r>
              <a:rPr lang="cs-CZ" sz="2600" dirty="0" smtClean="0"/>
              <a:t> 2010:33)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74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Young </a:t>
            </a:r>
            <a:r>
              <a:rPr lang="cs-CZ" u="sng" dirty="0" err="1" smtClean="0"/>
              <a:t>learners</a:t>
            </a:r>
            <a:r>
              <a:rPr lang="en-GB" u="sng" dirty="0" smtClean="0"/>
              <a:t> </a:t>
            </a:r>
            <a:r>
              <a:rPr lang="en-GB" u="sng" dirty="0"/>
              <a:t>(up to 9-10)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Respond to meaning even if they do not understand individual word;</a:t>
            </a:r>
          </a:p>
          <a:p>
            <a:pPr lvl="0"/>
            <a:r>
              <a:rPr lang="en-US" dirty="0" smtClean="0"/>
              <a:t>Learn indirectly rather than directly – take in information from all sides; imitate, memorize</a:t>
            </a:r>
          </a:p>
          <a:p>
            <a:pPr lvl="0"/>
            <a:r>
              <a:rPr lang="en-US" dirty="0" smtClean="0"/>
              <a:t>Their understanding also comes from what they see and hear, touch, interact with;</a:t>
            </a:r>
          </a:p>
          <a:p>
            <a:pPr lvl="0"/>
            <a:r>
              <a:rPr lang="en-US" dirty="0" smtClean="0"/>
              <a:t>Display enthusiasm for learning and curiosity </a:t>
            </a:r>
          </a:p>
          <a:p>
            <a:pPr lvl="0"/>
            <a:r>
              <a:rPr lang="en-US" dirty="0" smtClean="0"/>
              <a:t>Are keen to talk themselves (about themselves);</a:t>
            </a:r>
          </a:p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r>
              <a:rPr lang="en-US" dirty="0" smtClean="0"/>
              <a:t> Have a limited attention span (10 minutes)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GB" i="1" u="sng" dirty="0"/>
              <a:t>Advice:</a:t>
            </a:r>
            <a:r>
              <a:rPr lang="en-GB" dirty="0"/>
              <a:t> change the activities to provide a variety of sources, work with the pupils individually and in groups, adjust the look of the classroom to fit the needs of the learners</a:t>
            </a:r>
            <a:r>
              <a:rPr lang="en-GB" dirty="0" smtClean="0"/>
              <a:t>;</a:t>
            </a:r>
            <a:endParaRPr lang="cs-CZ" dirty="0" smtClean="0"/>
          </a:p>
          <a:p>
            <a:r>
              <a:rPr lang="en-GB" dirty="0" smtClean="0"/>
              <a:t>as </a:t>
            </a:r>
            <a:r>
              <a:rPr lang="en-GB" dirty="0"/>
              <a:t>children like discovering things and have imagination, get them involved in puzzle-like activities, games, physical movement and songs; </a:t>
            </a:r>
            <a:r>
              <a:rPr lang="cs-CZ" dirty="0" err="1" smtClean="0"/>
              <a:t>pictures</a:t>
            </a:r>
            <a:r>
              <a:rPr lang="cs-CZ" dirty="0" smtClean="0"/>
              <a:t>, </a:t>
            </a:r>
            <a:r>
              <a:rPr lang="cs-CZ" dirty="0" err="1" smtClean="0"/>
              <a:t>stories</a:t>
            </a:r>
            <a:r>
              <a:rPr lang="cs-CZ" dirty="0" smtClean="0"/>
              <a:t>, </a:t>
            </a:r>
            <a:r>
              <a:rPr lang="cs-CZ" dirty="0" err="1" smtClean="0"/>
              <a:t>rhymes</a:t>
            </a:r>
            <a:r>
              <a:rPr lang="cs-CZ" dirty="0" smtClean="0"/>
              <a:t>, </a:t>
            </a:r>
            <a:r>
              <a:rPr lang="cs-CZ" dirty="0" err="1" smtClean="0"/>
              <a:t>chants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02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Have more than one student at the board at the same time</a:t>
            </a:r>
          </a:p>
          <a:p>
            <a:pPr marL="0" indent="0">
              <a:buNone/>
            </a:pPr>
            <a:r>
              <a:rPr lang="en-GB" dirty="0" smtClean="0"/>
              <a:t>Use choral work</a:t>
            </a:r>
          </a:p>
          <a:p>
            <a:pPr marL="0" indent="0">
              <a:buNone/>
            </a:pPr>
            <a:r>
              <a:rPr lang="en-GB" dirty="0" smtClean="0"/>
              <a:t>Do plays</a:t>
            </a:r>
          </a:p>
          <a:p>
            <a:pPr marL="0" indent="0">
              <a:buNone/>
            </a:pPr>
            <a:r>
              <a:rPr lang="en-GB" dirty="0" smtClean="0"/>
              <a:t>Read loud student compositions</a:t>
            </a:r>
          </a:p>
          <a:p>
            <a:pPr marL="0" indent="0">
              <a:buNone/>
            </a:pPr>
            <a:r>
              <a:rPr lang="en-GB" dirty="0" smtClean="0"/>
              <a:t>Prepare video clips in advance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1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Adolescents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Opinions differ; adolescents making difficult learners x being the best language learners (the L1 – a well comprehended system, both imaginative + abstract thinking, great potential for creativity, passionate commitment to things which interest them, speed, humour…</a:t>
            </a:r>
            <a:endParaRPr lang="cs-CZ" dirty="0"/>
          </a:p>
          <a:p>
            <a:r>
              <a:rPr lang="en-GB" dirty="0"/>
              <a:t>Possible problems – peer approval important, sometimes problems with discipline, motivation;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73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17271</TotalTime>
  <Words>736</Words>
  <Application>Microsoft Office PowerPoint</Application>
  <PresentationFormat>Předvádění na obrazovce (4:3)</PresentationFormat>
  <Paragraphs>70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Learner variables</vt:lpstr>
      <vt:lpstr>Individual differences</vt:lpstr>
      <vt:lpstr>We will focus on</vt:lpstr>
      <vt:lpstr>Age </vt:lpstr>
      <vt:lpstr>Critical age (=Critical period) </vt:lpstr>
      <vt:lpstr>Young learners (up to 9-10) </vt:lpstr>
      <vt:lpstr>Prezentace aplikace PowerPoint</vt:lpstr>
      <vt:lpstr>Prezentace aplikace PowerPoint</vt:lpstr>
      <vt:lpstr>Adolescents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Theories of Language Learning</dc:title>
  <dc:creator>Mgr. Jana Richterová</dc:creator>
  <cp:lastModifiedBy>Petra Peldová</cp:lastModifiedBy>
  <cp:revision>103</cp:revision>
  <cp:lastPrinted>2017-10-12T06:37:36Z</cp:lastPrinted>
  <dcterms:created xsi:type="dcterms:W3CDTF">2014-10-17T08:59:24Z</dcterms:created>
  <dcterms:modified xsi:type="dcterms:W3CDTF">2021-04-19T08:34:59Z</dcterms:modified>
</cp:coreProperties>
</file>