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8" r:id="rId2"/>
    <p:sldId id="314" r:id="rId3"/>
    <p:sldId id="315" r:id="rId4"/>
    <p:sldId id="316" r:id="rId5"/>
    <p:sldId id="320" r:id="rId6"/>
    <p:sldId id="317" r:id="rId7"/>
    <p:sldId id="318" r:id="rId8"/>
    <p:sldId id="282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0118" autoAdjust="0"/>
  </p:normalViewPr>
  <p:slideViewPr>
    <p:cSldViewPr>
      <p:cViewPr varScale="1">
        <p:scale>
          <a:sx n="58" d="100"/>
          <a:sy n="58" d="100"/>
        </p:scale>
        <p:origin x="3144" y="6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1DA038-1897-4F20-AE27-A8F26A82EC4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4A68DA3-D27F-4B45-A974-8FCCFAB0D815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dirty="0" smtClean="0"/>
            <a:t>Sensory</a:t>
          </a:r>
          <a:endParaRPr lang="en-US" dirty="0"/>
        </a:p>
      </dgm:t>
    </dgm:pt>
    <dgm:pt modelId="{C49DED40-85DD-4853-BEF4-688FA78F335B}" type="parTrans" cxnId="{24A52DBE-C996-49C8-8280-68D20D8586FC}">
      <dgm:prSet/>
      <dgm:spPr/>
      <dgm:t>
        <a:bodyPr/>
        <a:lstStyle/>
        <a:p>
          <a:endParaRPr lang="en-US"/>
        </a:p>
      </dgm:t>
    </dgm:pt>
    <dgm:pt modelId="{197C28F1-1B94-44F4-A612-699E42952A47}" type="sibTrans" cxnId="{24A52DBE-C996-49C8-8280-68D20D8586FC}">
      <dgm:prSet/>
      <dgm:spPr/>
      <dgm:t>
        <a:bodyPr/>
        <a:lstStyle/>
        <a:p>
          <a:endParaRPr lang="en-US"/>
        </a:p>
      </dgm:t>
    </dgm:pt>
    <dgm:pt modelId="{2AFA21D0-3AF6-4F68-9B66-EC63DD443B0E}">
      <dgm:prSet phldrT="[Text]"/>
      <dgm:spPr>
        <a:solidFill>
          <a:srgbClr val="FFFF00"/>
        </a:solidFill>
      </dgm:spPr>
      <dgm:t>
        <a:bodyPr/>
        <a:lstStyle/>
        <a:p>
          <a:r>
            <a:rPr lang="cs-CZ" dirty="0" smtClean="0"/>
            <a:t>Personality</a:t>
          </a:r>
          <a:endParaRPr lang="en-US" dirty="0"/>
        </a:p>
      </dgm:t>
    </dgm:pt>
    <dgm:pt modelId="{B9F5AF5A-7FAB-481A-BFF5-EA6F8E132D3D}" type="parTrans" cxnId="{14C4DB16-0EA8-4B44-8ACB-B75790D8DB86}">
      <dgm:prSet/>
      <dgm:spPr/>
      <dgm:t>
        <a:bodyPr/>
        <a:lstStyle/>
        <a:p>
          <a:endParaRPr lang="en-US"/>
        </a:p>
      </dgm:t>
    </dgm:pt>
    <dgm:pt modelId="{3A60DE69-DCE9-46CA-ADB3-A9A7A4FC5E52}" type="sibTrans" cxnId="{14C4DB16-0EA8-4B44-8ACB-B75790D8DB86}">
      <dgm:prSet/>
      <dgm:spPr/>
      <dgm:t>
        <a:bodyPr/>
        <a:lstStyle/>
        <a:p>
          <a:endParaRPr lang="en-US"/>
        </a:p>
      </dgm:t>
    </dgm:pt>
    <dgm:pt modelId="{871C09FA-510D-4370-AACB-DC138F152729}">
      <dgm:prSet phldrT="[Text]"/>
      <dgm:spPr>
        <a:solidFill>
          <a:schemeClr val="accent5">
            <a:lumMod val="75000"/>
            <a:alpha val="50000"/>
          </a:schemeClr>
        </a:solidFill>
      </dgm:spPr>
      <dgm:t>
        <a:bodyPr/>
        <a:lstStyle/>
        <a:p>
          <a:r>
            <a:rPr lang="en-GB" noProof="0" dirty="0" smtClean="0"/>
            <a:t>Aptitude</a:t>
          </a:r>
          <a:endParaRPr lang="en-GB" noProof="0" dirty="0"/>
        </a:p>
      </dgm:t>
    </dgm:pt>
    <dgm:pt modelId="{4BEC3B36-C497-4104-95E7-86A23CA2E7BC}" type="parTrans" cxnId="{42B81244-6217-4587-88F8-5DDA146A5D2A}">
      <dgm:prSet/>
      <dgm:spPr/>
      <dgm:t>
        <a:bodyPr/>
        <a:lstStyle/>
        <a:p>
          <a:endParaRPr lang="en-US"/>
        </a:p>
      </dgm:t>
    </dgm:pt>
    <dgm:pt modelId="{226A148B-4035-4613-B7EC-15D23D7ED7DA}" type="sibTrans" cxnId="{42B81244-6217-4587-88F8-5DDA146A5D2A}">
      <dgm:prSet/>
      <dgm:spPr/>
      <dgm:t>
        <a:bodyPr/>
        <a:lstStyle/>
        <a:p>
          <a:endParaRPr lang="en-US"/>
        </a:p>
      </dgm:t>
    </dgm:pt>
    <dgm:pt modelId="{1449AF01-25ED-47BE-BD18-0B563B60021A}" type="pres">
      <dgm:prSet presAssocID="{851DA038-1897-4F20-AE27-A8F26A82EC41}" presName="compositeShape" presStyleCnt="0">
        <dgm:presLayoutVars>
          <dgm:chMax val="7"/>
          <dgm:dir/>
          <dgm:resizeHandles val="exact"/>
        </dgm:presLayoutVars>
      </dgm:prSet>
      <dgm:spPr/>
    </dgm:pt>
    <dgm:pt modelId="{B72B7626-1BB9-4C1C-8AD1-7F27CD659A8C}" type="pres">
      <dgm:prSet presAssocID="{74A68DA3-D27F-4B45-A974-8FCCFAB0D815}" presName="circ1" presStyleLbl="vennNode1" presStyleIdx="0" presStyleCnt="3"/>
      <dgm:spPr/>
      <dgm:t>
        <a:bodyPr/>
        <a:lstStyle/>
        <a:p>
          <a:endParaRPr lang="en-US"/>
        </a:p>
      </dgm:t>
    </dgm:pt>
    <dgm:pt modelId="{23691767-7F88-4593-B63E-CCA8037A3C51}" type="pres">
      <dgm:prSet presAssocID="{74A68DA3-D27F-4B45-A974-8FCCFAB0D81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BE36DA-C0CF-4D43-839A-40BB5D78D6E4}" type="pres">
      <dgm:prSet presAssocID="{2AFA21D0-3AF6-4F68-9B66-EC63DD443B0E}" presName="circ2" presStyleLbl="vennNode1" presStyleIdx="1" presStyleCnt="3"/>
      <dgm:spPr/>
      <dgm:t>
        <a:bodyPr/>
        <a:lstStyle/>
        <a:p>
          <a:endParaRPr lang="en-GB"/>
        </a:p>
      </dgm:t>
    </dgm:pt>
    <dgm:pt modelId="{3E3F096D-32C6-4A06-8154-124C70D8EFF2}" type="pres">
      <dgm:prSet presAssocID="{2AFA21D0-3AF6-4F68-9B66-EC63DD443B0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2CAD3E-55E9-4BA6-9A93-6B6CCA45D0EF}" type="pres">
      <dgm:prSet presAssocID="{871C09FA-510D-4370-AACB-DC138F152729}" presName="circ3" presStyleLbl="vennNode1" presStyleIdx="2" presStyleCnt="3"/>
      <dgm:spPr/>
      <dgm:t>
        <a:bodyPr/>
        <a:lstStyle/>
        <a:p>
          <a:endParaRPr lang="en-US"/>
        </a:p>
      </dgm:t>
    </dgm:pt>
    <dgm:pt modelId="{505325C0-1CB2-4FD8-8368-8F5F520CEC53}" type="pres">
      <dgm:prSet presAssocID="{871C09FA-510D-4370-AACB-DC138F15272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4D5BD5-A04B-48BE-A352-BBA761D2830B}" type="presOf" srcId="{74A68DA3-D27F-4B45-A974-8FCCFAB0D815}" destId="{23691767-7F88-4593-B63E-CCA8037A3C51}" srcOrd="1" destOrd="0" presId="urn:microsoft.com/office/officeart/2005/8/layout/venn1"/>
    <dgm:cxn modelId="{8B9A5641-ADFE-487C-B53C-41E43572E859}" type="presOf" srcId="{2AFA21D0-3AF6-4F68-9B66-EC63DD443B0E}" destId="{7BBE36DA-C0CF-4D43-839A-40BB5D78D6E4}" srcOrd="0" destOrd="0" presId="urn:microsoft.com/office/officeart/2005/8/layout/venn1"/>
    <dgm:cxn modelId="{A444A8D7-617D-4CC3-AC34-E3C6A26BEF4F}" type="presOf" srcId="{851DA038-1897-4F20-AE27-A8F26A82EC41}" destId="{1449AF01-25ED-47BE-BD18-0B563B60021A}" srcOrd="0" destOrd="0" presId="urn:microsoft.com/office/officeart/2005/8/layout/venn1"/>
    <dgm:cxn modelId="{91978951-E69A-49B8-8D81-84D816346C4A}" type="presOf" srcId="{871C09FA-510D-4370-AACB-DC138F152729}" destId="{505325C0-1CB2-4FD8-8368-8F5F520CEC53}" srcOrd="1" destOrd="0" presId="urn:microsoft.com/office/officeart/2005/8/layout/venn1"/>
    <dgm:cxn modelId="{42B81244-6217-4587-88F8-5DDA146A5D2A}" srcId="{851DA038-1897-4F20-AE27-A8F26A82EC41}" destId="{871C09FA-510D-4370-AACB-DC138F152729}" srcOrd="2" destOrd="0" parTransId="{4BEC3B36-C497-4104-95E7-86A23CA2E7BC}" sibTransId="{226A148B-4035-4613-B7EC-15D23D7ED7DA}"/>
    <dgm:cxn modelId="{F0E85C18-1D43-46E8-B98E-A06764D0DCFE}" type="presOf" srcId="{871C09FA-510D-4370-AACB-DC138F152729}" destId="{2A2CAD3E-55E9-4BA6-9A93-6B6CCA45D0EF}" srcOrd="0" destOrd="0" presId="urn:microsoft.com/office/officeart/2005/8/layout/venn1"/>
    <dgm:cxn modelId="{0A9E630F-A14B-4CFE-863A-1B6F38FB65FE}" type="presOf" srcId="{74A68DA3-D27F-4B45-A974-8FCCFAB0D815}" destId="{B72B7626-1BB9-4C1C-8AD1-7F27CD659A8C}" srcOrd="0" destOrd="0" presId="urn:microsoft.com/office/officeart/2005/8/layout/venn1"/>
    <dgm:cxn modelId="{14C4DB16-0EA8-4B44-8ACB-B75790D8DB86}" srcId="{851DA038-1897-4F20-AE27-A8F26A82EC41}" destId="{2AFA21D0-3AF6-4F68-9B66-EC63DD443B0E}" srcOrd="1" destOrd="0" parTransId="{B9F5AF5A-7FAB-481A-BFF5-EA6F8E132D3D}" sibTransId="{3A60DE69-DCE9-46CA-ADB3-A9A7A4FC5E52}"/>
    <dgm:cxn modelId="{9118F14D-889C-4A4F-BE34-23890FF584A0}" type="presOf" srcId="{2AFA21D0-3AF6-4F68-9B66-EC63DD443B0E}" destId="{3E3F096D-32C6-4A06-8154-124C70D8EFF2}" srcOrd="1" destOrd="0" presId="urn:microsoft.com/office/officeart/2005/8/layout/venn1"/>
    <dgm:cxn modelId="{24A52DBE-C996-49C8-8280-68D20D8586FC}" srcId="{851DA038-1897-4F20-AE27-A8F26A82EC41}" destId="{74A68DA3-D27F-4B45-A974-8FCCFAB0D815}" srcOrd="0" destOrd="0" parTransId="{C49DED40-85DD-4853-BEF4-688FA78F335B}" sibTransId="{197C28F1-1B94-44F4-A612-699E42952A47}"/>
    <dgm:cxn modelId="{5A0CEE42-46BD-46BB-8020-597E841EED8B}" type="presParOf" srcId="{1449AF01-25ED-47BE-BD18-0B563B60021A}" destId="{B72B7626-1BB9-4C1C-8AD1-7F27CD659A8C}" srcOrd="0" destOrd="0" presId="urn:microsoft.com/office/officeart/2005/8/layout/venn1"/>
    <dgm:cxn modelId="{7F118D4E-E02F-491C-9814-985E2FDB4E6C}" type="presParOf" srcId="{1449AF01-25ED-47BE-BD18-0B563B60021A}" destId="{23691767-7F88-4593-B63E-CCA8037A3C51}" srcOrd="1" destOrd="0" presId="urn:microsoft.com/office/officeart/2005/8/layout/venn1"/>
    <dgm:cxn modelId="{1ECEB58F-BD0D-45CD-A946-E72BBF0706C5}" type="presParOf" srcId="{1449AF01-25ED-47BE-BD18-0B563B60021A}" destId="{7BBE36DA-C0CF-4D43-839A-40BB5D78D6E4}" srcOrd="2" destOrd="0" presId="urn:microsoft.com/office/officeart/2005/8/layout/venn1"/>
    <dgm:cxn modelId="{023B757E-7B79-4D4A-85EF-72A9C57F1863}" type="presParOf" srcId="{1449AF01-25ED-47BE-BD18-0B563B60021A}" destId="{3E3F096D-32C6-4A06-8154-124C70D8EFF2}" srcOrd="3" destOrd="0" presId="urn:microsoft.com/office/officeart/2005/8/layout/venn1"/>
    <dgm:cxn modelId="{FC17BC48-C8A1-4E4F-AAF1-66BFD5679987}" type="presParOf" srcId="{1449AF01-25ED-47BE-BD18-0B563B60021A}" destId="{2A2CAD3E-55E9-4BA6-9A93-6B6CCA45D0EF}" srcOrd="4" destOrd="0" presId="urn:microsoft.com/office/officeart/2005/8/layout/venn1"/>
    <dgm:cxn modelId="{58E28337-6808-4C16-9B3E-78507CA7E3D2}" type="presParOf" srcId="{1449AF01-25ED-47BE-BD18-0B563B60021A}" destId="{505325C0-1CB2-4FD8-8368-8F5F520CEC5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42C7E3-ABD4-47F9-89A5-DE154A8FF0E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EC5955C-2B6A-4039-A68C-0EFEDDA5CC94}">
      <dgm:prSet phldrT="[Text]"/>
      <dgm:spPr/>
      <dgm:t>
        <a:bodyPr/>
        <a:lstStyle/>
        <a:p>
          <a:r>
            <a:rPr lang="en-US" dirty="0" smtClean="0"/>
            <a:t>MBTI</a:t>
          </a:r>
          <a:endParaRPr lang="en-GB" dirty="0"/>
        </a:p>
      </dgm:t>
    </dgm:pt>
    <dgm:pt modelId="{7849BB50-FDF0-4B3A-A855-47C1089DB052}" type="parTrans" cxnId="{7C79DEFD-509C-4E4E-9C32-44C40E69ED21}">
      <dgm:prSet/>
      <dgm:spPr/>
      <dgm:t>
        <a:bodyPr/>
        <a:lstStyle/>
        <a:p>
          <a:endParaRPr lang="en-GB"/>
        </a:p>
      </dgm:t>
    </dgm:pt>
    <dgm:pt modelId="{28A1CFFA-34F6-4D84-896E-3B20E905A489}" type="sibTrans" cxnId="{7C79DEFD-509C-4E4E-9C32-44C40E69ED21}">
      <dgm:prSet/>
      <dgm:spPr/>
      <dgm:t>
        <a:bodyPr/>
        <a:lstStyle/>
        <a:p>
          <a:endParaRPr lang="en-GB"/>
        </a:p>
      </dgm:t>
    </dgm:pt>
    <dgm:pt modelId="{8BA3A3A3-51E6-46A8-BB24-85490AC3AFFF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b="1" dirty="0" err="1" smtClean="0">
              <a:solidFill>
                <a:schemeClr val="bg1"/>
              </a:solidFill>
            </a:rPr>
            <a:t>How</a:t>
          </a:r>
          <a:r>
            <a:rPr lang="cs-CZ" b="1" dirty="0" smtClean="0">
              <a:solidFill>
                <a:schemeClr val="bg1"/>
              </a:solidFill>
            </a:rPr>
            <a:t> </a:t>
          </a:r>
          <a:r>
            <a:rPr lang="cs-CZ" b="1" dirty="0" err="1" smtClean="0">
              <a:solidFill>
                <a:schemeClr val="bg1"/>
              </a:solidFill>
            </a:rPr>
            <a:t>you</a:t>
          </a:r>
          <a:r>
            <a:rPr lang="cs-CZ" b="1" dirty="0" smtClean="0">
              <a:solidFill>
                <a:schemeClr val="bg1"/>
              </a:solidFill>
            </a:rPr>
            <a:t> </a:t>
          </a:r>
          <a:r>
            <a:rPr lang="cs-CZ" b="1" dirty="0" err="1" smtClean="0">
              <a:solidFill>
                <a:schemeClr val="bg1"/>
              </a:solidFill>
            </a:rPr>
            <a:t>relate</a:t>
          </a:r>
          <a:r>
            <a:rPr lang="cs-CZ" b="1" dirty="0" smtClean="0">
              <a:solidFill>
                <a:schemeClr val="bg1"/>
              </a:solidFill>
            </a:rPr>
            <a:t> to </a:t>
          </a:r>
          <a:r>
            <a:rPr lang="cs-CZ" b="1" dirty="0" err="1" smtClean="0">
              <a:solidFill>
                <a:schemeClr val="bg1"/>
              </a:solidFill>
            </a:rPr>
            <a:t>the</a:t>
          </a:r>
          <a:r>
            <a:rPr lang="cs-CZ" b="1" dirty="0" smtClean="0">
              <a:solidFill>
                <a:schemeClr val="bg1"/>
              </a:solidFill>
            </a:rPr>
            <a:t> </a:t>
          </a:r>
          <a:r>
            <a:rPr lang="cs-CZ" b="1" dirty="0" err="1" smtClean="0">
              <a:solidFill>
                <a:schemeClr val="bg1"/>
              </a:solidFill>
            </a:rPr>
            <a:t>world</a:t>
          </a:r>
          <a:endParaRPr lang="cs-CZ" b="1" dirty="0" smtClean="0">
            <a:solidFill>
              <a:schemeClr val="bg1"/>
            </a:solidFill>
          </a:endParaRPr>
        </a:p>
        <a:p>
          <a:r>
            <a:rPr lang="cs-CZ" dirty="0" smtClean="0"/>
            <a:t>Extrovert x </a:t>
          </a:r>
          <a:r>
            <a:rPr lang="en-GB" noProof="0" dirty="0" smtClean="0"/>
            <a:t>introvert</a:t>
          </a:r>
          <a:endParaRPr lang="en-GB" noProof="0" dirty="0"/>
        </a:p>
      </dgm:t>
    </dgm:pt>
    <dgm:pt modelId="{FF291611-D9F7-4A6D-8EB4-3510962A647B}" type="parTrans" cxnId="{FE46AF73-88F5-4421-BBA9-3F998987E847}">
      <dgm:prSet/>
      <dgm:spPr/>
      <dgm:t>
        <a:bodyPr/>
        <a:lstStyle/>
        <a:p>
          <a:endParaRPr lang="en-GB"/>
        </a:p>
      </dgm:t>
    </dgm:pt>
    <dgm:pt modelId="{C149F010-1373-48E0-8456-6ACF35D1B38A}" type="sibTrans" cxnId="{FE46AF73-88F5-4421-BBA9-3F998987E847}">
      <dgm:prSet/>
      <dgm:spPr/>
      <dgm:t>
        <a:bodyPr/>
        <a:lstStyle/>
        <a:p>
          <a:endParaRPr lang="en-GB"/>
        </a:p>
      </dgm:t>
    </dgm:pt>
    <dgm:pt modelId="{044394F3-B159-4D0D-953D-F202DA17B267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b="1" dirty="0" err="1" smtClean="0"/>
            <a:t>How</a:t>
          </a:r>
          <a:r>
            <a:rPr lang="cs-CZ" b="1" dirty="0" smtClean="0"/>
            <a:t> </a:t>
          </a:r>
          <a:r>
            <a:rPr lang="cs-CZ" b="1" dirty="0" err="1" smtClean="0"/>
            <a:t>you</a:t>
          </a:r>
          <a:r>
            <a:rPr lang="cs-CZ" b="1" dirty="0" smtClean="0"/>
            <a:t> </a:t>
          </a:r>
          <a:r>
            <a:rPr lang="cs-CZ" b="1" dirty="0" err="1" smtClean="0"/>
            <a:t>take</a:t>
          </a:r>
          <a:r>
            <a:rPr lang="cs-CZ" b="1" dirty="0" smtClean="0"/>
            <a:t> in </a:t>
          </a:r>
          <a:r>
            <a:rPr lang="cs-CZ" b="1" dirty="0" err="1" smtClean="0"/>
            <a:t>information</a:t>
          </a:r>
          <a:endParaRPr lang="cs-CZ" b="1" dirty="0" smtClean="0"/>
        </a:p>
        <a:p>
          <a:r>
            <a:rPr lang="cs-CZ" dirty="0" err="1" smtClean="0"/>
            <a:t>Sensing</a:t>
          </a:r>
          <a:r>
            <a:rPr lang="cs-CZ" dirty="0" smtClean="0"/>
            <a:t> </a:t>
          </a:r>
          <a:r>
            <a:rPr lang="cs-CZ" dirty="0" err="1" smtClean="0"/>
            <a:t>or</a:t>
          </a:r>
          <a:r>
            <a:rPr lang="cs-CZ" dirty="0" smtClean="0"/>
            <a:t> </a:t>
          </a:r>
          <a:r>
            <a:rPr lang="cs-CZ" dirty="0" err="1" smtClean="0"/>
            <a:t>iNtuiting</a:t>
          </a:r>
          <a:endParaRPr lang="en-GB" dirty="0"/>
        </a:p>
      </dgm:t>
    </dgm:pt>
    <dgm:pt modelId="{62D995DB-E330-454A-9368-BA1C3F72D765}" type="parTrans" cxnId="{17F342C3-5B3E-433D-AB90-CF015EA34D6E}">
      <dgm:prSet/>
      <dgm:spPr/>
      <dgm:t>
        <a:bodyPr/>
        <a:lstStyle/>
        <a:p>
          <a:endParaRPr lang="en-GB"/>
        </a:p>
      </dgm:t>
    </dgm:pt>
    <dgm:pt modelId="{10C5A7D9-E496-4567-BA97-2AF4F3CC3163}" type="sibTrans" cxnId="{17F342C3-5B3E-433D-AB90-CF015EA34D6E}">
      <dgm:prSet/>
      <dgm:spPr/>
      <dgm:t>
        <a:bodyPr/>
        <a:lstStyle/>
        <a:p>
          <a:endParaRPr lang="en-GB"/>
        </a:p>
      </dgm:t>
    </dgm:pt>
    <dgm:pt modelId="{AEC82986-536C-42CE-96D5-ACBDC32BAC35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b="1" dirty="0" err="1" smtClean="0"/>
            <a:t>How</a:t>
          </a:r>
          <a:r>
            <a:rPr lang="cs-CZ" b="1" dirty="0" smtClean="0"/>
            <a:t> </a:t>
          </a:r>
          <a:r>
            <a:rPr lang="cs-CZ" b="1" dirty="0" err="1" smtClean="0"/>
            <a:t>you</a:t>
          </a:r>
          <a:r>
            <a:rPr lang="cs-CZ" b="1" dirty="0" smtClean="0"/>
            <a:t> make </a:t>
          </a:r>
          <a:r>
            <a:rPr lang="cs-CZ" b="1" dirty="0" err="1" smtClean="0"/>
            <a:t>decisions</a:t>
          </a:r>
          <a:endParaRPr lang="cs-CZ" b="1" dirty="0" smtClean="0"/>
        </a:p>
        <a:p>
          <a:r>
            <a:rPr lang="cs-CZ" dirty="0" err="1" smtClean="0"/>
            <a:t>Thinking</a:t>
          </a:r>
          <a:r>
            <a:rPr lang="cs-CZ" dirty="0" smtClean="0"/>
            <a:t> </a:t>
          </a:r>
          <a:r>
            <a:rPr lang="cs-CZ" dirty="0" err="1" smtClean="0"/>
            <a:t>or</a:t>
          </a:r>
          <a:r>
            <a:rPr lang="cs-CZ" dirty="0" smtClean="0"/>
            <a:t> feeling</a:t>
          </a:r>
          <a:endParaRPr lang="en-GB" dirty="0"/>
        </a:p>
      </dgm:t>
    </dgm:pt>
    <dgm:pt modelId="{FBD597F6-F55F-4A5B-B401-73FDE7B5A39A}" type="parTrans" cxnId="{4FD5FC0A-D437-4929-A263-2C96F5FC671C}">
      <dgm:prSet/>
      <dgm:spPr/>
      <dgm:t>
        <a:bodyPr/>
        <a:lstStyle/>
        <a:p>
          <a:endParaRPr lang="en-GB"/>
        </a:p>
      </dgm:t>
    </dgm:pt>
    <dgm:pt modelId="{28F2FC79-1214-4EB5-BAFB-1B1939FF6232}" type="sibTrans" cxnId="{4FD5FC0A-D437-4929-A263-2C96F5FC671C}">
      <dgm:prSet/>
      <dgm:spPr/>
      <dgm:t>
        <a:bodyPr/>
        <a:lstStyle/>
        <a:p>
          <a:endParaRPr lang="en-GB"/>
        </a:p>
      </dgm:t>
    </dgm:pt>
    <dgm:pt modelId="{1BB0BC5C-2674-4C5B-AD60-BE77B715E6C1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b="1" dirty="0" err="1" smtClean="0"/>
            <a:t>How</a:t>
          </a:r>
          <a:r>
            <a:rPr lang="cs-CZ" b="1" dirty="0" smtClean="0"/>
            <a:t> </a:t>
          </a:r>
          <a:r>
            <a:rPr lang="cs-CZ" b="1" dirty="0" err="1" smtClean="0"/>
            <a:t>you</a:t>
          </a:r>
          <a:r>
            <a:rPr lang="cs-CZ" b="1" dirty="0" smtClean="0"/>
            <a:t> </a:t>
          </a:r>
          <a:r>
            <a:rPr lang="cs-CZ" b="1" dirty="0" err="1" smtClean="0"/>
            <a:t>manage</a:t>
          </a:r>
          <a:r>
            <a:rPr lang="cs-CZ" b="1" dirty="0" smtClean="0"/>
            <a:t> </a:t>
          </a:r>
          <a:r>
            <a:rPr lang="cs-CZ" b="1" dirty="0" err="1" smtClean="0"/>
            <a:t>your</a:t>
          </a:r>
          <a:r>
            <a:rPr lang="cs-CZ" b="1" dirty="0" smtClean="0"/>
            <a:t> </a:t>
          </a:r>
          <a:r>
            <a:rPr lang="cs-CZ" b="1" dirty="0" err="1" smtClean="0"/>
            <a:t>life</a:t>
          </a:r>
          <a:endParaRPr lang="cs-CZ" b="1" dirty="0" smtClean="0"/>
        </a:p>
        <a:p>
          <a:r>
            <a:rPr lang="cs-CZ" dirty="0" err="1" smtClean="0"/>
            <a:t>Judging</a:t>
          </a:r>
          <a:r>
            <a:rPr lang="cs-CZ" dirty="0" smtClean="0"/>
            <a:t> </a:t>
          </a:r>
          <a:r>
            <a:rPr lang="cs-CZ" dirty="0" err="1" smtClean="0"/>
            <a:t>or</a:t>
          </a:r>
          <a:r>
            <a:rPr lang="cs-CZ" dirty="0" smtClean="0"/>
            <a:t> </a:t>
          </a:r>
          <a:r>
            <a:rPr lang="cs-CZ" dirty="0" err="1" smtClean="0"/>
            <a:t>perceiving</a:t>
          </a:r>
          <a:endParaRPr lang="en-GB" dirty="0"/>
        </a:p>
      </dgm:t>
    </dgm:pt>
    <dgm:pt modelId="{5E723016-A44E-47A4-BE4A-A3AD82F5FBF0}" type="parTrans" cxnId="{0756DDD3-4E7B-4E87-8A38-13D653476593}">
      <dgm:prSet/>
      <dgm:spPr/>
      <dgm:t>
        <a:bodyPr/>
        <a:lstStyle/>
        <a:p>
          <a:endParaRPr lang="en-GB"/>
        </a:p>
      </dgm:t>
    </dgm:pt>
    <dgm:pt modelId="{8AAB286A-9932-41EC-836A-FDFB72238884}" type="sibTrans" cxnId="{0756DDD3-4E7B-4E87-8A38-13D653476593}">
      <dgm:prSet/>
      <dgm:spPr/>
      <dgm:t>
        <a:bodyPr/>
        <a:lstStyle/>
        <a:p>
          <a:endParaRPr lang="en-GB"/>
        </a:p>
      </dgm:t>
    </dgm:pt>
    <dgm:pt modelId="{CEB99552-B99F-43DC-BEDA-FAF3D1EE5BE5}" type="pres">
      <dgm:prSet presAssocID="{0242C7E3-ABD4-47F9-89A5-DE154A8FF0E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1AB6F4-5425-41F9-BB13-CD950870C2D3}" type="pres">
      <dgm:prSet presAssocID="{0242C7E3-ABD4-47F9-89A5-DE154A8FF0E9}" presName="matrix" presStyleCnt="0"/>
      <dgm:spPr/>
    </dgm:pt>
    <dgm:pt modelId="{A9CB702F-5CD9-4066-B7A0-45C719F8FF83}" type="pres">
      <dgm:prSet presAssocID="{0242C7E3-ABD4-47F9-89A5-DE154A8FF0E9}" presName="tile1" presStyleLbl="node1" presStyleIdx="0" presStyleCnt="4" custScaleX="103499" custScaleY="97893" custLinFactNeighborX="2001" custLinFactNeighborY="-1918"/>
      <dgm:spPr/>
      <dgm:t>
        <a:bodyPr/>
        <a:lstStyle/>
        <a:p>
          <a:endParaRPr lang="en-GB"/>
        </a:p>
      </dgm:t>
    </dgm:pt>
    <dgm:pt modelId="{AC19F3BB-0AA7-4A54-ACF9-0CCC3643018B}" type="pres">
      <dgm:prSet presAssocID="{0242C7E3-ABD4-47F9-89A5-DE154A8FF0E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E7ADA3-9FBA-4294-B039-62924A14715E}" type="pres">
      <dgm:prSet presAssocID="{0242C7E3-ABD4-47F9-89A5-DE154A8FF0E9}" presName="tile2" presStyleLbl="node1" presStyleIdx="1" presStyleCnt="4"/>
      <dgm:spPr/>
      <dgm:t>
        <a:bodyPr/>
        <a:lstStyle/>
        <a:p>
          <a:endParaRPr lang="en-GB"/>
        </a:p>
      </dgm:t>
    </dgm:pt>
    <dgm:pt modelId="{B605185A-BA14-48F2-9E08-B255273C1F3D}" type="pres">
      <dgm:prSet presAssocID="{0242C7E3-ABD4-47F9-89A5-DE154A8FF0E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16AF44-7040-40C1-8D75-BFD7F8A8D78E}" type="pres">
      <dgm:prSet presAssocID="{0242C7E3-ABD4-47F9-89A5-DE154A8FF0E9}" presName="tile3" presStyleLbl="node1" presStyleIdx="2" presStyleCnt="4"/>
      <dgm:spPr/>
      <dgm:t>
        <a:bodyPr/>
        <a:lstStyle/>
        <a:p>
          <a:endParaRPr lang="en-GB"/>
        </a:p>
      </dgm:t>
    </dgm:pt>
    <dgm:pt modelId="{4C19B69D-18BA-4A3E-B9BF-F26D9065660B}" type="pres">
      <dgm:prSet presAssocID="{0242C7E3-ABD4-47F9-89A5-DE154A8FF0E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A68574-D4CA-4F2A-8A4E-7C7D52B0DF5C}" type="pres">
      <dgm:prSet presAssocID="{0242C7E3-ABD4-47F9-89A5-DE154A8FF0E9}" presName="tile4" presStyleLbl="node1" presStyleIdx="3" presStyleCnt="4"/>
      <dgm:spPr/>
      <dgm:t>
        <a:bodyPr/>
        <a:lstStyle/>
        <a:p>
          <a:endParaRPr lang="en-GB"/>
        </a:p>
      </dgm:t>
    </dgm:pt>
    <dgm:pt modelId="{2882383B-C398-4C03-9E83-871900EFFA1B}" type="pres">
      <dgm:prSet presAssocID="{0242C7E3-ABD4-47F9-89A5-DE154A8FF0E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EB34D9-245D-4B05-8560-62C89101F07B}" type="pres">
      <dgm:prSet presAssocID="{0242C7E3-ABD4-47F9-89A5-DE154A8FF0E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0AA0D8B2-57B8-47CA-98F3-BA76BD9970FA}" type="presOf" srcId="{044394F3-B159-4D0D-953D-F202DA17B267}" destId="{EAE7ADA3-9FBA-4294-B039-62924A14715E}" srcOrd="0" destOrd="0" presId="urn:microsoft.com/office/officeart/2005/8/layout/matrix1"/>
    <dgm:cxn modelId="{FABDF6F0-5A72-4186-8C5E-B745D6B17686}" type="presOf" srcId="{0242C7E3-ABD4-47F9-89A5-DE154A8FF0E9}" destId="{CEB99552-B99F-43DC-BEDA-FAF3D1EE5BE5}" srcOrd="0" destOrd="0" presId="urn:microsoft.com/office/officeart/2005/8/layout/matrix1"/>
    <dgm:cxn modelId="{85C6DE53-33AA-4FA9-8E70-D03DC5BAD477}" type="presOf" srcId="{AEC82986-536C-42CE-96D5-ACBDC32BAC35}" destId="{4C19B69D-18BA-4A3E-B9BF-F26D9065660B}" srcOrd="1" destOrd="0" presId="urn:microsoft.com/office/officeart/2005/8/layout/matrix1"/>
    <dgm:cxn modelId="{0756DDD3-4E7B-4E87-8A38-13D653476593}" srcId="{EEC5955C-2B6A-4039-A68C-0EFEDDA5CC94}" destId="{1BB0BC5C-2674-4C5B-AD60-BE77B715E6C1}" srcOrd="3" destOrd="0" parTransId="{5E723016-A44E-47A4-BE4A-A3AD82F5FBF0}" sibTransId="{8AAB286A-9932-41EC-836A-FDFB72238884}"/>
    <dgm:cxn modelId="{82840A49-D90D-471B-865F-2D17E9EA1B10}" type="presOf" srcId="{8BA3A3A3-51E6-46A8-BB24-85490AC3AFFF}" destId="{AC19F3BB-0AA7-4A54-ACF9-0CCC3643018B}" srcOrd="1" destOrd="0" presId="urn:microsoft.com/office/officeart/2005/8/layout/matrix1"/>
    <dgm:cxn modelId="{2A69C94F-CDAD-4145-BF97-91EECDDF2684}" type="presOf" srcId="{AEC82986-536C-42CE-96D5-ACBDC32BAC35}" destId="{7016AF44-7040-40C1-8D75-BFD7F8A8D78E}" srcOrd="0" destOrd="0" presId="urn:microsoft.com/office/officeart/2005/8/layout/matrix1"/>
    <dgm:cxn modelId="{F5D0322D-04D4-4A6A-9D57-078729E9A5C1}" type="presOf" srcId="{1BB0BC5C-2674-4C5B-AD60-BE77B715E6C1}" destId="{2882383B-C398-4C03-9E83-871900EFFA1B}" srcOrd="1" destOrd="0" presId="urn:microsoft.com/office/officeart/2005/8/layout/matrix1"/>
    <dgm:cxn modelId="{647EAA91-180E-43D9-AABA-4121F2B7068D}" type="presOf" srcId="{1BB0BC5C-2674-4C5B-AD60-BE77B715E6C1}" destId="{97A68574-D4CA-4F2A-8A4E-7C7D52B0DF5C}" srcOrd="0" destOrd="0" presId="urn:microsoft.com/office/officeart/2005/8/layout/matrix1"/>
    <dgm:cxn modelId="{4FD5FC0A-D437-4929-A263-2C96F5FC671C}" srcId="{EEC5955C-2B6A-4039-A68C-0EFEDDA5CC94}" destId="{AEC82986-536C-42CE-96D5-ACBDC32BAC35}" srcOrd="2" destOrd="0" parTransId="{FBD597F6-F55F-4A5B-B401-73FDE7B5A39A}" sibTransId="{28F2FC79-1214-4EB5-BAFB-1B1939FF6232}"/>
    <dgm:cxn modelId="{B63DA00B-4D43-470E-9BFF-C7C8FB610D5E}" type="presOf" srcId="{044394F3-B159-4D0D-953D-F202DA17B267}" destId="{B605185A-BA14-48F2-9E08-B255273C1F3D}" srcOrd="1" destOrd="0" presId="urn:microsoft.com/office/officeart/2005/8/layout/matrix1"/>
    <dgm:cxn modelId="{CE7EEFBD-5AFB-417C-B8E6-33959DD4BC84}" type="presOf" srcId="{8BA3A3A3-51E6-46A8-BB24-85490AC3AFFF}" destId="{A9CB702F-5CD9-4066-B7A0-45C719F8FF83}" srcOrd="0" destOrd="0" presId="urn:microsoft.com/office/officeart/2005/8/layout/matrix1"/>
    <dgm:cxn modelId="{7C79DEFD-509C-4E4E-9C32-44C40E69ED21}" srcId="{0242C7E3-ABD4-47F9-89A5-DE154A8FF0E9}" destId="{EEC5955C-2B6A-4039-A68C-0EFEDDA5CC94}" srcOrd="0" destOrd="0" parTransId="{7849BB50-FDF0-4B3A-A855-47C1089DB052}" sibTransId="{28A1CFFA-34F6-4D84-896E-3B20E905A489}"/>
    <dgm:cxn modelId="{FE46AF73-88F5-4421-BBA9-3F998987E847}" srcId="{EEC5955C-2B6A-4039-A68C-0EFEDDA5CC94}" destId="{8BA3A3A3-51E6-46A8-BB24-85490AC3AFFF}" srcOrd="0" destOrd="0" parTransId="{FF291611-D9F7-4A6D-8EB4-3510962A647B}" sibTransId="{C149F010-1373-48E0-8456-6ACF35D1B38A}"/>
    <dgm:cxn modelId="{17F342C3-5B3E-433D-AB90-CF015EA34D6E}" srcId="{EEC5955C-2B6A-4039-A68C-0EFEDDA5CC94}" destId="{044394F3-B159-4D0D-953D-F202DA17B267}" srcOrd="1" destOrd="0" parTransId="{62D995DB-E330-454A-9368-BA1C3F72D765}" sibTransId="{10C5A7D9-E496-4567-BA97-2AF4F3CC3163}"/>
    <dgm:cxn modelId="{9EBE5CA8-B224-48BC-A989-B59A171D0279}" type="presOf" srcId="{EEC5955C-2B6A-4039-A68C-0EFEDDA5CC94}" destId="{43EB34D9-245D-4B05-8560-62C89101F07B}" srcOrd="0" destOrd="0" presId="urn:microsoft.com/office/officeart/2005/8/layout/matrix1"/>
    <dgm:cxn modelId="{6F07831D-05C5-4379-AE39-B130A1294BA6}" type="presParOf" srcId="{CEB99552-B99F-43DC-BEDA-FAF3D1EE5BE5}" destId="{421AB6F4-5425-41F9-BB13-CD950870C2D3}" srcOrd="0" destOrd="0" presId="urn:microsoft.com/office/officeart/2005/8/layout/matrix1"/>
    <dgm:cxn modelId="{C2EB063E-4A1F-4B96-ACBF-2A203E848661}" type="presParOf" srcId="{421AB6F4-5425-41F9-BB13-CD950870C2D3}" destId="{A9CB702F-5CD9-4066-B7A0-45C719F8FF83}" srcOrd="0" destOrd="0" presId="urn:microsoft.com/office/officeart/2005/8/layout/matrix1"/>
    <dgm:cxn modelId="{C9DA47CC-9DC3-45BA-9322-EC50374F210E}" type="presParOf" srcId="{421AB6F4-5425-41F9-BB13-CD950870C2D3}" destId="{AC19F3BB-0AA7-4A54-ACF9-0CCC3643018B}" srcOrd="1" destOrd="0" presId="urn:microsoft.com/office/officeart/2005/8/layout/matrix1"/>
    <dgm:cxn modelId="{46FEF400-45B1-4D1C-9C98-A8D55638F2A7}" type="presParOf" srcId="{421AB6F4-5425-41F9-BB13-CD950870C2D3}" destId="{EAE7ADA3-9FBA-4294-B039-62924A14715E}" srcOrd="2" destOrd="0" presId="urn:microsoft.com/office/officeart/2005/8/layout/matrix1"/>
    <dgm:cxn modelId="{04E89E80-3FE5-4B0E-B411-5A5587EC6726}" type="presParOf" srcId="{421AB6F4-5425-41F9-BB13-CD950870C2D3}" destId="{B605185A-BA14-48F2-9E08-B255273C1F3D}" srcOrd="3" destOrd="0" presId="urn:microsoft.com/office/officeart/2005/8/layout/matrix1"/>
    <dgm:cxn modelId="{59DA26ED-B9CD-4E68-92EC-1908D7725374}" type="presParOf" srcId="{421AB6F4-5425-41F9-BB13-CD950870C2D3}" destId="{7016AF44-7040-40C1-8D75-BFD7F8A8D78E}" srcOrd="4" destOrd="0" presId="urn:microsoft.com/office/officeart/2005/8/layout/matrix1"/>
    <dgm:cxn modelId="{23BFB642-F4DD-42ED-856C-E10151426140}" type="presParOf" srcId="{421AB6F4-5425-41F9-BB13-CD950870C2D3}" destId="{4C19B69D-18BA-4A3E-B9BF-F26D9065660B}" srcOrd="5" destOrd="0" presId="urn:microsoft.com/office/officeart/2005/8/layout/matrix1"/>
    <dgm:cxn modelId="{F46AE95D-04EB-4155-B880-8258DFA43111}" type="presParOf" srcId="{421AB6F4-5425-41F9-BB13-CD950870C2D3}" destId="{97A68574-D4CA-4F2A-8A4E-7C7D52B0DF5C}" srcOrd="6" destOrd="0" presId="urn:microsoft.com/office/officeart/2005/8/layout/matrix1"/>
    <dgm:cxn modelId="{95E6337C-E629-48F4-8E6C-9C22AB335FC5}" type="presParOf" srcId="{421AB6F4-5425-41F9-BB13-CD950870C2D3}" destId="{2882383B-C398-4C03-9E83-871900EFFA1B}" srcOrd="7" destOrd="0" presId="urn:microsoft.com/office/officeart/2005/8/layout/matrix1"/>
    <dgm:cxn modelId="{4A5E52BC-B938-489E-9D11-F844FF722416}" type="presParOf" srcId="{CEB99552-B99F-43DC-BEDA-FAF3D1EE5BE5}" destId="{43EB34D9-245D-4B05-8560-62C89101F07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2B7626-1BB9-4C1C-8AD1-7F27CD659A8C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Sensory</a:t>
          </a:r>
          <a:endParaRPr lang="en-US" sz="2800" kern="1200" dirty="0"/>
        </a:p>
      </dsp:txBody>
      <dsp:txXfrm>
        <a:off x="3119088" y="531800"/>
        <a:ext cx="1991423" cy="1222010"/>
      </dsp:txXfrm>
    </dsp:sp>
    <dsp:sp modelId="{7BBE36DA-C0CF-4D43-839A-40BB5D78D6E4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Personality</a:t>
          </a:r>
          <a:endParaRPr lang="en-US" sz="2800" kern="1200" dirty="0"/>
        </a:p>
      </dsp:txBody>
      <dsp:txXfrm>
        <a:off x="4567396" y="2455334"/>
        <a:ext cx="1629346" cy="1493567"/>
      </dsp:txXfrm>
    </dsp:sp>
    <dsp:sp modelId="{2A2CAD3E-55E9-4BA6-9A93-6B6CCA45D0EF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solidFill>
          <a:schemeClr val="accent5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noProof="0" dirty="0" smtClean="0"/>
            <a:t>Aptitude</a:t>
          </a:r>
          <a:endParaRPr lang="en-GB" sz="2800" kern="1200" noProof="0" dirty="0"/>
        </a:p>
      </dsp:txBody>
      <dsp:txXfrm>
        <a:off x="2032857" y="2455334"/>
        <a:ext cx="1629346" cy="14935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CB702F-5CD9-4066-B7A0-45C719F8FF83}">
      <dsp:nvSpPr>
        <dsp:cNvPr id="0" name=""/>
        <dsp:cNvSpPr/>
      </dsp:nvSpPr>
      <dsp:spPr>
        <a:xfrm rot="16200000">
          <a:off x="1068081" y="-1021738"/>
          <a:ext cx="2215300" cy="4258776"/>
        </a:xfrm>
        <a:prstGeom prst="round1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err="1" smtClean="0">
              <a:solidFill>
                <a:schemeClr val="bg1"/>
              </a:solidFill>
            </a:rPr>
            <a:t>How</a:t>
          </a:r>
          <a:r>
            <a:rPr lang="cs-CZ" sz="2700" b="1" kern="1200" dirty="0" smtClean="0">
              <a:solidFill>
                <a:schemeClr val="bg1"/>
              </a:solidFill>
            </a:rPr>
            <a:t> </a:t>
          </a:r>
          <a:r>
            <a:rPr lang="cs-CZ" sz="2700" b="1" kern="1200" dirty="0" err="1" smtClean="0">
              <a:solidFill>
                <a:schemeClr val="bg1"/>
              </a:solidFill>
            </a:rPr>
            <a:t>you</a:t>
          </a:r>
          <a:r>
            <a:rPr lang="cs-CZ" sz="2700" b="1" kern="1200" dirty="0" smtClean="0">
              <a:solidFill>
                <a:schemeClr val="bg1"/>
              </a:solidFill>
            </a:rPr>
            <a:t> </a:t>
          </a:r>
          <a:r>
            <a:rPr lang="cs-CZ" sz="2700" b="1" kern="1200" dirty="0" err="1" smtClean="0">
              <a:solidFill>
                <a:schemeClr val="bg1"/>
              </a:solidFill>
            </a:rPr>
            <a:t>relate</a:t>
          </a:r>
          <a:r>
            <a:rPr lang="cs-CZ" sz="2700" b="1" kern="1200" dirty="0" smtClean="0">
              <a:solidFill>
                <a:schemeClr val="bg1"/>
              </a:solidFill>
            </a:rPr>
            <a:t> to </a:t>
          </a:r>
          <a:r>
            <a:rPr lang="cs-CZ" sz="2700" b="1" kern="1200" dirty="0" err="1" smtClean="0">
              <a:solidFill>
                <a:schemeClr val="bg1"/>
              </a:solidFill>
            </a:rPr>
            <a:t>the</a:t>
          </a:r>
          <a:r>
            <a:rPr lang="cs-CZ" sz="2700" b="1" kern="1200" dirty="0" smtClean="0">
              <a:solidFill>
                <a:schemeClr val="bg1"/>
              </a:solidFill>
            </a:rPr>
            <a:t> </a:t>
          </a:r>
          <a:r>
            <a:rPr lang="cs-CZ" sz="2700" b="1" kern="1200" dirty="0" err="1" smtClean="0">
              <a:solidFill>
                <a:schemeClr val="bg1"/>
              </a:solidFill>
            </a:rPr>
            <a:t>world</a:t>
          </a:r>
          <a:endParaRPr lang="cs-CZ" sz="2700" b="1" kern="1200" dirty="0" smtClean="0">
            <a:solidFill>
              <a:schemeClr val="bg1"/>
            </a:solidFill>
          </a:endParaRP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Extrovert x </a:t>
          </a:r>
          <a:r>
            <a:rPr lang="en-GB" sz="2700" kern="1200" noProof="0" dirty="0" smtClean="0"/>
            <a:t>introvert</a:t>
          </a:r>
          <a:endParaRPr lang="en-GB" sz="2700" kern="1200" noProof="0" dirty="0"/>
        </a:p>
      </dsp:txBody>
      <dsp:txXfrm rot="5400000">
        <a:off x="46343" y="0"/>
        <a:ext cx="4258776" cy="1661475"/>
      </dsp:txXfrm>
    </dsp:sp>
    <dsp:sp modelId="{EAE7ADA3-9FBA-4294-B039-62924A14715E}">
      <dsp:nvSpPr>
        <dsp:cNvPr id="0" name=""/>
        <dsp:cNvSpPr/>
      </dsp:nvSpPr>
      <dsp:spPr>
        <a:xfrm>
          <a:off x="4150794" y="0"/>
          <a:ext cx="4114800" cy="2262981"/>
        </a:xfrm>
        <a:prstGeom prst="round1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err="1" smtClean="0"/>
            <a:t>How</a:t>
          </a:r>
          <a:r>
            <a:rPr lang="cs-CZ" sz="2700" b="1" kern="1200" dirty="0" smtClean="0"/>
            <a:t> </a:t>
          </a:r>
          <a:r>
            <a:rPr lang="cs-CZ" sz="2700" b="1" kern="1200" dirty="0" err="1" smtClean="0"/>
            <a:t>you</a:t>
          </a:r>
          <a:r>
            <a:rPr lang="cs-CZ" sz="2700" b="1" kern="1200" dirty="0" smtClean="0"/>
            <a:t> </a:t>
          </a:r>
          <a:r>
            <a:rPr lang="cs-CZ" sz="2700" b="1" kern="1200" dirty="0" err="1" smtClean="0"/>
            <a:t>take</a:t>
          </a:r>
          <a:r>
            <a:rPr lang="cs-CZ" sz="2700" b="1" kern="1200" dirty="0" smtClean="0"/>
            <a:t> in </a:t>
          </a:r>
          <a:r>
            <a:rPr lang="cs-CZ" sz="2700" b="1" kern="1200" dirty="0" err="1" smtClean="0"/>
            <a:t>information</a:t>
          </a:r>
          <a:endParaRPr lang="cs-CZ" sz="2700" b="1" kern="1200" dirty="0" smtClean="0"/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err="1" smtClean="0"/>
            <a:t>Sensing</a:t>
          </a:r>
          <a:r>
            <a:rPr lang="cs-CZ" sz="2700" kern="1200" dirty="0" smtClean="0"/>
            <a:t> </a:t>
          </a:r>
          <a:r>
            <a:rPr lang="cs-CZ" sz="2700" kern="1200" dirty="0" err="1" smtClean="0"/>
            <a:t>or</a:t>
          </a:r>
          <a:r>
            <a:rPr lang="cs-CZ" sz="2700" kern="1200" dirty="0" smtClean="0"/>
            <a:t> </a:t>
          </a:r>
          <a:r>
            <a:rPr lang="cs-CZ" sz="2700" kern="1200" dirty="0" err="1" smtClean="0"/>
            <a:t>iNtuiting</a:t>
          </a:r>
          <a:endParaRPr lang="en-GB" sz="2700" kern="1200" dirty="0"/>
        </a:p>
      </dsp:txBody>
      <dsp:txXfrm>
        <a:off x="4150794" y="0"/>
        <a:ext cx="4114800" cy="1697236"/>
      </dsp:txXfrm>
    </dsp:sp>
    <dsp:sp modelId="{7016AF44-7040-40C1-8D75-BFD7F8A8D78E}">
      <dsp:nvSpPr>
        <dsp:cNvPr id="0" name=""/>
        <dsp:cNvSpPr/>
      </dsp:nvSpPr>
      <dsp:spPr>
        <a:xfrm rot="10800000">
          <a:off x="35994" y="2262981"/>
          <a:ext cx="4114800" cy="2262981"/>
        </a:xfrm>
        <a:prstGeom prst="round1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err="1" smtClean="0"/>
            <a:t>How</a:t>
          </a:r>
          <a:r>
            <a:rPr lang="cs-CZ" sz="2700" b="1" kern="1200" dirty="0" smtClean="0"/>
            <a:t> </a:t>
          </a:r>
          <a:r>
            <a:rPr lang="cs-CZ" sz="2700" b="1" kern="1200" dirty="0" err="1" smtClean="0"/>
            <a:t>you</a:t>
          </a:r>
          <a:r>
            <a:rPr lang="cs-CZ" sz="2700" b="1" kern="1200" dirty="0" smtClean="0"/>
            <a:t> make </a:t>
          </a:r>
          <a:r>
            <a:rPr lang="cs-CZ" sz="2700" b="1" kern="1200" dirty="0" err="1" smtClean="0"/>
            <a:t>decisions</a:t>
          </a:r>
          <a:endParaRPr lang="cs-CZ" sz="2700" b="1" kern="1200" dirty="0" smtClean="0"/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err="1" smtClean="0"/>
            <a:t>Thinking</a:t>
          </a:r>
          <a:r>
            <a:rPr lang="cs-CZ" sz="2700" kern="1200" dirty="0" smtClean="0"/>
            <a:t> </a:t>
          </a:r>
          <a:r>
            <a:rPr lang="cs-CZ" sz="2700" kern="1200" dirty="0" err="1" smtClean="0"/>
            <a:t>or</a:t>
          </a:r>
          <a:r>
            <a:rPr lang="cs-CZ" sz="2700" kern="1200" dirty="0" smtClean="0"/>
            <a:t> feeling</a:t>
          </a:r>
          <a:endParaRPr lang="en-GB" sz="2700" kern="1200" dirty="0"/>
        </a:p>
      </dsp:txBody>
      <dsp:txXfrm rot="10800000">
        <a:off x="35994" y="2828726"/>
        <a:ext cx="4114800" cy="1697236"/>
      </dsp:txXfrm>
    </dsp:sp>
    <dsp:sp modelId="{97A68574-D4CA-4F2A-8A4E-7C7D52B0DF5C}">
      <dsp:nvSpPr>
        <dsp:cNvPr id="0" name=""/>
        <dsp:cNvSpPr/>
      </dsp:nvSpPr>
      <dsp:spPr>
        <a:xfrm rot="5400000">
          <a:off x="5076703" y="1337072"/>
          <a:ext cx="2262981" cy="4114800"/>
        </a:xfrm>
        <a:prstGeom prst="round1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err="1" smtClean="0"/>
            <a:t>How</a:t>
          </a:r>
          <a:r>
            <a:rPr lang="cs-CZ" sz="2700" b="1" kern="1200" dirty="0" smtClean="0"/>
            <a:t> </a:t>
          </a:r>
          <a:r>
            <a:rPr lang="cs-CZ" sz="2700" b="1" kern="1200" dirty="0" err="1" smtClean="0"/>
            <a:t>you</a:t>
          </a:r>
          <a:r>
            <a:rPr lang="cs-CZ" sz="2700" b="1" kern="1200" dirty="0" smtClean="0"/>
            <a:t> </a:t>
          </a:r>
          <a:r>
            <a:rPr lang="cs-CZ" sz="2700" b="1" kern="1200" dirty="0" err="1" smtClean="0"/>
            <a:t>manage</a:t>
          </a:r>
          <a:r>
            <a:rPr lang="cs-CZ" sz="2700" b="1" kern="1200" dirty="0" smtClean="0"/>
            <a:t> </a:t>
          </a:r>
          <a:r>
            <a:rPr lang="cs-CZ" sz="2700" b="1" kern="1200" dirty="0" err="1" smtClean="0"/>
            <a:t>your</a:t>
          </a:r>
          <a:r>
            <a:rPr lang="cs-CZ" sz="2700" b="1" kern="1200" dirty="0" smtClean="0"/>
            <a:t> </a:t>
          </a:r>
          <a:r>
            <a:rPr lang="cs-CZ" sz="2700" b="1" kern="1200" dirty="0" err="1" smtClean="0"/>
            <a:t>life</a:t>
          </a:r>
          <a:endParaRPr lang="cs-CZ" sz="2700" b="1" kern="1200" dirty="0" smtClean="0"/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err="1" smtClean="0"/>
            <a:t>Judging</a:t>
          </a:r>
          <a:r>
            <a:rPr lang="cs-CZ" sz="2700" kern="1200" dirty="0" smtClean="0"/>
            <a:t> </a:t>
          </a:r>
          <a:r>
            <a:rPr lang="cs-CZ" sz="2700" kern="1200" dirty="0" err="1" smtClean="0"/>
            <a:t>or</a:t>
          </a:r>
          <a:r>
            <a:rPr lang="cs-CZ" sz="2700" kern="1200" dirty="0" smtClean="0"/>
            <a:t> </a:t>
          </a:r>
          <a:r>
            <a:rPr lang="cs-CZ" sz="2700" kern="1200" dirty="0" err="1" smtClean="0"/>
            <a:t>perceiving</a:t>
          </a:r>
          <a:endParaRPr lang="en-GB" sz="2700" kern="1200" dirty="0"/>
        </a:p>
      </dsp:txBody>
      <dsp:txXfrm rot="-5400000">
        <a:off x="4150794" y="2828726"/>
        <a:ext cx="4114800" cy="1697236"/>
      </dsp:txXfrm>
    </dsp:sp>
    <dsp:sp modelId="{43EB34D9-245D-4B05-8560-62C89101F07B}">
      <dsp:nvSpPr>
        <dsp:cNvPr id="0" name=""/>
        <dsp:cNvSpPr/>
      </dsp:nvSpPr>
      <dsp:spPr>
        <a:xfrm>
          <a:off x="2880359" y="1697236"/>
          <a:ext cx="2468880" cy="113149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MBTI</a:t>
          </a:r>
          <a:endParaRPr lang="en-GB" sz="2700" kern="1200" dirty="0"/>
        </a:p>
      </dsp:txBody>
      <dsp:txXfrm>
        <a:off x="2935594" y="1752471"/>
        <a:ext cx="2358410" cy="1021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C55FE-D42F-419C-92EF-9287C292342F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F2189-09FC-49D5-8AFE-D59DB9423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65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4481D-979F-4BCD-888B-793A1585FE75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0D89F-B175-467A-B8B4-585E0C724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4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do </a:t>
            </a:r>
            <a:r>
              <a:rPr lang="cs-CZ" dirty="0" err="1" smtClean="0"/>
              <a:t>we</a:t>
            </a:r>
            <a:r>
              <a:rPr lang="cs-CZ" baseline="0" dirty="0" smtClean="0"/>
              <a:t> talk </a:t>
            </a:r>
            <a:r>
              <a:rPr lang="cs-CZ" baseline="0" dirty="0" err="1" smtClean="0"/>
              <a:t>about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variables</a:t>
            </a:r>
            <a:r>
              <a:rPr lang="cs-CZ" baseline="0" dirty="0" smtClean="0"/>
              <a:t>?</a:t>
            </a:r>
          </a:p>
          <a:p>
            <a:r>
              <a:rPr lang="cs-CZ" baseline="0" dirty="0" smtClean="0"/>
              <a:t>In </a:t>
            </a:r>
            <a:r>
              <a:rPr lang="cs-CZ" baseline="0" dirty="0" err="1" smtClean="0"/>
              <a:t>waht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aspect</a:t>
            </a:r>
            <a:r>
              <a:rPr lang="cs-CZ" baseline="0" dirty="0" smtClean="0"/>
              <a:t> do </a:t>
            </a:r>
            <a:r>
              <a:rPr lang="cs-CZ" baseline="0" dirty="0" err="1" smtClean="0"/>
              <a:t>students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differ</a:t>
            </a:r>
            <a:r>
              <a:rPr lang="cs-CZ" baseline="0" dirty="0" smtClean="0"/>
              <a:t>?</a:t>
            </a:r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0D89F-B175-467A-B8B4-585E0C724D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84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0D89F-B175-467A-B8B4-585E0C724D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30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0D89F-B175-467A-B8B4-585E0C724D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76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0D89F-B175-467A-B8B4-585E0C724D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90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0D89F-B175-467A-B8B4-585E0C724D6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05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0D89F-B175-467A-B8B4-585E0C724D6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238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0D89F-B175-467A-B8B4-585E0C724D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9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0D89F-B175-467A-B8B4-585E0C724D6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25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Learner</a:t>
            </a:r>
            <a:r>
              <a:rPr lang="cs-CZ" b="1" dirty="0" smtClean="0"/>
              <a:t> </a:t>
            </a:r>
            <a:r>
              <a:rPr lang="cs-CZ" b="1" dirty="0" err="1" smtClean="0"/>
              <a:t>variables</a:t>
            </a:r>
            <a:endParaRPr lang="en-GB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50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Learni</a:t>
            </a:r>
            <a:r>
              <a:rPr lang="cs-CZ" b="1" dirty="0" smtClean="0"/>
              <a:t>n</a:t>
            </a:r>
            <a:r>
              <a:rPr lang="en-GB" b="1" dirty="0" smtClean="0"/>
              <a:t>g styles</a:t>
            </a:r>
            <a:endParaRPr lang="en-GB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6981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9779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Sensory learning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Based on neurolinguistic programming</a:t>
            </a:r>
          </a:p>
          <a:p>
            <a:r>
              <a:rPr lang="en-US" b="1" dirty="0" smtClean="0"/>
              <a:t>V</a:t>
            </a:r>
            <a:r>
              <a:rPr lang="en-US" dirty="0" smtClean="0"/>
              <a:t>isual   - seeing</a:t>
            </a:r>
          </a:p>
          <a:p>
            <a:r>
              <a:rPr lang="en-US" b="1" dirty="0" smtClean="0"/>
              <a:t>A</a:t>
            </a:r>
            <a:r>
              <a:rPr lang="en-US" dirty="0" smtClean="0"/>
              <a:t>uditory  - hearing</a:t>
            </a:r>
          </a:p>
          <a:p>
            <a:r>
              <a:rPr lang="en-US" b="1" dirty="0" smtClean="0"/>
              <a:t>K</a:t>
            </a:r>
            <a:r>
              <a:rPr lang="en-US" dirty="0" smtClean="0"/>
              <a:t>inesthetic - feeling</a:t>
            </a:r>
          </a:p>
          <a:p>
            <a:r>
              <a:rPr lang="en-US" b="1" dirty="0" smtClean="0"/>
              <a:t>O</a:t>
            </a:r>
            <a:r>
              <a:rPr lang="en-US" dirty="0" smtClean="0"/>
              <a:t>lfactory – smelling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G</a:t>
            </a:r>
            <a:r>
              <a:rPr lang="en-US" dirty="0" smtClean="0"/>
              <a:t>ustatory – tasting</a:t>
            </a:r>
          </a:p>
          <a:p>
            <a:endParaRPr lang="en-US" dirty="0" smtClean="0"/>
          </a:p>
          <a:p>
            <a:r>
              <a:rPr lang="en-US" dirty="0" smtClean="0"/>
              <a:t>VAK(OG)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36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Aptitude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Language aptitude is talent for learning languages</a:t>
            </a:r>
          </a:p>
          <a:p>
            <a:r>
              <a:rPr lang="en-US" dirty="0" smtClean="0"/>
              <a:t>“ The natural ability to learn a language, </a:t>
            </a:r>
            <a:r>
              <a:rPr lang="en-US" dirty="0" smtClean="0">
                <a:solidFill>
                  <a:schemeClr val="accent2"/>
                </a:solidFill>
              </a:rPr>
              <a:t>not including the intelligence, </a:t>
            </a:r>
            <a:r>
              <a:rPr lang="en-US" dirty="0" smtClean="0"/>
              <a:t>motivation </a:t>
            </a:r>
            <a:r>
              <a:rPr lang="en-US" dirty="0" err="1" smtClean="0"/>
              <a:t>etc</a:t>
            </a:r>
            <a:r>
              <a:rPr lang="cs-CZ" dirty="0" smtClean="0"/>
              <a:t>.</a:t>
            </a:r>
            <a:r>
              <a:rPr lang="en-US" dirty="0" smtClean="0"/>
              <a:t>“</a:t>
            </a:r>
          </a:p>
          <a:p>
            <a:r>
              <a:rPr lang="en-US" sz="2800" b="1" u="sng" dirty="0" smtClean="0"/>
              <a:t>Combination of various abilities</a:t>
            </a:r>
          </a:p>
          <a:p>
            <a:r>
              <a:rPr lang="en-US" sz="2800" dirty="0" smtClean="0"/>
              <a:t>Ability to imitate sounds not heard before</a:t>
            </a:r>
          </a:p>
          <a:p>
            <a:r>
              <a:rPr lang="en-US" sz="2800" dirty="0" smtClean="0"/>
              <a:t>Ability to identify sound patterns in a new language</a:t>
            </a:r>
          </a:p>
          <a:p>
            <a:r>
              <a:rPr lang="en-US" sz="2800" dirty="0" smtClean="0"/>
              <a:t>Grammatical sensitivity</a:t>
            </a:r>
          </a:p>
          <a:p>
            <a:r>
              <a:rPr lang="en-US" sz="2800" dirty="0" smtClean="0"/>
              <a:t>Ability to memorize words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224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Aptitude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Howard </a:t>
            </a:r>
            <a:r>
              <a:rPr lang="en-US" b="1" u="sng" dirty="0" smtClean="0"/>
              <a:t>Gardner</a:t>
            </a:r>
            <a:r>
              <a:rPr lang="en-US" b="1" dirty="0" smtClean="0"/>
              <a:t> </a:t>
            </a:r>
            <a:r>
              <a:rPr lang="en-US" dirty="0" smtClean="0"/>
              <a:t>(1983) – the </a:t>
            </a:r>
            <a:r>
              <a:rPr lang="en-US" b="1" dirty="0" smtClean="0"/>
              <a:t>MI theory</a:t>
            </a:r>
            <a:r>
              <a:rPr lang="en-US" dirty="0" smtClean="0"/>
              <a:t> (´</a:t>
            </a:r>
            <a:r>
              <a:rPr lang="en-US" i="1" dirty="0" smtClean="0">
                <a:solidFill>
                  <a:srgbClr val="0070C0"/>
                </a:solidFill>
              </a:rPr>
              <a:t>multiple intelligences</a:t>
            </a:r>
            <a:r>
              <a:rPr lang="en-US" dirty="0" smtClean="0"/>
              <a:t>´) – each predominating in different individuals:</a:t>
            </a:r>
          </a:p>
          <a:p>
            <a:pPr marL="0" indent="0">
              <a:buNone/>
            </a:pPr>
            <a:r>
              <a:rPr lang="en-US" i="1" dirty="0" smtClean="0"/>
              <a:t>linguistic</a:t>
            </a:r>
          </a:p>
          <a:p>
            <a:pPr marL="0" indent="0">
              <a:buNone/>
            </a:pPr>
            <a:r>
              <a:rPr lang="en-US" i="1" dirty="0" smtClean="0"/>
              <a:t>logical-mathematical</a:t>
            </a:r>
          </a:p>
          <a:p>
            <a:pPr marL="0" indent="0">
              <a:buNone/>
            </a:pPr>
            <a:r>
              <a:rPr lang="en-US" i="1" dirty="0" smtClean="0"/>
              <a:t>spatial</a:t>
            </a:r>
          </a:p>
          <a:p>
            <a:pPr marL="0" indent="0">
              <a:buNone/>
            </a:pPr>
            <a:r>
              <a:rPr lang="en-US" i="1" dirty="0" smtClean="0"/>
              <a:t>bodily-kinesthetic</a:t>
            </a:r>
          </a:p>
          <a:p>
            <a:pPr marL="0" indent="0">
              <a:buNone/>
            </a:pPr>
            <a:r>
              <a:rPr lang="en-US" i="1" dirty="0" smtClean="0"/>
              <a:t>musical</a:t>
            </a:r>
          </a:p>
          <a:p>
            <a:pPr marL="0" indent="0">
              <a:buNone/>
            </a:pPr>
            <a:r>
              <a:rPr lang="en-US" i="1" dirty="0" smtClean="0"/>
              <a:t>interpersonal</a:t>
            </a:r>
          </a:p>
          <a:p>
            <a:pPr marL="0" indent="0">
              <a:buNone/>
            </a:pPr>
            <a:r>
              <a:rPr lang="en-US" i="1" dirty="0" smtClean="0"/>
              <a:t>intrapersonal </a:t>
            </a:r>
          </a:p>
          <a:p>
            <a:pPr marL="0" indent="0">
              <a:buNone/>
            </a:pPr>
            <a:r>
              <a:rPr lang="en-US" b="1" dirty="0" smtClean="0"/>
              <a:t>Later on </a:t>
            </a:r>
          </a:p>
          <a:p>
            <a:pPr marL="0" indent="0">
              <a:buNone/>
            </a:pPr>
            <a:r>
              <a:rPr lang="en-US" dirty="0" smtClean="0"/>
              <a:t>naturalistic,</a:t>
            </a:r>
          </a:p>
          <a:p>
            <a:pPr marL="0" indent="0">
              <a:buNone/>
            </a:pPr>
            <a:r>
              <a:rPr lang="en-US" dirty="0" smtClean="0"/>
              <a:t>emotional, </a:t>
            </a:r>
          </a:p>
          <a:p>
            <a:pPr marL="0" indent="0">
              <a:buNone/>
            </a:pPr>
            <a:r>
              <a:rPr lang="en-US" dirty="0" smtClean="0"/>
              <a:t>existential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208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Personality – </a:t>
            </a:r>
            <a:r>
              <a:rPr lang="cs-CZ" dirty="0" err="1" smtClean="0"/>
              <a:t>Myer</a:t>
            </a:r>
            <a:r>
              <a:rPr lang="en-US" dirty="0" smtClean="0"/>
              <a:t>s-Briggs indicator</a:t>
            </a: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93633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0873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Why is it important to know learning styles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</a:t>
            </a:r>
            <a:r>
              <a:rPr lang="en-US" dirty="0" smtClean="0"/>
              <a:t>benefits – problematic situations can be solved faster e.g. via using </a:t>
            </a:r>
            <a:r>
              <a:rPr lang="en-US" dirty="0" smtClean="0"/>
              <a:t>visuals, choosing better environment.</a:t>
            </a:r>
            <a:endParaRPr lang="en-US" dirty="0" smtClean="0"/>
          </a:p>
          <a:p>
            <a:r>
              <a:rPr lang="en-US" dirty="0" smtClean="0"/>
              <a:t>Learning </a:t>
            </a:r>
            <a:r>
              <a:rPr lang="en-US" dirty="0" smtClean="0"/>
              <a:t> - knowing strengths and weaknesses of the learner, choosing the best approach for them</a:t>
            </a:r>
            <a:endParaRPr lang="en-US" dirty="0" smtClean="0"/>
          </a:p>
          <a:p>
            <a:r>
              <a:rPr lang="en-US" dirty="0" smtClean="0"/>
              <a:t>Teaching – the teacher knows what the learner needs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21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r>
              <a:rPr lang="cs-CZ" sz="4100" dirty="0" err="1" smtClean="0">
                <a:solidFill>
                  <a:schemeClr val="accent2">
                    <a:lumMod val="75000"/>
                  </a:schemeClr>
                </a:solidFill>
              </a:rPr>
              <a:t>Resources</a:t>
            </a:r>
            <a:r>
              <a:rPr lang="cs-CZ" sz="41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r>
              <a:rPr lang="en-GB" dirty="0"/>
              <a:t>Council of Europe. Common European Framework of Reference for Languages: Learning, Teaching, assessment (2001). Cambridge: CUP.</a:t>
            </a:r>
          </a:p>
          <a:p>
            <a:r>
              <a:rPr lang="en-GB" dirty="0"/>
              <a:t>Harmer, J. (2002). The Practice of English Language Teaching. Harlow: Longman</a:t>
            </a:r>
            <a:r>
              <a:rPr lang="en-GB" dirty="0" smtClean="0"/>
              <a:t>.</a:t>
            </a:r>
          </a:p>
          <a:p>
            <a:r>
              <a:rPr lang="en-US" dirty="0" smtClean="0"/>
              <a:t>Harmer, J. (2008). How to teach English.</a:t>
            </a:r>
            <a:r>
              <a:rPr lang="en-GB" dirty="0"/>
              <a:t> Harlow: Longman.</a:t>
            </a:r>
          </a:p>
          <a:p>
            <a:r>
              <a:rPr lang="en-US" dirty="0" smtClean="0"/>
              <a:t>Oxford, R.L. ( 2001) Language learning styles and strategies. In </a:t>
            </a:r>
            <a:r>
              <a:rPr lang="en-US" dirty="0" err="1" smtClean="0"/>
              <a:t>Celce</a:t>
            </a:r>
            <a:r>
              <a:rPr lang="en-US" dirty="0" smtClean="0"/>
              <a:t>-Murcia, M. Teaching English as a Second or Foreign Language. 3</a:t>
            </a:r>
            <a:r>
              <a:rPr lang="en-US" baseline="30000" dirty="0" smtClean="0"/>
              <a:t>rd</a:t>
            </a:r>
            <a:r>
              <a:rPr lang="en-US" dirty="0" smtClean="0"/>
              <a:t> ed., </a:t>
            </a:r>
            <a:r>
              <a:rPr lang="en-US" dirty="0" err="1" smtClean="0"/>
              <a:t>Heinle</a:t>
            </a:r>
            <a:r>
              <a:rPr lang="en-US" dirty="0" smtClean="0"/>
              <a:t> ELT. Pp 359-366</a:t>
            </a:r>
            <a:endParaRPr lang="en-GB" dirty="0"/>
          </a:p>
          <a:p>
            <a:r>
              <a:rPr lang="en-GB" dirty="0"/>
              <a:t>Scrivener, J. (2005). Learning Teaching. Oxford: Macmillan.</a:t>
            </a:r>
          </a:p>
          <a:p>
            <a:r>
              <a:rPr lang="en-GB" dirty="0"/>
              <a:t>Sternberg, R.J. and Kaufman, J.C. (Eds.). 2002. </a:t>
            </a:r>
            <a:r>
              <a:rPr lang="en-GB" i="1" dirty="0"/>
              <a:t>The evolution of intelligence. </a:t>
            </a:r>
            <a:r>
              <a:rPr lang="en-GB" dirty="0"/>
              <a:t>Mahwah, N. J.: L. Erlbaum Associates.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863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17236</TotalTime>
  <Words>371</Words>
  <Application>Microsoft Office PowerPoint</Application>
  <PresentationFormat>Předvádění na obrazovce (4:3)</PresentationFormat>
  <Paragraphs>66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sady Office</vt:lpstr>
      <vt:lpstr>Learner variables</vt:lpstr>
      <vt:lpstr>Learning styles</vt:lpstr>
      <vt:lpstr>Sensory learning</vt:lpstr>
      <vt:lpstr>Aptitude</vt:lpstr>
      <vt:lpstr>Aptitude</vt:lpstr>
      <vt:lpstr>Personality – Myers-Briggs indicator</vt:lpstr>
      <vt:lpstr>Why is it important to know learning styles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Theories of Language Learning</dc:title>
  <dc:creator>Mgr. Jana Richterová</dc:creator>
  <cp:lastModifiedBy>Petra Peldová</cp:lastModifiedBy>
  <cp:revision>102</cp:revision>
  <cp:lastPrinted>2017-10-12T06:37:36Z</cp:lastPrinted>
  <dcterms:created xsi:type="dcterms:W3CDTF">2014-10-17T08:59:24Z</dcterms:created>
  <dcterms:modified xsi:type="dcterms:W3CDTF">2021-04-19T08:44:58Z</dcterms:modified>
</cp:coreProperties>
</file>