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7" r:id="rId3"/>
    <p:sldId id="284" r:id="rId4"/>
    <p:sldId id="289" r:id="rId5"/>
    <p:sldId id="257" r:id="rId6"/>
    <p:sldId id="270" r:id="rId7"/>
    <p:sldId id="271" r:id="rId8"/>
    <p:sldId id="258" r:id="rId9"/>
    <p:sldId id="290" r:id="rId10"/>
    <p:sldId id="259" r:id="rId11"/>
    <p:sldId id="272" r:id="rId12"/>
    <p:sldId id="273" r:id="rId13"/>
    <p:sldId id="260" r:id="rId14"/>
    <p:sldId id="263" r:id="rId15"/>
    <p:sldId id="261" r:id="rId16"/>
    <p:sldId id="262" r:id="rId17"/>
    <p:sldId id="264" r:id="rId18"/>
    <p:sldId id="286" r:id="rId19"/>
    <p:sldId id="283" r:id="rId20"/>
    <p:sldId id="267" r:id="rId21"/>
    <p:sldId id="266" r:id="rId22"/>
    <p:sldId id="265" r:id="rId23"/>
    <p:sldId id="268" r:id="rId24"/>
    <p:sldId id="274" r:id="rId25"/>
    <p:sldId id="275" r:id="rId26"/>
    <p:sldId id="276" r:id="rId27"/>
    <p:sldId id="277" r:id="rId28"/>
    <p:sldId id="278" r:id="rId29"/>
    <p:sldId id="279" r:id="rId30"/>
    <p:sldId id="280" r:id="rId31"/>
    <p:sldId id="281" r:id="rId32"/>
    <p:sldId id="269" r:id="rId33"/>
    <p:sldId id="291" r:id="rId34"/>
    <p:sldId id="292"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9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0950B-0767-AE40-B6D0-09E902CE133A}" type="doc">
      <dgm:prSet loTypeId="urn:microsoft.com/office/officeart/2005/8/layout/StepDownProcess" loCatId="" qsTypeId="urn:microsoft.com/office/officeart/2005/8/quickstyle/simple4" qsCatId="simple" csTypeId="urn:microsoft.com/office/officeart/2005/8/colors/colorful4" csCatId="colorful" phldr="1"/>
      <dgm:spPr/>
      <dgm:t>
        <a:bodyPr/>
        <a:lstStyle/>
        <a:p>
          <a:endParaRPr lang="en-US"/>
        </a:p>
      </dgm:t>
    </dgm:pt>
    <dgm:pt modelId="{8F7A066C-A071-7041-864D-82F1D9A75069}">
      <dgm:prSet phldrT="[Text]"/>
      <dgm:spPr/>
      <dgm:t>
        <a:bodyPr/>
        <a:lstStyle/>
        <a:p>
          <a:r>
            <a:rPr lang="en-US" dirty="0" smtClean="0"/>
            <a:t>Buyer </a:t>
          </a:r>
          <a:endParaRPr lang="en-US" dirty="0"/>
        </a:p>
      </dgm:t>
    </dgm:pt>
    <dgm:pt modelId="{B122748E-03BA-1A47-9659-7FA5EDFA9519}" type="parTrans" cxnId="{A4AB463F-8B1C-9D45-B803-E64D9CC37B4D}">
      <dgm:prSet/>
      <dgm:spPr/>
      <dgm:t>
        <a:bodyPr/>
        <a:lstStyle/>
        <a:p>
          <a:endParaRPr lang="en-US"/>
        </a:p>
      </dgm:t>
    </dgm:pt>
    <dgm:pt modelId="{DF05CD58-74D0-EC4B-AF7C-BAF3AABB9A9C}" type="sibTrans" cxnId="{A4AB463F-8B1C-9D45-B803-E64D9CC37B4D}">
      <dgm:prSet/>
      <dgm:spPr/>
      <dgm:t>
        <a:bodyPr/>
        <a:lstStyle/>
        <a:p>
          <a:endParaRPr lang="en-US"/>
        </a:p>
      </dgm:t>
    </dgm:pt>
    <dgm:pt modelId="{6C8EA982-4C6D-C34A-936C-2E6CF3D1DFB0}">
      <dgm:prSet phldrT="[Text]"/>
      <dgm:spPr/>
      <dgm:t>
        <a:bodyPr/>
        <a:lstStyle/>
        <a:p>
          <a:r>
            <a:rPr lang="en-US" dirty="0" err="1" smtClean="0"/>
            <a:t>Tomy</a:t>
          </a:r>
          <a:r>
            <a:rPr lang="en-US" dirty="0" smtClean="0"/>
            <a:t> Hilfiger</a:t>
          </a:r>
          <a:endParaRPr lang="en-US" dirty="0"/>
        </a:p>
      </dgm:t>
    </dgm:pt>
    <dgm:pt modelId="{8363EE93-0DCF-1249-B897-520BF6A75249}" type="parTrans" cxnId="{B1DF4800-0AF4-1B4B-88AB-CC600F5C70F7}">
      <dgm:prSet/>
      <dgm:spPr/>
      <dgm:t>
        <a:bodyPr/>
        <a:lstStyle/>
        <a:p>
          <a:endParaRPr lang="en-US"/>
        </a:p>
      </dgm:t>
    </dgm:pt>
    <dgm:pt modelId="{4DB6E29D-29ED-DA42-B0BE-F08479E755F8}" type="sibTrans" cxnId="{B1DF4800-0AF4-1B4B-88AB-CC600F5C70F7}">
      <dgm:prSet/>
      <dgm:spPr/>
      <dgm:t>
        <a:bodyPr/>
        <a:lstStyle/>
        <a:p>
          <a:endParaRPr lang="en-US"/>
        </a:p>
      </dgm:t>
    </dgm:pt>
    <dgm:pt modelId="{3C84DC6F-3F9F-944F-AF51-866FE214B35B}">
      <dgm:prSet phldrT="[Text]"/>
      <dgm:spPr/>
      <dgm:t>
        <a:bodyPr/>
        <a:lstStyle/>
        <a:p>
          <a:r>
            <a:rPr lang="en-US" dirty="0" smtClean="0"/>
            <a:t>Merchandizer </a:t>
          </a:r>
          <a:endParaRPr lang="en-US" dirty="0"/>
        </a:p>
      </dgm:t>
    </dgm:pt>
    <dgm:pt modelId="{5C2652FF-1470-0744-B0C4-0782A101A776}" type="parTrans" cxnId="{0A013215-93AF-5A4F-9203-91F8614D4268}">
      <dgm:prSet/>
      <dgm:spPr/>
      <dgm:t>
        <a:bodyPr/>
        <a:lstStyle/>
        <a:p>
          <a:endParaRPr lang="en-US"/>
        </a:p>
      </dgm:t>
    </dgm:pt>
    <dgm:pt modelId="{01D35EB7-40B4-E547-A047-0DCD73B72C05}" type="sibTrans" cxnId="{0A013215-93AF-5A4F-9203-91F8614D4268}">
      <dgm:prSet/>
      <dgm:spPr/>
      <dgm:t>
        <a:bodyPr/>
        <a:lstStyle/>
        <a:p>
          <a:endParaRPr lang="en-US"/>
        </a:p>
      </dgm:t>
    </dgm:pt>
    <dgm:pt modelId="{B7A71269-9A55-3E4C-844E-8203D525BB62}">
      <dgm:prSet phldrT="[Text]"/>
      <dgm:spPr/>
      <dgm:t>
        <a:bodyPr/>
        <a:lstStyle/>
        <a:p>
          <a:r>
            <a:rPr lang="en-US" dirty="0" smtClean="0"/>
            <a:t>Sampling </a:t>
          </a:r>
          <a:endParaRPr lang="en-US" dirty="0"/>
        </a:p>
      </dgm:t>
    </dgm:pt>
    <dgm:pt modelId="{D1028A4B-DF35-ED47-A303-7539E315D8F2}" type="parTrans" cxnId="{49F7E223-385B-8A42-8168-C63E289EBB0E}">
      <dgm:prSet/>
      <dgm:spPr/>
      <dgm:t>
        <a:bodyPr/>
        <a:lstStyle/>
        <a:p>
          <a:endParaRPr lang="en-US"/>
        </a:p>
      </dgm:t>
    </dgm:pt>
    <dgm:pt modelId="{B990C606-69B4-3D43-852B-19C9315AF469}" type="sibTrans" cxnId="{49F7E223-385B-8A42-8168-C63E289EBB0E}">
      <dgm:prSet/>
      <dgm:spPr/>
      <dgm:t>
        <a:bodyPr/>
        <a:lstStyle/>
        <a:p>
          <a:endParaRPr lang="en-US"/>
        </a:p>
      </dgm:t>
    </dgm:pt>
    <dgm:pt modelId="{DDC7CD09-CEC0-734B-979E-4A4682C3B5A7}">
      <dgm:prSet phldrT="[Text]"/>
      <dgm:spPr/>
      <dgm:t>
        <a:bodyPr/>
        <a:lstStyle/>
        <a:p>
          <a:r>
            <a:rPr lang="en-US" dirty="0" smtClean="0"/>
            <a:t>Production </a:t>
          </a:r>
          <a:endParaRPr lang="en-US" dirty="0"/>
        </a:p>
      </dgm:t>
    </dgm:pt>
    <dgm:pt modelId="{34466F10-1E2C-DD48-806E-AF2A1CFA6215}" type="parTrans" cxnId="{07CFC736-DCC2-1D46-8F37-6687168D47E2}">
      <dgm:prSet/>
      <dgm:spPr/>
      <dgm:t>
        <a:bodyPr/>
        <a:lstStyle/>
        <a:p>
          <a:endParaRPr lang="en-US"/>
        </a:p>
      </dgm:t>
    </dgm:pt>
    <dgm:pt modelId="{C406FC81-A5E1-F34C-A805-7619CDC001BF}" type="sibTrans" cxnId="{07CFC736-DCC2-1D46-8F37-6687168D47E2}">
      <dgm:prSet/>
      <dgm:spPr/>
      <dgm:t>
        <a:bodyPr/>
        <a:lstStyle/>
        <a:p>
          <a:endParaRPr lang="en-US"/>
        </a:p>
      </dgm:t>
    </dgm:pt>
    <dgm:pt modelId="{72387044-3A49-7544-A389-5F8949B4160A}">
      <dgm:prSet phldrT="[Text]"/>
      <dgm:spPr/>
      <dgm:t>
        <a:bodyPr/>
        <a:lstStyle/>
        <a:p>
          <a:r>
            <a:rPr lang="en-US" dirty="0" smtClean="0"/>
            <a:t>Spreading/Cutting manager</a:t>
          </a:r>
          <a:endParaRPr lang="en-US" dirty="0"/>
        </a:p>
      </dgm:t>
    </dgm:pt>
    <dgm:pt modelId="{EBB135F3-5BB5-B743-AC28-79C83332E8FD}" type="parTrans" cxnId="{91CD78C7-5044-9D47-9CF8-DA64C2B0075A}">
      <dgm:prSet/>
      <dgm:spPr/>
      <dgm:t>
        <a:bodyPr/>
        <a:lstStyle/>
        <a:p>
          <a:endParaRPr lang="en-US"/>
        </a:p>
      </dgm:t>
    </dgm:pt>
    <dgm:pt modelId="{4D871F6E-C44F-2243-A016-E2EB6CEA5303}" type="sibTrans" cxnId="{91CD78C7-5044-9D47-9CF8-DA64C2B0075A}">
      <dgm:prSet/>
      <dgm:spPr/>
      <dgm:t>
        <a:bodyPr/>
        <a:lstStyle/>
        <a:p>
          <a:endParaRPr lang="en-US"/>
        </a:p>
      </dgm:t>
    </dgm:pt>
    <dgm:pt modelId="{A66960FA-8C34-2648-9C51-3D545FB4221D}">
      <dgm:prSet phldrT="[Text]"/>
      <dgm:spPr/>
      <dgm:t>
        <a:bodyPr/>
        <a:lstStyle/>
        <a:p>
          <a:r>
            <a:rPr lang="en-US" dirty="0" smtClean="0"/>
            <a:t>Coordination with owner and buyer </a:t>
          </a:r>
          <a:endParaRPr lang="en-US" dirty="0"/>
        </a:p>
      </dgm:t>
    </dgm:pt>
    <dgm:pt modelId="{741BCECA-2076-8740-B840-13BF91580638}" type="parTrans" cxnId="{D10843B7-E91B-DF40-A11A-AC03942BF95F}">
      <dgm:prSet/>
      <dgm:spPr/>
      <dgm:t>
        <a:bodyPr/>
        <a:lstStyle/>
        <a:p>
          <a:endParaRPr lang="en-US"/>
        </a:p>
      </dgm:t>
    </dgm:pt>
    <dgm:pt modelId="{9727C807-0674-FA43-A993-DD7166C534BD}" type="sibTrans" cxnId="{D10843B7-E91B-DF40-A11A-AC03942BF95F}">
      <dgm:prSet/>
      <dgm:spPr/>
      <dgm:t>
        <a:bodyPr/>
        <a:lstStyle/>
        <a:p>
          <a:endParaRPr lang="en-US"/>
        </a:p>
      </dgm:t>
    </dgm:pt>
    <dgm:pt modelId="{B810566F-BDB9-484D-AE96-2BDF0E0A12D0}">
      <dgm:prSet phldrT="[Text]"/>
      <dgm:spPr/>
      <dgm:t>
        <a:bodyPr/>
        <a:lstStyle/>
        <a:p>
          <a:r>
            <a:rPr lang="en-US" dirty="0" smtClean="0"/>
            <a:t>Production manager</a:t>
          </a:r>
          <a:endParaRPr lang="en-US" dirty="0"/>
        </a:p>
      </dgm:t>
    </dgm:pt>
    <dgm:pt modelId="{343FFD5B-3744-4A4C-A00F-8F488DE4F973}" type="parTrans" cxnId="{2E2CC55B-3717-224F-9C24-4B3F90A48C8E}">
      <dgm:prSet/>
      <dgm:spPr/>
      <dgm:t>
        <a:bodyPr/>
        <a:lstStyle/>
        <a:p>
          <a:endParaRPr lang="en-US"/>
        </a:p>
      </dgm:t>
    </dgm:pt>
    <dgm:pt modelId="{5D60BCCE-AA38-A041-9987-0D7ACEA23239}" type="sibTrans" cxnId="{2E2CC55B-3717-224F-9C24-4B3F90A48C8E}">
      <dgm:prSet/>
      <dgm:spPr/>
      <dgm:t>
        <a:bodyPr/>
        <a:lstStyle/>
        <a:p>
          <a:endParaRPr lang="en-US"/>
        </a:p>
      </dgm:t>
    </dgm:pt>
    <dgm:pt modelId="{D3363726-7F41-5844-8B95-FDACB55BDAA4}">
      <dgm:prSet phldrT="[Text]"/>
      <dgm:spPr/>
      <dgm:t>
        <a:bodyPr/>
        <a:lstStyle/>
        <a:p>
          <a:r>
            <a:rPr lang="en-US" dirty="0" smtClean="0"/>
            <a:t>Stitching In-charge </a:t>
          </a:r>
          <a:endParaRPr lang="en-US" dirty="0"/>
        </a:p>
      </dgm:t>
    </dgm:pt>
    <dgm:pt modelId="{854F7907-B223-824E-BF41-ABF16B0A3513}" type="parTrans" cxnId="{6AF236EF-1DB1-3749-BA24-88FE451B7CA0}">
      <dgm:prSet/>
      <dgm:spPr/>
      <dgm:t>
        <a:bodyPr/>
        <a:lstStyle/>
        <a:p>
          <a:endParaRPr lang="en-US"/>
        </a:p>
      </dgm:t>
    </dgm:pt>
    <dgm:pt modelId="{F1A25645-E8A7-E841-A415-9D46A75A37DD}" type="sibTrans" cxnId="{6AF236EF-1DB1-3749-BA24-88FE451B7CA0}">
      <dgm:prSet/>
      <dgm:spPr/>
      <dgm:t>
        <a:bodyPr/>
        <a:lstStyle/>
        <a:p>
          <a:endParaRPr lang="en-US"/>
        </a:p>
      </dgm:t>
    </dgm:pt>
    <dgm:pt modelId="{E3420553-AA37-4650-BA79-2883B0891D92}">
      <dgm:prSet phldrT="[Text]"/>
      <dgm:spPr/>
      <dgm:t>
        <a:bodyPr/>
        <a:lstStyle/>
        <a:p>
          <a:r>
            <a:rPr lang="en-US" dirty="0" smtClean="0"/>
            <a:t>Quality/ Shipment</a:t>
          </a:r>
          <a:endParaRPr lang="en-US" dirty="0"/>
        </a:p>
      </dgm:t>
    </dgm:pt>
    <dgm:pt modelId="{B232C3EE-71A0-43C8-9045-D4887C1F0678}" type="parTrans" cxnId="{DC8755E9-BC46-484E-BC80-5EE38C008100}">
      <dgm:prSet/>
      <dgm:spPr/>
      <dgm:t>
        <a:bodyPr/>
        <a:lstStyle/>
        <a:p>
          <a:endParaRPr lang="en-US"/>
        </a:p>
      </dgm:t>
    </dgm:pt>
    <dgm:pt modelId="{4FB4AF90-A7B6-47F5-80B3-59751D3E415A}" type="sibTrans" cxnId="{DC8755E9-BC46-484E-BC80-5EE38C008100}">
      <dgm:prSet/>
      <dgm:spPr/>
      <dgm:t>
        <a:bodyPr/>
        <a:lstStyle/>
        <a:p>
          <a:endParaRPr lang="en-US"/>
        </a:p>
      </dgm:t>
    </dgm:pt>
    <dgm:pt modelId="{E84B7476-B251-474E-BDE3-FF2F24800EA4}" type="pres">
      <dgm:prSet presAssocID="{CF30950B-0767-AE40-B6D0-09E902CE133A}" presName="rootnode" presStyleCnt="0">
        <dgm:presLayoutVars>
          <dgm:chMax/>
          <dgm:chPref/>
          <dgm:dir/>
          <dgm:animLvl val="lvl"/>
        </dgm:presLayoutVars>
      </dgm:prSet>
      <dgm:spPr/>
      <dgm:t>
        <a:bodyPr/>
        <a:lstStyle/>
        <a:p>
          <a:endParaRPr lang="en-US"/>
        </a:p>
      </dgm:t>
    </dgm:pt>
    <dgm:pt modelId="{3862658A-2735-C347-A993-F6DBCB0C4E33}" type="pres">
      <dgm:prSet presAssocID="{8F7A066C-A071-7041-864D-82F1D9A75069}" presName="composite" presStyleCnt="0"/>
      <dgm:spPr/>
    </dgm:pt>
    <dgm:pt modelId="{3E85236F-FAA7-8B45-9EB5-44E32C4F4156}" type="pres">
      <dgm:prSet presAssocID="{8F7A066C-A071-7041-864D-82F1D9A75069}" presName="bentUpArrow1" presStyleLbl="alignImgPlace1" presStyleIdx="0" presStyleCnt="2"/>
      <dgm:spPr/>
    </dgm:pt>
    <dgm:pt modelId="{8BC7FBD1-1519-3A4D-AFDE-E972DBCE3E2C}" type="pres">
      <dgm:prSet presAssocID="{8F7A066C-A071-7041-864D-82F1D9A75069}" presName="ParentText" presStyleLbl="node1" presStyleIdx="0" presStyleCnt="3">
        <dgm:presLayoutVars>
          <dgm:chMax val="1"/>
          <dgm:chPref val="1"/>
          <dgm:bulletEnabled val="1"/>
        </dgm:presLayoutVars>
      </dgm:prSet>
      <dgm:spPr/>
      <dgm:t>
        <a:bodyPr/>
        <a:lstStyle/>
        <a:p>
          <a:endParaRPr lang="en-US"/>
        </a:p>
      </dgm:t>
    </dgm:pt>
    <dgm:pt modelId="{BD37E137-4294-EB41-B292-DB9D99BD736D}" type="pres">
      <dgm:prSet presAssocID="{8F7A066C-A071-7041-864D-82F1D9A75069}" presName="ChildText" presStyleLbl="revTx" presStyleIdx="0" presStyleCnt="3" custScaleX="136592">
        <dgm:presLayoutVars>
          <dgm:chMax val="0"/>
          <dgm:chPref val="0"/>
          <dgm:bulletEnabled val="1"/>
        </dgm:presLayoutVars>
      </dgm:prSet>
      <dgm:spPr/>
      <dgm:t>
        <a:bodyPr/>
        <a:lstStyle/>
        <a:p>
          <a:endParaRPr lang="en-US"/>
        </a:p>
      </dgm:t>
    </dgm:pt>
    <dgm:pt modelId="{3C1520E1-1D17-1042-8611-52435CA73C83}" type="pres">
      <dgm:prSet presAssocID="{DF05CD58-74D0-EC4B-AF7C-BAF3AABB9A9C}" presName="sibTrans" presStyleCnt="0"/>
      <dgm:spPr/>
    </dgm:pt>
    <dgm:pt modelId="{51A5759E-7AC6-DC49-A9BF-50EA79F0C4AD}" type="pres">
      <dgm:prSet presAssocID="{3C84DC6F-3F9F-944F-AF51-866FE214B35B}" presName="composite" presStyleCnt="0"/>
      <dgm:spPr/>
    </dgm:pt>
    <dgm:pt modelId="{517B1416-C558-7F4A-8BB6-8EFD59F36640}" type="pres">
      <dgm:prSet presAssocID="{3C84DC6F-3F9F-944F-AF51-866FE214B35B}" presName="bentUpArrow1" presStyleLbl="alignImgPlace1" presStyleIdx="1" presStyleCnt="2"/>
      <dgm:spPr/>
    </dgm:pt>
    <dgm:pt modelId="{A1AAFDC7-A1E5-E047-91DC-EF3DE13A001A}" type="pres">
      <dgm:prSet presAssocID="{3C84DC6F-3F9F-944F-AF51-866FE214B35B}" presName="ParentText" presStyleLbl="node1" presStyleIdx="1" presStyleCnt="3">
        <dgm:presLayoutVars>
          <dgm:chMax val="1"/>
          <dgm:chPref val="1"/>
          <dgm:bulletEnabled val="1"/>
        </dgm:presLayoutVars>
      </dgm:prSet>
      <dgm:spPr/>
      <dgm:t>
        <a:bodyPr/>
        <a:lstStyle/>
        <a:p>
          <a:endParaRPr lang="en-US"/>
        </a:p>
      </dgm:t>
    </dgm:pt>
    <dgm:pt modelId="{65E198C0-6FCF-D344-9D75-39EAC5A2C379}" type="pres">
      <dgm:prSet presAssocID="{3C84DC6F-3F9F-944F-AF51-866FE214B35B}" presName="ChildText" presStyleLbl="revTx" presStyleIdx="1" presStyleCnt="3" custScaleX="167497" custLinFactNeighborX="41514" custLinFactNeighborY="1067">
        <dgm:presLayoutVars>
          <dgm:chMax val="0"/>
          <dgm:chPref val="0"/>
          <dgm:bulletEnabled val="1"/>
        </dgm:presLayoutVars>
      </dgm:prSet>
      <dgm:spPr/>
      <dgm:t>
        <a:bodyPr/>
        <a:lstStyle/>
        <a:p>
          <a:endParaRPr lang="en-US"/>
        </a:p>
      </dgm:t>
    </dgm:pt>
    <dgm:pt modelId="{A4A48981-F43B-5A41-AB5F-AA2786524F46}" type="pres">
      <dgm:prSet presAssocID="{01D35EB7-40B4-E547-A047-0DCD73B72C05}" presName="sibTrans" presStyleCnt="0"/>
      <dgm:spPr/>
    </dgm:pt>
    <dgm:pt modelId="{59F23ACD-79E2-5648-94BB-345DB2B03E1D}" type="pres">
      <dgm:prSet presAssocID="{DDC7CD09-CEC0-734B-979E-4A4682C3B5A7}" presName="composite" presStyleCnt="0"/>
      <dgm:spPr/>
    </dgm:pt>
    <dgm:pt modelId="{568FC38D-A08B-DE40-B4C3-45FE17CA29DF}" type="pres">
      <dgm:prSet presAssocID="{DDC7CD09-CEC0-734B-979E-4A4682C3B5A7}" presName="ParentText" presStyleLbl="node1" presStyleIdx="2" presStyleCnt="3" custLinFactNeighborX="-21788" custLinFactNeighborY="18618">
        <dgm:presLayoutVars>
          <dgm:chMax val="1"/>
          <dgm:chPref val="1"/>
          <dgm:bulletEnabled val="1"/>
        </dgm:presLayoutVars>
      </dgm:prSet>
      <dgm:spPr/>
      <dgm:t>
        <a:bodyPr/>
        <a:lstStyle/>
        <a:p>
          <a:endParaRPr lang="en-US"/>
        </a:p>
      </dgm:t>
    </dgm:pt>
    <dgm:pt modelId="{63839B73-1F2E-6647-AAFF-EDCB12E4C20A}" type="pres">
      <dgm:prSet presAssocID="{DDC7CD09-CEC0-734B-979E-4A4682C3B5A7}" presName="FinalChildText" presStyleLbl="revTx" presStyleIdx="2" presStyleCnt="3" custScaleX="198583" custScaleY="144560" custLinFactNeighborX="80538" custLinFactNeighborY="-2135">
        <dgm:presLayoutVars>
          <dgm:chMax val="0"/>
          <dgm:chPref val="0"/>
          <dgm:bulletEnabled val="1"/>
        </dgm:presLayoutVars>
      </dgm:prSet>
      <dgm:spPr/>
      <dgm:t>
        <a:bodyPr/>
        <a:lstStyle/>
        <a:p>
          <a:endParaRPr lang="en-US"/>
        </a:p>
      </dgm:t>
    </dgm:pt>
  </dgm:ptLst>
  <dgm:cxnLst>
    <dgm:cxn modelId="{D10843B7-E91B-DF40-A11A-AC03942BF95F}" srcId="{3C84DC6F-3F9F-944F-AF51-866FE214B35B}" destId="{A66960FA-8C34-2648-9C51-3D545FB4221D}" srcOrd="1" destOrd="0" parTransId="{741BCECA-2076-8740-B840-13BF91580638}" sibTransId="{9727C807-0674-FA43-A993-DD7166C534BD}"/>
    <dgm:cxn modelId="{DE2DD504-7EBD-4DBB-8313-CEDBA183C8D4}" type="presOf" srcId="{D3363726-7F41-5844-8B95-FDACB55BDAA4}" destId="{63839B73-1F2E-6647-AAFF-EDCB12E4C20A}" srcOrd="0" destOrd="2" presId="urn:microsoft.com/office/officeart/2005/8/layout/StepDownProcess"/>
    <dgm:cxn modelId="{DC8755E9-BC46-484E-BC80-5EE38C008100}" srcId="{DDC7CD09-CEC0-734B-979E-4A4682C3B5A7}" destId="{E3420553-AA37-4650-BA79-2883B0891D92}" srcOrd="3" destOrd="0" parTransId="{B232C3EE-71A0-43C8-9045-D4887C1F0678}" sibTransId="{4FB4AF90-A7B6-47F5-80B3-59751D3E415A}"/>
    <dgm:cxn modelId="{91CD78C7-5044-9D47-9CF8-DA64C2B0075A}" srcId="{DDC7CD09-CEC0-734B-979E-4A4682C3B5A7}" destId="{72387044-3A49-7544-A389-5F8949B4160A}" srcOrd="0" destOrd="0" parTransId="{EBB135F3-5BB5-B743-AC28-79C83332E8FD}" sibTransId="{4D871F6E-C44F-2243-A016-E2EB6CEA5303}"/>
    <dgm:cxn modelId="{946B778F-54CA-4438-A697-D9ACAF7A0009}" type="presOf" srcId="{8F7A066C-A071-7041-864D-82F1D9A75069}" destId="{8BC7FBD1-1519-3A4D-AFDE-E972DBCE3E2C}" srcOrd="0" destOrd="0" presId="urn:microsoft.com/office/officeart/2005/8/layout/StepDownProcess"/>
    <dgm:cxn modelId="{B4BDED0D-FE30-4BE3-B306-421814A39AC8}" type="presOf" srcId="{72387044-3A49-7544-A389-5F8949B4160A}" destId="{63839B73-1F2E-6647-AAFF-EDCB12E4C20A}" srcOrd="0" destOrd="0" presId="urn:microsoft.com/office/officeart/2005/8/layout/StepDownProcess"/>
    <dgm:cxn modelId="{185BA04F-15D9-44F7-B756-5F187CBE27F3}" type="presOf" srcId="{B7A71269-9A55-3E4C-844E-8203D525BB62}" destId="{65E198C0-6FCF-D344-9D75-39EAC5A2C379}" srcOrd="0" destOrd="0" presId="urn:microsoft.com/office/officeart/2005/8/layout/StepDownProcess"/>
    <dgm:cxn modelId="{0A013215-93AF-5A4F-9203-91F8614D4268}" srcId="{CF30950B-0767-AE40-B6D0-09E902CE133A}" destId="{3C84DC6F-3F9F-944F-AF51-866FE214B35B}" srcOrd="1" destOrd="0" parTransId="{5C2652FF-1470-0744-B0C4-0782A101A776}" sibTransId="{01D35EB7-40B4-E547-A047-0DCD73B72C05}"/>
    <dgm:cxn modelId="{B1DF4800-0AF4-1B4B-88AB-CC600F5C70F7}" srcId="{8F7A066C-A071-7041-864D-82F1D9A75069}" destId="{6C8EA982-4C6D-C34A-936C-2E6CF3D1DFB0}" srcOrd="0" destOrd="0" parTransId="{8363EE93-0DCF-1249-B897-520BF6A75249}" sibTransId="{4DB6E29D-29ED-DA42-B0BE-F08479E755F8}"/>
    <dgm:cxn modelId="{2E2CC55B-3717-224F-9C24-4B3F90A48C8E}" srcId="{DDC7CD09-CEC0-734B-979E-4A4682C3B5A7}" destId="{B810566F-BDB9-484D-AE96-2BDF0E0A12D0}" srcOrd="1" destOrd="0" parTransId="{343FFD5B-3744-4A4C-A00F-8F488DE4F973}" sibTransId="{5D60BCCE-AA38-A041-9987-0D7ACEA23239}"/>
    <dgm:cxn modelId="{931C0291-1CD0-4E24-8487-D18D9895BDD8}" type="presOf" srcId="{B810566F-BDB9-484D-AE96-2BDF0E0A12D0}" destId="{63839B73-1F2E-6647-AAFF-EDCB12E4C20A}" srcOrd="0" destOrd="1" presId="urn:microsoft.com/office/officeart/2005/8/layout/StepDownProcess"/>
    <dgm:cxn modelId="{0370CBB2-F2DC-4A34-9566-4F3BA2BB8E72}" type="presOf" srcId="{CF30950B-0767-AE40-B6D0-09E902CE133A}" destId="{E84B7476-B251-474E-BDE3-FF2F24800EA4}" srcOrd="0" destOrd="0" presId="urn:microsoft.com/office/officeart/2005/8/layout/StepDownProcess"/>
    <dgm:cxn modelId="{A4AB463F-8B1C-9D45-B803-E64D9CC37B4D}" srcId="{CF30950B-0767-AE40-B6D0-09E902CE133A}" destId="{8F7A066C-A071-7041-864D-82F1D9A75069}" srcOrd="0" destOrd="0" parTransId="{B122748E-03BA-1A47-9659-7FA5EDFA9519}" sibTransId="{DF05CD58-74D0-EC4B-AF7C-BAF3AABB9A9C}"/>
    <dgm:cxn modelId="{49F7E223-385B-8A42-8168-C63E289EBB0E}" srcId="{3C84DC6F-3F9F-944F-AF51-866FE214B35B}" destId="{B7A71269-9A55-3E4C-844E-8203D525BB62}" srcOrd="0" destOrd="0" parTransId="{D1028A4B-DF35-ED47-A303-7539E315D8F2}" sibTransId="{B990C606-69B4-3D43-852B-19C9315AF469}"/>
    <dgm:cxn modelId="{A1DCFF84-FE8C-4253-8644-6857D86FA06C}" type="presOf" srcId="{E3420553-AA37-4650-BA79-2883B0891D92}" destId="{63839B73-1F2E-6647-AAFF-EDCB12E4C20A}" srcOrd="0" destOrd="3" presId="urn:microsoft.com/office/officeart/2005/8/layout/StepDownProcess"/>
    <dgm:cxn modelId="{2D41883D-EA4C-4F4A-8C0E-17D60BCF619A}" type="presOf" srcId="{A66960FA-8C34-2648-9C51-3D545FB4221D}" destId="{65E198C0-6FCF-D344-9D75-39EAC5A2C379}" srcOrd="0" destOrd="1" presId="urn:microsoft.com/office/officeart/2005/8/layout/StepDownProcess"/>
    <dgm:cxn modelId="{FEB74D46-C0CB-4004-A40E-5BE0F557195E}" type="presOf" srcId="{3C84DC6F-3F9F-944F-AF51-866FE214B35B}" destId="{A1AAFDC7-A1E5-E047-91DC-EF3DE13A001A}" srcOrd="0" destOrd="0" presId="urn:microsoft.com/office/officeart/2005/8/layout/StepDownProcess"/>
    <dgm:cxn modelId="{6AF236EF-1DB1-3749-BA24-88FE451B7CA0}" srcId="{DDC7CD09-CEC0-734B-979E-4A4682C3B5A7}" destId="{D3363726-7F41-5844-8B95-FDACB55BDAA4}" srcOrd="2" destOrd="0" parTransId="{854F7907-B223-824E-BF41-ABF16B0A3513}" sibTransId="{F1A25645-E8A7-E841-A415-9D46A75A37DD}"/>
    <dgm:cxn modelId="{F44F1628-D4B9-44E6-9A0F-5C8966D202B5}" type="presOf" srcId="{DDC7CD09-CEC0-734B-979E-4A4682C3B5A7}" destId="{568FC38D-A08B-DE40-B4C3-45FE17CA29DF}" srcOrd="0" destOrd="0" presId="urn:microsoft.com/office/officeart/2005/8/layout/StepDownProcess"/>
    <dgm:cxn modelId="{CC2582BF-DFFB-46A9-8128-45E441076CBA}" type="presOf" srcId="{6C8EA982-4C6D-C34A-936C-2E6CF3D1DFB0}" destId="{BD37E137-4294-EB41-B292-DB9D99BD736D}" srcOrd="0" destOrd="0" presId="urn:microsoft.com/office/officeart/2005/8/layout/StepDownProcess"/>
    <dgm:cxn modelId="{07CFC736-DCC2-1D46-8F37-6687168D47E2}" srcId="{CF30950B-0767-AE40-B6D0-09E902CE133A}" destId="{DDC7CD09-CEC0-734B-979E-4A4682C3B5A7}" srcOrd="2" destOrd="0" parTransId="{34466F10-1E2C-DD48-806E-AF2A1CFA6215}" sibTransId="{C406FC81-A5E1-F34C-A805-7619CDC001BF}"/>
    <dgm:cxn modelId="{7A37F3F3-C738-4F60-AE51-AC1ACCEAED06}" type="presParOf" srcId="{E84B7476-B251-474E-BDE3-FF2F24800EA4}" destId="{3862658A-2735-C347-A993-F6DBCB0C4E33}" srcOrd="0" destOrd="0" presId="urn:microsoft.com/office/officeart/2005/8/layout/StepDownProcess"/>
    <dgm:cxn modelId="{8F84693B-8286-4831-9874-2FC2AD41F943}" type="presParOf" srcId="{3862658A-2735-C347-A993-F6DBCB0C4E33}" destId="{3E85236F-FAA7-8B45-9EB5-44E32C4F4156}" srcOrd="0" destOrd="0" presId="urn:microsoft.com/office/officeart/2005/8/layout/StepDownProcess"/>
    <dgm:cxn modelId="{3456518D-E890-430C-AA80-7D7B814C3B29}" type="presParOf" srcId="{3862658A-2735-C347-A993-F6DBCB0C4E33}" destId="{8BC7FBD1-1519-3A4D-AFDE-E972DBCE3E2C}" srcOrd="1" destOrd="0" presId="urn:microsoft.com/office/officeart/2005/8/layout/StepDownProcess"/>
    <dgm:cxn modelId="{46E33531-ABE6-4249-92DD-CF0FC5211FCF}" type="presParOf" srcId="{3862658A-2735-C347-A993-F6DBCB0C4E33}" destId="{BD37E137-4294-EB41-B292-DB9D99BD736D}" srcOrd="2" destOrd="0" presId="urn:microsoft.com/office/officeart/2005/8/layout/StepDownProcess"/>
    <dgm:cxn modelId="{6474CA62-D273-4FC0-9C9B-941C88FD254C}" type="presParOf" srcId="{E84B7476-B251-474E-BDE3-FF2F24800EA4}" destId="{3C1520E1-1D17-1042-8611-52435CA73C83}" srcOrd="1" destOrd="0" presId="urn:microsoft.com/office/officeart/2005/8/layout/StepDownProcess"/>
    <dgm:cxn modelId="{AB1121CF-46C3-496D-A6CE-344632CEA3EA}" type="presParOf" srcId="{E84B7476-B251-474E-BDE3-FF2F24800EA4}" destId="{51A5759E-7AC6-DC49-A9BF-50EA79F0C4AD}" srcOrd="2" destOrd="0" presId="urn:microsoft.com/office/officeart/2005/8/layout/StepDownProcess"/>
    <dgm:cxn modelId="{D217B8F2-0D82-4FE1-B446-6C99A0782FF0}" type="presParOf" srcId="{51A5759E-7AC6-DC49-A9BF-50EA79F0C4AD}" destId="{517B1416-C558-7F4A-8BB6-8EFD59F36640}" srcOrd="0" destOrd="0" presId="urn:microsoft.com/office/officeart/2005/8/layout/StepDownProcess"/>
    <dgm:cxn modelId="{4263D0A5-C6E4-4C7F-A710-313DA18A1F61}" type="presParOf" srcId="{51A5759E-7AC6-DC49-A9BF-50EA79F0C4AD}" destId="{A1AAFDC7-A1E5-E047-91DC-EF3DE13A001A}" srcOrd="1" destOrd="0" presId="urn:microsoft.com/office/officeart/2005/8/layout/StepDownProcess"/>
    <dgm:cxn modelId="{D2B17821-65AA-43C9-B700-8A2709AFB836}" type="presParOf" srcId="{51A5759E-7AC6-DC49-A9BF-50EA79F0C4AD}" destId="{65E198C0-6FCF-D344-9D75-39EAC5A2C379}" srcOrd="2" destOrd="0" presId="urn:microsoft.com/office/officeart/2005/8/layout/StepDownProcess"/>
    <dgm:cxn modelId="{E80B5394-FA17-458A-A94F-60D3CEF28083}" type="presParOf" srcId="{E84B7476-B251-474E-BDE3-FF2F24800EA4}" destId="{A4A48981-F43B-5A41-AB5F-AA2786524F46}" srcOrd="3" destOrd="0" presId="urn:microsoft.com/office/officeart/2005/8/layout/StepDownProcess"/>
    <dgm:cxn modelId="{CE2423B1-9212-4E3B-BD3B-174D503A6DAE}" type="presParOf" srcId="{E84B7476-B251-474E-BDE3-FF2F24800EA4}" destId="{59F23ACD-79E2-5648-94BB-345DB2B03E1D}" srcOrd="4" destOrd="0" presId="urn:microsoft.com/office/officeart/2005/8/layout/StepDownProcess"/>
    <dgm:cxn modelId="{B51D7F0C-797A-4070-B6DC-30E9333DA576}" type="presParOf" srcId="{59F23ACD-79E2-5648-94BB-345DB2B03E1D}" destId="{568FC38D-A08B-DE40-B4C3-45FE17CA29DF}" srcOrd="0" destOrd="0" presId="urn:microsoft.com/office/officeart/2005/8/layout/StepDownProcess"/>
    <dgm:cxn modelId="{AA5B30BB-4155-4535-B502-05778066E5E6}" type="presParOf" srcId="{59F23ACD-79E2-5648-94BB-345DB2B03E1D}" destId="{63839B73-1F2E-6647-AAFF-EDCB12E4C20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1A4996-D42D-4E7D-8B9F-E35377F4DFDF}" type="doc">
      <dgm:prSet loTypeId="urn:microsoft.com/office/officeart/2005/8/layout/hProcess9" loCatId="process" qsTypeId="urn:microsoft.com/office/officeart/2005/8/quickstyle/simple3" qsCatId="simple" csTypeId="urn:microsoft.com/office/officeart/2005/8/colors/accent1_2" csCatId="accent1" phldr="1"/>
      <dgm:spPr/>
    </dgm:pt>
    <dgm:pt modelId="{B33290DF-9F84-46AE-BD2D-9866267F4D32}">
      <dgm:prSet phldrT="[Text]" custT="1"/>
      <dgm:spPr/>
      <dgm:t>
        <a:bodyPr/>
        <a:lstStyle/>
        <a:p>
          <a:r>
            <a:rPr lang="en-US" sz="1800" dirty="0" smtClean="0">
              <a:solidFill>
                <a:schemeClr val="tx1"/>
              </a:solidFill>
              <a:latin typeface="Calibri" pitchFamily="34" charset="0"/>
              <a:cs typeface="Calibri" pitchFamily="34" charset="0"/>
            </a:rPr>
            <a:t>Planning</a:t>
          </a:r>
          <a:endParaRPr lang="en-US" sz="1800" dirty="0">
            <a:solidFill>
              <a:schemeClr val="tx1"/>
            </a:solidFill>
          </a:endParaRPr>
        </a:p>
      </dgm:t>
    </dgm:pt>
    <dgm:pt modelId="{A78282F1-7CE5-412D-8AA7-37B7360A9031}" type="parTrans" cxnId="{090B80DD-3063-401C-9BCD-81CBEDF850B9}">
      <dgm:prSet/>
      <dgm:spPr/>
      <dgm:t>
        <a:bodyPr/>
        <a:lstStyle/>
        <a:p>
          <a:endParaRPr lang="en-US" sz="1800">
            <a:solidFill>
              <a:schemeClr val="tx1"/>
            </a:solidFill>
          </a:endParaRPr>
        </a:p>
      </dgm:t>
    </dgm:pt>
    <dgm:pt modelId="{85B7B56E-0347-42E5-94B1-724888FCBDC7}" type="sibTrans" cxnId="{090B80DD-3063-401C-9BCD-81CBEDF850B9}">
      <dgm:prSet/>
      <dgm:spPr/>
      <dgm:t>
        <a:bodyPr/>
        <a:lstStyle/>
        <a:p>
          <a:endParaRPr lang="en-US" sz="1800">
            <a:solidFill>
              <a:schemeClr val="tx1"/>
            </a:solidFill>
          </a:endParaRPr>
        </a:p>
      </dgm:t>
    </dgm:pt>
    <dgm:pt modelId="{6E6112AA-C34F-4266-9860-5F3816A88B36}">
      <dgm:prSet phldrT="[Text]" custT="1"/>
      <dgm:spPr/>
      <dgm:t>
        <a:bodyPr/>
        <a:lstStyle/>
        <a:p>
          <a:r>
            <a:rPr lang="en-US" sz="1800" dirty="0" smtClean="0">
              <a:solidFill>
                <a:schemeClr val="tx1"/>
              </a:solidFill>
              <a:latin typeface="Calibri" pitchFamily="34" charset="0"/>
              <a:cs typeface="Calibri" pitchFamily="34" charset="0"/>
            </a:rPr>
            <a:t>Spreading</a:t>
          </a:r>
          <a:endParaRPr lang="en-US" sz="1800" dirty="0">
            <a:solidFill>
              <a:schemeClr val="tx1"/>
            </a:solidFill>
          </a:endParaRPr>
        </a:p>
      </dgm:t>
    </dgm:pt>
    <dgm:pt modelId="{D849529C-33CE-42A6-A33D-14A034714579}" type="parTrans" cxnId="{02D24F7B-BEED-48CB-ADA6-38363FA1CA65}">
      <dgm:prSet/>
      <dgm:spPr/>
      <dgm:t>
        <a:bodyPr/>
        <a:lstStyle/>
        <a:p>
          <a:endParaRPr lang="en-US" sz="1800">
            <a:solidFill>
              <a:schemeClr val="tx1"/>
            </a:solidFill>
          </a:endParaRPr>
        </a:p>
      </dgm:t>
    </dgm:pt>
    <dgm:pt modelId="{74C63215-3247-41A0-97A9-A77601086EB3}" type="sibTrans" cxnId="{02D24F7B-BEED-48CB-ADA6-38363FA1CA65}">
      <dgm:prSet/>
      <dgm:spPr/>
      <dgm:t>
        <a:bodyPr/>
        <a:lstStyle/>
        <a:p>
          <a:endParaRPr lang="en-US" sz="1800">
            <a:solidFill>
              <a:schemeClr val="tx1"/>
            </a:solidFill>
          </a:endParaRPr>
        </a:p>
      </dgm:t>
    </dgm:pt>
    <dgm:pt modelId="{385B87D7-696B-43FC-852F-0D631F14161F}">
      <dgm:prSet phldrT="[Text]" custT="1"/>
      <dgm:spPr/>
      <dgm:t>
        <a:bodyPr/>
        <a:lstStyle/>
        <a:p>
          <a:r>
            <a:rPr lang="en-US" sz="1800" dirty="0" smtClean="0">
              <a:solidFill>
                <a:schemeClr val="tx1"/>
              </a:solidFill>
              <a:latin typeface="Calibri" pitchFamily="34" charset="0"/>
              <a:cs typeface="Calibri" pitchFamily="34" charset="0"/>
            </a:rPr>
            <a:t>Cutting</a:t>
          </a:r>
          <a:endParaRPr lang="en-US" sz="1800" dirty="0">
            <a:solidFill>
              <a:schemeClr val="tx1"/>
            </a:solidFill>
          </a:endParaRPr>
        </a:p>
      </dgm:t>
    </dgm:pt>
    <dgm:pt modelId="{CCD132B6-8C44-4409-A0E5-56B33E06F459}" type="parTrans" cxnId="{5EB53E16-B9A2-4939-BC1F-CE44A1FCBA3C}">
      <dgm:prSet/>
      <dgm:spPr/>
      <dgm:t>
        <a:bodyPr/>
        <a:lstStyle/>
        <a:p>
          <a:endParaRPr lang="en-US" sz="1800">
            <a:solidFill>
              <a:schemeClr val="tx1"/>
            </a:solidFill>
          </a:endParaRPr>
        </a:p>
      </dgm:t>
    </dgm:pt>
    <dgm:pt modelId="{FE19A591-F568-4638-96FE-3C84420386FA}" type="sibTrans" cxnId="{5EB53E16-B9A2-4939-BC1F-CE44A1FCBA3C}">
      <dgm:prSet/>
      <dgm:spPr/>
      <dgm:t>
        <a:bodyPr/>
        <a:lstStyle/>
        <a:p>
          <a:endParaRPr lang="en-US" sz="1800">
            <a:solidFill>
              <a:schemeClr val="tx1"/>
            </a:solidFill>
          </a:endParaRPr>
        </a:p>
      </dgm:t>
    </dgm:pt>
    <dgm:pt modelId="{A97CA871-D380-46B7-8B0E-4D543E881CA8}">
      <dgm:prSet custT="1"/>
      <dgm:spPr/>
      <dgm:t>
        <a:bodyPr/>
        <a:lstStyle/>
        <a:p>
          <a:r>
            <a:rPr lang="en-US" sz="1800" dirty="0" smtClean="0">
              <a:solidFill>
                <a:schemeClr val="tx1"/>
              </a:solidFill>
              <a:latin typeface="Calibri" pitchFamily="34" charset="0"/>
              <a:cs typeface="Calibri" pitchFamily="34" charset="0"/>
            </a:rPr>
            <a:t>Preparation for sewing</a:t>
          </a:r>
          <a:endParaRPr lang="en-US" sz="1800" dirty="0">
            <a:solidFill>
              <a:schemeClr val="tx1"/>
            </a:solidFill>
          </a:endParaRPr>
        </a:p>
      </dgm:t>
    </dgm:pt>
    <dgm:pt modelId="{0D48BFBE-8333-4AE4-A8D4-527941CD1484}" type="parTrans" cxnId="{0979139B-CD14-400D-B9FF-47BB5FE67BBA}">
      <dgm:prSet/>
      <dgm:spPr/>
      <dgm:t>
        <a:bodyPr/>
        <a:lstStyle/>
        <a:p>
          <a:endParaRPr lang="en-US" sz="1800">
            <a:solidFill>
              <a:schemeClr val="tx1"/>
            </a:solidFill>
          </a:endParaRPr>
        </a:p>
      </dgm:t>
    </dgm:pt>
    <dgm:pt modelId="{85BCC033-A742-4058-A3A0-CFA17EDBB924}" type="sibTrans" cxnId="{0979139B-CD14-400D-B9FF-47BB5FE67BBA}">
      <dgm:prSet/>
      <dgm:spPr/>
      <dgm:t>
        <a:bodyPr/>
        <a:lstStyle/>
        <a:p>
          <a:endParaRPr lang="en-US" sz="1800">
            <a:solidFill>
              <a:schemeClr val="tx1"/>
            </a:solidFill>
          </a:endParaRPr>
        </a:p>
      </dgm:t>
    </dgm:pt>
    <dgm:pt modelId="{4EF4962A-9E24-404E-81A3-7D124C62AF45}" type="pres">
      <dgm:prSet presAssocID="{DA1A4996-D42D-4E7D-8B9F-E35377F4DFDF}" presName="CompostProcess" presStyleCnt="0">
        <dgm:presLayoutVars>
          <dgm:dir/>
          <dgm:resizeHandles val="exact"/>
        </dgm:presLayoutVars>
      </dgm:prSet>
      <dgm:spPr/>
    </dgm:pt>
    <dgm:pt modelId="{7D230A6D-01EF-409A-B255-D018A9EC82CF}" type="pres">
      <dgm:prSet presAssocID="{DA1A4996-D42D-4E7D-8B9F-E35377F4DFDF}" presName="arrow" presStyleLbl="bgShp" presStyleIdx="0" presStyleCnt="1"/>
      <dgm:spPr/>
      <dgm:t>
        <a:bodyPr/>
        <a:lstStyle/>
        <a:p>
          <a:endParaRPr lang="en-US"/>
        </a:p>
      </dgm:t>
    </dgm:pt>
    <dgm:pt modelId="{60673E2B-DABB-49A2-A3A2-0BA31F5386DF}" type="pres">
      <dgm:prSet presAssocID="{DA1A4996-D42D-4E7D-8B9F-E35377F4DFDF}" presName="linearProcess" presStyleCnt="0"/>
      <dgm:spPr/>
    </dgm:pt>
    <dgm:pt modelId="{64885F1C-365A-47AA-B68B-10DE1ABC77A9}" type="pres">
      <dgm:prSet presAssocID="{B33290DF-9F84-46AE-BD2D-9866267F4D32}" presName="textNode" presStyleLbl="node1" presStyleIdx="0" presStyleCnt="4">
        <dgm:presLayoutVars>
          <dgm:bulletEnabled val="1"/>
        </dgm:presLayoutVars>
      </dgm:prSet>
      <dgm:spPr/>
      <dgm:t>
        <a:bodyPr/>
        <a:lstStyle/>
        <a:p>
          <a:endParaRPr lang="en-US"/>
        </a:p>
      </dgm:t>
    </dgm:pt>
    <dgm:pt modelId="{A916591E-3988-4E1A-A7E7-11B3CC9D8CA0}" type="pres">
      <dgm:prSet presAssocID="{85B7B56E-0347-42E5-94B1-724888FCBDC7}" presName="sibTrans" presStyleCnt="0"/>
      <dgm:spPr/>
    </dgm:pt>
    <dgm:pt modelId="{9C30D238-8C3C-44C7-B89A-7B35090F0530}" type="pres">
      <dgm:prSet presAssocID="{6E6112AA-C34F-4266-9860-5F3816A88B36}" presName="textNode" presStyleLbl="node1" presStyleIdx="1" presStyleCnt="4">
        <dgm:presLayoutVars>
          <dgm:bulletEnabled val="1"/>
        </dgm:presLayoutVars>
      </dgm:prSet>
      <dgm:spPr/>
      <dgm:t>
        <a:bodyPr/>
        <a:lstStyle/>
        <a:p>
          <a:endParaRPr lang="en-US"/>
        </a:p>
      </dgm:t>
    </dgm:pt>
    <dgm:pt modelId="{440F154E-77B0-4EB6-88DA-E0872F929EF6}" type="pres">
      <dgm:prSet presAssocID="{74C63215-3247-41A0-97A9-A77601086EB3}" presName="sibTrans" presStyleCnt="0"/>
      <dgm:spPr/>
    </dgm:pt>
    <dgm:pt modelId="{10C0326A-EB9B-4876-A35F-AE40FD9381C5}" type="pres">
      <dgm:prSet presAssocID="{385B87D7-696B-43FC-852F-0D631F14161F}" presName="textNode" presStyleLbl="node1" presStyleIdx="2" presStyleCnt="4">
        <dgm:presLayoutVars>
          <dgm:bulletEnabled val="1"/>
        </dgm:presLayoutVars>
      </dgm:prSet>
      <dgm:spPr/>
      <dgm:t>
        <a:bodyPr/>
        <a:lstStyle/>
        <a:p>
          <a:endParaRPr lang="en-US"/>
        </a:p>
      </dgm:t>
    </dgm:pt>
    <dgm:pt modelId="{1B1C2003-5EDA-4BBE-93BA-ECACAFD2894A}" type="pres">
      <dgm:prSet presAssocID="{FE19A591-F568-4638-96FE-3C84420386FA}" presName="sibTrans" presStyleCnt="0"/>
      <dgm:spPr/>
    </dgm:pt>
    <dgm:pt modelId="{9B6AE6A6-1534-47E9-9FCD-F75CB7F7DB02}" type="pres">
      <dgm:prSet presAssocID="{A97CA871-D380-46B7-8B0E-4D543E881CA8}" presName="textNode" presStyleLbl="node1" presStyleIdx="3" presStyleCnt="4">
        <dgm:presLayoutVars>
          <dgm:bulletEnabled val="1"/>
        </dgm:presLayoutVars>
      </dgm:prSet>
      <dgm:spPr/>
      <dgm:t>
        <a:bodyPr/>
        <a:lstStyle/>
        <a:p>
          <a:endParaRPr lang="en-US"/>
        </a:p>
      </dgm:t>
    </dgm:pt>
  </dgm:ptLst>
  <dgm:cxnLst>
    <dgm:cxn modelId="{4CFF86FB-DEA6-42DE-A2DF-7E86DF9576FF}" type="presOf" srcId="{B33290DF-9F84-46AE-BD2D-9866267F4D32}" destId="{64885F1C-365A-47AA-B68B-10DE1ABC77A9}" srcOrd="0" destOrd="0" presId="urn:microsoft.com/office/officeart/2005/8/layout/hProcess9"/>
    <dgm:cxn modelId="{0979139B-CD14-400D-B9FF-47BB5FE67BBA}" srcId="{DA1A4996-D42D-4E7D-8B9F-E35377F4DFDF}" destId="{A97CA871-D380-46B7-8B0E-4D543E881CA8}" srcOrd="3" destOrd="0" parTransId="{0D48BFBE-8333-4AE4-A8D4-527941CD1484}" sibTransId="{85BCC033-A742-4058-A3A0-CFA17EDBB924}"/>
    <dgm:cxn modelId="{02D24F7B-BEED-48CB-ADA6-38363FA1CA65}" srcId="{DA1A4996-D42D-4E7D-8B9F-E35377F4DFDF}" destId="{6E6112AA-C34F-4266-9860-5F3816A88B36}" srcOrd="1" destOrd="0" parTransId="{D849529C-33CE-42A6-A33D-14A034714579}" sibTransId="{74C63215-3247-41A0-97A9-A77601086EB3}"/>
    <dgm:cxn modelId="{1C702B5F-9336-4F9C-83D8-4B263CA9513D}" type="presOf" srcId="{A97CA871-D380-46B7-8B0E-4D543E881CA8}" destId="{9B6AE6A6-1534-47E9-9FCD-F75CB7F7DB02}" srcOrd="0" destOrd="0" presId="urn:microsoft.com/office/officeart/2005/8/layout/hProcess9"/>
    <dgm:cxn modelId="{3BE006D4-DF8D-42FB-AAF2-D680562E032F}" type="presOf" srcId="{385B87D7-696B-43FC-852F-0D631F14161F}" destId="{10C0326A-EB9B-4876-A35F-AE40FD9381C5}" srcOrd="0" destOrd="0" presId="urn:microsoft.com/office/officeart/2005/8/layout/hProcess9"/>
    <dgm:cxn modelId="{090B80DD-3063-401C-9BCD-81CBEDF850B9}" srcId="{DA1A4996-D42D-4E7D-8B9F-E35377F4DFDF}" destId="{B33290DF-9F84-46AE-BD2D-9866267F4D32}" srcOrd="0" destOrd="0" parTransId="{A78282F1-7CE5-412D-8AA7-37B7360A9031}" sibTransId="{85B7B56E-0347-42E5-94B1-724888FCBDC7}"/>
    <dgm:cxn modelId="{F6260408-95E2-4D63-927E-82C60DC52B57}" type="presOf" srcId="{DA1A4996-D42D-4E7D-8B9F-E35377F4DFDF}" destId="{4EF4962A-9E24-404E-81A3-7D124C62AF45}" srcOrd="0" destOrd="0" presId="urn:microsoft.com/office/officeart/2005/8/layout/hProcess9"/>
    <dgm:cxn modelId="{EF117283-36FA-49BE-B766-4A301FA7B16E}" type="presOf" srcId="{6E6112AA-C34F-4266-9860-5F3816A88B36}" destId="{9C30D238-8C3C-44C7-B89A-7B35090F0530}" srcOrd="0" destOrd="0" presId="urn:microsoft.com/office/officeart/2005/8/layout/hProcess9"/>
    <dgm:cxn modelId="{5EB53E16-B9A2-4939-BC1F-CE44A1FCBA3C}" srcId="{DA1A4996-D42D-4E7D-8B9F-E35377F4DFDF}" destId="{385B87D7-696B-43FC-852F-0D631F14161F}" srcOrd="2" destOrd="0" parTransId="{CCD132B6-8C44-4409-A0E5-56B33E06F459}" sibTransId="{FE19A591-F568-4638-96FE-3C84420386FA}"/>
    <dgm:cxn modelId="{B4DA9188-E963-472F-9E77-D7A3054EE330}" type="presParOf" srcId="{4EF4962A-9E24-404E-81A3-7D124C62AF45}" destId="{7D230A6D-01EF-409A-B255-D018A9EC82CF}" srcOrd="0" destOrd="0" presId="urn:microsoft.com/office/officeart/2005/8/layout/hProcess9"/>
    <dgm:cxn modelId="{BA7942C8-FE9F-4291-89D8-9E33792E5667}" type="presParOf" srcId="{4EF4962A-9E24-404E-81A3-7D124C62AF45}" destId="{60673E2B-DABB-49A2-A3A2-0BA31F5386DF}" srcOrd="1" destOrd="0" presId="urn:microsoft.com/office/officeart/2005/8/layout/hProcess9"/>
    <dgm:cxn modelId="{B6B41C70-7E4C-4C71-A214-B4C871CB45FE}" type="presParOf" srcId="{60673E2B-DABB-49A2-A3A2-0BA31F5386DF}" destId="{64885F1C-365A-47AA-B68B-10DE1ABC77A9}" srcOrd="0" destOrd="0" presId="urn:microsoft.com/office/officeart/2005/8/layout/hProcess9"/>
    <dgm:cxn modelId="{65A62624-D026-4CDA-8577-73F41A4AA849}" type="presParOf" srcId="{60673E2B-DABB-49A2-A3A2-0BA31F5386DF}" destId="{A916591E-3988-4E1A-A7E7-11B3CC9D8CA0}" srcOrd="1" destOrd="0" presId="urn:microsoft.com/office/officeart/2005/8/layout/hProcess9"/>
    <dgm:cxn modelId="{FDFCA3B1-E2BE-4074-8B0C-B6F822D490BC}" type="presParOf" srcId="{60673E2B-DABB-49A2-A3A2-0BA31F5386DF}" destId="{9C30D238-8C3C-44C7-B89A-7B35090F0530}" srcOrd="2" destOrd="0" presId="urn:microsoft.com/office/officeart/2005/8/layout/hProcess9"/>
    <dgm:cxn modelId="{FBF54801-1D9F-42EB-8A58-EFCA7ED1BA20}" type="presParOf" srcId="{60673E2B-DABB-49A2-A3A2-0BA31F5386DF}" destId="{440F154E-77B0-4EB6-88DA-E0872F929EF6}" srcOrd="3" destOrd="0" presId="urn:microsoft.com/office/officeart/2005/8/layout/hProcess9"/>
    <dgm:cxn modelId="{D1FD165A-0540-4E60-9F44-AE66441C8EB7}" type="presParOf" srcId="{60673E2B-DABB-49A2-A3A2-0BA31F5386DF}" destId="{10C0326A-EB9B-4876-A35F-AE40FD9381C5}" srcOrd="4" destOrd="0" presId="urn:microsoft.com/office/officeart/2005/8/layout/hProcess9"/>
    <dgm:cxn modelId="{3ED91F0D-A08C-49BA-9374-2FFF39688F0C}" type="presParOf" srcId="{60673E2B-DABB-49A2-A3A2-0BA31F5386DF}" destId="{1B1C2003-5EDA-4BBE-93BA-ECACAFD2894A}" srcOrd="5" destOrd="0" presId="urn:microsoft.com/office/officeart/2005/8/layout/hProcess9"/>
    <dgm:cxn modelId="{BA7ACF91-ADAB-47A0-85CF-FBD2B621B0DB}" type="presParOf" srcId="{60673E2B-DABB-49A2-A3A2-0BA31F5386DF}" destId="{9B6AE6A6-1534-47E9-9FCD-F75CB7F7DB0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236F-FAA7-8B45-9EB5-44E32C4F4156}">
      <dsp:nvSpPr>
        <dsp:cNvPr id="0" name=""/>
        <dsp:cNvSpPr/>
      </dsp:nvSpPr>
      <dsp:spPr>
        <a:xfrm rot="5400000">
          <a:off x="471513" y="1502141"/>
          <a:ext cx="1331416" cy="1515770"/>
        </a:xfrm>
        <a:prstGeom prst="bentUpArrow">
          <a:avLst>
            <a:gd name="adj1" fmla="val 32840"/>
            <a:gd name="adj2" fmla="val 25000"/>
            <a:gd name="adj3" fmla="val 35780"/>
          </a:avLst>
        </a:prstGeom>
        <a:solidFill>
          <a:schemeClr val="accent4">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BC7FBD1-1519-3A4D-AFDE-E972DBCE3E2C}">
      <dsp:nvSpPr>
        <dsp:cNvPr id="0" name=""/>
        <dsp:cNvSpPr/>
      </dsp:nvSpPr>
      <dsp:spPr>
        <a:xfrm>
          <a:off x="118768" y="26239"/>
          <a:ext cx="2241321" cy="1568852"/>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Buyer </a:t>
          </a:r>
          <a:endParaRPr lang="en-US" sz="2600" kern="1200" dirty="0"/>
        </a:p>
      </dsp:txBody>
      <dsp:txXfrm>
        <a:off x="195367" y="102838"/>
        <a:ext cx="2088123" cy="1415654"/>
      </dsp:txXfrm>
    </dsp:sp>
    <dsp:sp modelId="{BD37E137-4294-EB41-B292-DB9D99BD736D}">
      <dsp:nvSpPr>
        <dsp:cNvPr id="0" name=""/>
        <dsp:cNvSpPr/>
      </dsp:nvSpPr>
      <dsp:spPr>
        <a:xfrm>
          <a:off x="2061842" y="175865"/>
          <a:ext cx="2226618" cy="1268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t>Tomy</a:t>
          </a:r>
          <a:r>
            <a:rPr lang="en-US" sz="2000" kern="1200" dirty="0" smtClean="0"/>
            <a:t> Hilfiger</a:t>
          </a:r>
          <a:endParaRPr lang="en-US" sz="2000" kern="1200" dirty="0"/>
        </a:p>
      </dsp:txBody>
      <dsp:txXfrm>
        <a:off x="2061842" y="175865"/>
        <a:ext cx="2226618" cy="1268015"/>
      </dsp:txXfrm>
    </dsp:sp>
    <dsp:sp modelId="{517B1416-C558-7F4A-8BB6-8EFD59F36640}">
      <dsp:nvSpPr>
        <dsp:cNvPr id="0" name=""/>
        <dsp:cNvSpPr/>
      </dsp:nvSpPr>
      <dsp:spPr>
        <a:xfrm rot="5400000">
          <a:off x="2472965" y="3264480"/>
          <a:ext cx="1331416" cy="1515770"/>
        </a:xfrm>
        <a:prstGeom prst="bentUpArrow">
          <a:avLst>
            <a:gd name="adj1" fmla="val 32840"/>
            <a:gd name="adj2" fmla="val 25000"/>
            <a:gd name="adj3" fmla="val 35780"/>
          </a:avLst>
        </a:prstGeom>
        <a:solidFill>
          <a:schemeClr val="accent4">
            <a:tint val="50000"/>
            <a:hueOff val="-3925392"/>
            <a:satOff val="19763"/>
            <a:lumOff val="12722"/>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1AAFDC7-A1E5-E047-91DC-EF3DE13A001A}">
      <dsp:nvSpPr>
        <dsp:cNvPr id="0" name=""/>
        <dsp:cNvSpPr/>
      </dsp:nvSpPr>
      <dsp:spPr>
        <a:xfrm>
          <a:off x="2120221" y="1788578"/>
          <a:ext cx="2241321" cy="1568852"/>
        </a:xfrm>
        <a:prstGeom prst="roundRect">
          <a:avLst>
            <a:gd name="adj" fmla="val 1667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Merchandizer </a:t>
          </a:r>
          <a:endParaRPr lang="en-US" sz="2600" kern="1200" dirty="0"/>
        </a:p>
      </dsp:txBody>
      <dsp:txXfrm>
        <a:off x="2196820" y="1865177"/>
        <a:ext cx="2088123" cy="1415654"/>
      </dsp:txXfrm>
    </dsp:sp>
    <dsp:sp modelId="{65E198C0-6FCF-D344-9D75-39EAC5A2C379}">
      <dsp:nvSpPr>
        <dsp:cNvPr id="0" name=""/>
        <dsp:cNvSpPr/>
      </dsp:nvSpPr>
      <dsp:spPr>
        <a:xfrm>
          <a:off x="4488129" y="1951733"/>
          <a:ext cx="2730408" cy="1268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Sampling </a:t>
          </a:r>
          <a:endParaRPr lang="en-US" sz="2000" kern="1200" dirty="0"/>
        </a:p>
        <a:p>
          <a:pPr marL="228600" lvl="1" indent="-228600" algn="l" defTabSz="889000">
            <a:lnSpc>
              <a:spcPct val="90000"/>
            </a:lnSpc>
            <a:spcBef>
              <a:spcPct val="0"/>
            </a:spcBef>
            <a:spcAft>
              <a:spcPct val="15000"/>
            </a:spcAft>
            <a:buChar char="••"/>
          </a:pPr>
          <a:r>
            <a:rPr lang="en-US" sz="2000" kern="1200" dirty="0" smtClean="0"/>
            <a:t>Coordination with owner and buyer </a:t>
          </a:r>
          <a:endParaRPr lang="en-US" sz="2000" kern="1200" dirty="0"/>
        </a:p>
      </dsp:txBody>
      <dsp:txXfrm>
        <a:off x="4488129" y="1951733"/>
        <a:ext cx="2730408" cy="1268015"/>
      </dsp:txXfrm>
    </dsp:sp>
    <dsp:sp modelId="{568FC38D-A08B-DE40-B4C3-45FE17CA29DF}">
      <dsp:nvSpPr>
        <dsp:cNvPr id="0" name=""/>
        <dsp:cNvSpPr/>
      </dsp:nvSpPr>
      <dsp:spPr>
        <a:xfrm>
          <a:off x="3633334" y="3841347"/>
          <a:ext cx="2241321" cy="1568852"/>
        </a:xfrm>
        <a:prstGeom prst="roundRect">
          <a:avLst>
            <a:gd name="adj" fmla="val 1667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Production </a:t>
          </a:r>
          <a:endParaRPr lang="en-US" sz="2600" kern="1200" dirty="0"/>
        </a:p>
      </dsp:txBody>
      <dsp:txXfrm>
        <a:off x="3709933" y="3917946"/>
        <a:ext cx="2088123" cy="1415654"/>
      </dsp:txXfrm>
    </dsp:sp>
    <dsp:sp modelId="{63839B73-1F2E-6647-AAFF-EDCB12E4C20A}">
      <dsp:nvSpPr>
        <dsp:cNvPr id="0" name=""/>
        <dsp:cNvSpPr/>
      </dsp:nvSpPr>
      <dsp:spPr>
        <a:xfrm>
          <a:off x="5678251" y="3523845"/>
          <a:ext cx="3237148" cy="183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Spreading/Cutting manager</a:t>
          </a:r>
          <a:endParaRPr lang="en-US" sz="2100" kern="1200" dirty="0"/>
        </a:p>
        <a:p>
          <a:pPr marL="228600" lvl="1" indent="-228600" algn="l" defTabSz="933450">
            <a:lnSpc>
              <a:spcPct val="90000"/>
            </a:lnSpc>
            <a:spcBef>
              <a:spcPct val="0"/>
            </a:spcBef>
            <a:spcAft>
              <a:spcPct val="15000"/>
            </a:spcAft>
            <a:buChar char="••"/>
          </a:pPr>
          <a:r>
            <a:rPr lang="en-US" sz="2100" kern="1200" dirty="0" smtClean="0"/>
            <a:t>Production manager</a:t>
          </a:r>
          <a:endParaRPr lang="en-US" sz="2100" kern="1200" dirty="0"/>
        </a:p>
        <a:p>
          <a:pPr marL="228600" lvl="1" indent="-228600" algn="l" defTabSz="933450">
            <a:lnSpc>
              <a:spcPct val="90000"/>
            </a:lnSpc>
            <a:spcBef>
              <a:spcPct val="0"/>
            </a:spcBef>
            <a:spcAft>
              <a:spcPct val="15000"/>
            </a:spcAft>
            <a:buChar char="••"/>
          </a:pPr>
          <a:r>
            <a:rPr lang="en-US" sz="2100" kern="1200" dirty="0" smtClean="0"/>
            <a:t>Stitching In-charge </a:t>
          </a:r>
          <a:endParaRPr lang="en-US" sz="2100" kern="1200" dirty="0"/>
        </a:p>
        <a:p>
          <a:pPr marL="228600" lvl="1" indent="-228600" algn="l" defTabSz="933450">
            <a:lnSpc>
              <a:spcPct val="90000"/>
            </a:lnSpc>
            <a:spcBef>
              <a:spcPct val="0"/>
            </a:spcBef>
            <a:spcAft>
              <a:spcPct val="15000"/>
            </a:spcAft>
            <a:buChar char="••"/>
          </a:pPr>
          <a:r>
            <a:rPr lang="en-US" sz="2100" kern="1200" dirty="0" smtClean="0"/>
            <a:t>Quality/ Shipment</a:t>
          </a:r>
          <a:endParaRPr lang="en-US" sz="2100" kern="1200" dirty="0"/>
        </a:p>
      </dsp:txBody>
      <dsp:txXfrm>
        <a:off x="5678251" y="3523845"/>
        <a:ext cx="3237148" cy="1833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30A6D-01EF-409A-B255-D018A9EC82CF}">
      <dsp:nvSpPr>
        <dsp:cNvPr id="0" name=""/>
        <dsp:cNvSpPr/>
      </dsp:nvSpPr>
      <dsp:spPr>
        <a:xfrm>
          <a:off x="480059" y="0"/>
          <a:ext cx="5440680" cy="4064000"/>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64885F1C-365A-47AA-B68B-10DE1ABC77A9}">
      <dsp:nvSpPr>
        <dsp:cNvPr id="0" name=""/>
        <dsp:cNvSpPr/>
      </dsp:nvSpPr>
      <dsp:spPr>
        <a:xfrm>
          <a:off x="2187" y="1219199"/>
          <a:ext cx="1421427" cy="1625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alibri" pitchFamily="34" charset="0"/>
              <a:cs typeface="Calibri" pitchFamily="34" charset="0"/>
            </a:rPr>
            <a:t>Planning</a:t>
          </a:r>
          <a:endParaRPr lang="en-US" sz="1800" kern="1200" dirty="0">
            <a:solidFill>
              <a:schemeClr val="tx1"/>
            </a:solidFill>
          </a:endParaRPr>
        </a:p>
      </dsp:txBody>
      <dsp:txXfrm>
        <a:off x="71575" y="1288587"/>
        <a:ext cx="1282651" cy="1486824"/>
      </dsp:txXfrm>
    </dsp:sp>
    <dsp:sp modelId="{9C30D238-8C3C-44C7-B89A-7B35090F0530}">
      <dsp:nvSpPr>
        <dsp:cNvPr id="0" name=""/>
        <dsp:cNvSpPr/>
      </dsp:nvSpPr>
      <dsp:spPr>
        <a:xfrm>
          <a:off x="1660520" y="1219199"/>
          <a:ext cx="1421427" cy="1625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alibri" pitchFamily="34" charset="0"/>
              <a:cs typeface="Calibri" pitchFamily="34" charset="0"/>
            </a:rPr>
            <a:t>Spreading</a:t>
          </a:r>
          <a:endParaRPr lang="en-US" sz="1800" kern="1200" dirty="0">
            <a:solidFill>
              <a:schemeClr val="tx1"/>
            </a:solidFill>
          </a:endParaRPr>
        </a:p>
      </dsp:txBody>
      <dsp:txXfrm>
        <a:off x="1729908" y="1288587"/>
        <a:ext cx="1282651" cy="1486824"/>
      </dsp:txXfrm>
    </dsp:sp>
    <dsp:sp modelId="{10C0326A-EB9B-4876-A35F-AE40FD9381C5}">
      <dsp:nvSpPr>
        <dsp:cNvPr id="0" name=""/>
        <dsp:cNvSpPr/>
      </dsp:nvSpPr>
      <dsp:spPr>
        <a:xfrm>
          <a:off x="3318852" y="1219199"/>
          <a:ext cx="1421427" cy="1625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alibri" pitchFamily="34" charset="0"/>
              <a:cs typeface="Calibri" pitchFamily="34" charset="0"/>
            </a:rPr>
            <a:t>Cutting</a:t>
          </a:r>
          <a:endParaRPr lang="en-US" sz="1800" kern="1200" dirty="0">
            <a:solidFill>
              <a:schemeClr val="tx1"/>
            </a:solidFill>
          </a:endParaRPr>
        </a:p>
      </dsp:txBody>
      <dsp:txXfrm>
        <a:off x="3388240" y="1288587"/>
        <a:ext cx="1282651" cy="1486824"/>
      </dsp:txXfrm>
    </dsp:sp>
    <dsp:sp modelId="{9B6AE6A6-1534-47E9-9FCD-F75CB7F7DB02}">
      <dsp:nvSpPr>
        <dsp:cNvPr id="0" name=""/>
        <dsp:cNvSpPr/>
      </dsp:nvSpPr>
      <dsp:spPr>
        <a:xfrm>
          <a:off x="4977184" y="1219199"/>
          <a:ext cx="1421427" cy="1625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alibri" pitchFamily="34" charset="0"/>
              <a:cs typeface="Calibri" pitchFamily="34" charset="0"/>
            </a:rPr>
            <a:t>Preparation for sewing</a:t>
          </a:r>
          <a:endParaRPr lang="en-US" sz="1800" kern="1200" dirty="0">
            <a:solidFill>
              <a:schemeClr val="tx1"/>
            </a:solidFill>
          </a:endParaRPr>
        </a:p>
      </dsp:txBody>
      <dsp:txXfrm>
        <a:off x="5046572" y="1288587"/>
        <a:ext cx="1282651" cy="148682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B02C66-2ACA-40C1-9AA7-675F0DFBFE76}" type="datetimeFigureOut">
              <a:rPr lang="en-US" smtClean="0"/>
              <a:t>10/12/2021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8DA19F-BEA1-45D1-9990-BA1386AD76FC}" type="slidenum">
              <a:rPr lang="en-US" smtClean="0"/>
              <a:t>‹#›</a:t>
            </a:fld>
            <a:endParaRPr lang="en-US"/>
          </a:p>
        </p:txBody>
      </p:sp>
    </p:spTree>
    <p:extLst>
      <p:ext uri="{BB962C8B-B14F-4D97-AF65-F5344CB8AC3E}">
        <p14:creationId xmlns:p14="http://schemas.microsoft.com/office/powerpoint/2010/main" val="871574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DA19F-BEA1-45D1-9990-BA1386AD76FC}" type="slidenum">
              <a:rPr lang="en-US" smtClean="0"/>
              <a:t>1</a:t>
            </a:fld>
            <a:endParaRPr lang="en-US"/>
          </a:p>
        </p:txBody>
      </p:sp>
    </p:spTree>
    <p:extLst>
      <p:ext uri="{BB962C8B-B14F-4D97-AF65-F5344CB8AC3E}">
        <p14:creationId xmlns:p14="http://schemas.microsoft.com/office/powerpoint/2010/main" val="2167046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textilelearner.blogspot.com/2012/03/tensioning-device-functions-of.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381003" y="4617"/>
            <a:ext cx="7851651" cy="757379"/>
          </a:xfrm>
        </p:spPr>
        <p:txBody>
          <a:bodyPr>
            <a:normAutofit fontScale="90000"/>
          </a:bodyPr>
          <a:lstStyle/>
          <a:p>
            <a:endParaRPr lang="en-US"/>
          </a:p>
        </p:txBody>
      </p:sp>
      <p:sp>
        <p:nvSpPr>
          <p:cNvPr id="3" name="Subtitle 2"/>
          <p:cNvSpPr txBox="1">
            <a:spLocks noGrp="1"/>
          </p:cNvSpPr>
          <p:nvPr>
            <p:ph type="subTitle" idx="1"/>
          </p:nvPr>
        </p:nvSpPr>
        <p:spPr>
          <a:xfrm>
            <a:off x="533396" y="1600200"/>
            <a:ext cx="8305796" cy="3380939"/>
          </a:xfrm>
        </p:spPr>
        <p:txBody>
          <a:bodyPr anchorCtr="1">
            <a:normAutofit/>
          </a:bodyPr>
          <a:lstStyle/>
          <a:p>
            <a:pPr lvl="0" algn="ctr">
              <a:lnSpc>
                <a:spcPct val="80000"/>
              </a:lnSpc>
              <a:spcBef>
                <a:spcPts val="500"/>
              </a:spcBef>
            </a:pPr>
            <a:r>
              <a:rPr lang="en-US" sz="4000" dirty="0" smtClean="0">
                <a:solidFill>
                  <a:schemeClr val="tx1"/>
                </a:solidFill>
                <a:latin typeface="Times New Roman" pitchFamily="18"/>
                <a:cs typeface="Times New Roman" pitchFamily="18"/>
              </a:rPr>
              <a:t>Textile Spreading</a:t>
            </a:r>
            <a:endParaRPr lang="en-US" sz="7200" b="1" dirty="0">
              <a:solidFill>
                <a:schemeClr val="tx1"/>
              </a:solidFill>
              <a:latin typeface="Times New Roman" pitchFamily="18"/>
              <a:cs typeface="Times New Roman" pitchFamily="18"/>
            </a:endParaRPr>
          </a:p>
          <a:p>
            <a:pPr lvl="0" algn="ctr">
              <a:lnSpc>
                <a:spcPct val="80000"/>
              </a:lnSpc>
              <a:spcBef>
                <a:spcPts val="700"/>
              </a:spcBef>
            </a:pPr>
            <a:endParaRPr lang="en-US" sz="4400" dirty="0">
              <a:latin typeface="Times New Roman" pitchFamily="18"/>
              <a:cs typeface="Times New Roman" pitchFamily="18"/>
            </a:endParaRPr>
          </a:p>
          <a:p>
            <a:pPr lvl="0" algn="ctr">
              <a:lnSpc>
                <a:spcPct val="80000"/>
              </a:lnSpc>
              <a:spcBef>
                <a:spcPts val="700"/>
              </a:spcBef>
            </a:pPr>
            <a:endParaRPr lang="en-US" sz="4400" dirty="0">
              <a:latin typeface="Times New Roman" pitchFamily="18"/>
              <a:cs typeface="Times New Roman" pitchFamily="18"/>
            </a:endParaRPr>
          </a:p>
          <a:p>
            <a:pPr lvl="0" algn="ctr">
              <a:lnSpc>
                <a:spcPct val="80000"/>
              </a:lnSpc>
              <a:spcBef>
                <a:spcPts val="700"/>
              </a:spcBef>
            </a:pPr>
            <a:r>
              <a:rPr lang="en-US" sz="2800" dirty="0" smtClean="0">
                <a:latin typeface="Times New Roman" pitchFamily="18"/>
                <a:cs typeface="Times New Roman" pitchFamily="18"/>
              </a:rPr>
              <a:t>Lecture </a:t>
            </a:r>
            <a:r>
              <a:rPr lang="en-US" sz="2800" dirty="0" smtClean="0">
                <a:latin typeface="Times New Roman" pitchFamily="18"/>
                <a:cs typeface="Times New Roman" pitchFamily="18"/>
              </a:rPr>
              <a:t>2</a:t>
            </a:r>
            <a:endParaRPr lang="en-US" sz="2800" dirty="0">
              <a:latin typeface="Times New Roman" pitchFamily="18"/>
              <a:cs typeface="Times New Roman" pitchFamily="18"/>
            </a:endParaRPr>
          </a:p>
          <a:p>
            <a:pPr lvl="0" algn="ctr">
              <a:lnSpc>
                <a:spcPct val="80000"/>
              </a:lnSpc>
              <a:spcBef>
                <a:spcPts val="700"/>
              </a:spcBef>
            </a:pPr>
            <a:r>
              <a:rPr lang="en-US" sz="2800" dirty="0">
                <a:latin typeface="Times New Roman" pitchFamily="18"/>
                <a:cs typeface="Times New Roman" pitchFamily="18"/>
              </a:rPr>
              <a:t>Adnan </a:t>
            </a:r>
            <a:r>
              <a:rPr lang="en-US" sz="2800" dirty="0" err="1">
                <a:latin typeface="Times New Roman" pitchFamily="18"/>
                <a:cs typeface="Times New Roman" pitchFamily="18"/>
              </a:rPr>
              <a:t>Mazari</a:t>
            </a:r>
            <a:r>
              <a:rPr lang="en-US" sz="2800" dirty="0">
                <a:latin typeface="Times New Roman" pitchFamily="18"/>
                <a:cs typeface="Times New Roman" pitchFamily="18"/>
              </a:rPr>
              <a:t>, </a:t>
            </a:r>
            <a:r>
              <a:rPr lang="en-US" sz="2800" dirty="0" err="1">
                <a:latin typeface="Times New Roman" pitchFamily="18"/>
                <a:cs typeface="Times New Roman" pitchFamily="18"/>
              </a:rPr>
              <a:t>Ph.D</a:t>
            </a:r>
            <a:endParaRPr lang="en-US" sz="2800" dirty="0">
              <a:latin typeface="Times New Roman" pitchFamily="18"/>
              <a:cs typeface="Times New Roman" pitchFamily="18"/>
            </a:endParaRPr>
          </a:p>
        </p:txBody>
      </p:sp>
      <p:pic>
        <p:nvPicPr>
          <p:cNvPr id="4" name="Picture 4"/>
          <p:cNvPicPr>
            <a:picLocks noChangeAspect="1"/>
          </p:cNvPicPr>
          <p:nvPr/>
        </p:nvPicPr>
        <p:blipFill>
          <a:blip r:embed="rId3"/>
          <a:srcRect/>
          <a:stretch>
            <a:fillRect/>
          </a:stretch>
        </p:blipFill>
        <p:spPr>
          <a:xfrm>
            <a:off x="248808" y="76196"/>
            <a:ext cx="8572500" cy="1362071"/>
          </a:xfrm>
          <a:prstGeom prst="rect">
            <a:avLst/>
          </a:prstGeom>
          <a:noFill/>
          <a:ln>
            <a:noFill/>
          </a:ln>
        </p:spPr>
      </p:pic>
    </p:spTree>
    <p:extLst>
      <p:ext uri="{BB962C8B-B14F-4D97-AF65-F5344CB8AC3E}">
        <p14:creationId xmlns:p14="http://schemas.microsoft.com/office/powerpoint/2010/main" val="2020049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Fabric Spreading Process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There are two methods applied in garment industry for fabric spreading process</a:t>
            </a:r>
            <a:r>
              <a:rPr lang="en-US" dirty="0" smtClean="0"/>
              <a:t>.</a:t>
            </a:r>
            <a:endParaRPr lang="en-US" dirty="0"/>
          </a:p>
          <a:p>
            <a:r>
              <a:rPr lang="en-US" dirty="0" smtClean="0"/>
              <a:t>Manual Method</a:t>
            </a:r>
          </a:p>
          <a:p>
            <a:pPr marL="0" indent="0">
              <a:buNone/>
            </a:pPr>
            <a:r>
              <a:rPr lang="en-US" sz="2400" dirty="0" smtClean="0"/>
              <a:t>Totally </a:t>
            </a:r>
            <a:r>
              <a:rPr lang="en-US" sz="2400" dirty="0"/>
              <a:t>hand spreading method therefore this process is quite slow</a:t>
            </a:r>
            <a:r>
              <a:rPr lang="en-US" sz="2400" dirty="0" smtClean="0"/>
              <a:t>.</a:t>
            </a:r>
          </a:p>
          <a:p>
            <a:pPr marL="0" indent="0">
              <a:buNone/>
            </a:pPr>
            <a:r>
              <a:rPr lang="en-US" sz="2400" i="1" dirty="0"/>
              <a:t>. By hand </a:t>
            </a:r>
            <a:r>
              <a:rPr lang="en-US" sz="2400" dirty="0"/>
              <a:t/>
            </a:r>
            <a:br>
              <a:rPr lang="en-US" sz="2400" dirty="0"/>
            </a:br>
            <a:r>
              <a:rPr lang="en-US" sz="2400" i="1" dirty="0"/>
              <a:t>b. By hook </a:t>
            </a:r>
            <a:r>
              <a:rPr lang="en-US" sz="2400" dirty="0"/>
              <a:t/>
            </a:r>
            <a:br>
              <a:rPr lang="en-US" sz="2400" dirty="0"/>
            </a:br>
            <a:r>
              <a:rPr lang="en-US" dirty="0" smtClean="0"/>
              <a:t>Mechanical Method</a:t>
            </a:r>
          </a:p>
          <a:p>
            <a:pPr marL="0" indent="0">
              <a:buNone/>
            </a:pPr>
            <a:r>
              <a:rPr lang="en-US" dirty="0"/>
              <a:t>They are semi-automatic and full automatic</a:t>
            </a:r>
          </a:p>
        </p:txBody>
      </p:sp>
    </p:spTree>
    <p:extLst>
      <p:ext uri="{BB962C8B-B14F-4D97-AF65-F5344CB8AC3E}">
        <p14:creationId xmlns:p14="http://schemas.microsoft.com/office/powerpoint/2010/main" val="104049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09700" y="-38100"/>
            <a:ext cx="58674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461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54" y="228601"/>
            <a:ext cx="8148946" cy="611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848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before spreading</a:t>
            </a:r>
            <a:endParaRPr lang="en-US" dirty="0"/>
          </a:p>
        </p:txBody>
      </p:sp>
      <p:sp>
        <p:nvSpPr>
          <p:cNvPr id="3" name="Content Placeholder 2"/>
          <p:cNvSpPr>
            <a:spLocks noGrp="1"/>
          </p:cNvSpPr>
          <p:nvPr>
            <p:ph idx="1"/>
          </p:nvPr>
        </p:nvSpPr>
        <p:spPr/>
        <p:txBody>
          <a:bodyPr>
            <a:normAutofit lnSpcReduction="10000"/>
          </a:bodyPr>
          <a:lstStyle/>
          <a:p>
            <a:r>
              <a:rPr lang="en-US" b="1" dirty="0" smtClean="0"/>
              <a:t>Fabric Length and Weight:</a:t>
            </a:r>
            <a:endParaRPr lang="en-US" dirty="0" smtClean="0"/>
          </a:p>
          <a:p>
            <a:r>
              <a:rPr lang="en-US" b="1" dirty="0" smtClean="0"/>
              <a:t>Fabric </a:t>
            </a:r>
            <a:r>
              <a:rPr lang="en-US" b="1" dirty="0"/>
              <a:t>Tension:</a:t>
            </a:r>
            <a:endParaRPr lang="en-US" dirty="0"/>
          </a:p>
          <a:p>
            <a:r>
              <a:rPr lang="en-US" b="1" dirty="0" smtClean="0"/>
              <a:t>Fabric Splicing:</a:t>
            </a:r>
          </a:p>
          <a:p>
            <a:r>
              <a:rPr lang="en-US" b="1" dirty="0" smtClean="0"/>
              <a:t>Static </a:t>
            </a:r>
            <a:r>
              <a:rPr lang="en-US" b="1" dirty="0"/>
              <a:t>Electricity:</a:t>
            </a:r>
            <a:endParaRPr lang="en-US" dirty="0"/>
          </a:p>
          <a:p>
            <a:r>
              <a:rPr lang="en-US" b="1" dirty="0" smtClean="0"/>
              <a:t>Fabric </a:t>
            </a:r>
            <a:r>
              <a:rPr lang="en-US" b="1" dirty="0"/>
              <a:t>Ply Direction:</a:t>
            </a:r>
            <a:endParaRPr lang="en-US" dirty="0"/>
          </a:p>
          <a:p>
            <a:r>
              <a:rPr lang="en-US" b="1" dirty="0"/>
              <a:t>Ply Number</a:t>
            </a:r>
            <a:endParaRPr lang="en-US" dirty="0"/>
          </a:p>
          <a:p>
            <a:r>
              <a:rPr lang="en-US" b="1" dirty="0"/>
              <a:t>Stripe and Check Matching:</a:t>
            </a:r>
            <a:endParaRPr lang="en-US" dirty="0"/>
          </a:p>
          <a:p>
            <a:r>
              <a:rPr lang="en-US" b="1" dirty="0"/>
              <a:t>Fabric Faults removing</a:t>
            </a:r>
            <a:endParaRPr lang="en-US" dirty="0"/>
          </a:p>
          <a:p>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743200"/>
            <a:ext cx="28384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79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Fabric Splicing</a:t>
            </a:r>
            <a:endParaRPr lang="en-US" dirty="0"/>
          </a:p>
        </p:txBody>
      </p:sp>
      <p:sp>
        <p:nvSpPr>
          <p:cNvPr id="3" name="Content Placeholder 2"/>
          <p:cNvSpPr>
            <a:spLocks noGrp="1"/>
          </p:cNvSpPr>
          <p:nvPr>
            <p:ph idx="1"/>
          </p:nvPr>
        </p:nvSpPr>
        <p:spPr/>
        <p:txBody>
          <a:bodyPr/>
          <a:lstStyle/>
          <a:p>
            <a:endParaRPr lang="en-US"/>
          </a:p>
        </p:txBody>
      </p:sp>
      <p:pic>
        <p:nvPicPr>
          <p:cNvPr id="2050" name="Picture 2" descr="http://stitchdiary.com/wp-content/uploads/2018/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0400"/>
            <a:ext cx="8763000" cy="2207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58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Fabric Splicing</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Splicing is the technique used in the cutting room during the process of spreading.  It basically incorporates cutting the fabric across its width to overlap layers in between the ends of the lay. It can be used for different </a:t>
            </a:r>
            <a:r>
              <a:rPr lang="en-US" dirty="0" smtClean="0"/>
              <a:t>reasons</a:t>
            </a:r>
          </a:p>
          <a:p>
            <a:pPr algn="just"/>
            <a:r>
              <a:rPr lang="en-US" dirty="0"/>
              <a:t>1.  Firstly, to accommodate for fabric defects</a:t>
            </a:r>
            <a:r>
              <a:rPr lang="en-US" dirty="0" smtClean="0"/>
              <a:t>,</a:t>
            </a:r>
            <a:r>
              <a:rPr lang="en-US" dirty="0"/>
              <a:t> </a:t>
            </a:r>
            <a:endParaRPr lang="en-US" dirty="0" smtClean="0"/>
          </a:p>
          <a:p>
            <a:pPr algn="just"/>
            <a:r>
              <a:rPr lang="en-US" dirty="0"/>
              <a:t>2. Splicing is also used when the fabric roll being spread ends in the middle of the</a:t>
            </a:r>
            <a:br>
              <a:rPr lang="en-US" dirty="0"/>
            </a:br>
            <a:r>
              <a:rPr lang="en-US" dirty="0"/>
              <a:t>marker, and the end bit length is sufficient to cut one complete garment piece</a:t>
            </a:r>
            <a:r>
              <a:rPr lang="en-US" dirty="0" smtClean="0"/>
              <a:t>.</a:t>
            </a:r>
          </a:p>
          <a:p>
            <a:pPr algn="just"/>
            <a:r>
              <a:rPr lang="en-US" dirty="0"/>
              <a:t>Lastly, it is used when there is a change in the size, i.e. the pattern pieces of each</a:t>
            </a:r>
          </a:p>
          <a:p>
            <a:endParaRPr lang="en-US" dirty="0" smtClean="0"/>
          </a:p>
        </p:txBody>
      </p:sp>
    </p:spTree>
    <p:extLst>
      <p:ext uri="{BB962C8B-B14F-4D97-AF65-F5344CB8AC3E}">
        <p14:creationId xmlns:p14="http://schemas.microsoft.com/office/powerpoint/2010/main" val="378763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Splice marks</a:t>
            </a:r>
            <a:endParaRPr lang="en-US" dirty="0"/>
          </a:p>
        </p:txBody>
      </p:sp>
      <p:sp>
        <p:nvSpPr>
          <p:cNvPr id="3" name="Content Placeholder 2"/>
          <p:cNvSpPr>
            <a:spLocks noGrp="1"/>
          </p:cNvSpPr>
          <p:nvPr>
            <p:ph idx="1"/>
          </p:nvPr>
        </p:nvSpPr>
        <p:spPr/>
        <p:txBody>
          <a:bodyPr/>
          <a:lstStyle/>
          <a:p>
            <a:pPr marL="0" indent="0">
              <a:buNone/>
            </a:pPr>
            <a:r>
              <a:rPr lang="en-US" b="1" dirty="0" smtClean="0"/>
              <a:t>1. Straight </a:t>
            </a:r>
            <a:r>
              <a:rPr lang="en-US" b="1" dirty="0"/>
              <a:t>splices</a:t>
            </a:r>
            <a:r>
              <a:rPr lang="en-US" b="1" dirty="0" smtClean="0"/>
              <a:t>:</a:t>
            </a:r>
          </a:p>
          <a:p>
            <a:pPr algn="just"/>
            <a:r>
              <a:rPr lang="en-US" sz="2000" b="1" dirty="0"/>
              <a:t>A straight splice line is marked across the marker width on the spreading table. This is used in cases where pattern pieces meet edge to edge across the fabric width, with no pieces sticking out of the straight line. For this method, the fabric is overlapped, 5cm on either side of the splicing line</a:t>
            </a:r>
            <a:endParaRPr lang="en-US" sz="2000" b="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962400"/>
            <a:ext cx="31718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018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57200"/>
            <a:ext cx="8229600" cy="6172200"/>
          </a:xfrm>
        </p:spPr>
        <p:txBody>
          <a:bodyPr>
            <a:normAutofit fontScale="92500" lnSpcReduction="10000"/>
          </a:bodyPr>
          <a:lstStyle/>
          <a:p>
            <a:pPr marL="0" indent="0">
              <a:buNone/>
            </a:pPr>
            <a:r>
              <a:rPr lang="en-US" b="1" dirty="0" smtClean="0"/>
              <a:t>2. Interlock </a:t>
            </a:r>
            <a:r>
              <a:rPr lang="en-US" b="1" dirty="0"/>
              <a:t>splices</a:t>
            </a:r>
            <a:r>
              <a:rPr lang="en-US" b="1" dirty="0" smtClean="0"/>
              <a:t>:</a:t>
            </a:r>
          </a:p>
          <a:p>
            <a:pPr marL="0" indent="0" algn="just">
              <a:buNone/>
            </a:pPr>
            <a:r>
              <a:rPr lang="en-US" sz="2000" dirty="0"/>
              <a:t>These crossed marks indicate the ends of the pattern pieces overlapping on the marker. The start and finish of the pattern pieces sticking put are marked with two splice lines, and the fabric is overlapped 5cm on both sides of interlock splice mark</a:t>
            </a:r>
            <a:r>
              <a:rPr lang="en-US" sz="2000" dirty="0" smtClean="0"/>
              <a:t>.</a:t>
            </a:r>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ctr">
              <a:buNone/>
            </a:pPr>
            <a:r>
              <a:rPr lang="en-US" sz="1800" b="1" dirty="0"/>
              <a:t>Splicing Loss</a:t>
            </a:r>
            <a:br>
              <a:rPr lang="en-US" sz="1800" b="1" dirty="0"/>
            </a:br>
            <a:endParaRPr lang="en-US" sz="2000" dirty="0" smtClean="0"/>
          </a:p>
          <a:p>
            <a:pPr marL="0" indent="0" algn="just">
              <a:buNone/>
            </a:pPr>
            <a:r>
              <a:rPr lang="en-US" sz="2000" dirty="0"/>
              <a:t>The fabric that is used as the spicing overlap is a waste generated during the process. This overlapped fabric waste is known as the Splicing </a:t>
            </a:r>
            <a:r>
              <a:rPr lang="en-US" sz="2000" dirty="0" smtClean="0"/>
              <a:t>Loss</a:t>
            </a:r>
          </a:p>
          <a:p>
            <a:pPr marL="0" indent="0" algn="just">
              <a:buNone/>
            </a:pPr>
            <a:r>
              <a:rPr lang="en-US" sz="2000" dirty="0"/>
              <a:t>Splicing should preferably be done for smaller pattern pieces and should be avoided for larger garments like trousers. For bigger garments, adjustments using end bits prove more efficient than splicing.</a:t>
            </a:r>
          </a:p>
          <a:p>
            <a:pPr marL="0" indent="0" algn="just">
              <a:buNone/>
            </a:pP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819400"/>
            <a:ext cx="2286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921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Wake Up Question!!</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11953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054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at Spreading section</a:t>
            </a:r>
            <a:endParaRPr lang="en-US" dirty="0"/>
          </a:p>
        </p:txBody>
      </p:sp>
      <p:sp>
        <p:nvSpPr>
          <p:cNvPr id="3" name="Content Placeholder 2"/>
          <p:cNvSpPr>
            <a:spLocks noGrp="1"/>
          </p:cNvSpPr>
          <p:nvPr>
            <p:ph idx="1"/>
          </p:nvPr>
        </p:nvSpPr>
        <p:spPr/>
        <p:txBody>
          <a:bodyPr>
            <a:normAutofit/>
          </a:bodyPr>
          <a:lstStyle/>
          <a:p>
            <a:r>
              <a:rPr lang="en-US" dirty="0"/>
              <a:t>1. Marking Loss</a:t>
            </a:r>
          </a:p>
          <a:p>
            <a:r>
              <a:rPr lang="en-US" dirty="0"/>
              <a:t>2. Spreading </a:t>
            </a:r>
            <a:r>
              <a:rPr lang="en-US" dirty="0" smtClean="0"/>
              <a:t>Loss</a:t>
            </a:r>
          </a:p>
          <a:p>
            <a:endParaRPr lang="en-US" dirty="0"/>
          </a:p>
          <a:p>
            <a:r>
              <a:rPr lang="en-US" dirty="0"/>
              <a:t>1. End of Ply Loss</a:t>
            </a:r>
          </a:p>
          <a:p>
            <a:r>
              <a:rPr lang="en-US" dirty="0"/>
              <a:t>2. </a:t>
            </a:r>
            <a:r>
              <a:rPr lang="en-US" dirty="0" smtClean="0"/>
              <a:t>Edge </a:t>
            </a:r>
            <a:r>
              <a:rPr lang="en-US" dirty="0"/>
              <a:t>Losses</a:t>
            </a:r>
          </a:p>
          <a:p>
            <a:r>
              <a:rPr lang="en-US" dirty="0"/>
              <a:t>4. Splicing Losses </a:t>
            </a:r>
          </a:p>
          <a:p>
            <a:r>
              <a:rPr lang="en-US" dirty="0" smtClean="0"/>
              <a:t>5. length </a:t>
            </a:r>
            <a:r>
              <a:rPr lang="en-US" dirty="0"/>
              <a:t>Losses</a:t>
            </a:r>
          </a:p>
          <a:p>
            <a:endParaRPr lang="en-US" dirty="0"/>
          </a:p>
        </p:txBody>
      </p:sp>
    </p:spTree>
    <p:extLst>
      <p:ext uri="{BB962C8B-B14F-4D97-AF65-F5344CB8AC3E}">
        <p14:creationId xmlns:p14="http://schemas.microsoft.com/office/powerpoint/2010/main" val="3470291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073813052"/>
              </p:ext>
            </p:extLst>
          </p:nvPr>
        </p:nvGraphicFramePr>
        <p:xfrm>
          <a:off x="228601" y="762000"/>
          <a:ext cx="8915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3543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during spreading</a:t>
            </a:r>
            <a:endParaRPr lang="en-US" dirty="0"/>
          </a:p>
        </p:txBody>
      </p:sp>
      <p:sp>
        <p:nvSpPr>
          <p:cNvPr id="3" name="Content Placeholder 2"/>
          <p:cNvSpPr>
            <a:spLocks noGrp="1"/>
          </p:cNvSpPr>
          <p:nvPr>
            <p:ph idx="1"/>
          </p:nvPr>
        </p:nvSpPr>
        <p:spPr/>
        <p:txBody>
          <a:bodyPr>
            <a:normAutofit/>
          </a:bodyPr>
          <a:lstStyle/>
          <a:p>
            <a:r>
              <a:rPr lang="en-US" dirty="0"/>
              <a:t>Fabric must be </a:t>
            </a:r>
            <a:r>
              <a:rPr lang="en-US" dirty="0" smtClean="0"/>
              <a:t>flat</a:t>
            </a:r>
          </a:p>
          <a:p>
            <a:r>
              <a:rPr lang="en-US" dirty="0"/>
              <a:t> Elimination of fabric faults</a:t>
            </a:r>
            <a:r>
              <a:rPr lang="en-US" dirty="0" smtClean="0"/>
              <a:t>:</a:t>
            </a:r>
          </a:p>
          <a:p>
            <a:r>
              <a:rPr lang="en-US" dirty="0" smtClean="0"/>
              <a:t>Correct </a:t>
            </a:r>
            <a:r>
              <a:rPr lang="en-US" dirty="0"/>
              <a:t>ply direction and adequate lay </a:t>
            </a:r>
            <a:r>
              <a:rPr lang="en-US" dirty="0" smtClean="0"/>
              <a:t>stability</a:t>
            </a:r>
          </a:p>
          <a:p>
            <a:r>
              <a:rPr lang="en-US" dirty="0"/>
              <a:t> Avoidance of fusion of plies</a:t>
            </a:r>
            <a:r>
              <a:rPr lang="en-US" dirty="0" smtClean="0"/>
              <a:t>:</a:t>
            </a:r>
          </a:p>
          <a:p>
            <a:r>
              <a:rPr lang="en-US" dirty="0" smtClean="0"/>
              <a:t>Mixing pieces</a:t>
            </a:r>
            <a:endParaRPr lang="en-US" dirty="0"/>
          </a:p>
          <a:p>
            <a:endParaRPr lang="en-US" dirty="0"/>
          </a:p>
        </p:txBody>
      </p:sp>
    </p:spTree>
    <p:extLst>
      <p:ext uri="{BB962C8B-B14F-4D97-AF65-F5344CB8AC3E}">
        <p14:creationId xmlns:p14="http://schemas.microsoft.com/office/powerpoint/2010/main" val="31413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Lay </a:t>
            </a:r>
            <a:r>
              <a:rPr lang="en-US" dirty="0" smtClean="0"/>
              <a:t>Plan/marker</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Single </a:t>
            </a:r>
            <a:r>
              <a:rPr lang="en-US" b="1" dirty="0"/>
              <a:t>Size Lay</a:t>
            </a:r>
            <a:r>
              <a:rPr lang="en-US" dirty="0"/>
              <a:t> is used using all garment pieces of one single size. Disadvantageous as the consumption of fabric is higher</a:t>
            </a:r>
            <a:r>
              <a:rPr lang="en-US" dirty="0" smtClean="0"/>
              <a:t>.</a:t>
            </a:r>
          </a:p>
          <a:p>
            <a:r>
              <a:rPr lang="en-US" b="1" dirty="0" smtClean="0"/>
              <a:t>multiple </a:t>
            </a:r>
            <a:r>
              <a:rPr lang="en-US" b="1" dirty="0"/>
              <a:t>Size Lay</a:t>
            </a:r>
            <a:endParaRPr lang="en-US" dirty="0" smtClean="0"/>
          </a:p>
          <a:p>
            <a:r>
              <a:rPr lang="en-US" b="1" dirty="0"/>
              <a:t>Whole Garment Lay</a:t>
            </a:r>
            <a:r>
              <a:rPr lang="en-US" dirty="0"/>
              <a:t> includes garment pieces, left and right sides. Generally used for Open width fabrics</a:t>
            </a:r>
            <a:r>
              <a:rPr lang="en-US" dirty="0" smtClean="0"/>
              <a:t>.</a:t>
            </a:r>
            <a:endParaRPr lang="en-US" dirty="0"/>
          </a:p>
          <a:p>
            <a:r>
              <a:rPr lang="en-US" b="1" dirty="0"/>
              <a:t>Half Garment Lay</a:t>
            </a:r>
            <a:r>
              <a:rPr lang="en-US" dirty="0"/>
              <a:t> includes only half of the garment pieces, for example, one side left or right. Generally used for tubular fabrics.</a:t>
            </a:r>
          </a:p>
          <a:p>
            <a:endParaRPr lang="en-US" dirty="0"/>
          </a:p>
        </p:txBody>
      </p:sp>
    </p:spTree>
    <p:extLst>
      <p:ext uri="{BB962C8B-B14F-4D97-AF65-F5344CB8AC3E}">
        <p14:creationId xmlns:p14="http://schemas.microsoft.com/office/powerpoint/2010/main" val="778543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Spreading</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Single Ply</a:t>
            </a:r>
            <a:r>
              <a:rPr lang="en-US" dirty="0"/>
              <a:t> is a single layer of fabric generally to make samples</a:t>
            </a:r>
          </a:p>
          <a:p>
            <a:r>
              <a:rPr lang="en-US" b="1" dirty="0"/>
              <a:t>A multiple Ply</a:t>
            </a:r>
            <a:r>
              <a:rPr lang="en-US" dirty="0"/>
              <a:t> is a number of fabric layers stacked on one top of other</a:t>
            </a:r>
          </a:p>
          <a:p>
            <a:r>
              <a:rPr lang="en-US" b="1" dirty="0"/>
              <a:t>Stepped Lay </a:t>
            </a:r>
            <a:r>
              <a:rPr lang="en-US" dirty="0"/>
              <a:t>is multiple lays in which groups of layers have different lengths generally used for getting best utilization and consumption of fabric.</a:t>
            </a:r>
          </a:p>
          <a:p>
            <a:pPr marL="0" indent="0">
              <a:buNone/>
            </a:pPr>
            <a:r>
              <a:rPr lang="en-US" dirty="0" smtClean="0"/>
              <a:t>Objectives:</a:t>
            </a:r>
            <a:endParaRPr lang="en-US" dirty="0"/>
          </a:p>
          <a:p>
            <a:pPr marL="0" indent="0">
              <a:buNone/>
            </a:pPr>
            <a:r>
              <a:rPr lang="en-US" dirty="0"/>
              <a:t>                     i.            To place the number of plies of fabric to the length of the marker plan correctly aligned as to length and width and without tension.</a:t>
            </a:r>
          </a:p>
          <a:p>
            <a:pPr marL="0" indent="0">
              <a:buNone/>
            </a:pPr>
            <a:r>
              <a:rPr lang="en-US" dirty="0"/>
              <a:t>                   ii.            To cut garments in bulk and saving in fabric through the use of multi garment marker plans and the saving in cutting time per garment that result from cutting many plies at a time.</a:t>
            </a:r>
          </a:p>
          <a:p>
            <a:pPr marL="0" indent="0">
              <a:buNone/>
            </a:pPr>
            <a:r>
              <a:rPr lang="en-US" dirty="0"/>
              <a:t>                   iii.            To make every ply plain and flat.</a:t>
            </a:r>
          </a:p>
          <a:p>
            <a:endParaRPr lang="en-US" dirty="0"/>
          </a:p>
        </p:txBody>
      </p:sp>
    </p:spTree>
    <p:extLst>
      <p:ext uri="{BB962C8B-B14F-4D97-AF65-F5344CB8AC3E}">
        <p14:creationId xmlns:p14="http://schemas.microsoft.com/office/powerpoint/2010/main" val="1593020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Spreading</a:t>
            </a:r>
          </a:p>
        </p:txBody>
      </p:sp>
      <p:sp>
        <p:nvSpPr>
          <p:cNvPr id="3" name="Content Placeholder 2"/>
          <p:cNvSpPr>
            <a:spLocks noGrp="1"/>
          </p:cNvSpPr>
          <p:nvPr>
            <p:ph idx="1"/>
          </p:nvPr>
        </p:nvSpPr>
        <p:spPr/>
        <p:txBody>
          <a:bodyPr>
            <a:normAutofit fontScale="85000" lnSpcReduction="20000"/>
          </a:bodyPr>
          <a:lstStyle/>
          <a:p>
            <a:r>
              <a:rPr lang="en-US" b="1" dirty="0"/>
              <a:t>One Way Cutting</a:t>
            </a:r>
            <a:r>
              <a:rPr lang="en-US" dirty="0"/>
              <a:t> is when the fabric is laid the same way up with grain or print pattern running in the same direction. The fabric has to be cut at the end of each ply.</a:t>
            </a:r>
          </a:p>
          <a:p>
            <a:r>
              <a:rPr lang="en-US" b="1" dirty="0"/>
              <a:t>The fact to Face Cutting</a:t>
            </a:r>
            <a:r>
              <a:rPr lang="en-US" dirty="0"/>
              <a:t> is when the plies are laid in pairs face to face. The grain or pattern runs in the same direction.</a:t>
            </a:r>
          </a:p>
          <a:p>
            <a:r>
              <a:rPr lang="en-US" b="1" dirty="0"/>
              <a:t>Two Way Cutting</a:t>
            </a:r>
            <a:r>
              <a:rPr lang="en-US" dirty="0"/>
              <a:t> is when plies are laid continuously from left to right and right to left without cutting at the end. Most Efficient method of spreading. Cannot be used with grain restrictions or one-directional printed fabric.</a:t>
            </a:r>
          </a:p>
          <a:p>
            <a:endParaRPr lang="en-US" dirty="0"/>
          </a:p>
        </p:txBody>
      </p:sp>
    </p:spTree>
    <p:extLst>
      <p:ext uri="{BB962C8B-B14F-4D97-AF65-F5344CB8AC3E}">
        <p14:creationId xmlns:p14="http://schemas.microsoft.com/office/powerpoint/2010/main" val="330352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1. Fabric Put-up; Open and Rolled</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14600"/>
            <a:ext cx="525184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516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Fabric Put-up; Folded and Rolled</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238" y="2143125"/>
            <a:ext cx="381952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145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Fabric Put-up; Tubular Fabric Rolled</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2176463"/>
            <a:ext cx="39814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766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Spreading Mode; Open Fabric, Face One Way, Nap One Way (F/O/W, N/O/W)</a:t>
            </a:r>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2128838"/>
            <a:ext cx="386715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373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preading</a:t>
            </a:r>
            <a:r>
              <a:rPr lang="en-US" b="1" dirty="0"/>
              <a:t> Mode; Open Fabric, Face to Face, Nap One Way (F/F, N/O/W)</a:t>
            </a:r>
            <a:endParaRPr lang="en-US" dirty="0"/>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638" y="2276475"/>
            <a:ext cx="35147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026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Spreading Mode; Open Fabric, Face to Face, Nap Up and Down (F/F, N/U/D) </a:t>
            </a:r>
            <a:endParaRPr lang="en-US" dirty="0"/>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488" y="2328863"/>
            <a:ext cx="362902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07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Chart</a:t>
            </a:r>
            <a:endParaRPr lang="en-US" dirty="0"/>
          </a:p>
        </p:txBody>
      </p:sp>
      <p:sp>
        <p:nvSpPr>
          <p:cNvPr id="3" name="Content Placeholder 2"/>
          <p:cNvSpPr>
            <a:spLocks noGrp="1"/>
          </p:cNvSpPr>
          <p:nvPr>
            <p:ph idx="1"/>
          </p:nvPr>
        </p:nvSpPr>
        <p:spPr/>
        <p:txBody>
          <a:bodyPr/>
          <a:lstStyle/>
          <a:p>
            <a:endParaRPr lang="en-US" dirty="0"/>
          </a:p>
        </p:txBody>
      </p:sp>
      <p:grpSp>
        <p:nvGrpSpPr>
          <p:cNvPr id="5" name="Content Placeholder 3"/>
          <p:cNvGrpSpPr/>
          <p:nvPr/>
        </p:nvGrpSpPr>
        <p:grpSpPr>
          <a:xfrm>
            <a:off x="293193" y="1173690"/>
            <a:ext cx="8222376" cy="4646448"/>
            <a:chOff x="460811" y="2074288"/>
            <a:chExt cx="8222376" cy="4111188"/>
          </a:xfrm>
        </p:grpSpPr>
        <p:sp>
          <p:nvSpPr>
            <p:cNvPr id="6" name="Freeform 5"/>
            <p:cNvSpPr/>
            <p:nvPr/>
          </p:nvSpPr>
          <p:spPr>
            <a:xfrm>
              <a:off x="578303" y="2120338"/>
              <a:ext cx="1581226" cy="948735"/>
            </a:xfrm>
            <a:custGeom>
              <a:avLst/>
              <a:gdLst>
                <a:gd name="f0" fmla="val 10800000"/>
                <a:gd name="f1" fmla="val 5400000"/>
                <a:gd name="f2" fmla="val 180"/>
                <a:gd name="f3" fmla="val w"/>
                <a:gd name="f4" fmla="val h"/>
                <a:gd name="f5" fmla="val 0"/>
                <a:gd name="f6" fmla="val 1581224"/>
                <a:gd name="f7" fmla="val 948734"/>
                <a:gd name="f8" fmla="val 94873"/>
                <a:gd name="f9" fmla="val 42476"/>
                <a:gd name="f10" fmla="val 1486351"/>
                <a:gd name="f11" fmla="val 1538748"/>
                <a:gd name="f12" fmla="val 853861"/>
                <a:gd name="f13" fmla="val 906258"/>
                <a:gd name="f14" fmla="+- 0 0 -90"/>
                <a:gd name="f15" fmla="*/ f3 1 1581224"/>
                <a:gd name="f16" fmla="*/ f4 1 948734"/>
                <a:gd name="f17" fmla="+- f7 0 f5"/>
                <a:gd name="f18" fmla="+- f6 0 f5"/>
                <a:gd name="f19" fmla="*/ f14 f0 1"/>
                <a:gd name="f20" fmla="*/ f18 1 1581224"/>
                <a:gd name="f21" fmla="*/ f17 1 948734"/>
                <a:gd name="f22" fmla="*/ 0 f18 1"/>
                <a:gd name="f23" fmla="*/ 94873 f17 1"/>
                <a:gd name="f24" fmla="*/ 94873 f18 1"/>
                <a:gd name="f25" fmla="*/ 0 f17 1"/>
                <a:gd name="f26" fmla="*/ 1486351 f18 1"/>
                <a:gd name="f27" fmla="*/ 1581224 f18 1"/>
                <a:gd name="f28" fmla="*/ 853861 f17 1"/>
                <a:gd name="f29" fmla="*/ 948734 f17 1"/>
                <a:gd name="f30" fmla="*/ f19 1 f2"/>
                <a:gd name="f31" fmla="*/ f22 1 1581224"/>
                <a:gd name="f32" fmla="*/ f23 1 948734"/>
                <a:gd name="f33" fmla="*/ f24 1 1581224"/>
                <a:gd name="f34" fmla="*/ f25 1 948734"/>
                <a:gd name="f35" fmla="*/ f26 1 1581224"/>
                <a:gd name="f36" fmla="*/ f27 1 1581224"/>
                <a:gd name="f37" fmla="*/ f28 1 948734"/>
                <a:gd name="f38" fmla="*/ f29 1 94873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81224" h="94873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546A"/>
            </a:solidFill>
            <a:ln>
              <a:noFill/>
              <a:prstDash val="solid"/>
            </a:ln>
          </p:spPr>
          <p:txBody>
            <a:bodyPr vert="horz" wrap="square" lIns="107798" tIns="107798" rIns="107798" bIns="107798" anchor="ctr" anchorCtr="1" compatLnSpc="1"/>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US" sz="2100" b="0" i="0" u="none" strike="noStrike" kern="1200" cap="none" spc="0" baseline="0">
                  <a:solidFill>
                    <a:srgbClr val="FFFFFF"/>
                  </a:solidFill>
                  <a:uFillTx/>
                  <a:latin typeface="Calibri"/>
                </a:rPr>
                <a:t>PATTERN MAKING</a:t>
              </a:r>
            </a:p>
          </p:txBody>
        </p:sp>
        <p:sp>
          <p:nvSpPr>
            <p:cNvPr id="7" name="Freeform 6"/>
            <p:cNvSpPr/>
            <p:nvPr/>
          </p:nvSpPr>
          <p:spPr>
            <a:xfrm rot="21524489">
              <a:off x="2272796" y="2375776"/>
              <a:ext cx="273021" cy="392140"/>
            </a:xfrm>
            <a:custGeom>
              <a:avLst/>
              <a:gdLst>
                <a:gd name="f0" fmla="val 10800000"/>
                <a:gd name="f1" fmla="val 5400000"/>
                <a:gd name="f2" fmla="val 180"/>
                <a:gd name="f3" fmla="val w"/>
                <a:gd name="f4" fmla="val h"/>
                <a:gd name="f5" fmla="val 0"/>
                <a:gd name="f6" fmla="val 273018"/>
                <a:gd name="f7" fmla="val 392143"/>
                <a:gd name="f8" fmla="val 78429"/>
                <a:gd name="f9" fmla="val 136509"/>
                <a:gd name="f10" fmla="val 196072"/>
                <a:gd name="f11" fmla="val 313714"/>
                <a:gd name="f12" fmla="+- 0 0 -90"/>
                <a:gd name="f13" fmla="*/ f3 1 273018"/>
                <a:gd name="f14" fmla="*/ f4 1 392143"/>
                <a:gd name="f15" fmla="+- f7 0 f5"/>
                <a:gd name="f16" fmla="+- f6 0 f5"/>
                <a:gd name="f17" fmla="*/ f12 f0 1"/>
                <a:gd name="f18" fmla="*/ f16 1 273018"/>
                <a:gd name="f19" fmla="*/ f15 1 392143"/>
                <a:gd name="f20" fmla="*/ 0 f16 1"/>
                <a:gd name="f21" fmla="*/ 78429 f15 1"/>
                <a:gd name="f22" fmla="*/ 136509 f16 1"/>
                <a:gd name="f23" fmla="*/ 0 f15 1"/>
                <a:gd name="f24" fmla="*/ 273018 f16 1"/>
                <a:gd name="f25" fmla="*/ 196072 f15 1"/>
                <a:gd name="f26" fmla="*/ 392143 f15 1"/>
                <a:gd name="f27" fmla="*/ 313714 f15 1"/>
                <a:gd name="f28" fmla="*/ f17 1 f2"/>
                <a:gd name="f29" fmla="*/ f20 1 273018"/>
                <a:gd name="f30" fmla="*/ f21 1 392143"/>
                <a:gd name="f31" fmla="*/ f22 1 273018"/>
                <a:gd name="f32" fmla="*/ f23 1 392143"/>
                <a:gd name="f33" fmla="*/ f24 1 273018"/>
                <a:gd name="f34" fmla="*/ f25 1 392143"/>
                <a:gd name="f35" fmla="*/ f26 1 392143"/>
                <a:gd name="f36" fmla="*/ f27 1 392143"/>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273018" h="392143">
                  <a:moveTo>
                    <a:pt x="f5" y="f8"/>
                  </a:moveTo>
                  <a:lnTo>
                    <a:pt x="f9" y="f8"/>
                  </a:lnTo>
                  <a:lnTo>
                    <a:pt x="f9" y="f5"/>
                  </a:lnTo>
                  <a:lnTo>
                    <a:pt x="f6" y="f10"/>
                  </a:lnTo>
                  <a:lnTo>
                    <a:pt x="f9" y="f7"/>
                  </a:lnTo>
                  <a:lnTo>
                    <a:pt x="f9" y="f11"/>
                  </a:lnTo>
                  <a:lnTo>
                    <a:pt x="f5" y="f11"/>
                  </a:lnTo>
                  <a:lnTo>
                    <a:pt x="f5" y="f8"/>
                  </a:lnTo>
                  <a:close/>
                </a:path>
              </a:pathLst>
            </a:custGeom>
            <a:solidFill>
              <a:srgbClr val="B0B3B9"/>
            </a:solidFill>
            <a:ln>
              <a:noFill/>
              <a:prstDash val="solid"/>
            </a:ln>
          </p:spPr>
          <p:txBody>
            <a:bodyPr vert="horz" wrap="square" lIns="0" tIns="78428" rIns="81902" bIns="78428" anchor="ctr" anchorCtr="1" compatLnSpc="1"/>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US" sz="1600" b="0" i="0" u="none" strike="noStrike" kern="1200" cap="none" spc="0" baseline="0">
                <a:solidFill>
                  <a:srgbClr val="FFFFFF"/>
                </a:solidFill>
                <a:uFillTx/>
                <a:latin typeface="Calibri"/>
              </a:endParaRPr>
            </a:p>
          </p:txBody>
        </p:sp>
        <p:sp>
          <p:nvSpPr>
            <p:cNvPr id="8" name="Freeform 7"/>
            <p:cNvSpPr/>
            <p:nvPr/>
          </p:nvSpPr>
          <p:spPr>
            <a:xfrm>
              <a:off x="2674528" y="2074288"/>
              <a:ext cx="1581226" cy="948735"/>
            </a:xfrm>
            <a:custGeom>
              <a:avLst/>
              <a:gdLst>
                <a:gd name="f0" fmla="val 10800000"/>
                <a:gd name="f1" fmla="val 5400000"/>
                <a:gd name="f2" fmla="val 180"/>
                <a:gd name="f3" fmla="val w"/>
                <a:gd name="f4" fmla="val h"/>
                <a:gd name="f5" fmla="val 0"/>
                <a:gd name="f6" fmla="val 1581224"/>
                <a:gd name="f7" fmla="val 948734"/>
                <a:gd name="f8" fmla="val 94873"/>
                <a:gd name="f9" fmla="val 42476"/>
                <a:gd name="f10" fmla="val 1486351"/>
                <a:gd name="f11" fmla="val 1538748"/>
                <a:gd name="f12" fmla="val 853861"/>
                <a:gd name="f13" fmla="val 906258"/>
                <a:gd name="f14" fmla="+- 0 0 -90"/>
                <a:gd name="f15" fmla="*/ f3 1 1581224"/>
                <a:gd name="f16" fmla="*/ f4 1 948734"/>
                <a:gd name="f17" fmla="+- f7 0 f5"/>
                <a:gd name="f18" fmla="+- f6 0 f5"/>
                <a:gd name="f19" fmla="*/ f14 f0 1"/>
                <a:gd name="f20" fmla="*/ f18 1 1581224"/>
                <a:gd name="f21" fmla="*/ f17 1 948734"/>
                <a:gd name="f22" fmla="*/ 0 f18 1"/>
                <a:gd name="f23" fmla="*/ 94873 f17 1"/>
                <a:gd name="f24" fmla="*/ 94873 f18 1"/>
                <a:gd name="f25" fmla="*/ 0 f17 1"/>
                <a:gd name="f26" fmla="*/ 1486351 f18 1"/>
                <a:gd name="f27" fmla="*/ 1581224 f18 1"/>
                <a:gd name="f28" fmla="*/ 853861 f17 1"/>
                <a:gd name="f29" fmla="*/ 948734 f17 1"/>
                <a:gd name="f30" fmla="*/ f19 1 f2"/>
                <a:gd name="f31" fmla="*/ f22 1 1581224"/>
                <a:gd name="f32" fmla="*/ f23 1 948734"/>
                <a:gd name="f33" fmla="*/ f24 1 1581224"/>
                <a:gd name="f34" fmla="*/ f25 1 948734"/>
                <a:gd name="f35" fmla="*/ f26 1 1581224"/>
                <a:gd name="f36" fmla="*/ f27 1 1581224"/>
                <a:gd name="f37" fmla="*/ f28 1 948734"/>
                <a:gd name="f38" fmla="*/ f29 1 94873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81224" h="94873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546A"/>
            </a:solidFill>
            <a:ln>
              <a:noFill/>
              <a:prstDash val="solid"/>
            </a:ln>
          </p:spPr>
          <p:txBody>
            <a:bodyPr vert="horz" wrap="square" lIns="107798" tIns="107798" rIns="107798" bIns="107798" anchor="ctr" anchorCtr="1" compatLnSpc="1"/>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US" sz="2100" b="0" i="0" u="none" strike="noStrike" kern="1200" cap="none" spc="0" baseline="0">
                  <a:solidFill>
                    <a:srgbClr val="FFFFFF"/>
                  </a:solidFill>
                  <a:uFillTx/>
                  <a:latin typeface="Calibri"/>
                </a:rPr>
                <a:t>GRADING</a:t>
              </a:r>
            </a:p>
          </p:txBody>
        </p:sp>
        <p:sp>
          <p:nvSpPr>
            <p:cNvPr id="9" name="Freeform 8"/>
            <p:cNvSpPr/>
            <p:nvPr/>
          </p:nvSpPr>
          <p:spPr>
            <a:xfrm>
              <a:off x="4394899" y="2352586"/>
              <a:ext cx="335219" cy="392140"/>
            </a:xfrm>
            <a:custGeom>
              <a:avLst/>
              <a:gdLst>
                <a:gd name="f0" fmla="val 10800000"/>
                <a:gd name="f1" fmla="val 5400000"/>
                <a:gd name="f2" fmla="val 180"/>
                <a:gd name="f3" fmla="val w"/>
                <a:gd name="f4" fmla="val h"/>
                <a:gd name="f5" fmla="val 0"/>
                <a:gd name="f6" fmla="val 335219"/>
                <a:gd name="f7" fmla="val 392143"/>
                <a:gd name="f8" fmla="val 78429"/>
                <a:gd name="f9" fmla="val 167610"/>
                <a:gd name="f10" fmla="val 196072"/>
                <a:gd name="f11" fmla="val 313714"/>
                <a:gd name="f12" fmla="+- 0 0 -90"/>
                <a:gd name="f13" fmla="*/ f3 1 335219"/>
                <a:gd name="f14" fmla="*/ f4 1 392143"/>
                <a:gd name="f15" fmla="+- f7 0 f5"/>
                <a:gd name="f16" fmla="+- f6 0 f5"/>
                <a:gd name="f17" fmla="*/ f12 f0 1"/>
                <a:gd name="f18" fmla="*/ f16 1 335219"/>
                <a:gd name="f19" fmla="*/ f15 1 392143"/>
                <a:gd name="f20" fmla="*/ 0 f16 1"/>
                <a:gd name="f21" fmla="*/ 78429 f15 1"/>
                <a:gd name="f22" fmla="*/ 167610 f16 1"/>
                <a:gd name="f23" fmla="*/ 0 f15 1"/>
                <a:gd name="f24" fmla="*/ 335219 f16 1"/>
                <a:gd name="f25" fmla="*/ 196072 f15 1"/>
                <a:gd name="f26" fmla="*/ 392143 f15 1"/>
                <a:gd name="f27" fmla="*/ 313714 f15 1"/>
                <a:gd name="f28" fmla="*/ f17 1 f2"/>
                <a:gd name="f29" fmla="*/ f20 1 335219"/>
                <a:gd name="f30" fmla="*/ f21 1 392143"/>
                <a:gd name="f31" fmla="*/ f22 1 335219"/>
                <a:gd name="f32" fmla="*/ f23 1 392143"/>
                <a:gd name="f33" fmla="*/ f24 1 335219"/>
                <a:gd name="f34" fmla="*/ f25 1 392143"/>
                <a:gd name="f35" fmla="*/ f26 1 392143"/>
                <a:gd name="f36" fmla="*/ f27 1 392143"/>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335219" h="392143">
                  <a:moveTo>
                    <a:pt x="f5" y="f8"/>
                  </a:moveTo>
                  <a:lnTo>
                    <a:pt x="f9" y="f8"/>
                  </a:lnTo>
                  <a:lnTo>
                    <a:pt x="f9" y="f5"/>
                  </a:lnTo>
                  <a:lnTo>
                    <a:pt x="f6" y="f10"/>
                  </a:lnTo>
                  <a:lnTo>
                    <a:pt x="f9" y="f7"/>
                  </a:lnTo>
                  <a:lnTo>
                    <a:pt x="f9" y="f11"/>
                  </a:lnTo>
                  <a:lnTo>
                    <a:pt x="f5" y="f11"/>
                  </a:lnTo>
                  <a:lnTo>
                    <a:pt x="f5" y="f8"/>
                  </a:lnTo>
                  <a:close/>
                </a:path>
              </a:pathLst>
            </a:custGeom>
            <a:solidFill>
              <a:srgbClr val="B0B3B9"/>
            </a:solidFill>
            <a:ln>
              <a:noFill/>
              <a:prstDash val="solid"/>
            </a:ln>
          </p:spPr>
          <p:txBody>
            <a:bodyPr vert="horz" wrap="square" lIns="0" tIns="78428" rIns="100565" bIns="78428" anchor="ctr" anchorCtr="1" compatLnSpc="1"/>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US" sz="1600" b="0" i="0" u="none" strike="noStrike" kern="1200" cap="none" spc="0" baseline="0">
                <a:solidFill>
                  <a:srgbClr val="FFFFFF"/>
                </a:solidFill>
                <a:uFillTx/>
                <a:latin typeface="Calibri"/>
              </a:endParaRPr>
            </a:p>
          </p:txBody>
        </p:sp>
        <p:sp>
          <p:nvSpPr>
            <p:cNvPr id="10" name="Freeform 9"/>
            <p:cNvSpPr/>
            <p:nvPr/>
          </p:nvSpPr>
          <p:spPr>
            <a:xfrm>
              <a:off x="4888245" y="2074288"/>
              <a:ext cx="1581226" cy="948735"/>
            </a:xfrm>
            <a:custGeom>
              <a:avLst/>
              <a:gdLst>
                <a:gd name="f0" fmla="val 10800000"/>
                <a:gd name="f1" fmla="val 5400000"/>
                <a:gd name="f2" fmla="val 180"/>
                <a:gd name="f3" fmla="val w"/>
                <a:gd name="f4" fmla="val h"/>
                <a:gd name="f5" fmla="val 0"/>
                <a:gd name="f6" fmla="val 1581224"/>
                <a:gd name="f7" fmla="val 948734"/>
                <a:gd name="f8" fmla="val 94873"/>
                <a:gd name="f9" fmla="val 42476"/>
                <a:gd name="f10" fmla="val 1486351"/>
                <a:gd name="f11" fmla="val 1538748"/>
                <a:gd name="f12" fmla="val 853861"/>
                <a:gd name="f13" fmla="val 906258"/>
                <a:gd name="f14" fmla="+- 0 0 -90"/>
                <a:gd name="f15" fmla="*/ f3 1 1581224"/>
                <a:gd name="f16" fmla="*/ f4 1 948734"/>
                <a:gd name="f17" fmla="+- f7 0 f5"/>
                <a:gd name="f18" fmla="+- f6 0 f5"/>
                <a:gd name="f19" fmla="*/ f14 f0 1"/>
                <a:gd name="f20" fmla="*/ f18 1 1581224"/>
                <a:gd name="f21" fmla="*/ f17 1 948734"/>
                <a:gd name="f22" fmla="*/ 0 f18 1"/>
                <a:gd name="f23" fmla="*/ 94873 f17 1"/>
                <a:gd name="f24" fmla="*/ 94873 f18 1"/>
                <a:gd name="f25" fmla="*/ 0 f17 1"/>
                <a:gd name="f26" fmla="*/ 1486351 f18 1"/>
                <a:gd name="f27" fmla="*/ 1581224 f18 1"/>
                <a:gd name="f28" fmla="*/ 853861 f17 1"/>
                <a:gd name="f29" fmla="*/ 948734 f17 1"/>
                <a:gd name="f30" fmla="*/ f19 1 f2"/>
                <a:gd name="f31" fmla="*/ f22 1 1581224"/>
                <a:gd name="f32" fmla="*/ f23 1 948734"/>
                <a:gd name="f33" fmla="*/ f24 1 1581224"/>
                <a:gd name="f34" fmla="*/ f25 1 948734"/>
                <a:gd name="f35" fmla="*/ f26 1 1581224"/>
                <a:gd name="f36" fmla="*/ f27 1 1581224"/>
                <a:gd name="f37" fmla="*/ f28 1 948734"/>
                <a:gd name="f38" fmla="*/ f29 1 94873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81224" h="94873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546A"/>
            </a:solidFill>
            <a:ln>
              <a:noFill/>
              <a:prstDash val="solid"/>
            </a:ln>
          </p:spPr>
          <p:txBody>
            <a:bodyPr vert="horz" wrap="square" lIns="107798" tIns="107798" rIns="107798" bIns="107798" anchor="ctr" anchorCtr="1" compatLnSpc="1"/>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US" sz="2100" b="0" i="0" u="none" strike="noStrike" kern="1200" cap="none" spc="0" baseline="0">
                  <a:solidFill>
                    <a:srgbClr val="FFFFFF"/>
                  </a:solidFill>
                  <a:uFillTx/>
                  <a:latin typeface="Calibri"/>
                </a:rPr>
                <a:t>MARKER MAKING</a:t>
              </a:r>
            </a:p>
          </p:txBody>
        </p:sp>
        <p:sp>
          <p:nvSpPr>
            <p:cNvPr id="11" name="Freeform 10"/>
            <p:cNvSpPr/>
            <p:nvPr/>
          </p:nvSpPr>
          <p:spPr>
            <a:xfrm>
              <a:off x="6608615" y="2352586"/>
              <a:ext cx="335219" cy="392140"/>
            </a:xfrm>
            <a:custGeom>
              <a:avLst/>
              <a:gdLst>
                <a:gd name="f0" fmla="val 10800000"/>
                <a:gd name="f1" fmla="val 5400000"/>
                <a:gd name="f2" fmla="val 180"/>
                <a:gd name="f3" fmla="val w"/>
                <a:gd name="f4" fmla="val h"/>
                <a:gd name="f5" fmla="val 0"/>
                <a:gd name="f6" fmla="val 335219"/>
                <a:gd name="f7" fmla="val 392143"/>
                <a:gd name="f8" fmla="val 78429"/>
                <a:gd name="f9" fmla="val 167610"/>
                <a:gd name="f10" fmla="val 196072"/>
                <a:gd name="f11" fmla="val 313714"/>
                <a:gd name="f12" fmla="+- 0 0 -90"/>
                <a:gd name="f13" fmla="*/ f3 1 335219"/>
                <a:gd name="f14" fmla="*/ f4 1 392143"/>
                <a:gd name="f15" fmla="+- f7 0 f5"/>
                <a:gd name="f16" fmla="+- f6 0 f5"/>
                <a:gd name="f17" fmla="*/ f12 f0 1"/>
                <a:gd name="f18" fmla="*/ f16 1 335219"/>
                <a:gd name="f19" fmla="*/ f15 1 392143"/>
                <a:gd name="f20" fmla="*/ 0 f16 1"/>
                <a:gd name="f21" fmla="*/ 78429 f15 1"/>
                <a:gd name="f22" fmla="*/ 167610 f16 1"/>
                <a:gd name="f23" fmla="*/ 0 f15 1"/>
                <a:gd name="f24" fmla="*/ 335219 f16 1"/>
                <a:gd name="f25" fmla="*/ 196072 f15 1"/>
                <a:gd name="f26" fmla="*/ 392143 f15 1"/>
                <a:gd name="f27" fmla="*/ 313714 f15 1"/>
                <a:gd name="f28" fmla="*/ f17 1 f2"/>
                <a:gd name="f29" fmla="*/ f20 1 335219"/>
                <a:gd name="f30" fmla="*/ f21 1 392143"/>
                <a:gd name="f31" fmla="*/ f22 1 335219"/>
                <a:gd name="f32" fmla="*/ f23 1 392143"/>
                <a:gd name="f33" fmla="*/ f24 1 335219"/>
                <a:gd name="f34" fmla="*/ f25 1 392143"/>
                <a:gd name="f35" fmla="*/ f26 1 392143"/>
                <a:gd name="f36" fmla="*/ f27 1 392143"/>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335219" h="392143">
                  <a:moveTo>
                    <a:pt x="f5" y="f8"/>
                  </a:moveTo>
                  <a:lnTo>
                    <a:pt x="f9" y="f8"/>
                  </a:lnTo>
                  <a:lnTo>
                    <a:pt x="f9" y="f5"/>
                  </a:lnTo>
                  <a:lnTo>
                    <a:pt x="f6" y="f10"/>
                  </a:lnTo>
                  <a:lnTo>
                    <a:pt x="f9" y="f7"/>
                  </a:lnTo>
                  <a:lnTo>
                    <a:pt x="f9" y="f11"/>
                  </a:lnTo>
                  <a:lnTo>
                    <a:pt x="f5" y="f11"/>
                  </a:lnTo>
                  <a:lnTo>
                    <a:pt x="f5" y="f8"/>
                  </a:lnTo>
                  <a:close/>
                </a:path>
              </a:pathLst>
            </a:custGeom>
            <a:solidFill>
              <a:srgbClr val="B0B3B9"/>
            </a:solidFill>
            <a:ln>
              <a:noFill/>
              <a:prstDash val="solid"/>
            </a:ln>
          </p:spPr>
          <p:txBody>
            <a:bodyPr vert="horz" wrap="square" lIns="0" tIns="78428" rIns="100565" bIns="78428" anchor="ctr" anchorCtr="1" compatLnSpc="1"/>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US" sz="1600" b="0" i="0" u="none" strike="noStrike" kern="1200" cap="none" spc="0" baseline="0">
                <a:solidFill>
                  <a:srgbClr val="FFFFFF"/>
                </a:solidFill>
                <a:uFillTx/>
                <a:latin typeface="Calibri"/>
              </a:endParaRPr>
            </a:p>
          </p:txBody>
        </p:sp>
        <p:sp>
          <p:nvSpPr>
            <p:cNvPr id="12" name="Freeform 11"/>
            <p:cNvSpPr/>
            <p:nvPr/>
          </p:nvSpPr>
          <p:spPr>
            <a:xfrm>
              <a:off x="7101961" y="2074288"/>
              <a:ext cx="1581226" cy="948735"/>
            </a:xfrm>
            <a:custGeom>
              <a:avLst/>
              <a:gdLst>
                <a:gd name="f0" fmla="val 10800000"/>
                <a:gd name="f1" fmla="val 5400000"/>
                <a:gd name="f2" fmla="val 180"/>
                <a:gd name="f3" fmla="val w"/>
                <a:gd name="f4" fmla="val h"/>
                <a:gd name="f5" fmla="val 0"/>
                <a:gd name="f6" fmla="val 1581224"/>
                <a:gd name="f7" fmla="val 948734"/>
                <a:gd name="f8" fmla="val 94873"/>
                <a:gd name="f9" fmla="val 42476"/>
                <a:gd name="f10" fmla="val 1486351"/>
                <a:gd name="f11" fmla="val 1538748"/>
                <a:gd name="f12" fmla="val 853861"/>
                <a:gd name="f13" fmla="val 906258"/>
                <a:gd name="f14" fmla="+- 0 0 -90"/>
                <a:gd name="f15" fmla="*/ f3 1 1581224"/>
                <a:gd name="f16" fmla="*/ f4 1 948734"/>
                <a:gd name="f17" fmla="+- f7 0 f5"/>
                <a:gd name="f18" fmla="+- f6 0 f5"/>
                <a:gd name="f19" fmla="*/ f14 f0 1"/>
                <a:gd name="f20" fmla="*/ f18 1 1581224"/>
                <a:gd name="f21" fmla="*/ f17 1 948734"/>
                <a:gd name="f22" fmla="*/ 0 f18 1"/>
                <a:gd name="f23" fmla="*/ 94873 f17 1"/>
                <a:gd name="f24" fmla="*/ 94873 f18 1"/>
                <a:gd name="f25" fmla="*/ 0 f17 1"/>
                <a:gd name="f26" fmla="*/ 1486351 f18 1"/>
                <a:gd name="f27" fmla="*/ 1581224 f18 1"/>
                <a:gd name="f28" fmla="*/ 853861 f17 1"/>
                <a:gd name="f29" fmla="*/ 948734 f17 1"/>
                <a:gd name="f30" fmla="*/ f19 1 f2"/>
                <a:gd name="f31" fmla="*/ f22 1 1581224"/>
                <a:gd name="f32" fmla="*/ f23 1 948734"/>
                <a:gd name="f33" fmla="*/ f24 1 1581224"/>
                <a:gd name="f34" fmla="*/ f25 1 948734"/>
                <a:gd name="f35" fmla="*/ f26 1 1581224"/>
                <a:gd name="f36" fmla="*/ f27 1 1581224"/>
                <a:gd name="f37" fmla="*/ f28 1 948734"/>
                <a:gd name="f38" fmla="*/ f29 1 94873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81224" h="94873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546A"/>
            </a:solidFill>
            <a:ln>
              <a:noFill/>
              <a:prstDash val="solid"/>
            </a:ln>
          </p:spPr>
          <p:txBody>
            <a:bodyPr vert="horz" wrap="square" lIns="107798" tIns="107798" rIns="107798" bIns="107798" anchor="ctr" anchorCtr="1" compatLnSpc="1"/>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US" sz="2100" b="0" i="0" u="none" strike="noStrike" kern="1200" cap="none" spc="0" baseline="0">
                  <a:solidFill>
                    <a:srgbClr val="FFFFFF"/>
                  </a:solidFill>
                  <a:uFillTx/>
                  <a:latin typeface="Calibri"/>
                </a:rPr>
                <a:t>FABRIC SPREADING</a:t>
              </a:r>
            </a:p>
          </p:txBody>
        </p:sp>
        <p:sp>
          <p:nvSpPr>
            <p:cNvPr id="13" name="Freeform 12"/>
            <p:cNvSpPr/>
            <p:nvPr/>
          </p:nvSpPr>
          <p:spPr>
            <a:xfrm>
              <a:off x="7696495" y="3162168"/>
              <a:ext cx="392140" cy="335219"/>
            </a:xfrm>
            <a:custGeom>
              <a:avLst/>
              <a:gdLst>
                <a:gd name="f0" fmla="val 10800000"/>
                <a:gd name="f1" fmla="val 5400000"/>
                <a:gd name="f2" fmla="val 180"/>
                <a:gd name="f3" fmla="val w"/>
                <a:gd name="f4" fmla="val h"/>
                <a:gd name="f5" fmla="val 0"/>
                <a:gd name="f6" fmla="val 335219"/>
                <a:gd name="f7" fmla="val 392143"/>
                <a:gd name="f8" fmla="val 268175"/>
                <a:gd name="f9" fmla="val 196072"/>
                <a:gd name="f10" fmla="val 167609"/>
                <a:gd name="f11" fmla="val 67044"/>
                <a:gd name="f12" fmla="+- 0 0 -90"/>
                <a:gd name="f13" fmla="*/ f3 1 335219"/>
                <a:gd name="f14" fmla="*/ f4 1 392143"/>
                <a:gd name="f15" fmla="+- f7 0 f5"/>
                <a:gd name="f16" fmla="+- f6 0 f5"/>
                <a:gd name="f17" fmla="*/ f12 f0 1"/>
                <a:gd name="f18" fmla="*/ f16 1 335219"/>
                <a:gd name="f19" fmla="*/ f15 1 392143"/>
                <a:gd name="f20" fmla="*/ 0 f16 1"/>
                <a:gd name="f21" fmla="*/ 78429 f15 1"/>
                <a:gd name="f22" fmla="*/ 167610 f16 1"/>
                <a:gd name="f23" fmla="*/ 0 f15 1"/>
                <a:gd name="f24" fmla="*/ 335219 f16 1"/>
                <a:gd name="f25" fmla="*/ 196072 f15 1"/>
                <a:gd name="f26" fmla="*/ 392143 f15 1"/>
                <a:gd name="f27" fmla="*/ 313714 f15 1"/>
                <a:gd name="f28" fmla="*/ f17 1 f2"/>
                <a:gd name="f29" fmla="*/ f20 1 335219"/>
                <a:gd name="f30" fmla="*/ f21 1 392143"/>
                <a:gd name="f31" fmla="*/ f22 1 335219"/>
                <a:gd name="f32" fmla="*/ f23 1 392143"/>
                <a:gd name="f33" fmla="*/ f24 1 335219"/>
                <a:gd name="f34" fmla="*/ f25 1 392143"/>
                <a:gd name="f35" fmla="*/ f26 1 392143"/>
                <a:gd name="f36" fmla="*/ f27 1 392143"/>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335219" h="392143">
                  <a:moveTo>
                    <a:pt x="f8" y="f5"/>
                  </a:moveTo>
                  <a:lnTo>
                    <a:pt x="f8" y="f9"/>
                  </a:lnTo>
                  <a:lnTo>
                    <a:pt x="f6" y="f9"/>
                  </a:lnTo>
                  <a:lnTo>
                    <a:pt x="f10" y="f7"/>
                  </a:lnTo>
                  <a:lnTo>
                    <a:pt x="f5" y="f9"/>
                  </a:lnTo>
                  <a:lnTo>
                    <a:pt x="f11" y="f9"/>
                  </a:lnTo>
                  <a:lnTo>
                    <a:pt x="f11" y="f5"/>
                  </a:lnTo>
                  <a:lnTo>
                    <a:pt x="f8" y="f5"/>
                  </a:lnTo>
                  <a:close/>
                </a:path>
              </a:pathLst>
            </a:custGeom>
            <a:solidFill>
              <a:srgbClr val="B0B3B9"/>
            </a:solidFill>
            <a:ln>
              <a:noFill/>
              <a:prstDash val="solid"/>
            </a:ln>
          </p:spPr>
          <p:txBody>
            <a:bodyPr vert="horz" wrap="square" lIns="78428" tIns="0" rIns="78428" bIns="100565" anchor="ctr" anchorCtr="1" compatLnSpc="1"/>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US" sz="1600" b="0" i="0" u="none" strike="noStrike" kern="1200" cap="none" spc="0" baseline="0">
                <a:solidFill>
                  <a:srgbClr val="FFFFFF"/>
                </a:solidFill>
                <a:uFillTx/>
                <a:latin typeface="Calibri"/>
              </a:endParaRPr>
            </a:p>
          </p:txBody>
        </p:sp>
        <p:sp>
          <p:nvSpPr>
            <p:cNvPr id="14" name="Freeform 13"/>
            <p:cNvSpPr/>
            <p:nvPr/>
          </p:nvSpPr>
          <p:spPr>
            <a:xfrm>
              <a:off x="7101961" y="3655515"/>
              <a:ext cx="1581226" cy="948735"/>
            </a:xfrm>
            <a:custGeom>
              <a:avLst/>
              <a:gdLst>
                <a:gd name="f0" fmla="val 10800000"/>
                <a:gd name="f1" fmla="val 5400000"/>
                <a:gd name="f2" fmla="val 180"/>
                <a:gd name="f3" fmla="val w"/>
                <a:gd name="f4" fmla="val h"/>
                <a:gd name="f5" fmla="val 0"/>
                <a:gd name="f6" fmla="val 1581224"/>
                <a:gd name="f7" fmla="val 948734"/>
                <a:gd name="f8" fmla="val 94873"/>
                <a:gd name="f9" fmla="val 42476"/>
                <a:gd name="f10" fmla="val 1486351"/>
                <a:gd name="f11" fmla="val 1538748"/>
                <a:gd name="f12" fmla="val 853861"/>
                <a:gd name="f13" fmla="val 906258"/>
                <a:gd name="f14" fmla="+- 0 0 -90"/>
                <a:gd name="f15" fmla="*/ f3 1 1581224"/>
                <a:gd name="f16" fmla="*/ f4 1 948734"/>
                <a:gd name="f17" fmla="+- f7 0 f5"/>
                <a:gd name="f18" fmla="+- f6 0 f5"/>
                <a:gd name="f19" fmla="*/ f14 f0 1"/>
                <a:gd name="f20" fmla="*/ f18 1 1581224"/>
                <a:gd name="f21" fmla="*/ f17 1 948734"/>
                <a:gd name="f22" fmla="*/ 0 f18 1"/>
                <a:gd name="f23" fmla="*/ 94873 f17 1"/>
                <a:gd name="f24" fmla="*/ 94873 f18 1"/>
                <a:gd name="f25" fmla="*/ 0 f17 1"/>
                <a:gd name="f26" fmla="*/ 1486351 f18 1"/>
                <a:gd name="f27" fmla="*/ 1581224 f18 1"/>
                <a:gd name="f28" fmla="*/ 853861 f17 1"/>
                <a:gd name="f29" fmla="*/ 948734 f17 1"/>
                <a:gd name="f30" fmla="*/ f19 1 f2"/>
                <a:gd name="f31" fmla="*/ f22 1 1581224"/>
                <a:gd name="f32" fmla="*/ f23 1 948734"/>
                <a:gd name="f33" fmla="*/ f24 1 1581224"/>
                <a:gd name="f34" fmla="*/ f25 1 948734"/>
                <a:gd name="f35" fmla="*/ f26 1 1581224"/>
                <a:gd name="f36" fmla="*/ f27 1 1581224"/>
                <a:gd name="f37" fmla="*/ f28 1 948734"/>
                <a:gd name="f38" fmla="*/ f29 1 94873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81224" h="94873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546A"/>
            </a:solidFill>
            <a:ln>
              <a:noFill/>
              <a:prstDash val="solid"/>
            </a:ln>
          </p:spPr>
          <p:txBody>
            <a:bodyPr vert="horz" wrap="square" lIns="107798" tIns="107798" rIns="107798" bIns="107798" anchor="ctr" anchorCtr="1" compatLnSpc="1"/>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US" sz="2100" b="0" i="0" u="none" strike="noStrike" kern="1200" cap="none" spc="0" baseline="0">
                  <a:solidFill>
                    <a:srgbClr val="FFFFFF"/>
                  </a:solidFill>
                  <a:uFillTx/>
                  <a:latin typeface="Calibri"/>
                </a:rPr>
                <a:t>CUTTING</a:t>
              </a:r>
            </a:p>
          </p:txBody>
        </p:sp>
        <p:sp>
          <p:nvSpPr>
            <p:cNvPr id="15" name="Freeform 14"/>
            <p:cNvSpPr/>
            <p:nvPr/>
          </p:nvSpPr>
          <p:spPr>
            <a:xfrm>
              <a:off x="6627589" y="3933812"/>
              <a:ext cx="335219" cy="392140"/>
            </a:xfrm>
            <a:custGeom>
              <a:avLst/>
              <a:gdLst>
                <a:gd name="f0" fmla="val 10800000"/>
                <a:gd name="f1" fmla="val 5400000"/>
                <a:gd name="f2" fmla="val 180"/>
                <a:gd name="f3" fmla="val w"/>
                <a:gd name="f4" fmla="val h"/>
                <a:gd name="f5" fmla="val 0"/>
                <a:gd name="f6" fmla="val 335219"/>
                <a:gd name="f7" fmla="val 392143"/>
                <a:gd name="f8" fmla="val 313714"/>
                <a:gd name="f9" fmla="val 167609"/>
                <a:gd name="f10" fmla="val 196071"/>
                <a:gd name="f11" fmla="val 78429"/>
                <a:gd name="f12" fmla="+- 0 0 -90"/>
                <a:gd name="f13" fmla="*/ f3 1 335219"/>
                <a:gd name="f14" fmla="*/ f4 1 392143"/>
                <a:gd name="f15" fmla="+- f7 0 f5"/>
                <a:gd name="f16" fmla="+- f6 0 f5"/>
                <a:gd name="f17" fmla="*/ f12 f0 1"/>
                <a:gd name="f18" fmla="*/ f16 1 335219"/>
                <a:gd name="f19" fmla="*/ f15 1 392143"/>
                <a:gd name="f20" fmla="*/ 0 f16 1"/>
                <a:gd name="f21" fmla="*/ 78429 f15 1"/>
                <a:gd name="f22" fmla="*/ 167610 f16 1"/>
                <a:gd name="f23" fmla="*/ 0 f15 1"/>
                <a:gd name="f24" fmla="*/ 335219 f16 1"/>
                <a:gd name="f25" fmla="*/ 196072 f15 1"/>
                <a:gd name="f26" fmla="*/ 392143 f15 1"/>
                <a:gd name="f27" fmla="*/ 313714 f15 1"/>
                <a:gd name="f28" fmla="*/ f17 1 f2"/>
                <a:gd name="f29" fmla="*/ f20 1 335219"/>
                <a:gd name="f30" fmla="*/ f21 1 392143"/>
                <a:gd name="f31" fmla="*/ f22 1 335219"/>
                <a:gd name="f32" fmla="*/ f23 1 392143"/>
                <a:gd name="f33" fmla="*/ f24 1 335219"/>
                <a:gd name="f34" fmla="*/ f25 1 392143"/>
                <a:gd name="f35" fmla="*/ f26 1 392143"/>
                <a:gd name="f36" fmla="*/ f27 1 392143"/>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335219" h="392143">
                  <a:moveTo>
                    <a:pt x="f6" y="f8"/>
                  </a:moveTo>
                  <a:lnTo>
                    <a:pt x="f9" y="f8"/>
                  </a:lnTo>
                  <a:lnTo>
                    <a:pt x="f9" y="f7"/>
                  </a:lnTo>
                  <a:lnTo>
                    <a:pt x="f5" y="f10"/>
                  </a:lnTo>
                  <a:lnTo>
                    <a:pt x="f9" y="f5"/>
                  </a:lnTo>
                  <a:lnTo>
                    <a:pt x="f9" y="f11"/>
                  </a:lnTo>
                  <a:lnTo>
                    <a:pt x="f6" y="f11"/>
                  </a:lnTo>
                  <a:lnTo>
                    <a:pt x="f6" y="f8"/>
                  </a:lnTo>
                  <a:close/>
                </a:path>
              </a:pathLst>
            </a:custGeom>
            <a:solidFill>
              <a:srgbClr val="B0B3B9"/>
            </a:solidFill>
            <a:ln>
              <a:noFill/>
              <a:prstDash val="solid"/>
            </a:ln>
          </p:spPr>
          <p:txBody>
            <a:bodyPr vert="horz" wrap="square" lIns="100565" tIns="78428" rIns="0" bIns="78428" anchor="ctr" anchorCtr="1" compatLnSpc="1"/>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US" sz="1600" b="0" i="0" u="none" strike="noStrike" kern="1200" cap="none" spc="0" baseline="0">
                <a:solidFill>
                  <a:srgbClr val="FFFFFF"/>
                </a:solidFill>
                <a:uFillTx/>
                <a:latin typeface="Calibri"/>
              </a:endParaRPr>
            </a:p>
          </p:txBody>
        </p:sp>
        <p:sp>
          <p:nvSpPr>
            <p:cNvPr id="16" name="Freeform 15"/>
            <p:cNvSpPr/>
            <p:nvPr/>
          </p:nvSpPr>
          <p:spPr>
            <a:xfrm>
              <a:off x="4888245" y="3655515"/>
              <a:ext cx="1581226" cy="948735"/>
            </a:xfrm>
            <a:custGeom>
              <a:avLst/>
              <a:gdLst>
                <a:gd name="f0" fmla="val 10800000"/>
                <a:gd name="f1" fmla="val 5400000"/>
                <a:gd name="f2" fmla="val 180"/>
                <a:gd name="f3" fmla="val w"/>
                <a:gd name="f4" fmla="val h"/>
                <a:gd name="f5" fmla="val 0"/>
                <a:gd name="f6" fmla="val 1581224"/>
                <a:gd name="f7" fmla="val 948734"/>
                <a:gd name="f8" fmla="val 94873"/>
                <a:gd name="f9" fmla="val 42476"/>
                <a:gd name="f10" fmla="val 1486351"/>
                <a:gd name="f11" fmla="val 1538748"/>
                <a:gd name="f12" fmla="val 853861"/>
                <a:gd name="f13" fmla="val 906258"/>
                <a:gd name="f14" fmla="+- 0 0 -90"/>
                <a:gd name="f15" fmla="*/ f3 1 1581224"/>
                <a:gd name="f16" fmla="*/ f4 1 948734"/>
                <a:gd name="f17" fmla="+- f7 0 f5"/>
                <a:gd name="f18" fmla="+- f6 0 f5"/>
                <a:gd name="f19" fmla="*/ f14 f0 1"/>
                <a:gd name="f20" fmla="*/ f18 1 1581224"/>
                <a:gd name="f21" fmla="*/ f17 1 948734"/>
                <a:gd name="f22" fmla="*/ 0 f18 1"/>
                <a:gd name="f23" fmla="*/ 94873 f17 1"/>
                <a:gd name="f24" fmla="*/ 94873 f18 1"/>
                <a:gd name="f25" fmla="*/ 0 f17 1"/>
                <a:gd name="f26" fmla="*/ 1486351 f18 1"/>
                <a:gd name="f27" fmla="*/ 1581224 f18 1"/>
                <a:gd name="f28" fmla="*/ 853861 f17 1"/>
                <a:gd name="f29" fmla="*/ 948734 f17 1"/>
                <a:gd name="f30" fmla="*/ f19 1 f2"/>
                <a:gd name="f31" fmla="*/ f22 1 1581224"/>
                <a:gd name="f32" fmla="*/ f23 1 948734"/>
                <a:gd name="f33" fmla="*/ f24 1 1581224"/>
                <a:gd name="f34" fmla="*/ f25 1 948734"/>
                <a:gd name="f35" fmla="*/ f26 1 1581224"/>
                <a:gd name="f36" fmla="*/ f27 1 1581224"/>
                <a:gd name="f37" fmla="*/ f28 1 948734"/>
                <a:gd name="f38" fmla="*/ f29 1 94873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81224" h="94873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546A"/>
            </a:solidFill>
            <a:ln>
              <a:noFill/>
              <a:prstDash val="solid"/>
            </a:ln>
          </p:spPr>
          <p:txBody>
            <a:bodyPr vert="horz" wrap="square" lIns="107798" tIns="107798" rIns="107798" bIns="107798" anchor="ctr" anchorCtr="1" compatLnSpc="1"/>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US" sz="2100" b="0" i="0" u="none" strike="noStrike" kern="1200" cap="none" spc="0" baseline="0">
                  <a:solidFill>
                    <a:srgbClr val="FFFFFF"/>
                  </a:solidFill>
                  <a:uFillTx/>
                  <a:latin typeface="Calibri"/>
                </a:rPr>
                <a:t>SORTING &amp; BUNDLING</a:t>
              </a:r>
            </a:p>
          </p:txBody>
        </p:sp>
        <p:sp>
          <p:nvSpPr>
            <p:cNvPr id="17" name="Freeform 16"/>
            <p:cNvSpPr/>
            <p:nvPr/>
          </p:nvSpPr>
          <p:spPr>
            <a:xfrm>
              <a:off x="4413872" y="3933803"/>
              <a:ext cx="335219" cy="392140"/>
            </a:xfrm>
            <a:custGeom>
              <a:avLst/>
              <a:gdLst>
                <a:gd name="f0" fmla="val 10800000"/>
                <a:gd name="f1" fmla="val 5400000"/>
                <a:gd name="f2" fmla="val 180"/>
                <a:gd name="f3" fmla="val w"/>
                <a:gd name="f4" fmla="val h"/>
                <a:gd name="f5" fmla="val 0"/>
                <a:gd name="f6" fmla="val 335219"/>
                <a:gd name="f7" fmla="val 392143"/>
                <a:gd name="f8" fmla="val 313714"/>
                <a:gd name="f9" fmla="val 167609"/>
                <a:gd name="f10" fmla="val 196071"/>
                <a:gd name="f11" fmla="val 78429"/>
                <a:gd name="f12" fmla="+- 0 0 -90"/>
                <a:gd name="f13" fmla="*/ f3 1 335219"/>
                <a:gd name="f14" fmla="*/ f4 1 392143"/>
                <a:gd name="f15" fmla="+- f7 0 f5"/>
                <a:gd name="f16" fmla="+- f6 0 f5"/>
                <a:gd name="f17" fmla="*/ f12 f0 1"/>
                <a:gd name="f18" fmla="*/ f16 1 335219"/>
                <a:gd name="f19" fmla="*/ f15 1 392143"/>
                <a:gd name="f20" fmla="*/ 0 f16 1"/>
                <a:gd name="f21" fmla="*/ 78429 f15 1"/>
                <a:gd name="f22" fmla="*/ 167610 f16 1"/>
                <a:gd name="f23" fmla="*/ 0 f15 1"/>
                <a:gd name="f24" fmla="*/ 335219 f16 1"/>
                <a:gd name="f25" fmla="*/ 196072 f15 1"/>
                <a:gd name="f26" fmla="*/ 392143 f15 1"/>
                <a:gd name="f27" fmla="*/ 313714 f15 1"/>
                <a:gd name="f28" fmla="*/ f17 1 f2"/>
                <a:gd name="f29" fmla="*/ f20 1 335219"/>
                <a:gd name="f30" fmla="*/ f21 1 392143"/>
                <a:gd name="f31" fmla="*/ f22 1 335219"/>
                <a:gd name="f32" fmla="*/ f23 1 392143"/>
                <a:gd name="f33" fmla="*/ f24 1 335219"/>
                <a:gd name="f34" fmla="*/ f25 1 392143"/>
                <a:gd name="f35" fmla="*/ f26 1 392143"/>
                <a:gd name="f36" fmla="*/ f27 1 392143"/>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335219" h="392143">
                  <a:moveTo>
                    <a:pt x="f6" y="f8"/>
                  </a:moveTo>
                  <a:lnTo>
                    <a:pt x="f9" y="f8"/>
                  </a:lnTo>
                  <a:lnTo>
                    <a:pt x="f9" y="f7"/>
                  </a:lnTo>
                  <a:lnTo>
                    <a:pt x="f5" y="f10"/>
                  </a:lnTo>
                  <a:lnTo>
                    <a:pt x="f9" y="f5"/>
                  </a:lnTo>
                  <a:lnTo>
                    <a:pt x="f9" y="f11"/>
                  </a:lnTo>
                  <a:lnTo>
                    <a:pt x="f6" y="f11"/>
                  </a:lnTo>
                  <a:lnTo>
                    <a:pt x="f6" y="f8"/>
                  </a:lnTo>
                  <a:close/>
                </a:path>
              </a:pathLst>
            </a:custGeom>
            <a:solidFill>
              <a:srgbClr val="B0B3B9"/>
            </a:solidFill>
            <a:ln>
              <a:noFill/>
              <a:prstDash val="solid"/>
            </a:ln>
          </p:spPr>
          <p:txBody>
            <a:bodyPr vert="horz" wrap="square" lIns="100565" tIns="78428" rIns="0" bIns="78428" anchor="ctr" anchorCtr="1" compatLnSpc="1"/>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US" sz="1600" b="0" i="0" u="none" strike="noStrike" kern="1200" cap="none" spc="0" baseline="0">
                <a:solidFill>
                  <a:srgbClr val="FFFFFF"/>
                </a:solidFill>
                <a:uFillTx/>
                <a:latin typeface="Calibri"/>
              </a:endParaRPr>
            </a:p>
          </p:txBody>
        </p:sp>
        <p:sp>
          <p:nvSpPr>
            <p:cNvPr id="18" name="Freeform 17"/>
            <p:cNvSpPr/>
            <p:nvPr/>
          </p:nvSpPr>
          <p:spPr>
            <a:xfrm>
              <a:off x="2674528" y="3655515"/>
              <a:ext cx="1581226" cy="948735"/>
            </a:xfrm>
            <a:custGeom>
              <a:avLst/>
              <a:gdLst>
                <a:gd name="f0" fmla="val 10800000"/>
                <a:gd name="f1" fmla="val 5400000"/>
                <a:gd name="f2" fmla="val 180"/>
                <a:gd name="f3" fmla="val w"/>
                <a:gd name="f4" fmla="val h"/>
                <a:gd name="f5" fmla="val 0"/>
                <a:gd name="f6" fmla="val 1581224"/>
                <a:gd name="f7" fmla="val 948734"/>
                <a:gd name="f8" fmla="val 94873"/>
                <a:gd name="f9" fmla="val 42476"/>
                <a:gd name="f10" fmla="val 1486351"/>
                <a:gd name="f11" fmla="val 1538748"/>
                <a:gd name="f12" fmla="val 853861"/>
                <a:gd name="f13" fmla="val 906258"/>
                <a:gd name="f14" fmla="+- 0 0 -90"/>
                <a:gd name="f15" fmla="*/ f3 1 1581224"/>
                <a:gd name="f16" fmla="*/ f4 1 948734"/>
                <a:gd name="f17" fmla="+- f7 0 f5"/>
                <a:gd name="f18" fmla="+- f6 0 f5"/>
                <a:gd name="f19" fmla="*/ f14 f0 1"/>
                <a:gd name="f20" fmla="*/ f18 1 1581224"/>
                <a:gd name="f21" fmla="*/ f17 1 948734"/>
                <a:gd name="f22" fmla="*/ 0 f18 1"/>
                <a:gd name="f23" fmla="*/ 94873 f17 1"/>
                <a:gd name="f24" fmla="*/ 94873 f18 1"/>
                <a:gd name="f25" fmla="*/ 0 f17 1"/>
                <a:gd name="f26" fmla="*/ 1486351 f18 1"/>
                <a:gd name="f27" fmla="*/ 1581224 f18 1"/>
                <a:gd name="f28" fmla="*/ 853861 f17 1"/>
                <a:gd name="f29" fmla="*/ 948734 f17 1"/>
                <a:gd name="f30" fmla="*/ f19 1 f2"/>
                <a:gd name="f31" fmla="*/ f22 1 1581224"/>
                <a:gd name="f32" fmla="*/ f23 1 948734"/>
                <a:gd name="f33" fmla="*/ f24 1 1581224"/>
                <a:gd name="f34" fmla="*/ f25 1 948734"/>
                <a:gd name="f35" fmla="*/ f26 1 1581224"/>
                <a:gd name="f36" fmla="*/ f27 1 1581224"/>
                <a:gd name="f37" fmla="*/ f28 1 948734"/>
                <a:gd name="f38" fmla="*/ f29 1 94873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81224" h="94873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546A"/>
            </a:solidFill>
            <a:ln>
              <a:noFill/>
              <a:prstDash val="solid"/>
            </a:ln>
          </p:spPr>
          <p:txBody>
            <a:bodyPr vert="horz" wrap="square" lIns="107798" tIns="107798" rIns="107798" bIns="107798" anchor="ctr" anchorCtr="1" compatLnSpc="1"/>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US" sz="2100" b="0" i="0" u="none" strike="noStrike" kern="1200" cap="none" spc="0" baseline="0">
                  <a:solidFill>
                    <a:srgbClr val="FFFFFF"/>
                  </a:solidFill>
                  <a:uFillTx/>
                  <a:latin typeface="Calibri"/>
                </a:rPr>
                <a:t>SEWING</a:t>
              </a:r>
            </a:p>
          </p:txBody>
        </p:sp>
        <p:sp>
          <p:nvSpPr>
            <p:cNvPr id="19" name="Freeform 18"/>
            <p:cNvSpPr/>
            <p:nvPr/>
          </p:nvSpPr>
          <p:spPr>
            <a:xfrm>
              <a:off x="2200165" y="3933803"/>
              <a:ext cx="335219" cy="392140"/>
            </a:xfrm>
            <a:custGeom>
              <a:avLst/>
              <a:gdLst>
                <a:gd name="f0" fmla="val 10800000"/>
                <a:gd name="f1" fmla="val 5400000"/>
                <a:gd name="f2" fmla="val 180"/>
                <a:gd name="f3" fmla="val w"/>
                <a:gd name="f4" fmla="val h"/>
                <a:gd name="f5" fmla="val 0"/>
                <a:gd name="f6" fmla="val 335219"/>
                <a:gd name="f7" fmla="val 392143"/>
                <a:gd name="f8" fmla="val 313714"/>
                <a:gd name="f9" fmla="val 167609"/>
                <a:gd name="f10" fmla="val 196071"/>
                <a:gd name="f11" fmla="val 78429"/>
                <a:gd name="f12" fmla="+- 0 0 -90"/>
                <a:gd name="f13" fmla="*/ f3 1 335219"/>
                <a:gd name="f14" fmla="*/ f4 1 392143"/>
                <a:gd name="f15" fmla="+- f7 0 f5"/>
                <a:gd name="f16" fmla="+- f6 0 f5"/>
                <a:gd name="f17" fmla="*/ f12 f0 1"/>
                <a:gd name="f18" fmla="*/ f16 1 335219"/>
                <a:gd name="f19" fmla="*/ f15 1 392143"/>
                <a:gd name="f20" fmla="*/ 0 f16 1"/>
                <a:gd name="f21" fmla="*/ 78429 f15 1"/>
                <a:gd name="f22" fmla="*/ 167610 f16 1"/>
                <a:gd name="f23" fmla="*/ 0 f15 1"/>
                <a:gd name="f24" fmla="*/ 335219 f16 1"/>
                <a:gd name="f25" fmla="*/ 196072 f15 1"/>
                <a:gd name="f26" fmla="*/ 392143 f15 1"/>
                <a:gd name="f27" fmla="*/ 313714 f15 1"/>
                <a:gd name="f28" fmla="*/ f17 1 f2"/>
                <a:gd name="f29" fmla="*/ f20 1 335219"/>
                <a:gd name="f30" fmla="*/ f21 1 392143"/>
                <a:gd name="f31" fmla="*/ f22 1 335219"/>
                <a:gd name="f32" fmla="*/ f23 1 392143"/>
                <a:gd name="f33" fmla="*/ f24 1 335219"/>
                <a:gd name="f34" fmla="*/ f25 1 392143"/>
                <a:gd name="f35" fmla="*/ f26 1 392143"/>
                <a:gd name="f36" fmla="*/ f27 1 392143"/>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335219" h="392143">
                  <a:moveTo>
                    <a:pt x="f6" y="f8"/>
                  </a:moveTo>
                  <a:lnTo>
                    <a:pt x="f9" y="f8"/>
                  </a:lnTo>
                  <a:lnTo>
                    <a:pt x="f9" y="f7"/>
                  </a:lnTo>
                  <a:lnTo>
                    <a:pt x="f5" y="f10"/>
                  </a:lnTo>
                  <a:lnTo>
                    <a:pt x="f9" y="f5"/>
                  </a:lnTo>
                  <a:lnTo>
                    <a:pt x="f9" y="f11"/>
                  </a:lnTo>
                  <a:lnTo>
                    <a:pt x="f6" y="f11"/>
                  </a:lnTo>
                  <a:lnTo>
                    <a:pt x="f6" y="f8"/>
                  </a:lnTo>
                  <a:close/>
                </a:path>
              </a:pathLst>
            </a:custGeom>
            <a:solidFill>
              <a:srgbClr val="B0B3B9"/>
            </a:solidFill>
            <a:ln>
              <a:noFill/>
              <a:prstDash val="solid"/>
            </a:ln>
          </p:spPr>
          <p:txBody>
            <a:bodyPr vert="horz" wrap="square" lIns="100565" tIns="78428" rIns="0" bIns="78428" anchor="ctr" anchorCtr="1" compatLnSpc="1"/>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US" sz="1600" b="0" i="0" u="none" strike="noStrike" kern="1200" cap="none" spc="0" baseline="0">
                <a:solidFill>
                  <a:srgbClr val="FFFFFF"/>
                </a:solidFill>
                <a:uFillTx/>
                <a:latin typeface="Calibri"/>
              </a:endParaRPr>
            </a:p>
          </p:txBody>
        </p:sp>
        <p:sp>
          <p:nvSpPr>
            <p:cNvPr id="20" name="Freeform 19"/>
            <p:cNvSpPr/>
            <p:nvPr/>
          </p:nvSpPr>
          <p:spPr>
            <a:xfrm>
              <a:off x="460811" y="3655515"/>
              <a:ext cx="1581226" cy="948735"/>
            </a:xfrm>
            <a:custGeom>
              <a:avLst/>
              <a:gdLst>
                <a:gd name="f0" fmla="val 10800000"/>
                <a:gd name="f1" fmla="val 5400000"/>
                <a:gd name="f2" fmla="val 180"/>
                <a:gd name="f3" fmla="val w"/>
                <a:gd name="f4" fmla="val h"/>
                <a:gd name="f5" fmla="val 0"/>
                <a:gd name="f6" fmla="val 1581224"/>
                <a:gd name="f7" fmla="val 948734"/>
                <a:gd name="f8" fmla="val 94873"/>
                <a:gd name="f9" fmla="val 42476"/>
                <a:gd name="f10" fmla="val 1486351"/>
                <a:gd name="f11" fmla="val 1538748"/>
                <a:gd name="f12" fmla="val 853861"/>
                <a:gd name="f13" fmla="val 906258"/>
                <a:gd name="f14" fmla="+- 0 0 -90"/>
                <a:gd name="f15" fmla="*/ f3 1 1581224"/>
                <a:gd name="f16" fmla="*/ f4 1 948734"/>
                <a:gd name="f17" fmla="+- f7 0 f5"/>
                <a:gd name="f18" fmla="+- f6 0 f5"/>
                <a:gd name="f19" fmla="*/ f14 f0 1"/>
                <a:gd name="f20" fmla="*/ f18 1 1581224"/>
                <a:gd name="f21" fmla="*/ f17 1 948734"/>
                <a:gd name="f22" fmla="*/ 0 f18 1"/>
                <a:gd name="f23" fmla="*/ 94873 f17 1"/>
                <a:gd name="f24" fmla="*/ 94873 f18 1"/>
                <a:gd name="f25" fmla="*/ 0 f17 1"/>
                <a:gd name="f26" fmla="*/ 1486351 f18 1"/>
                <a:gd name="f27" fmla="*/ 1581224 f18 1"/>
                <a:gd name="f28" fmla="*/ 853861 f17 1"/>
                <a:gd name="f29" fmla="*/ 948734 f17 1"/>
                <a:gd name="f30" fmla="*/ f19 1 f2"/>
                <a:gd name="f31" fmla="*/ f22 1 1581224"/>
                <a:gd name="f32" fmla="*/ f23 1 948734"/>
                <a:gd name="f33" fmla="*/ f24 1 1581224"/>
                <a:gd name="f34" fmla="*/ f25 1 948734"/>
                <a:gd name="f35" fmla="*/ f26 1 1581224"/>
                <a:gd name="f36" fmla="*/ f27 1 1581224"/>
                <a:gd name="f37" fmla="*/ f28 1 948734"/>
                <a:gd name="f38" fmla="*/ f29 1 94873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81224" h="94873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546A"/>
            </a:solidFill>
            <a:ln>
              <a:noFill/>
              <a:prstDash val="solid"/>
            </a:ln>
          </p:spPr>
          <p:txBody>
            <a:bodyPr vert="horz" wrap="square" lIns="107798" tIns="107798" rIns="107798" bIns="107798" anchor="ctr" anchorCtr="1" compatLnSpc="1"/>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US" sz="2100" b="0" i="0" u="none" strike="noStrike" kern="1200" cap="none" spc="0" baseline="0">
                  <a:solidFill>
                    <a:srgbClr val="FFFFFF"/>
                  </a:solidFill>
                  <a:uFillTx/>
                  <a:latin typeface="Calibri"/>
                </a:rPr>
                <a:t>IRONING</a:t>
              </a:r>
            </a:p>
          </p:txBody>
        </p:sp>
        <p:sp>
          <p:nvSpPr>
            <p:cNvPr id="21" name="Freeform 20"/>
            <p:cNvSpPr/>
            <p:nvPr/>
          </p:nvSpPr>
          <p:spPr>
            <a:xfrm>
              <a:off x="1055354" y="4743395"/>
              <a:ext cx="392140" cy="335219"/>
            </a:xfrm>
            <a:custGeom>
              <a:avLst/>
              <a:gdLst>
                <a:gd name="f0" fmla="val 10800000"/>
                <a:gd name="f1" fmla="val 5400000"/>
                <a:gd name="f2" fmla="val 180"/>
                <a:gd name="f3" fmla="val w"/>
                <a:gd name="f4" fmla="val h"/>
                <a:gd name="f5" fmla="val 0"/>
                <a:gd name="f6" fmla="val 335219"/>
                <a:gd name="f7" fmla="val 392143"/>
                <a:gd name="f8" fmla="val 268175"/>
                <a:gd name="f9" fmla="val 196072"/>
                <a:gd name="f10" fmla="val 167609"/>
                <a:gd name="f11" fmla="val 67044"/>
                <a:gd name="f12" fmla="+- 0 0 -90"/>
                <a:gd name="f13" fmla="*/ f3 1 335219"/>
                <a:gd name="f14" fmla="*/ f4 1 392143"/>
                <a:gd name="f15" fmla="+- f7 0 f5"/>
                <a:gd name="f16" fmla="+- f6 0 f5"/>
                <a:gd name="f17" fmla="*/ f12 f0 1"/>
                <a:gd name="f18" fmla="*/ f16 1 335219"/>
                <a:gd name="f19" fmla="*/ f15 1 392143"/>
                <a:gd name="f20" fmla="*/ 0 f16 1"/>
                <a:gd name="f21" fmla="*/ 78429 f15 1"/>
                <a:gd name="f22" fmla="*/ 167610 f16 1"/>
                <a:gd name="f23" fmla="*/ 0 f15 1"/>
                <a:gd name="f24" fmla="*/ 335219 f16 1"/>
                <a:gd name="f25" fmla="*/ 196072 f15 1"/>
                <a:gd name="f26" fmla="*/ 392143 f15 1"/>
                <a:gd name="f27" fmla="*/ 313714 f15 1"/>
                <a:gd name="f28" fmla="*/ f17 1 f2"/>
                <a:gd name="f29" fmla="*/ f20 1 335219"/>
                <a:gd name="f30" fmla="*/ f21 1 392143"/>
                <a:gd name="f31" fmla="*/ f22 1 335219"/>
                <a:gd name="f32" fmla="*/ f23 1 392143"/>
                <a:gd name="f33" fmla="*/ f24 1 335219"/>
                <a:gd name="f34" fmla="*/ f25 1 392143"/>
                <a:gd name="f35" fmla="*/ f26 1 392143"/>
                <a:gd name="f36" fmla="*/ f27 1 392143"/>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335219" h="392143">
                  <a:moveTo>
                    <a:pt x="f8" y="f5"/>
                  </a:moveTo>
                  <a:lnTo>
                    <a:pt x="f8" y="f9"/>
                  </a:lnTo>
                  <a:lnTo>
                    <a:pt x="f6" y="f9"/>
                  </a:lnTo>
                  <a:lnTo>
                    <a:pt x="f10" y="f7"/>
                  </a:lnTo>
                  <a:lnTo>
                    <a:pt x="f5" y="f9"/>
                  </a:lnTo>
                  <a:lnTo>
                    <a:pt x="f11" y="f9"/>
                  </a:lnTo>
                  <a:lnTo>
                    <a:pt x="f11" y="f5"/>
                  </a:lnTo>
                  <a:lnTo>
                    <a:pt x="f8" y="f5"/>
                  </a:lnTo>
                  <a:close/>
                </a:path>
              </a:pathLst>
            </a:custGeom>
            <a:solidFill>
              <a:srgbClr val="B0B3B9"/>
            </a:solidFill>
            <a:ln>
              <a:noFill/>
              <a:prstDash val="solid"/>
            </a:ln>
          </p:spPr>
          <p:txBody>
            <a:bodyPr vert="horz" wrap="square" lIns="78428" tIns="0" rIns="78428" bIns="100565" anchor="ctr" anchorCtr="1" compatLnSpc="1"/>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US" sz="1600" b="0" i="0" u="none" strike="noStrike" kern="1200" cap="none" spc="0" baseline="0">
                <a:solidFill>
                  <a:srgbClr val="FFFFFF"/>
                </a:solidFill>
                <a:uFillTx/>
                <a:latin typeface="Calibri"/>
              </a:endParaRPr>
            </a:p>
          </p:txBody>
        </p:sp>
        <p:sp>
          <p:nvSpPr>
            <p:cNvPr id="22" name="Freeform 21"/>
            <p:cNvSpPr/>
            <p:nvPr/>
          </p:nvSpPr>
          <p:spPr>
            <a:xfrm>
              <a:off x="460811" y="5236741"/>
              <a:ext cx="1581226" cy="948735"/>
            </a:xfrm>
            <a:custGeom>
              <a:avLst/>
              <a:gdLst>
                <a:gd name="f0" fmla="val 10800000"/>
                <a:gd name="f1" fmla="val 5400000"/>
                <a:gd name="f2" fmla="val 180"/>
                <a:gd name="f3" fmla="val w"/>
                <a:gd name="f4" fmla="val h"/>
                <a:gd name="f5" fmla="val 0"/>
                <a:gd name="f6" fmla="val 1581224"/>
                <a:gd name="f7" fmla="val 948734"/>
                <a:gd name="f8" fmla="val 94873"/>
                <a:gd name="f9" fmla="val 42476"/>
                <a:gd name="f10" fmla="val 1486351"/>
                <a:gd name="f11" fmla="val 1538748"/>
                <a:gd name="f12" fmla="val 853861"/>
                <a:gd name="f13" fmla="val 906258"/>
                <a:gd name="f14" fmla="+- 0 0 -90"/>
                <a:gd name="f15" fmla="*/ f3 1 1581224"/>
                <a:gd name="f16" fmla="*/ f4 1 948734"/>
                <a:gd name="f17" fmla="+- f7 0 f5"/>
                <a:gd name="f18" fmla="+- f6 0 f5"/>
                <a:gd name="f19" fmla="*/ f14 f0 1"/>
                <a:gd name="f20" fmla="*/ f18 1 1581224"/>
                <a:gd name="f21" fmla="*/ f17 1 948734"/>
                <a:gd name="f22" fmla="*/ 0 f18 1"/>
                <a:gd name="f23" fmla="*/ 94873 f17 1"/>
                <a:gd name="f24" fmla="*/ 94873 f18 1"/>
                <a:gd name="f25" fmla="*/ 0 f17 1"/>
                <a:gd name="f26" fmla="*/ 1486351 f18 1"/>
                <a:gd name="f27" fmla="*/ 1581224 f18 1"/>
                <a:gd name="f28" fmla="*/ 853861 f17 1"/>
                <a:gd name="f29" fmla="*/ 948734 f17 1"/>
                <a:gd name="f30" fmla="*/ f19 1 f2"/>
                <a:gd name="f31" fmla="*/ f22 1 1581224"/>
                <a:gd name="f32" fmla="*/ f23 1 948734"/>
                <a:gd name="f33" fmla="*/ f24 1 1581224"/>
                <a:gd name="f34" fmla="*/ f25 1 948734"/>
                <a:gd name="f35" fmla="*/ f26 1 1581224"/>
                <a:gd name="f36" fmla="*/ f27 1 1581224"/>
                <a:gd name="f37" fmla="*/ f28 1 948734"/>
                <a:gd name="f38" fmla="*/ f29 1 94873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81224" h="94873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546A"/>
            </a:solidFill>
            <a:ln>
              <a:noFill/>
              <a:prstDash val="solid"/>
            </a:ln>
          </p:spPr>
          <p:txBody>
            <a:bodyPr vert="horz" wrap="square" lIns="107798" tIns="107798" rIns="107798" bIns="107798" anchor="ctr" anchorCtr="1" compatLnSpc="1"/>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US" sz="2100" b="0" i="0" u="none" strike="noStrike" kern="1200" cap="none" spc="0" baseline="0">
                  <a:solidFill>
                    <a:srgbClr val="FFFFFF"/>
                  </a:solidFill>
                  <a:uFillTx/>
                  <a:latin typeface="Calibri"/>
                </a:rPr>
                <a:t> INSPECTION</a:t>
              </a:r>
            </a:p>
          </p:txBody>
        </p:sp>
        <p:sp>
          <p:nvSpPr>
            <p:cNvPr id="23" name="Freeform 22"/>
            <p:cNvSpPr/>
            <p:nvPr/>
          </p:nvSpPr>
          <p:spPr>
            <a:xfrm>
              <a:off x="2181191" y="5515029"/>
              <a:ext cx="335219" cy="392140"/>
            </a:xfrm>
            <a:custGeom>
              <a:avLst/>
              <a:gdLst>
                <a:gd name="f0" fmla="val 10800000"/>
                <a:gd name="f1" fmla="val 5400000"/>
                <a:gd name="f2" fmla="val 180"/>
                <a:gd name="f3" fmla="val w"/>
                <a:gd name="f4" fmla="val h"/>
                <a:gd name="f5" fmla="val 0"/>
                <a:gd name="f6" fmla="val 335219"/>
                <a:gd name="f7" fmla="val 392143"/>
                <a:gd name="f8" fmla="val 78429"/>
                <a:gd name="f9" fmla="val 167610"/>
                <a:gd name="f10" fmla="val 196072"/>
                <a:gd name="f11" fmla="val 313714"/>
                <a:gd name="f12" fmla="+- 0 0 -90"/>
                <a:gd name="f13" fmla="*/ f3 1 335219"/>
                <a:gd name="f14" fmla="*/ f4 1 392143"/>
                <a:gd name="f15" fmla="+- f7 0 f5"/>
                <a:gd name="f16" fmla="+- f6 0 f5"/>
                <a:gd name="f17" fmla="*/ f12 f0 1"/>
                <a:gd name="f18" fmla="*/ f16 1 335219"/>
                <a:gd name="f19" fmla="*/ f15 1 392143"/>
                <a:gd name="f20" fmla="*/ 0 f16 1"/>
                <a:gd name="f21" fmla="*/ 78429 f15 1"/>
                <a:gd name="f22" fmla="*/ 167610 f16 1"/>
                <a:gd name="f23" fmla="*/ 0 f15 1"/>
                <a:gd name="f24" fmla="*/ 335219 f16 1"/>
                <a:gd name="f25" fmla="*/ 196072 f15 1"/>
                <a:gd name="f26" fmla="*/ 392143 f15 1"/>
                <a:gd name="f27" fmla="*/ 313714 f15 1"/>
                <a:gd name="f28" fmla="*/ f17 1 f2"/>
                <a:gd name="f29" fmla="*/ f20 1 335219"/>
                <a:gd name="f30" fmla="*/ f21 1 392143"/>
                <a:gd name="f31" fmla="*/ f22 1 335219"/>
                <a:gd name="f32" fmla="*/ f23 1 392143"/>
                <a:gd name="f33" fmla="*/ f24 1 335219"/>
                <a:gd name="f34" fmla="*/ f25 1 392143"/>
                <a:gd name="f35" fmla="*/ f26 1 392143"/>
                <a:gd name="f36" fmla="*/ f27 1 392143"/>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335219" h="392143">
                  <a:moveTo>
                    <a:pt x="f5" y="f8"/>
                  </a:moveTo>
                  <a:lnTo>
                    <a:pt x="f9" y="f8"/>
                  </a:lnTo>
                  <a:lnTo>
                    <a:pt x="f9" y="f5"/>
                  </a:lnTo>
                  <a:lnTo>
                    <a:pt x="f6" y="f10"/>
                  </a:lnTo>
                  <a:lnTo>
                    <a:pt x="f9" y="f7"/>
                  </a:lnTo>
                  <a:lnTo>
                    <a:pt x="f9" y="f11"/>
                  </a:lnTo>
                  <a:lnTo>
                    <a:pt x="f5" y="f11"/>
                  </a:lnTo>
                  <a:lnTo>
                    <a:pt x="f5" y="f8"/>
                  </a:lnTo>
                  <a:close/>
                </a:path>
              </a:pathLst>
            </a:custGeom>
            <a:solidFill>
              <a:srgbClr val="B0B3B9"/>
            </a:solidFill>
            <a:ln>
              <a:noFill/>
              <a:prstDash val="solid"/>
            </a:ln>
          </p:spPr>
          <p:txBody>
            <a:bodyPr vert="horz" wrap="square" lIns="0" tIns="78428" rIns="100565" bIns="78428" anchor="ctr" anchorCtr="1" compatLnSpc="1"/>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US" sz="1600" b="0" i="0" u="none" strike="noStrike" kern="1200" cap="none" spc="0" baseline="0">
                <a:solidFill>
                  <a:srgbClr val="FFFFFF"/>
                </a:solidFill>
                <a:uFillTx/>
                <a:latin typeface="Calibri"/>
              </a:endParaRPr>
            </a:p>
          </p:txBody>
        </p:sp>
        <p:sp>
          <p:nvSpPr>
            <p:cNvPr id="24" name="Freeform 23"/>
            <p:cNvSpPr/>
            <p:nvPr/>
          </p:nvSpPr>
          <p:spPr>
            <a:xfrm>
              <a:off x="2674528" y="5236741"/>
              <a:ext cx="1581226" cy="948735"/>
            </a:xfrm>
            <a:custGeom>
              <a:avLst/>
              <a:gdLst>
                <a:gd name="f0" fmla="val 10800000"/>
                <a:gd name="f1" fmla="val 5400000"/>
                <a:gd name="f2" fmla="val 180"/>
                <a:gd name="f3" fmla="val w"/>
                <a:gd name="f4" fmla="val h"/>
                <a:gd name="f5" fmla="val 0"/>
                <a:gd name="f6" fmla="val 1581224"/>
                <a:gd name="f7" fmla="val 948734"/>
                <a:gd name="f8" fmla="val 94873"/>
                <a:gd name="f9" fmla="val 42476"/>
                <a:gd name="f10" fmla="val 1486351"/>
                <a:gd name="f11" fmla="val 1538748"/>
                <a:gd name="f12" fmla="val 853861"/>
                <a:gd name="f13" fmla="val 906258"/>
                <a:gd name="f14" fmla="+- 0 0 -90"/>
                <a:gd name="f15" fmla="*/ f3 1 1581224"/>
                <a:gd name="f16" fmla="*/ f4 1 948734"/>
                <a:gd name="f17" fmla="+- f7 0 f5"/>
                <a:gd name="f18" fmla="+- f6 0 f5"/>
                <a:gd name="f19" fmla="*/ f14 f0 1"/>
                <a:gd name="f20" fmla="*/ f18 1 1581224"/>
                <a:gd name="f21" fmla="*/ f17 1 948734"/>
                <a:gd name="f22" fmla="*/ 0 f18 1"/>
                <a:gd name="f23" fmla="*/ 94873 f17 1"/>
                <a:gd name="f24" fmla="*/ 94873 f18 1"/>
                <a:gd name="f25" fmla="*/ 0 f17 1"/>
                <a:gd name="f26" fmla="*/ 1486351 f18 1"/>
                <a:gd name="f27" fmla="*/ 1581224 f18 1"/>
                <a:gd name="f28" fmla="*/ 853861 f17 1"/>
                <a:gd name="f29" fmla="*/ 948734 f17 1"/>
                <a:gd name="f30" fmla="*/ f19 1 f2"/>
                <a:gd name="f31" fmla="*/ f22 1 1581224"/>
                <a:gd name="f32" fmla="*/ f23 1 948734"/>
                <a:gd name="f33" fmla="*/ f24 1 1581224"/>
                <a:gd name="f34" fmla="*/ f25 1 948734"/>
                <a:gd name="f35" fmla="*/ f26 1 1581224"/>
                <a:gd name="f36" fmla="*/ f27 1 1581224"/>
                <a:gd name="f37" fmla="*/ f28 1 948734"/>
                <a:gd name="f38" fmla="*/ f29 1 94873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81224" h="94873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546A"/>
            </a:solidFill>
            <a:ln>
              <a:noFill/>
              <a:prstDash val="solid"/>
            </a:ln>
          </p:spPr>
          <p:txBody>
            <a:bodyPr vert="horz" wrap="square" lIns="107798" tIns="107798" rIns="107798" bIns="107798" anchor="ctr" anchorCtr="1" compatLnSpc="1"/>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US" sz="2100" b="0" i="0" u="none" strike="noStrike" kern="1200" cap="none" spc="0" baseline="0">
                  <a:solidFill>
                    <a:srgbClr val="FFFFFF"/>
                  </a:solidFill>
                  <a:uFillTx/>
                  <a:latin typeface="Calibri"/>
                </a:rPr>
                <a:t>PACKING</a:t>
              </a:r>
            </a:p>
          </p:txBody>
        </p:sp>
        <p:sp>
          <p:nvSpPr>
            <p:cNvPr id="25" name="Freeform 24"/>
            <p:cNvSpPr/>
            <p:nvPr/>
          </p:nvSpPr>
          <p:spPr>
            <a:xfrm>
              <a:off x="4394899" y="5515029"/>
              <a:ext cx="335219" cy="392140"/>
            </a:xfrm>
            <a:custGeom>
              <a:avLst/>
              <a:gdLst>
                <a:gd name="f0" fmla="val 10800000"/>
                <a:gd name="f1" fmla="val 5400000"/>
                <a:gd name="f2" fmla="val 180"/>
                <a:gd name="f3" fmla="val w"/>
                <a:gd name="f4" fmla="val h"/>
                <a:gd name="f5" fmla="val 0"/>
                <a:gd name="f6" fmla="val 335219"/>
                <a:gd name="f7" fmla="val 392143"/>
                <a:gd name="f8" fmla="val 78429"/>
                <a:gd name="f9" fmla="val 167610"/>
                <a:gd name="f10" fmla="val 196072"/>
                <a:gd name="f11" fmla="val 313714"/>
                <a:gd name="f12" fmla="+- 0 0 -90"/>
                <a:gd name="f13" fmla="*/ f3 1 335219"/>
                <a:gd name="f14" fmla="*/ f4 1 392143"/>
                <a:gd name="f15" fmla="+- f7 0 f5"/>
                <a:gd name="f16" fmla="+- f6 0 f5"/>
                <a:gd name="f17" fmla="*/ f12 f0 1"/>
                <a:gd name="f18" fmla="*/ f16 1 335219"/>
                <a:gd name="f19" fmla="*/ f15 1 392143"/>
                <a:gd name="f20" fmla="*/ 0 f16 1"/>
                <a:gd name="f21" fmla="*/ 78429 f15 1"/>
                <a:gd name="f22" fmla="*/ 167610 f16 1"/>
                <a:gd name="f23" fmla="*/ 0 f15 1"/>
                <a:gd name="f24" fmla="*/ 335219 f16 1"/>
                <a:gd name="f25" fmla="*/ 196072 f15 1"/>
                <a:gd name="f26" fmla="*/ 392143 f15 1"/>
                <a:gd name="f27" fmla="*/ 313714 f15 1"/>
                <a:gd name="f28" fmla="*/ f17 1 f2"/>
                <a:gd name="f29" fmla="*/ f20 1 335219"/>
                <a:gd name="f30" fmla="*/ f21 1 392143"/>
                <a:gd name="f31" fmla="*/ f22 1 335219"/>
                <a:gd name="f32" fmla="*/ f23 1 392143"/>
                <a:gd name="f33" fmla="*/ f24 1 335219"/>
                <a:gd name="f34" fmla="*/ f25 1 392143"/>
                <a:gd name="f35" fmla="*/ f26 1 392143"/>
                <a:gd name="f36" fmla="*/ f27 1 392143"/>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335219" h="392143">
                  <a:moveTo>
                    <a:pt x="f5" y="f8"/>
                  </a:moveTo>
                  <a:lnTo>
                    <a:pt x="f9" y="f8"/>
                  </a:lnTo>
                  <a:lnTo>
                    <a:pt x="f9" y="f5"/>
                  </a:lnTo>
                  <a:lnTo>
                    <a:pt x="f6" y="f10"/>
                  </a:lnTo>
                  <a:lnTo>
                    <a:pt x="f9" y="f7"/>
                  </a:lnTo>
                  <a:lnTo>
                    <a:pt x="f9" y="f11"/>
                  </a:lnTo>
                  <a:lnTo>
                    <a:pt x="f5" y="f11"/>
                  </a:lnTo>
                  <a:lnTo>
                    <a:pt x="f5" y="f8"/>
                  </a:lnTo>
                  <a:close/>
                </a:path>
              </a:pathLst>
            </a:custGeom>
            <a:solidFill>
              <a:srgbClr val="B0B3B9"/>
            </a:solidFill>
            <a:ln>
              <a:noFill/>
              <a:prstDash val="solid"/>
            </a:ln>
          </p:spPr>
          <p:txBody>
            <a:bodyPr vert="horz" wrap="square" lIns="0" tIns="78428" rIns="100565" bIns="78428" anchor="ctr" anchorCtr="1" compatLnSpc="1"/>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US" sz="1600" b="0" i="0" u="none" strike="noStrike" kern="1200" cap="none" spc="0" baseline="0">
                <a:solidFill>
                  <a:srgbClr val="FFFFFF"/>
                </a:solidFill>
                <a:uFillTx/>
                <a:latin typeface="Calibri"/>
              </a:endParaRPr>
            </a:p>
          </p:txBody>
        </p:sp>
        <p:sp>
          <p:nvSpPr>
            <p:cNvPr id="26" name="Freeform 25"/>
            <p:cNvSpPr/>
            <p:nvPr/>
          </p:nvSpPr>
          <p:spPr>
            <a:xfrm>
              <a:off x="4888245" y="5236741"/>
              <a:ext cx="1581226" cy="948735"/>
            </a:xfrm>
            <a:custGeom>
              <a:avLst/>
              <a:gdLst>
                <a:gd name="f0" fmla="val 10800000"/>
                <a:gd name="f1" fmla="val 5400000"/>
                <a:gd name="f2" fmla="val 180"/>
                <a:gd name="f3" fmla="val w"/>
                <a:gd name="f4" fmla="val h"/>
                <a:gd name="f5" fmla="val 0"/>
                <a:gd name="f6" fmla="val 1581224"/>
                <a:gd name="f7" fmla="val 948734"/>
                <a:gd name="f8" fmla="val 94873"/>
                <a:gd name="f9" fmla="val 42476"/>
                <a:gd name="f10" fmla="val 1486351"/>
                <a:gd name="f11" fmla="val 1538748"/>
                <a:gd name="f12" fmla="val 853861"/>
                <a:gd name="f13" fmla="val 906258"/>
                <a:gd name="f14" fmla="+- 0 0 -90"/>
                <a:gd name="f15" fmla="*/ f3 1 1581224"/>
                <a:gd name="f16" fmla="*/ f4 1 948734"/>
                <a:gd name="f17" fmla="+- f7 0 f5"/>
                <a:gd name="f18" fmla="+- f6 0 f5"/>
                <a:gd name="f19" fmla="*/ f14 f0 1"/>
                <a:gd name="f20" fmla="*/ f18 1 1581224"/>
                <a:gd name="f21" fmla="*/ f17 1 948734"/>
                <a:gd name="f22" fmla="*/ 0 f18 1"/>
                <a:gd name="f23" fmla="*/ 94873 f17 1"/>
                <a:gd name="f24" fmla="*/ 94873 f18 1"/>
                <a:gd name="f25" fmla="*/ 0 f17 1"/>
                <a:gd name="f26" fmla="*/ 1486351 f18 1"/>
                <a:gd name="f27" fmla="*/ 1581224 f18 1"/>
                <a:gd name="f28" fmla="*/ 853861 f17 1"/>
                <a:gd name="f29" fmla="*/ 948734 f17 1"/>
                <a:gd name="f30" fmla="*/ f19 1 f2"/>
                <a:gd name="f31" fmla="*/ f22 1 1581224"/>
                <a:gd name="f32" fmla="*/ f23 1 948734"/>
                <a:gd name="f33" fmla="*/ f24 1 1581224"/>
                <a:gd name="f34" fmla="*/ f25 1 948734"/>
                <a:gd name="f35" fmla="*/ f26 1 1581224"/>
                <a:gd name="f36" fmla="*/ f27 1 1581224"/>
                <a:gd name="f37" fmla="*/ f28 1 948734"/>
                <a:gd name="f38" fmla="*/ f29 1 94873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81224" h="94873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546A"/>
            </a:solidFill>
            <a:ln>
              <a:noFill/>
              <a:prstDash val="solid"/>
            </a:ln>
          </p:spPr>
          <p:txBody>
            <a:bodyPr vert="horz" wrap="square" lIns="107798" tIns="107798" rIns="107798" bIns="107798" anchor="ctr" anchorCtr="1" compatLnSpc="1"/>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US" sz="2100" b="0" i="0" u="none" strike="noStrike" kern="1200" cap="none" spc="0" baseline="0">
                  <a:solidFill>
                    <a:srgbClr val="FFFFFF"/>
                  </a:solidFill>
                  <a:uFillTx/>
                  <a:latin typeface="Calibri"/>
                </a:rPr>
                <a:t>SHIPMENT</a:t>
              </a:r>
            </a:p>
          </p:txBody>
        </p:sp>
      </p:grpSp>
    </p:spTree>
    <p:extLst>
      <p:ext uri="{BB962C8B-B14F-4D97-AF65-F5344CB8AC3E}">
        <p14:creationId xmlns:p14="http://schemas.microsoft.com/office/powerpoint/2010/main" val="4274661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Spreading Mode; Folded Fabric, Face to Face, Nap One Way (F/F, N/O/W)</a:t>
            </a:r>
            <a:endParaRPr lang="en-US" dirty="0"/>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38" y="1938338"/>
            <a:ext cx="366712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773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Spreading Mode; Folded Fabric, Face to Face, Nap Up and Down (F/F, N/U/D) </a:t>
            </a:r>
            <a:endParaRPr lang="en-US" dirty="0"/>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088" y="1943100"/>
            <a:ext cx="39338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663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Automatic Programmable Spreading Machines: </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dirty="0"/>
              <a:t/>
            </a:r>
            <a:br>
              <a:rPr lang="en-US" dirty="0"/>
            </a:br>
            <a:r>
              <a:rPr lang="en-US" dirty="0"/>
              <a:t>All the requirements of spreading process can be fulfilled by fully automatic spreading machines. Their features </a:t>
            </a:r>
            <a:r>
              <a:rPr lang="en-US" dirty="0" err="1"/>
              <a:t>include:Automatic</a:t>
            </a:r>
            <a:r>
              <a:rPr lang="en-US" dirty="0"/>
              <a:t> loading/unloading and threading/rewinding device for fabric rolls.</a:t>
            </a:r>
          </a:p>
          <a:p>
            <a:pPr fontAlgn="base"/>
            <a:r>
              <a:rPr lang="en-US" dirty="0"/>
              <a:t>Automatic roll turning arrangement for face to back lay.</a:t>
            </a:r>
          </a:p>
          <a:p>
            <a:pPr fontAlgn="base"/>
            <a:r>
              <a:rPr lang="en-US" dirty="0"/>
              <a:t>Automatic leveling device for fabric edge alignment.</a:t>
            </a:r>
          </a:p>
          <a:p>
            <a:pPr fontAlgn="base"/>
            <a:r>
              <a:rPr lang="en-US" dirty="0"/>
              <a:t>Automatic cutting device (one way or two way cutoff) at the end of a run.</a:t>
            </a:r>
          </a:p>
          <a:p>
            <a:pPr fontAlgn="base"/>
            <a:r>
              <a:rPr lang="en-US" dirty="0"/>
              <a:t>Automatic </a:t>
            </a:r>
            <a:r>
              <a:rPr lang="en-US" b="1" dirty="0">
                <a:hlinkClick r:id="rId2"/>
              </a:rPr>
              <a:t>tensioning device</a:t>
            </a:r>
            <a:r>
              <a:rPr lang="en-US" dirty="0"/>
              <a:t> to control fabric tension.</a:t>
            </a:r>
          </a:p>
          <a:p>
            <a:pPr fontAlgn="base"/>
            <a:r>
              <a:rPr lang="en-US" dirty="0"/>
              <a:t>Automatic lay height sensing elevator.</a:t>
            </a:r>
          </a:p>
          <a:p>
            <a:pPr fontAlgn="base"/>
            <a:r>
              <a:rPr lang="en-US" dirty="0"/>
              <a:t>Programmable lay length, ply height and step-laying.</a:t>
            </a:r>
          </a:p>
          <a:p>
            <a:pPr fontAlgn="base"/>
            <a:r>
              <a:rPr lang="en-US" dirty="0"/>
              <a:t>Spreading seeds up to 140 m/min. </a:t>
            </a:r>
          </a:p>
          <a:p>
            <a:endParaRPr lang="en-US" dirty="0"/>
          </a:p>
        </p:txBody>
      </p:sp>
      <p:pic>
        <p:nvPicPr>
          <p:cNvPr id="4098" name="Picture 2" descr="SPreading 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029200"/>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06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valuation of Spreading Cost:</a:t>
            </a:r>
            <a:endParaRPr lang="en-US" dirty="0"/>
          </a:p>
        </p:txBody>
      </p:sp>
      <p:sp>
        <p:nvSpPr>
          <p:cNvPr id="3" name="Content Placeholder 2"/>
          <p:cNvSpPr>
            <a:spLocks noGrp="1"/>
          </p:cNvSpPr>
          <p:nvPr>
            <p:ph idx="1"/>
          </p:nvPr>
        </p:nvSpPr>
        <p:spPr/>
        <p:txBody>
          <a:bodyPr/>
          <a:lstStyle/>
          <a:p>
            <a:r>
              <a:rPr lang="en-US" dirty="0" smtClean="0"/>
              <a:t>The </a:t>
            </a:r>
            <a:r>
              <a:rPr lang="en-US" dirty="0"/>
              <a:t>two cost determinations related to spreading are</a:t>
            </a:r>
            <a:br>
              <a:rPr lang="en-US" dirty="0"/>
            </a:br>
            <a:r>
              <a:rPr lang="en-US" dirty="0"/>
              <a:t>The </a:t>
            </a:r>
            <a:r>
              <a:rPr lang="en-US" b="1" dirty="0" err="1"/>
              <a:t>labour</a:t>
            </a:r>
            <a:r>
              <a:rPr lang="en-US" b="1" dirty="0"/>
              <a:t> cost </a:t>
            </a:r>
            <a:r>
              <a:rPr lang="en-US" dirty="0"/>
              <a:t>for the time to spread</a:t>
            </a:r>
          </a:p>
          <a:p>
            <a:r>
              <a:rPr lang="en-US" dirty="0"/>
              <a:t>The </a:t>
            </a:r>
            <a:r>
              <a:rPr lang="en-US" b="1" dirty="0"/>
              <a:t>cost of fabric </a:t>
            </a:r>
            <a:r>
              <a:rPr lang="en-US" dirty="0"/>
              <a:t>engaged in the spreading of garments as well as the fabric cost of ends and damages</a:t>
            </a:r>
          </a:p>
          <a:p>
            <a:endParaRPr lang="en-US" dirty="0"/>
          </a:p>
        </p:txBody>
      </p:sp>
    </p:spTree>
    <p:extLst>
      <p:ext uri="{BB962C8B-B14F-4D97-AF65-F5344CB8AC3E}">
        <p14:creationId xmlns:p14="http://schemas.microsoft.com/office/powerpoint/2010/main" val="1042826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Labor cost per garment during spreading</a:t>
            </a:r>
            <a:endParaRPr lang="en-US" dirty="0"/>
          </a:p>
        </p:txBody>
      </p:sp>
      <p:sp>
        <p:nvSpPr>
          <p:cNvPr id="3" name="Content Placeholder 2"/>
          <p:cNvSpPr>
            <a:spLocks noGrp="1"/>
          </p:cNvSpPr>
          <p:nvPr>
            <p:ph idx="1"/>
          </p:nvPr>
        </p:nvSpPr>
        <p:spPr/>
        <p:txBody>
          <a:bodyPr/>
          <a:lstStyle/>
          <a:p>
            <a:r>
              <a:rPr lang="en-US" dirty="0" smtClean="0"/>
              <a:t>= </a:t>
            </a:r>
            <a:r>
              <a:rPr lang="en-US" sz="2400" u="sng" dirty="0" smtClean="0"/>
              <a:t>labor cost(hourly) *time required for each spread( hours)</a:t>
            </a:r>
          </a:p>
          <a:p>
            <a:pPr marL="2066925" lvl="6" indent="-904875">
              <a:buNone/>
            </a:pPr>
            <a:r>
              <a:rPr lang="en-US" sz="2400" dirty="0" smtClean="0"/>
              <a:t>Number of garment obtained from each spread</a:t>
            </a:r>
          </a:p>
          <a:p>
            <a:pPr marL="2066925" lvl="6" indent="-904875">
              <a:buNone/>
            </a:pPr>
            <a:endParaRPr lang="en-US" sz="2400" dirty="0" smtClean="0"/>
          </a:p>
          <a:p>
            <a:pPr marL="2066925" lvl="6" indent="-904875">
              <a:buNone/>
            </a:pPr>
            <a:r>
              <a:rPr lang="en-US" sz="2400" dirty="0" smtClean="0"/>
              <a:t>Example:</a:t>
            </a:r>
          </a:p>
          <a:p>
            <a:pPr marL="2066925" lvl="6" indent="-904875">
              <a:buNone/>
            </a:pPr>
            <a:endParaRPr lang="en-US" sz="2400" dirty="0" smtClean="0"/>
          </a:p>
          <a:p>
            <a:pPr marL="2066925" lvl="6" indent="-904875">
              <a:buNone/>
            </a:pPr>
            <a:r>
              <a:rPr lang="en-US" sz="2400" dirty="0" smtClean="0"/>
              <a:t>A marker has 7 garments(all patterns) on 70 layers of fabric, the worker took 3 hours to do the spreading process and receives 2USD per hour.</a:t>
            </a:r>
            <a:endParaRPr lang="en-US" sz="2400" dirty="0"/>
          </a:p>
        </p:txBody>
      </p:sp>
    </p:spTree>
    <p:extLst>
      <p:ext uri="{BB962C8B-B14F-4D97-AF65-F5344CB8AC3E}">
        <p14:creationId xmlns:p14="http://schemas.microsoft.com/office/powerpoint/2010/main" val="3944660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cost of ends and </a:t>
            </a:r>
            <a:r>
              <a:rPr lang="en-US" b="1" dirty="0" smtClean="0"/>
              <a:t>damages</a:t>
            </a:r>
            <a:endParaRPr lang="en-US" dirty="0"/>
          </a:p>
        </p:txBody>
      </p:sp>
      <p:sp>
        <p:nvSpPr>
          <p:cNvPr id="3" name="Content Placeholder 2"/>
          <p:cNvSpPr>
            <a:spLocks noGrp="1"/>
          </p:cNvSpPr>
          <p:nvPr>
            <p:ph idx="1"/>
          </p:nvPr>
        </p:nvSpPr>
        <p:spPr/>
        <p:txBody>
          <a:bodyPr/>
          <a:lstStyle/>
          <a:p>
            <a:r>
              <a:rPr lang="en-US" dirty="0" smtClean="0"/>
              <a:t>= </a:t>
            </a:r>
            <a:r>
              <a:rPr lang="en-US" sz="1800" u="sng" dirty="0" smtClean="0"/>
              <a:t>Fabric cost (per meters)X (1-marker efficiency)* total fabric used for spreading</a:t>
            </a:r>
          </a:p>
          <a:p>
            <a:pPr marL="1828800" lvl="4" indent="0">
              <a:buNone/>
            </a:pPr>
            <a:r>
              <a:rPr lang="en-US" sz="1800" dirty="0"/>
              <a:t>Number of garment obtained from each </a:t>
            </a:r>
            <a:r>
              <a:rPr lang="en-US" sz="1800" dirty="0" smtClean="0"/>
              <a:t>spread</a:t>
            </a:r>
          </a:p>
          <a:p>
            <a:pPr marL="1828800" lvl="4" indent="-1736725">
              <a:buNone/>
            </a:pPr>
            <a:r>
              <a:rPr lang="en-US" sz="1800" dirty="0" smtClean="0"/>
              <a:t>Example:</a:t>
            </a:r>
          </a:p>
          <a:p>
            <a:pPr marL="92075" lvl="4" indent="0">
              <a:buNone/>
            </a:pPr>
            <a:r>
              <a:rPr lang="en-US" sz="1800" dirty="0" smtClean="0"/>
              <a:t>Total number of garments obtained from spreading process are 1000, the total fabric consumed in 150 meters and cost of fabric per meter is 2USD. The marker efficiency is 95%. </a:t>
            </a:r>
            <a:r>
              <a:rPr lang="en-US" sz="1800" dirty="0"/>
              <a:t>Calculate cost of </a:t>
            </a:r>
            <a:r>
              <a:rPr lang="en-US" sz="1800" dirty="0" smtClean="0"/>
              <a:t>ends per garment.</a:t>
            </a:r>
            <a:endParaRPr lang="en-US" sz="1800" dirty="0"/>
          </a:p>
          <a:p>
            <a:pPr lvl="4"/>
            <a:endParaRPr lang="en-US" sz="600" dirty="0"/>
          </a:p>
        </p:txBody>
      </p:sp>
    </p:spTree>
    <p:extLst>
      <p:ext uri="{BB962C8B-B14F-4D97-AF65-F5344CB8AC3E}">
        <p14:creationId xmlns:p14="http://schemas.microsoft.com/office/powerpoint/2010/main" val="200904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142976" y="24827"/>
            <a:ext cx="6858024" cy="584775"/>
          </a:xfrm>
          <a:prstGeom prst="rect">
            <a:avLst/>
          </a:prstGeom>
          <a:noFill/>
          <a:ln w="9525">
            <a:noFill/>
            <a:miter lim="800000"/>
            <a:headEnd/>
            <a:tailEnd/>
          </a:ln>
        </p:spPr>
        <p:txBody>
          <a:bodyPr wrap="square">
            <a:spAutoFit/>
          </a:bodyPr>
          <a:lstStyle/>
          <a:p>
            <a:pPr algn="ctr"/>
            <a:r>
              <a:rPr lang="en-US" sz="3200" b="1" dirty="0">
                <a:latin typeface="Calibri" pitchFamily="34" charset="0"/>
                <a:cs typeface="Calibri" pitchFamily="34" charset="0"/>
              </a:rPr>
              <a:t>Spreading and cutting flow process</a:t>
            </a:r>
          </a:p>
        </p:txBody>
      </p:sp>
      <p:graphicFrame>
        <p:nvGraphicFramePr>
          <p:cNvPr id="7" name="Diagram 6"/>
          <p:cNvGraphicFramePr/>
          <p:nvPr>
            <p:extLst>
              <p:ext uri="{D42A27DB-BD31-4B8C-83A1-F6EECF244321}">
                <p14:modId xmlns:p14="http://schemas.microsoft.com/office/powerpoint/2010/main" val="660844853"/>
              </p:ext>
            </p:extLst>
          </p:nvPr>
        </p:nvGraphicFramePr>
        <p:xfrm>
          <a:off x="1371600" y="1143000"/>
          <a:ext cx="6400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4409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Fabric in roll form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438400"/>
            <a:ext cx="5410200"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98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57" y="0"/>
            <a:ext cx="5410200" cy="1143000"/>
          </a:xfrm>
        </p:spPr>
        <p:txBody>
          <a:bodyPr/>
          <a:lstStyle/>
          <a:p>
            <a:r>
              <a:rPr lang="en-US" dirty="0" smtClean="0"/>
              <a:t>Before we spread</a:t>
            </a:r>
            <a:endParaRPr lang="en-US" dirty="0"/>
          </a:p>
        </p:txBody>
      </p:sp>
      <p:sp>
        <p:nvSpPr>
          <p:cNvPr id="3" name="Content Placeholder 2"/>
          <p:cNvSpPr>
            <a:spLocks noGrp="1"/>
          </p:cNvSpPr>
          <p:nvPr>
            <p:ph idx="1"/>
          </p:nvPr>
        </p:nvSpPr>
        <p:spPr/>
        <p:txBody>
          <a:bodyPr/>
          <a:lstStyle/>
          <a:p>
            <a:r>
              <a:rPr lang="en-US" b="1" dirty="0"/>
              <a:t>Fabric </a:t>
            </a:r>
            <a:r>
              <a:rPr lang="en-US" b="1" dirty="0" smtClean="0"/>
              <a:t>Inspection:</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591" y="76200"/>
            <a:ext cx="431309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amera Based Visual Fabric Inspection | Apparel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30" y="3412386"/>
            <a:ext cx="5583670" cy="314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52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Fabric Relaxation:</a:t>
            </a:r>
            <a:endParaRPr lang="en-US" dirty="0"/>
          </a:p>
        </p:txBody>
      </p:sp>
      <p:sp>
        <p:nvSpPr>
          <p:cNvPr id="3" name="Content Placeholder 2"/>
          <p:cNvSpPr>
            <a:spLocks noGrp="1"/>
          </p:cNvSpPr>
          <p:nvPr>
            <p:ph idx="1"/>
          </p:nvPr>
        </p:nvSpPr>
        <p:spPr/>
        <p:txBody>
          <a:bodyPr/>
          <a:lstStyle/>
          <a:p>
            <a:pPr algn="just"/>
            <a:r>
              <a:rPr lang="en-US" b="1" dirty="0" smtClean="0"/>
              <a:t>Relaxation Period:</a:t>
            </a:r>
          </a:p>
          <a:p>
            <a:pPr algn="just"/>
            <a:r>
              <a:rPr lang="en-US" dirty="0" smtClean="0"/>
              <a:t>Fabric </a:t>
            </a:r>
            <a:r>
              <a:rPr lang="en-US" dirty="0"/>
              <a:t>relaxation is performed for a certain period. This time is varied from fabric to fabric. But the minimum time of relaxation is twelve (12) hours. This time also may vary according to the buyer’s recommendation.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4655953"/>
            <a:ext cx="2667000" cy="216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643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lstStyle/>
          <a:p>
            <a:r>
              <a:rPr lang="en-US" b="1" dirty="0"/>
              <a:t>Fabric Spreading:</a:t>
            </a:r>
            <a:endParaRPr lang="en-US" dirty="0"/>
          </a:p>
          <a:p>
            <a:pPr marL="0" indent="0">
              <a:buNone/>
            </a:pPr>
            <a:r>
              <a:rPr lang="en-US" dirty="0"/>
              <a:t>Fabric spreading is a method where piles of fabric are spread a specific length and width wise according to the garment marker measurement. </a:t>
            </a:r>
            <a:endParaRPr lang="en-US" dirty="0" smtClean="0"/>
          </a:p>
          <a:p>
            <a:pPr marL="0" indent="0">
              <a:buNone/>
            </a:pPr>
            <a:r>
              <a:rPr lang="en-US" b="1" dirty="0" smtClean="0"/>
              <a:t>Marker??</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891" y="2286000"/>
            <a:ext cx="6210109"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5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Number of plies depends on:</a:t>
            </a:r>
            <a:r>
              <a:rPr lang="en-US" dirty="0"/>
              <a:t/>
            </a:r>
            <a:br>
              <a:rPr lang="en-US" dirty="0"/>
            </a:br>
            <a:r>
              <a:rPr lang="en-US" dirty="0"/>
              <a:t>Capacity of the cutting machine,</a:t>
            </a:r>
          </a:p>
          <a:p>
            <a:r>
              <a:rPr lang="en-US" dirty="0"/>
              <a:t>Volume of production,</a:t>
            </a:r>
          </a:p>
          <a:p>
            <a:r>
              <a:rPr lang="en-US" dirty="0"/>
              <a:t>Type of fabric itself (rough or slippery) and</a:t>
            </a:r>
          </a:p>
          <a:p>
            <a:r>
              <a:rPr lang="en-US" dirty="0"/>
              <a:t>Thickness of fabric.</a:t>
            </a:r>
          </a:p>
          <a:p>
            <a:r>
              <a:rPr lang="en-US" b="1" dirty="0"/>
              <a:t>Types of Fabric Spreads</a:t>
            </a:r>
            <a:endParaRPr lang="en-US" dirty="0"/>
          </a:p>
        </p:txBody>
      </p:sp>
      <p:pic>
        <p:nvPicPr>
          <p:cNvPr id="1028" name="Picture 4" descr="A stepped lay with markers on to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14800"/>
            <a:ext cx="3276600" cy="2572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438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664</Words>
  <Application>Microsoft Office PowerPoint</Application>
  <PresentationFormat>On-screen Show (4:3)</PresentationFormat>
  <Paragraphs>148</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Office Theme</vt:lpstr>
      <vt:lpstr>PowerPoint Presentation</vt:lpstr>
      <vt:lpstr>PowerPoint Presentation</vt:lpstr>
      <vt:lpstr>Flow Chart</vt:lpstr>
      <vt:lpstr>PowerPoint Presentation</vt:lpstr>
      <vt:lpstr>PowerPoint Presentation</vt:lpstr>
      <vt:lpstr>Before we spread</vt:lpstr>
      <vt:lpstr>Fabric Relaxation:</vt:lpstr>
      <vt:lpstr>PowerPoint Presentation</vt:lpstr>
      <vt:lpstr>PowerPoint Presentation</vt:lpstr>
      <vt:lpstr>Fabric Spreading Process </vt:lpstr>
      <vt:lpstr>PowerPoint Presentation</vt:lpstr>
      <vt:lpstr>PowerPoint Presentation</vt:lpstr>
      <vt:lpstr>Preparation before spreading</vt:lpstr>
      <vt:lpstr>Fabric Splicing</vt:lpstr>
      <vt:lpstr>Fabric Splicing</vt:lpstr>
      <vt:lpstr>Type of Splice marks</vt:lpstr>
      <vt:lpstr>PowerPoint Presentation</vt:lpstr>
      <vt:lpstr>Wake Up Question!!</vt:lpstr>
      <vt:lpstr>Loss at Spreading section</vt:lpstr>
      <vt:lpstr>Avoid during spreading</vt:lpstr>
      <vt:lpstr>Types of Lay Plan/marker </vt:lpstr>
      <vt:lpstr>Types of Spreading</vt:lpstr>
      <vt:lpstr>Forms of Spreading</vt:lpstr>
      <vt:lpstr>PowerPoint Presentation</vt:lpstr>
      <vt:lpstr>Fabric Put-up; Folded and Rolled</vt:lpstr>
      <vt:lpstr>Fabric Put-up; Tubular Fabric Rolled</vt:lpstr>
      <vt:lpstr>Spreading Mode; Open Fabric, Face One Way, Nap One Way (F/O/W, N/O/W)</vt:lpstr>
      <vt:lpstr>preading Mode; Open Fabric, Face to Face, Nap One Way (F/F, N/O/W)</vt:lpstr>
      <vt:lpstr>Spreading Mode; Open Fabric, Face to Face, Nap Up and Down (F/F, N/U/D) </vt:lpstr>
      <vt:lpstr>Spreading Mode; Folded Fabric, Face to Face, Nap One Way (F/F, N/O/W)</vt:lpstr>
      <vt:lpstr>Spreading Mode; Folded Fabric, Face to Face, Nap Up and Down (F/F, N/U/D) </vt:lpstr>
      <vt:lpstr>Automatic Programmable Spreading Machines: </vt:lpstr>
      <vt:lpstr>valuation of Spreading Cost:</vt:lpstr>
      <vt:lpstr>Labor cost per garment during spreading</vt:lpstr>
      <vt:lpstr>cost of ends and damages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Adnan Mazari</dc:creator>
  <cp:lastModifiedBy>user</cp:lastModifiedBy>
  <cp:revision>32</cp:revision>
  <dcterms:created xsi:type="dcterms:W3CDTF">2006-08-16T00:00:00Z</dcterms:created>
  <dcterms:modified xsi:type="dcterms:W3CDTF">2021-10-12T13:31:35Z</dcterms:modified>
</cp:coreProperties>
</file>