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0" r:id="rId3"/>
    <p:sldId id="291" r:id="rId4"/>
    <p:sldId id="289" r:id="rId5"/>
    <p:sldId id="290" r:id="rId6"/>
    <p:sldId id="303" r:id="rId7"/>
    <p:sldId id="304" r:id="rId8"/>
    <p:sldId id="301" r:id="rId9"/>
    <p:sldId id="271" r:id="rId10"/>
    <p:sldId id="299" r:id="rId11"/>
    <p:sldId id="273" r:id="rId12"/>
    <p:sldId id="274" r:id="rId13"/>
    <p:sldId id="276" r:id="rId14"/>
    <p:sldId id="275" r:id="rId15"/>
    <p:sldId id="277" r:id="rId16"/>
    <p:sldId id="278" r:id="rId17"/>
    <p:sldId id="292" r:id="rId18"/>
    <p:sldId id="293" r:id="rId19"/>
    <p:sldId id="294" r:id="rId20"/>
    <p:sldId id="295" r:id="rId21"/>
    <p:sldId id="296" r:id="rId22"/>
    <p:sldId id="297" r:id="rId23"/>
    <p:sldId id="279" r:id="rId24"/>
    <p:sldId id="280" r:id="rId25"/>
    <p:sldId id="281" r:id="rId26"/>
    <p:sldId id="272" r:id="rId27"/>
    <p:sldId id="257" r:id="rId28"/>
    <p:sldId id="288" r:id="rId29"/>
    <p:sldId id="260" r:id="rId30"/>
    <p:sldId id="3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8" y="14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70664-C469-405E-A47C-F7F482BFEA71}"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C789F-20AA-4D64-AD07-BBF2D462A33F}" type="slidenum">
              <a:rPr lang="en-US" smtClean="0"/>
              <a:t>‹#›</a:t>
            </a:fld>
            <a:endParaRPr lang="en-US"/>
          </a:p>
        </p:txBody>
      </p:sp>
    </p:spTree>
    <p:extLst>
      <p:ext uri="{BB962C8B-B14F-4D97-AF65-F5344CB8AC3E}">
        <p14:creationId xmlns:p14="http://schemas.microsoft.com/office/powerpoint/2010/main" val="14601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3BB107-6FD2-490B-B538-1F2DF643B90D}" type="slidenum">
              <a:rPr lang="tr-TR" smtClean="0"/>
              <a:t>2</a:t>
            </a:fld>
            <a:endParaRPr lang="tr-TR"/>
          </a:p>
        </p:txBody>
      </p:sp>
    </p:spTree>
    <p:extLst>
      <p:ext uri="{BB962C8B-B14F-4D97-AF65-F5344CB8AC3E}">
        <p14:creationId xmlns:p14="http://schemas.microsoft.com/office/powerpoint/2010/main" val="209372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3BB107-6FD2-490B-B538-1F2DF643B90D}" type="slidenum">
              <a:rPr lang="tr-TR" smtClean="0"/>
              <a:t>9</a:t>
            </a:fld>
            <a:endParaRPr lang="tr-TR"/>
          </a:p>
        </p:txBody>
      </p:sp>
    </p:spTree>
    <p:extLst>
      <p:ext uri="{BB962C8B-B14F-4D97-AF65-F5344CB8AC3E}">
        <p14:creationId xmlns:p14="http://schemas.microsoft.com/office/powerpoint/2010/main" val="89212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3BB107-6FD2-490B-B538-1F2DF643B90D}" type="slidenum">
              <a:rPr lang="tr-TR" smtClean="0"/>
              <a:t>26</a:t>
            </a:fld>
            <a:endParaRPr lang="tr-TR"/>
          </a:p>
        </p:txBody>
      </p:sp>
    </p:spTree>
    <p:extLst>
      <p:ext uri="{BB962C8B-B14F-4D97-AF65-F5344CB8AC3E}">
        <p14:creationId xmlns:p14="http://schemas.microsoft.com/office/powerpoint/2010/main" val="191961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A183DA-D995-4A65-AC62-2F580E8ECAF1}"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415559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A183DA-D995-4A65-AC62-2F580E8ECAF1}"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768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A183DA-D995-4A65-AC62-2F580E8ECAF1}"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123392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A183DA-D995-4A65-AC62-2F580E8ECAF1}"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90689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A183DA-D995-4A65-AC62-2F580E8ECAF1}"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215809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A183DA-D995-4A65-AC62-2F580E8ECAF1}"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242936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A183DA-D995-4A65-AC62-2F580E8ECAF1}"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96484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A183DA-D995-4A65-AC62-2F580E8ECAF1}"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266995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183DA-D995-4A65-AC62-2F580E8ECAF1}"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12189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183DA-D995-4A65-AC62-2F580E8ECAF1}"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70350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183DA-D995-4A65-AC62-2F580E8ECAF1}"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288C3-619B-42A3-83DA-D7B9DE6A8F57}" type="slidenum">
              <a:rPr lang="en-US" smtClean="0"/>
              <a:t>‹#›</a:t>
            </a:fld>
            <a:endParaRPr lang="en-US"/>
          </a:p>
        </p:txBody>
      </p:sp>
    </p:spTree>
    <p:extLst>
      <p:ext uri="{BB962C8B-B14F-4D97-AF65-F5344CB8AC3E}">
        <p14:creationId xmlns:p14="http://schemas.microsoft.com/office/powerpoint/2010/main" val="210802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183DA-D995-4A65-AC62-2F580E8ECAF1}" type="datetimeFigureOut">
              <a:rPr lang="en-US" smtClean="0"/>
              <a:t>12/14/2021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288C3-619B-42A3-83DA-D7B9DE6A8F57}" type="slidenum">
              <a:rPr lang="en-US" smtClean="0"/>
              <a:t>‹#›</a:t>
            </a:fld>
            <a:endParaRPr lang="en-US"/>
          </a:p>
        </p:txBody>
      </p:sp>
    </p:spTree>
    <p:extLst>
      <p:ext uri="{BB962C8B-B14F-4D97-AF65-F5344CB8AC3E}">
        <p14:creationId xmlns:p14="http://schemas.microsoft.com/office/powerpoint/2010/main" val="3919062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445" y="451262"/>
            <a:ext cx="11415131" cy="1260306"/>
          </a:xfrm>
        </p:spPr>
        <p:txBody>
          <a:bodyPr>
            <a:normAutofit fontScale="90000"/>
          </a:bodyPr>
          <a:lstStyle/>
          <a:p>
            <a:r>
              <a:rPr lang="en-US" dirty="0" smtClean="0"/>
              <a:t>	</a:t>
            </a:r>
            <a:r>
              <a:rPr lang="en-US" sz="7300" b="1" dirty="0" smtClean="0"/>
              <a:t>Clothing Production Systems</a:t>
            </a:r>
            <a:br>
              <a:rPr lang="en-US" sz="7300" b="1" dirty="0" smtClean="0"/>
            </a:br>
            <a:endParaRPr lang="en-US" b="1" dirty="0"/>
          </a:p>
        </p:txBody>
      </p:sp>
      <p:sp>
        <p:nvSpPr>
          <p:cNvPr id="3" name="Subtitle 2"/>
          <p:cNvSpPr>
            <a:spLocks noGrp="1"/>
          </p:cNvSpPr>
          <p:nvPr>
            <p:ph type="subTitle" idx="1"/>
          </p:nvPr>
        </p:nvSpPr>
        <p:spPr>
          <a:xfrm>
            <a:off x="601783" y="1124561"/>
            <a:ext cx="11043139" cy="5596670"/>
          </a:xfrm>
        </p:spPr>
        <p:txBody>
          <a:bodyPr/>
          <a:lstStyle/>
          <a:p>
            <a:endParaRPr lang="en-US" dirty="0"/>
          </a:p>
          <a:p>
            <a:endParaRPr lang="en-US" dirty="0" smtClean="0"/>
          </a:p>
          <a:p>
            <a:endParaRPr lang="en-US" dirty="0"/>
          </a:p>
          <a:p>
            <a:endParaRPr lang="en-US" dirty="0" smtClean="0"/>
          </a:p>
          <a:p>
            <a:r>
              <a:rPr lang="en-US" dirty="0" smtClean="0"/>
              <a:t>Clothing Production Systems</a:t>
            </a:r>
          </a:p>
          <a:p>
            <a:r>
              <a:rPr lang="en-US" dirty="0" smtClean="0"/>
              <a:t>Dr. Adnan Mazari</a:t>
            </a:r>
          </a:p>
        </p:txBody>
      </p:sp>
    </p:spTree>
    <p:extLst>
      <p:ext uri="{BB962C8B-B14F-4D97-AF65-F5344CB8AC3E}">
        <p14:creationId xmlns:p14="http://schemas.microsoft.com/office/powerpoint/2010/main" val="3062561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811"/>
            <a:ext cx="10515600" cy="1325563"/>
          </a:xfrm>
        </p:spPr>
        <p:txBody>
          <a:bodyPr/>
          <a:lstStyle/>
          <a:p>
            <a:r>
              <a:rPr lang="en-US" dirty="0" smtClean="0"/>
              <a:t>Wake Up Question!!!</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Adnan Mazari\Downloads\57026385_421062705106026_9596032399074918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2" y="1476374"/>
            <a:ext cx="7072313" cy="509604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2828925" y="5400675"/>
            <a:ext cx="219075" cy="161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286250" y="4391025"/>
            <a:ext cx="3048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715000" y="4391026"/>
            <a:ext cx="314325"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28925" y="5145437"/>
            <a:ext cx="0" cy="407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286250" y="4114800"/>
            <a:ext cx="0" cy="2762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15000" y="4114799"/>
            <a:ext cx="0" cy="2762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72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Systems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a:t>Make Through System</a:t>
            </a:r>
          </a:p>
          <a:p>
            <a:pPr marL="514350" indent="-514350">
              <a:buFont typeface="+mj-lt"/>
              <a:buAutoNum type="arabicPeriod"/>
            </a:pPr>
            <a:r>
              <a:rPr lang="en-US" b="1" dirty="0" smtClean="0"/>
              <a:t>Piece </a:t>
            </a:r>
            <a:r>
              <a:rPr lang="en-US" b="1" dirty="0"/>
              <a:t>Rate Production </a:t>
            </a:r>
            <a:r>
              <a:rPr lang="en-US" b="1" dirty="0" smtClean="0"/>
              <a:t>System</a:t>
            </a:r>
          </a:p>
          <a:p>
            <a:pPr marL="514350" indent="-514350">
              <a:buFont typeface="+mj-lt"/>
              <a:buAutoNum type="arabicPeriod"/>
            </a:pPr>
            <a:r>
              <a:rPr lang="en-US" b="1" dirty="0"/>
              <a:t>Overhead Production System (UPS -Unit Production system)</a:t>
            </a:r>
            <a:endParaRPr lang="en-US" dirty="0"/>
          </a:p>
          <a:p>
            <a:pPr marL="514350" indent="-514350">
              <a:buFont typeface="+mj-lt"/>
              <a:buAutoNum type="arabicPeriod"/>
            </a:pPr>
            <a:r>
              <a:rPr lang="en-US" b="1" dirty="0"/>
              <a:t>Modular Production System</a:t>
            </a:r>
            <a:endParaRPr lang="en-US" dirty="0"/>
          </a:p>
          <a:p>
            <a:pPr marL="514350" indent="-514350">
              <a:buFont typeface="+mj-lt"/>
              <a:buAutoNum type="arabicPeriod"/>
            </a:pPr>
            <a:r>
              <a:rPr lang="en-US" b="1" dirty="0" smtClean="0"/>
              <a:t>Progressive </a:t>
            </a:r>
            <a:r>
              <a:rPr lang="en-US" b="1" dirty="0"/>
              <a:t>Bundle System </a:t>
            </a:r>
            <a:endParaRPr lang="en-US" dirty="0"/>
          </a:p>
          <a:p>
            <a:pPr marL="514350" indent="-514350">
              <a:buFont typeface="+mj-lt"/>
              <a:buAutoNum type="arabicPeriod"/>
            </a:pPr>
            <a:r>
              <a:rPr lang="en-US" b="1" dirty="0"/>
              <a:t>Section Production System</a:t>
            </a:r>
            <a:endParaRPr lang="en-US" dirty="0"/>
          </a:p>
          <a:p>
            <a:endParaRPr lang="en-US" dirty="0"/>
          </a:p>
        </p:txBody>
      </p:sp>
    </p:spTree>
    <p:extLst>
      <p:ext uri="{BB962C8B-B14F-4D97-AF65-F5344CB8AC3E}">
        <p14:creationId xmlns:p14="http://schemas.microsoft.com/office/powerpoint/2010/main" val="3284085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through System</a:t>
            </a:r>
            <a:endParaRPr lang="en-US" dirty="0"/>
          </a:p>
        </p:txBody>
      </p:sp>
      <p:sp>
        <p:nvSpPr>
          <p:cNvPr id="3" name="Content Placeholder 2"/>
          <p:cNvSpPr>
            <a:spLocks noGrp="1"/>
          </p:cNvSpPr>
          <p:nvPr>
            <p:ph idx="1"/>
          </p:nvPr>
        </p:nvSpPr>
        <p:spPr/>
        <p:txBody>
          <a:bodyPr/>
          <a:lstStyle/>
          <a:p>
            <a:pPr algn="just"/>
            <a:r>
              <a:rPr lang="en-US" dirty="0"/>
              <a:t>When a tailor alone makes a complete garment, then it is called as make though systems. The tailor even makes pattern (use ready-made pattern), cuts fabric and does finishing of the garment. For example, tailors in the tailor shops do all jobs from cut to pack. In this system tailors are not depended to others.</a:t>
            </a:r>
          </a:p>
        </p:txBody>
      </p:sp>
    </p:spTree>
    <p:extLst>
      <p:ext uri="{BB962C8B-B14F-4D97-AF65-F5344CB8AC3E}">
        <p14:creationId xmlns:p14="http://schemas.microsoft.com/office/powerpoint/2010/main" val="2462079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Piece rate production system</a:t>
            </a:r>
            <a:endParaRPr lang="en-US" dirty="0"/>
          </a:p>
        </p:txBody>
      </p:sp>
      <p:sp>
        <p:nvSpPr>
          <p:cNvPr id="3" name="Content Placeholder 2"/>
          <p:cNvSpPr>
            <a:spLocks noGrp="1"/>
          </p:cNvSpPr>
          <p:nvPr>
            <p:ph idx="1"/>
          </p:nvPr>
        </p:nvSpPr>
        <p:spPr/>
        <p:txBody>
          <a:bodyPr/>
          <a:lstStyle/>
          <a:p>
            <a:r>
              <a:rPr lang="en-US" b="1" dirty="0"/>
              <a:t>Concept And Meaning Of Piece Rate System Of Wage Payment</a:t>
            </a:r>
            <a:r>
              <a:rPr lang="en-US" dirty="0"/>
              <a:t/>
            </a:r>
            <a:br>
              <a:rPr lang="en-US" dirty="0"/>
            </a:br>
            <a:r>
              <a:rPr lang="en-US" dirty="0"/>
              <a:t>The piece rate system is that system of wage payment in which the workers are paid on the basis of the units of output produced</a:t>
            </a:r>
            <a:r>
              <a:rPr lang="en-US" dirty="0" smtClean="0"/>
              <a:t>.</a:t>
            </a:r>
          </a:p>
          <a:p>
            <a:r>
              <a:rPr lang="en-US" dirty="0"/>
              <a:t>Total Wages Earned= Output x Piece Rate</a:t>
            </a:r>
          </a:p>
        </p:txBody>
      </p:sp>
    </p:spTree>
    <p:extLst>
      <p:ext uri="{BB962C8B-B14F-4D97-AF65-F5344CB8AC3E}">
        <p14:creationId xmlns:p14="http://schemas.microsoft.com/office/powerpoint/2010/main" val="2358890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Advantages Of Piece Rate System</a:t>
            </a:r>
            <a:endParaRPr lang="en-US" dirty="0"/>
          </a:p>
        </p:txBody>
      </p:sp>
      <p:sp>
        <p:nvSpPr>
          <p:cNvPr id="3" name="Content Placeholder 2"/>
          <p:cNvSpPr>
            <a:spLocks noGrp="1"/>
          </p:cNvSpPr>
          <p:nvPr>
            <p:ph idx="1"/>
          </p:nvPr>
        </p:nvSpPr>
        <p:spPr/>
        <p:txBody>
          <a:bodyPr/>
          <a:lstStyle/>
          <a:p>
            <a:r>
              <a:rPr lang="en-US" b="1" dirty="0"/>
              <a:t>1. Wages linked to efforts</a:t>
            </a:r>
          </a:p>
          <a:p>
            <a:r>
              <a:rPr lang="en-US" b="1" dirty="0"/>
              <a:t>2. Increase in production</a:t>
            </a:r>
          </a:p>
          <a:p>
            <a:r>
              <a:rPr lang="en-US" b="1" dirty="0"/>
              <a:t>3. Better utilization of equipment/machines</a:t>
            </a:r>
          </a:p>
          <a:p>
            <a:r>
              <a:rPr lang="en-US" b="1" dirty="0"/>
              <a:t>4. Distinction between Efficient and Inefficient</a:t>
            </a:r>
          </a:p>
          <a:p>
            <a:r>
              <a:rPr lang="en-US" b="1" dirty="0"/>
              <a:t>5. Less supervision required</a:t>
            </a:r>
          </a:p>
          <a:p>
            <a:endParaRPr lang="en-US" dirty="0"/>
          </a:p>
        </p:txBody>
      </p:sp>
    </p:spTree>
    <p:extLst>
      <p:ext uri="{BB962C8B-B14F-4D97-AF65-F5344CB8AC3E}">
        <p14:creationId xmlns:p14="http://schemas.microsoft.com/office/powerpoint/2010/main" val="3778938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Disadvantages Of Piece Rate System</a:t>
            </a:r>
            <a:endParaRPr lang="en-US" dirty="0"/>
          </a:p>
        </p:txBody>
      </p:sp>
      <p:sp>
        <p:nvSpPr>
          <p:cNvPr id="3" name="Content Placeholder 2"/>
          <p:cNvSpPr>
            <a:spLocks noGrp="1"/>
          </p:cNvSpPr>
          <p:nvPr>
            <p:ph idx="1"/>
          </p:nvPr>
        </p:nvSpPr>
        <p:spPr/>
        <p:txBody>
          <a:bodyPr/>
          <a:lstStyle/>
          <a:p>
            <a:r>
              <a:rPr lang="en-US" b="1" dirty="0"/>
              <a:t>1. No guarantee or minimum wage</a:t>
            </a:r>
          </a:p>
          <a:p>
            <a:r>
              <a:rPr lang="en-US" b="1" dirty="0"/>
              <a:t>2. Poor quality of goods/products</a:t>
            </a:r>
          </a:p>
          <a:p>
            <a:r>
              <a:rPr lang="en-US" b="1" dirty="0"/>
              <a:t>3. Not suitable for beginners</a:t>
            </a:r>
          </a:p>
          <a:p>
            <a:r>
              <a:rPr lang="en-US" b="1" dirty="0"/>
              <a:t>4. Deterioration in health</a:t>
            </a:r>
          </a:p>
          <a:p>
            <a:r>
              <a:rPr lang="en-US" b="1" dirty="0"/>
              <a:t>5. Cause of </a:t>
            </a:r>
            <a:r>
              <a:rPr lang="en-US" b="1" dirty="0" smtClean="0"/>
              <a:t>dissatisfaction</a:t>
            </a:r>
          </a:p>
          <a:p>
            <a:r>
              <a:rPr lang="en-US" b="1" dirty="0"/>
              <a:t>6</a:t>
            </a:r>
            <a:r>
              <a:rPr lang="en-US" b="1" dirty="0" smtClean="0"/>
              <a:t>.</a:t>
            </a:r>
            <a:r>
              <a:rPr lang="en-US" b="1" dirty="0"/>
              <a:t> Difficulty in fixing piece-rates</a:t>
            </a:r>
          </a:p>
          <a:p>
            <a:endParaRPr lang="en-US" b="1" dirty="0"/>
          </a:p>
          <a:p>
            <a:endParaRPr lang="en-US" dirty="0"/>
          </a:p>
        </p:txBody>
      </p:sp>
    </p:spTree>
    <p:extLst>
      <p:ext uri="{BB962C8B-B14F-4D97-AF65-F5344CB8AC3E}">
        <p14:creationId xmlns:p14="http://schemas.microsoft.com/office/powerpoint/2010/main" val="2087657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Suitability</a:t>
            </a:r>
            <a:br>
              <a:rPr lang="en-US" b="1" dirty="0"/>
            </a:br>
            <a:endParaRPr lang="en-US" dirty="0"/>
          </a:p>
        </p:txBody>
      </p:sp>
      <p:sp>
        <p:nvSpPr>
          <p:cNvPr id="3" name="Content Placeholder 2"/>
          <p:cNvSpPr>
            <a:spLocks noGrp="1"/>
          </p:cNvSpPr>
          <p:nvPr>
            <p:ph idx="1"/>
          </p:nvPr>
        </p:nvSpPr>
        <p:spPr/>
        <p:txBody>
          <a:bodyPr/>
          <a:lstStyle/>
          <a:p>
            <a:pPr fontAlgn="base"/>
            <a:r>
              <a:rPr lang="en-US" b="1" dirty="0"/>
              <a:t>Piece rate system is suitable under following situations:</a:t>
            </a:r>
            <a:endParaRPr lang="en-US" dirty="0"/>
          </a:p>
          <a:p>
            <a:pPr fontAlgn="base"/>
            <a:r>
              <a:rPr lang="en-US" dirty="0"/>
              <a:t>(1) Where production quantity is more important than the quality of the product.</a:t>
            </a:r>
          </a:p>
          <a:p>
            <a:pPr fontAlgn="base"/>
            <a:r>
              <a:rPr lang="en-US" dirty="0"/>
              <a:t>(2) When the work is of repetitive nature</a:t>
            </a:r>
            <a:r>
              <a:rPr lang="en-US" dirty="0" smtClean="0"/>
              <a:t>.</a:t>
            </a:r>
          </a:p>
          <a:p>
            <a:pPr fontAlgn="base"/>
            <a:r>
              <a:rPr lang="en-US" b="1" dirty="0"/>
              <a:t>Types of Piece Rate </a:t>
            </a:r>
            <a:r>
              <a:rPr lang="en-US" b="1" dirty="0" smtClean="0"/>
              <a:t>System</a:t>
            </a:r>
          </a:p>
          <a:p>
            <a:pPr fontAlgn="base"/>
            <a:r>
              <a:rPr lang="en-US" dirty="0"/>
              <a:t>Straight piece rate</a:t>
            </a:r>
          </a:p>
          <a:p>
            <a:pPr fontAlgn="base"/>
            <a:r>
              <a:rPr lang="en-US" dirty="0"/>
              <a:t>Increasing piece rate</a:t>
            </a:r>
          </a:p>
          <a:p>
            <a:pPr fontAlgn="base"/>
            <a:r>
              <a:rPr lang="en-US" dirty="0"/>
              <a:t>Decreasing piece rate</a:t>
            </a:r>
          </a:p>
          <a:p>
            <a:pPr fontAlgn="base"/>
            <a:endParaRPr lang="en-US" dirty="0"/>
          </a:p>
          <a:p>
            <a:endParaRPr lang="en-US" dirty="0"/>
          </a:p>
        </p:txBody>
      </p:sp>
    </p:spTree>
    <p:extLst>
      <p:ext uri="{BB962C8B-B14F-4D97-AF65-F5344CB8AC3E}">
        <p14:creationId xmlns:p14="http://schemas.microsoft.com/office/powerpoint/2010/main" val="4280174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Modular Production System</a:t>
            </a:r>
          </a:p>
        </p:txBody>
      </p:sp>
      <p:sp>
        <p:nvSpPr>
          <p:cNvPr id="3" name="Content Placeholder 2"/>
          <p:cNvSpPr>
            <a:spLocks noGrp="1"/>
          </p:cNvSpPr>
          <p:nvPr>
            <p:ph idx="1"/>
          </p:nvPr>
        </p:nvSpPr>
        <p:spPr/>
        <p:txBody>
          <a:bodyPr>
            <a:normAutofit fontScale="92500"/>
          </a:bodyPr>
          <a:lstStyle/>
          <a:p>
            <a:r>
              <a:rPr lang="en-US" dirty="0"/>
              <a:t>A Modular Production System is a contained, manageable work unit that includes an empowered work team, equipment and work to be executed.</a:t>
            </a:r>
          </a:p>
          <a:p>
            <a:r>
              <a:rPr lang="en-US" dirty="0"/>
              <a:t>The number of teams in a plant varies with the size and needs of the firm and product line.</a:t>
            </a:r>
          </a:p>
          <a:p>
            <a:r>
              <a:rPr lang="en-US" dirty="0"/>
              <a:t>Usually there are 4-15 labors in one team depending upon the type of garment to be stitched and skills of labor.</a:t>
            </a:r>
          </a:p>
          <a:p>
            <a:r>
              <a:rPr lang="en-US" dirty="0"/>
              <a:t>Teams may be used to perform all the operations (whole garment production) or certain portion of assembly operations.</a:t>
            </a:r>
          </a:p>
          <a:p>
            <a:r>
              <a:rPr lang="en-US" dirty="0"/>
              <a:t>Team is responsible </a:t>
            </a:r>
            <a:r>
              <a:rPr lang="en-US" dirty="0" smtClean="0"/>
              <a:t>for </a:t>
            </a:r>
            <a:r>
              <a:rPr lang="en-US" dirty="0"/>
              <a:t>maintaining a smooth work flow, meeting production goals, quality level.</a:t>
            </a:r>
          </a:p>
          <a:p>
            <a:endParaRPr lang="en-US" dirty="0"/>
          </a:p>
        </p:txBody>
      </p:sp>
    </p:spTree>
    <p:extLst>
      <p:ext uri="{BB962C8B-B14F-4D97-AF65-F5344CB8AC3E}">
        <p14:creationId xmlns:p14="http://schemas.microsoft.com/office/powerpoint/2010/main" val="1024684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Advantages of MPS</a:t>
            </a:r>
          </a:p>
        </p:txBody>
      </p:sp>
      <p:sp>
        <p:nvSpPr>
          <p:cNvPr id="3" name="Content Placeholder 2"/>
          <p:cNvSpPr>
            <a:spLocks noGrp="1"/>
          </p:cNvSpPr>
          <p:nvPr>
            <p:ph idx="1"/>
          </p:nvPr>
        </p:nvSpPr>
        <p:spPr/>
        <p:txBody>
          <a:bodyPr/>
          <a:lstStyle/>
          <a:p>
            <a:pPr>
              <a:buFont typeface="+mj-lt"/>
              <a:buAutoNum type="arabicParenR"/>
            </a:pPr>
            <a:r>
              <a:rPr lang="en-US" dirty="0"/>
              <a:t> High Flexibility.</a:t>
            </a:r>
          </a:p>
          <a:p>
            <a:pPr>
              <a:buFont typeface="+mj-lt"/>
              <a:buAutoNum type="arabicParenR"/>
            </a:pPr>
            <a:r>
              <a:rPr lang="en-US" dirty="0"/>
              <a:t>Fast throughput times.</a:t>
            </a:r>
          </a:p>
          <a:p>
            <a:pPr>
              <a:buFont typeface="+mj-lt"/>
              <a:buAutoNum type="arabicParenR"/>
            </a:pPr>
            <a:r>
              <a:rPr lang="en-US" dirty="0"/>
              <a:t>Low wastages.</a:t>
            </a:r>
          </a:p>
          <a:p>
            <a:pPr>
              <a:buFont typeface="+mj-lt"/>
              <a:buAutoNum type="arabicParenR"/>
            </a:pPr>
            <a:r>
              <a:rPr lang="en-US" dirty="0"/>
              <a:t>Reduced absenteeism.</a:t>
            </a:r>
          </a:p>
          <a:p>
            <a:pPr>
              <a:buFont typeface="+mj-lt"/>
              <a:buAutoNum type="arabicParenR"/>
            </a:pPr>
            <a:r>
              <a:rPr lang="en-US" dirty="0"/>
              <a:t>Empowered employees.</a:t>
            </a:r>
          </a:p>
          <a:p>
            <a:pPr>
              <a:buFont typeface="+mj-lt"/>
              <a:buAutoNum type="arabicParenR"/>
            </a:pPr>
            <a:r>
              <a:rPr lang="en-US" dirty="0"/>
              <a:t>Improved Quality.</a:t>
            </a:r>
          </a:p>
          <a:p>
            <a:endParaRPr lang="en-US" dirty="0"/>
          </a:p>
        </p:txBody>
      </p:sp>
    </p:spTree>
    <p:extLst>
      <p:ext uri="{BB962C8B-B14F-4D97-AF65-F5344CB8AC3E}">
        <p14:creationId xmlns:p14="http://schemas.microsoft.com/office/powerpoint/2010/main" val="1138497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MPS</a:t>
            </a:r>
          </a:p>
        </p:txBody>
      </p:sp>
      <p:sp>
        <p:nvSpPr>
          <p:cNvPr id="3" name="Content Placeholder 2"/>
          <p:cNvSpPr>
            <a:spLocks noGrp="1"/>
          </p:cNvSpPr>
          <p:nvPr>
            <p:ph idx="1"/>
          </p:nvPr>
        </p:nvSpPr>
        <p:spPr/>
        <p:txBody>
          <a:bodyPr/>
          <a:lstStyle/>
          <a:p>
            <a:r>
              <a:rPr lang="en-US" dirty="0"/>
              <a:t>A high capital investment in equipment.</a:t>
            </a:r>
          </a:p>
          <a:p>
            <a:r>
              <a:rPr lang="en-US" dirty="0"/>
              <a:t>High investment in initial training.</a:t>
            </a:r>
          </a:p>
          <a:p>
            <a:r>
              <a:rPr lang="en-US" dirty="0"/>
              <a:t>No compatibility between team members can cause problems thus loss in production…</a:t>
            </a:r>
          </a:p>
          <a:p>
            <a:r>
              <a:rPr lang="en-US" dirty="0"/>
              <a:t>Dependency on the Team for whole Production.</a:t>
            </a:r>
          </a:p>
          <a:p>
            <a:endParaRPr lang="en-US" dirty="0"/>
          </a:p>
        </p:txBody>
      </p:sp>
    </p:spTree>
    <p:extLst>
      <p:ext uri="{BB962C8B-B14F-4D97-AF65-F5344CB8AC3E}">
        <p14:creationId xmlns:p14="http://schemas.microsoft.com/office/powerpoint/2010/main" val="257216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774" y="421861"/>
            <a:ext cx="8610600" cy="741921"/>
          </a:xfrm>
        </p:spPr>
        <p:txBody>
          <a:bodyPr>
            <a:normAutofit/>
          </a:bodyPr>
          <a:lstStyle/>
          <a:p>
            <a:r>
              <a:rPr lang="tr-TR" sz="3200" dirty="0" smtClean="0"/>
              <a:t>  </a:t>
            </a:r>
            <a:r>
              <a:rPr lang="tr-TR" sz="3200" b="1" dirty="0" smtClean="0"/>
              <a:t>Garment </a:t>
            </a:r>
            <a:r>
              <a:rPr lang="en-US" sz="3200" b="1" dirty="0" smtClean="0"/>
              <a:t>Production Systems</a:t>
            </a:r>
            <a:endParaRPr lang="tr-TR" sz="3200" b="1" dirty="0"/>
          </a:p>
        </p:txBody>
      </p:sp>
      <p:sp>
        <p:nvSpPr>
          <p:cNvPr id="3" name="İçerik Yer Tutucusu 2"/>
          <p:cNvSpPr>
            <a:spLocks noGrp="1"/>
          </p:cNvSpPr>
          <p:nvPr>
            <p:ph idx="1"/>
          </p:nvPr>
        </p:nvSpPr>
        <p:spPr>
          <a:xfrm>
            <a:off x="462772" y="1451244"/>
            <a:ext cx="10820400" cy="2477879"/>
          </a:xfrm>
        </p:spPr>
        <p:txBody>
          <a:bodyPr>
            <a:normAutofit fontScale="92500"/>
          </a:bodyPr>
          <a:lstStyle/>
          <a:p>
            <a:pPr>
              <a:lnSpc>
                <a:spcPct val="150000"/>
              </a:lnSpc>
            </a:pPr>
            <a:r>
              <a:rPr lang="tr-TR" dirty="0"/>
              <a:t> </a:t>
            </a:r>
            <a:r>
              <a:rPr lang="tr-TR" dirty="0" smtClean="0"/>
              <a:t>  A ‘garment production system’ is a way how </a:t>
            </a:r>
            <a:r>
              <a:rPr lang="en-US" dirty="0" smtClean="0"/>
              <a:t>textile material is converted to complete garment using technique for better production and productivity.</a:t>
            </a:r>
          </a:p>
          <a:p>
            <a:pPr>
              <a:lnSpc>
                <a:spcPct val="150000"/>
              </a:lnSpc>
            </a:pPr>
            <a:r>
              <a:rPr lang="en-US" b="1" dirty="0" smtClean="0"/>
              <a:t>Production and Productivity ??</a:t>
            </a:r>
            <a:endParaRPr lang="tr-TR" b="1" dirty="0"/>
          </a:p>
        </p:txBody>
      </p:sp>
    </p:spTree>
    <p:extLst>
      <p:ext uri="{BB962C8B-B14F-4D97-AF65-F5344CB8AC3E}">
        <p14:creationId xmlns:p14="http://schemas.microsoft.com/office/powerpoint/2010/main" val="2559195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Progressive Bundle System (PBS)</a:t>
            </a:r>
          </a:p>
        </p:txBody>
      </p:sp>
      <p:sp>
        <p:nvSpPr>
          <p:cNvPr id="3" name="Content Placeholder 2"/>
          <p:cNvSpPr>
            <a:spLocks noGrp="1"/>
          </p:cNvSpPr>
          <p:nvPr>
            <p:ph idx="1"/>
          </p:nvPr>
        </p:nvSpPr>
        <p:spPr/>
        <p:txBody>
          <a:bodyPr>
            <a:normAutofit fontScale="85000" lnSpcReduction="20000"/>
          </a:bodyPr>
          <a:lstStyle/>
          <a:p>
            <a:r>
              <a:rPr lang="en-US" dirty="0"/>
              <a:t>Also Called Material Handling System.</a:t>
            </a:r>
          </a:p>
          <a:p>
            <a:r>
              <a:rPr lang="en-US" dirty="0"/>
              <a:t>As name implies the bundle of garment parts move from operation to operation.</a:t>
            </a:r>
          </a:p>
          <a:p>
            <a:r>
              <a:rPr lang="en-US" dirty="0"/>
              <a:t>Traditional Production system.</a:t>
            </a:r>
          </a:p>
          <a:p>
            <a:r>
              <a:rPr lang="en-US" dirty="0"/>
              <a:t>Widely used by apparel manufacturers for several decades and still today.</a:t>
            </a:r>
          </a:p>
          <a:p>
            <a:r>
              <a:rPr lang="en-US" dirty="0"/>
              <a:t>80% apparel manufacturers use the Bundle system (PBS</a:t>
            </a:r>
            <a:r>
              <a:rPr lang="en-US" dirty="0" smtClean="0"/>
              <a:t>).</a:t>
            </a:r>
          </a:p>
          <a:p>
            <a:pPr>
              <a:buFont typeface="Wingdings" pitchFamily="2" charset="2"/>
              <a:buChar char="Ø"/>
            </a:pPr>
            <a:r>
              <a:rPr lang="en-US" dirty="0"/>
              <a:t>Bundles are assembled in the cutting room, where cut parts are matched up with corresponding parts and bundle tickets.</a:t>
            </a:r>
          </a:p>
          <a:p>
            <a:pPr>
              <a:buFont typeface="Wingdings" pitchFamily="2" charset="2"/>
              <a:buChar char="Ø"/>
            </a:pPr>
            <a:r>
              <a:rPr lang="en-US" dirty="0"/>
              <a:t>Workers (</a:t>
            </a:r>
            <a:r>
              <a:rPr lang="en-US" dirty="0" err="1"/>
              <a:t>labour</a:t>
            </a:r>
            <a:r>
              <a:rPr lang="en-US" dirty="0"/>
              <a:t>) transport and move Bundles of cut parts to sewing room via trollies.</a:t>
            </a:r>
          </a:p>
          <a:p>
            <a:pPr>
              <a:buFont typeface="Wingdings" pitchFamily="2" charset="2"/>
              <a:buChar char="Ø"/>
            </a:pPr>
            <a:r>
              <a:rPr lang="en-US" dirty="0"/>
              <a:t>Operator scheduled to complete the operation and perform same operation on all pieces in the bundle, retie the bundle, remove Bundle ticket and move bundle for next operation.</a:t>
            </a:r>
          </a:p>
          <a:p>
            <a:endParaRPr lang="en-US" dirty="0"/>
          </a:p>
          <a:p>
            <a:endParaRPr lang="en-US" dirty="0"/>
          </a:p>
        </p:txBody>
      </p:sp>
    </p:spTree>
    <p:extLst>
      <p:ext uri="{BB962C8B-B14F-4D97-AF65-F5344CB8AC3E}">
        <p14:creationId xmlns:p14="http://schemas.microsoft.com/office/powerpoint/2010/main" val="1611853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PBS</a:t>
            </a:r>
          </a:p>
        </p:txBody>
      </p:sp>
      <p:sp>
        <p:nvSpPr>
          <p:cNvPr id="3" name="Content Placeholder 2"/>
          <p:cNvSpPr>
            <a:spLocks noGrp="1"/>
          </p:cNvSpPr>
          <p:nvPr>
            <p:ph idx="1"/>
          </p:nvPr>
        </p:nvSpPr>
        <p:spPr/>
        <p:txBody>
          <a:bodyPr/>
          <a:lstStyle/>
          <a:p>
            <a:r>
              <a:rPr lang="en-US" dirty="0"/>
              <a:t>Labor of all levels </a:t>
            </a:r>
            <a:r>
              <a:rPr lang="en-US" dirty="0" err="1"/>
              <a:t>ie</a:t>
            </a:r>
            <a:r>
              <a:rPr lang="en-US" dirty="0"/>
              <a:t> unskilled, skilled, semi skilled labors are involved. Small simple operations.</a:t>
            </a:r>
          </a:p>
          <a:p>
            <a:r>
              <a:rPr lang="en-US" dirty="0"/>
              <a:t>Quantity of each operation is checked during every single operation thus quality is good.</a:t>
            </a:r>
          </a:p>
          <a:p>
            <a:endParaRPr lang="en-US" dirty="0"/>
          </a:p>
          <a:p>
            <a:endParaRPr lang="en-US" dirty="0"/>
          </a:p>
        </p:txBody>
      </p:sp>
    </p:spTree>
    <p:extLst>
      <p:ext uri="{BB962C8B-B14F-4D97-AF65-F5344CB8AC3E}">
        <p14:creationId xmlns:p14="http://schemas.microsoft.com/office/powerpoint/2010/main" val="1512001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PBS</a:t>
            </a:r>
          </a:p>
        </p:txBody>
      </p:sp>
      <p:sp>
        <p:nvSpPr>
          <p:cNvPr id="3" name="Content Placeholder 2"/>
          <p:cNvSpPr>
            <a:spLocks noGrp="1"/>
          </p:cNvSpPr>
          <p:nvPr>
            <p:ph idx="1"/>
          </p:nvPr>
        </p:nvSpPr>
        <p:spPr/>
        <p:txBody>
          <a:bodyPr/>
          <a:lstStyle/>
          <a:p>
            <a:r>
              <a:rPr lang="en-US" dirty="0"/>
              <a:t>Time Consuming due to assembling, moving and un-</a:t>
            </a:r>
            <a:r>
              <a:rPr lang="en-US" dirty="0" err="1"/>
              <a:t>tieing</a:t>
            </a:r>
            <a:r>
              <a:rPr lang="en-US" dirty="0"/>
              <a:t> of bundles.</a:t>
            </a:r>
          </a:p>
          <a:p>
            <a:r>
              <a:rPr lang="en-US" dirty="0"/>
              <a:t>More labor…More labor cost.</a:t>
            </a:r>
          </a:p>
          <a:p>
            <a:r>
              <a:rPr lang="en-US" dirty="0"/>
              <a:t>Needs efficient supervisor.</a:t>
            </a:r>
          </a:p>
          <a:p>
            <a:r>
              <a:rPr lang="en-US" dirty="0"/>
              <a:t>Labor absentees can effect production due to incompletion of contracts.</a:t>
            </a:r>
          </a:p>
          <a:p>
            <a:r>
              <a:rPr lang="en-US" dirty="0"/>
              <a:t>Variety of styles and less quantity is not effective in this system.</a:t>
            </a:r>
          </a:p>
          <a:p>
            <a:r>
              <a:rPr lang="en-US" dirty="0"/>
              <a:t>Proper planning is required for each style, each batch.</a:t>
            </a:r>
          </a:p>
          <a:p>
            <a:r>
              <a:rPr lang="en-US" dirty="0"/>
              <a:t>Improper planning causes </a:t>
            </a:r>
            <a:r>
              <a:rPr lang="en-US" dirty="0" err="1"/>
              <a:t>labour</a:t>
            </a:r>
            <a:r>
              <a:rPr lang="en-US" dirty="0"/>
              <a:t> turnover, poor quality, less production, etc.</a:t>
            </a:r>
          </a:p>
          <a:p>
            <a:endParaRPr lang="en-US" dirty="0"/>
          </a:p>
        </p:txBody>
      </p:sp>
    </p:spTree>
    <p:extLst>
      <p:ext uri="{BB962C8B-B14F-4D97-AF65-F5344CB8AC3E}">
        <p14:creationId xmlns:p14="http://schemas.microsoft.com/office/powerpoint/2010/main" val="2620716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Overhead Production System (UPS -Unit Production system)</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A Unit Production System is a type of layout that uses an overhead transporter system to move garment components from work station to work station for assembly.</a:t>
            </a:r>
          </a:p>
          <a:p>
            <a:r>
              <a:rPr lang="en-US" dirty="0"/>
              <a:t>In UPS, there are hangers. One hanger have multiple clips containing all parts of the single garment.</a:t>
            </a:r>
          </a:p>
          <a:p>
            <a:r>
              <a:rPr lang="en-US" dirty="0"/>
              <a:t>All parts for the single garment are advanced through stitching line together by means of hanging carrier that moves along an overhead conveyor.</a:t>
            </a:r>
          </a:p>
          <a:p>
            <a:r>
              <a:rPr lang="en-US" dirty="0"/>
              <a:t>Hanging carrier can be moved </a:t>
            </a:r>
            <a:r>
              <a:rPr lang="en-US" b="1" dirty="0"/>
              <a:t>manually</a:t>
            </a:r>
            <a:r>
              <a:rPr lang="en-US" dirty="0"/>
              <a:t> by the operator using button after completion of single operation or By </a:t>
            </a:r>
            <a:r>
              <a:rPr lang="en-US" b="1" dirty="0"/>
              <a:t>computerized system </a:t>
            </a:r>
            <a:r>
              <a:rPr lang="en-US" dirty="0"/>
              <a:t>that move the conveyor after a specific fed throughput time.</a:t>
            </a:r>
          </a:p>
          <a:p>
            <a:endParaRPr lang="en-US" dirty="0"/>
          </a:p>
        </p:txBody>
      </p:sp>
    </p:spTree>
    <p:extLst>
      <p:ext uri="{BB962C8B-B14F-4D97-AF65-F5344CB8AC3E}">
        <p14:creationId xmlns:p14="http://schemas.microsoft.com/office/powerpoint/2010/main" val="2686988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UPS</a:t>
            </a: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ü"/>
            </a:pPr>
            <a:endParaRPr lang="en-US" dirty="0"/>
          </a:p>
          <a:p>
            <a:pPr>
              <a:buFont typeface="Wingdings" pitchFamily="2" charset="2"/>
              <a:buChar char="ü"/>
            </a:pPr>
            <a:r>
              <a:rPr lang="en-US" dirty="0"/>
              <a:t>Bundle Handling completely eliminated.</a:t>
            </a:r>
          </a:p>
          <a:p>
            <a:pPr>
              <a:buFont typeface="Wingdings" pitchFamily="2" charset="2"/>
              <a:buChar char="ü"/>
            </a:pPr>
            <a:r>
              <a:rPr lang="en-US" dirty="0"/>
              <a:t>The time involved in the pick-up and disposal is reduced to minimum.</a:t>
            </a:r>
          </a:p>
          <a:p>
            <a:pPr>
              <a:buFont typeface="Wingdings" pitchFamily="2" charset="2"/>
              <a:buChar char="ü"/>
            </a:pPr>
            <a:r>
              <a:rPr lang="en-US" dirty="0"/>
              <a:t>Output is automatically recorded, eliminates the operator to register the work.</a:t>
            </a:r>
          </a:p>
          <a:p>
            <a:pPr>
              <a:buFont typeface="Wingdings" pitchFamily="2" charset="2"/>
              <a:buChar char="ü"/>
            </a:pPr>
            <a:r>
              <a:rPr lang="en-US" dirty="0"/>
              <a:t>The computerized system automatically balance the work between stations.</a:t>
            </a:r>
          </a:p>
          <a:p>
            <a:pPr>
              <a:buFont typeface="Wingdings" pitchFamily="2" charset="2"/>
              <a:buChar char="ü"/>
            </a:pPr>
            <a:r>
              <a:rPr lang="en-US" dirty="0"/>
              <a:t>Improved lead times-less work in process.</a:t>
            </a:r>
          </a:p>
          <a:p>
            <a:pPr>
              <a:buFont typeface="Wingdings" pitchFamily="2" charset="2"/>
              <a:buChar char="ü"/>
            </a:pPr>
            <a:r>
              <a:rPr lang="en-US" dirty="0"/>
              <a:t>Improved space utilization (more machines can be adjusted)</a:t>
            </a:r>
          </a:p>
          <a:p>
            <a:pPr>
              <a:buFont typeface="Wingdings" pitchFamily="2" charset="2"/>
              <a:buChar char="Ø"/>
            </a:pPr>
            <a:r>
              <a:rPr lang="en-US" dirty="0"/>
              <a:t>Increased Productivity.</a:t>
            </a:r>
          </a:p>
          <a:p>
            <a:pPr>
              <a:buFont typeface="Wingdings" pitchFamily="2" charset="2"/>
              <a:buChar char="Ø"/>
            </a:pPr>
            <a:r>
              <a:rPr lang="en-US" dirty="0"/>
              <a:t>Throughput time can be drastically reduced.</a:t>
            </a:r>
          </a:p>
          <a:p>
            <a:pPr>
              <a:buFont typeface="Wingdings" pitchFamily="2" charset="2"/>
              <a:buChar char="Ø"/>
            </a:pPr>
            <a:r>
              <a:rPr lang="en-US" dirty="0"/>
              <a:t>Indirect labor costs are reduced (by elimination of bundle handling and requiring fewer supervisors)</a:t>
            </a:r>
          </a:p>
          <a:p>
            <a:pPr>
              <a:buFont typeface="Wingdings" pitchFamily="2" charset="2"/>
              <a:buChar char="Ø"/>
            </a:pPr>
            <a:r>
              <a:rPr lang="en-US" dirty="0"/>
              <a:t>Improved production and quality.</a:t>
            </a:r>
          </a:p>
          <a:p>
            <a:endParaRPr lang="en-US" dirty="0"/>
          </a:p>
        </p:txBody>
      </p:sp>
    </p:spTree>
    <p:extLst>
      <p:ext uri="{BB962C8B-B14F-4D97-AF65-F5344CB8AC3E}">
        <p14:creationId xmlns:p14="http://schemas.microsoft.com/office/powerpoint/2010/main" val="2121329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UPS</a:t>
            </a:r>
          </a:p>
        </p:txBody>
      </p:sp>
      <p:sp>
        <p:nvSpPr>
          <p:cNvPr id="3" name="Content Placeholder 2"/>
          <p:cNvSpPr>
            <a:spLocks noGrp="1"/>
          </p:cNvSpPr>
          <p:nvPr>
            <p:ph idx="1"/>
          </p:nvPr>
        </p:nvSpPr>
        <p:spPr/>
        <p:txBody>
          <a:bodyPr/>
          <a:lstStyle/>
          <a:p>
            <a:r>
              <a:rPr lang="en-US" dirty="0"/>
              <a:t>Unit Production system requires high investment.</a:t>
            </a:r>
          </a:p>
          <a:p>
            <a:r>
              <a:rPr lang="en-US" dirty="0"/>
              <a:t>Proper planning is required to be effective.</a:t>
            </a:r>
          </a:p>
          <a:p>
            <a:r>
              <a:rPr lang="en-US" dirty="0" smtClean="0"/>
              <a:t>Specialized </a:t>
            </a:r>
            <a:r>
              <a:rPr lang="en-US" dirty="0"/>
              <a:t>training for the system.</a:t>
            </a:r>
          </a:p>
          <a:p>
            <a:r>
              <a:rPr lang="en-US" dirty="0"/>
              <a:t>Labor DON’T LIKE IT</a:t>
            </a:r>
          </a:p>
          <a:p>
            <a:endParaRPr lang="en-US" dirty="0"/>
          </a:p>
        </p:txBody>
      </p:sp>
    </p:spTree>
    <p:extLst>
      <p:ext uri="{BB962C8B-B14F-4D97-AF65-F5344CB8AC3E}">
        <p14:creationId xmlns:p14="http://schemas.microsoft.com/office/powerpoint/2010/main" val="2529352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131097"/>
            <a:ext cx="9857014" cy="1293028"/>
          </a:xfrm>
        </p:spPr>
        <p:txBody>
          <a:bodyPr>
            <a:normAutofit/>
          </a:bodyPr>
          <a:lstStyle/>
          <a:p>
            <a:r>
              <a:rPr lang="tr-TR" sz="3600" dirty="0" smtClean="0">
                <a:solidFill>
                  <a:srgbClr val="FFC000"/>
                </a:solidFill>
              </a:rPr>
              <a:t> </a:t>
            </a:r>
            <a:r>
              <a:rPr lang="tr-TR" sz="3600" dirty="0" err="1" smtClean="0">
                <a:solidFill>
                  <a:srgbClr val="FFC000"/>
                </a:solidFill>
              </a:rPr>
              <a:t>Types</a:t>
            </a:r>
            <a:r>
              <a:rPr lang="tr-TR" sz="3600" dirty="0" smtClean="0">
                <a:solidFill>
                  <a:srgbClr val="FFC000"/>
                </a:solidFill>
              </a:rPr>
              <a:t> of garment </a:t>
            </a:r>
            <a:r>
              <a:rPr lang="tr-TR" sz="3600" dirty="0" err="1" smtClean="0">
                <a:solidFill>
                  <a:srgbClr val="FFC000"/>
                </a:solidFill>
              </a:rPr>
              <a:t>productıon</a:t>
            </a:r>
            <a:r>
              <a:rPr lang="tr-TR" sz="3600" dirty="0" smtClean="0">
                <a:solidFill>
                  <a:srgbClr val="FFC000"/>
                </a:solidFill>
              </a:rPr>
              <a:t> </a:t>
            </a:r>
            <a:r>
              <a:rPr lang="tr-TR" sz="3600" dirty="0" err="1" smtClean="0">
                <a:solidFill>
                  <a:srgbClr val="FFC000"/>
                </a:solidFill>
              </a:rPr>
              <a:t>systems</a:t>
            </a:r>
            <a:endParaRPr lang="tr-TR" sz="3600" dirty="0">
              <a:solidFill>
                <a:srgbClr val="FFC000"/>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13963"/>
            <a:ext cx="4000500" cy="2059966"/>
          </a:xfrm>
          <a:prstGeom prst="rect">
            <a:avLst/>
          </a:prstGeom>
        </p:spPr>
      </p:pic>
      <p:sp>
        <p:nvSpPr>
          <p:cNvPr id="7" name="Metin kutusu 6"/>
          <p:cNvSpPr txBox="1"/>
          <p:nvPr/>
        </p:nvSpPr>
        <p:spPr>
          <a:xfrm>
            <a:off x="7805056" y="911382"/>
            <a:ext cx="2974523" cy="707886"/>
          </a:xfrm>
          <a:prstGeom prst="rect">
            <a:avLst/>
          </a:prstGeom>
          <a:noFill/>
        </p:spPr>
        <p:txBody>
          <a:bodyPr wrap="square" rtlCol="0">
            <a:spAutoFit/>
          </a:bodyPr>
          <a:lstStyle/>
          <a:p>
            <a:r>
              <a:rPr lang="tr-TR" sz="2000" dirty="0" err="1" smtClean="0"/>
              <a:t>II.Unit</a:t>
            </a:r>
            <a:r>
              <a:rPr lang="tr-TR" sz="2000" dirty="0" smtClean="0"/>
              <a:t> </a:t>
            </a:r>
            <a:r>
              <a:rPr lang="tr-TR" sz="2000" dirty="0" err="1" smtClean="0"/>
              <a:t>Production</a:t>
            </a:r>
            <a:r>
              <a:rPr lang="tr-TR" sz="2000" dirty="0" smtClean="0"/>
              <a:t> </a:t>
            </a:r>
            <a:r>
              <a:rPr lang="tr-TR" sz="2000" dirty="0" err="1" smtClean="0"/>
              <a:t>System</a:t>
            </a:r>
            <a:endParaRPr lang="tr-TR" sz="2000" dirty="0"/>
          </a:p>
        </p:txBody>
      </p:sp>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9475" y="1613963"/>
            <a:ext cx="4419600" cy="2059966"/>
          </a:xfrm>
          <a:prstGeom prst="rect">
            <a:avLst/>
          </a:prstGeom>
        </p:spPr>
      </p:pic>
      <p:sp>
        <p:nvSpPr>
          <p:cNvPr id="9" name="Metin kutusu 8"/>
          <p:cNvSpPr txBox="1"/>
          <p:nvPr/>
        </p:nvSpPr>
        <p:spPr>
          <a:xfrm>
            <a:off x="228600" y="967632"/>
            <a:ext cx="3494314" cy="1015663"/>
          </a:xfrm>
          <a:prstGeom prst="rect">
            <a:avLst/>
          </a:prstGeom>
          <a:noFill/>
        </p:spPr>
        <p:txBody>
          <a:bodyPr wrap="square" rtlCol="0">
            <a:spAutoFit/>
          </a:bodyPr>
          <a:lstStyle/>
          <a:p>
            <a:r>
              <a:rPr lang="tr-TR" sz="2000" dirty="0" smtClean="0"/>
              <a:t> I. </a:t>
            </a:r>
            <a:r>
              <a:rPr lang="tr-TR" sz="2000" dirty="0" err="1" smtClean="0"/>
              <a:t>Progressive</a:t>
            </a:r>
            <a:r>
              <a:rPr lang="tr-TR" sz="2000" dirty="0" smtClean="0"/>
              <a:t> Bundle </a:t>
            </a:r>
            <a:r>
              <a:rPr lang="tr-TR" sz="2000" dirty="0" err="1" smtClean="0"/>
              <a:t>System</a:t>
            </a:r>
            <a:r>
              <a:rPr lang="tr-TR" sz="2000" dirty="0" smtClean="0"/>
              <a:t/>
            </a:r>
            <a:br>
              <a:rPr lang="tr-TR" sz="2000" dirty="0" smtClean="0"/>
            </a:br>
            <a:r>
              <a:rPr lang="tr-TR" sz="2000" dirty="0" smtClean="0"/>
              <a:t>	</a:t>
            </a:r>
            <a:endParaRPr lang="tr-TR" sz="2000" dirty="0"/>
          </a:p>
        </p:txBody>
      </p:sp>
      <p:sp>
        <p:nvSpPr>
          <p:cNvPr id="11" name="Metin kutusu 10"/>
          <p:cNvSpPr txBox="1"/>
          <p:nvPr/>
        </p:nvSpPr>
        <p:spPr>
          <a:xfrm>
            <a:off x="4357686" y="3673929"/>
            <a:ext cx="3447369" cy="646331"/>
          </a:xfrm>
          <a:prstGeom prst="rect">
            <a:avLst/>
          </a:prstGeom>
          <a:noFill/>
        </p:spPr>
        <p:txBody>
          <a:bodyPr wrap="square" rtlCol="0">
            <a:spAutoFit/>
          </a:bodyPr>
          <a:lstStyle/>
          <a:p>
            <a:r>
              <a:rPr lang="tr-TR" dirty="0" err="1" smtClean="0"/>
              <a:t>III.Modular</a:t>
            </a:r>
            <a:r>
              <a:rPr lang="tr-TR" dirty="0" smtClean="0"/>
              <a:t> garment </a:t>
            </a:r>
            <a:r>
              <a:rPr lang="tr-TR" dirty="0" err="1" smtClean="0"/>
              <a:t>production</a:t>
            </a:r>
            <a:endParaRPr lang="tr-TR" dirty="0"/>
          </a:p>
        </p:txBody>
      </p:sp>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9745" y="4429978"/>
            <a:ext cx="4224748" cy="2194839"/>
          </a:xfrm>
          <a:prstGeom prst="rect">
            <a:avLst/>
          </a:prstGeom>
        </p:spPr>
      </p:pic>
    </p:spTree>
    <p:extLst>
      <p:ext uri="{BB962C8B-B14F-4D97-AF65-F5344CB8AC3E}">
        <p14:creationId xmlns:p14="http://schemas.microsoft.com/office/powerpoint/2010/main" val="1773394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446" y="176701"/>
            <a:ext cx="9144000" cy="1534867"/>
          </a:xfrm>
        </p:spPr>
        <p:txBody>
          <a:bodyPr>
            <a:normAutofit fontScale="90000"/>
          </a:bodyPr>
          <a:lstStyle/>
          <a:p>
            <a:r>
              <a:rPr lang="en-US" b="1" dirty="0"/>
              <a:t>Section Production System</a:t>
            </a:r>
            <a:r>
              <a:rPr lang="en-US" dirty="0"/>
              <a:t/>
            </a:r>
            <a:br>
              <a:rPr lang="en-US" dirty="0"/>
            </a:br>
            <a:endParaRPr lang="en-US" dirty="0"/>
          </a:p>
        </p:txBody>
      </p:sp>
      <p:sp>
        <p:nvSpPr>
          <p:cNvPr id="3" name="Subtitle 2"/>
          <p:cNvSpPr>
            <a:spLocks noGrp="1"/>
          </p:cNvSpPr>
          <p:nvPr>
            <p:ph type="subTitle" idx="1"/>
          </p:nvPr>
        </p:nvSpPr>
        <p:spPr>
          <a:xfrm>
            <a:off x="601783" y="1124561"/>
            <a:ext cx="11043139" cy="5596670"/>
          </a:xfrm>
        </p:spPr>
        <p:txBody>
          <a:bodyPr/>
          <a:lstStyle/>
          <a:p>
            <a:endParaRPr lang="en-US" dirty="0"/>
          </a:p>
          <a:p>
            <a:pPr algn="l"/>
            <a:r>
              <a:rPr lang="en-US" dirty="0" smtClean="0"/>
              <a:t>This </a:t>
            </a:r>
            <a:r>
              <a:rPr lang="en-US" dirty="0"/>
              <a:t>system is similar to the progressive bundle system. But the difference is that, instead of one line, work is divided into sections. Machines of similar operations are clubbed together instead of spreading over in all lines. For example, when a man’s formal shirt is being made in a section layout – collars, cuffs and sleeves are in the preparatory sections and then send to the assembly section. This system is popular to improve line balancing and utilization of human resources. </a:t>
            </a:r>
            <a:endParaRPr lang="en-US" dirty="0" smtClean="0"/>
          </a:p>
          <a:p>
            <a:pPr algn="l"/>
            <a:r>
              <a:rPr lang="en-US" dirty="0" smtClean="0"/>
              <a:t>The product can be made at different companies too and work on the Just in time approach.</a:t>
            </a:r>
            <a:endParaRPr lang="en-US" dirty="0"/>
          </a:p>
          <a:p>
            <a:pPr algn="l"/>
            <a:endParaRPr lang="en-US" dirty="0" smtClean="0"/>
          </a:p>
        </p:txBody>
      </p:sp>
      <p:pic>
        <p:nvPicPr>
          <p:cNvPr id="2050" name="Picture 2" descr="Group system garment p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4181475"/>
            <a:ext cx="61531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635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Evaluation of Production Systems</a:t>
            </a:r>
            <a:r>
              <a:rPr lang="en-US" dirty="0"/>
              <a:t/>
            </a:r>
            <a:br>
              <a:rPr lang="en-US" dirty="0"/>
            </a:br>
            <a:endParaRPr lang="en-US" dirty="0"/>
          </a:p>
        </p:txBody>
      </p:sp>
      <p:sp>
        <p:nvSpPr>
          <p:cNvPr id="3" name="Content Placeholder 2"/>
          <p:cNvSpPr>
            <a:spLocks noGrp="1"/>
          </p:cNvSpPr>
          <p:nvPr>
            <p:ph idx="1"/>
          </p:nvPr>
        </p:nvSpPr>
        <p:spPr>
          <a:xfrm>
            <a:off x="660070" y="1754373"/>
            <a:ext cx="10515600" cy="4351338"/>
          </a:xfrm>
        </p:spPr>
        <p:txBody>
          <a:bodyPr>
            <a:normAutofit fontScale="77500" lnSpcReduction="20000"/>
          </a:bodyPr>
          <a:lstStyle/>
          <a:p>
            <a:pPr algn="just"/>
            <a:r>
              <a:rPr lang="en-US" dirty="0"/>
              <a:t>Any production system has four primary factors, which make up the system. Processing Time + Transportation Time + Temporary Storage Time + Inspection Time = Total Production Time.</a:t>
            </a:r>
            <a:br>
              <a:rPr lang="en-US" dirty="0"/>
            </a:br>
            <a:r>
              <a:rPr lang="en-US" dirty="0"/>
              <a:t/>
            </a:r>
            <a:br>
              <a:rPr lang="en-US" dirty="0"/>
            </a:br>
            <a:r>
              <a:rPr lang="en-US" dirty="0"/>
              <a:t>Processing time is sum total of working time of all operations involved in manufacture of a garment. Transportation time involves the time taken to transport semi-finished or finished garments from one department to another or from one operation/machine to another. Temporary storage time is time during which the garment/bundle is idle as it waits for next operation or for completion of certain parts. Inspection time is time taken for inspecting semi-finished garments for any defects during manufacturing or inspecting fully finished garments before packing</a:t>
            </a:r>
            <a:r>
              <a:rPr lang="en-US" dirty="0" smtClean="0"/>
              <a:t>.</a:t>
            </a:r>
          </a:p>
          <a:p>
            <a:pPr marL="0" indent="0" algn="just">
              <a:buNone/>
            </a:pPr>
            <a:r>
              <a:rPr lang="en-US" dirty="0"/>
              <a:t/>
            </a:r>
            <a:br>
              <a:rPr lang="en-US" dirty="0"/>
            </a:br>
            <a:r>
              <a:rPr lang="en-US" dirty="0"/>
              <a:t>The main aim of any production system is to achieve minimum possible total production time. This automatically reduces in-process inventory and its cost. The sub-assembly system reduces temporary storage time to zero by combining temporary storage time with transportation time. </a:t>
            </a:r>
          </a:p>
        </p:txBody>
      </p:sp>
    </p:spTree>
    <p:extLst>
      <p:ext uri="{BB962C8B-B14F-4D97-AF65-F5344CB8AC3E}">
        <p14:creationId xmlns:p14="http://schemas.microsoft.com/office/powerpoint/2010/main" val="3795494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03" y="537554"/>
            <a:ext cx="9144000" cy="587007"/>
          </a:xfrm>
        </p:spPr>
        <p:txBody>
          <a:bodyPr>
            <a:normAutofit fontScale="90000"/>
          </a:bodyPr>
          <a:lstStyle/>
          <a:p>
            <a:r>
              <a:rPr lang="en-US" b="1" dirty="0">
                <a:solidFill>
                  <a:srgbClr val="000000"/>
                </a:solidFill>
                <a:latin typeface="Times New Roman" panose="02020603050405020304" pitchFamily="18" charset="0"/>
              </a:rPr>
              <a:t>Conclusion</a:t>
            </a:r>
            <a:endParaRPr lang="en-US" dirty="0"/>
          </a:p>
        </p:txBody>
      </p:sp>
      <p:sp>
        <p:nvSpPr>
          <p:cNvPr id="3" name="Subtitle 2"/>
          <p:cNvSpPr>
            <a:spLocks noGrp="1"/>
          </p:cNvSpPr>
          <p:nvPr>
            <p:ph type="subTitle" idx="1"/>
          </p:nvPr>
        </p:nvSpPr>
        <p:spPr>
          <a:xfrm>
            <a:off x="601783" y="1124561"/>
            <a:ext cx="11043139" cy="5596670"/>
          </a:xfrm>
        </p:spPr>
        <p:txBody>
          <a:bodyPr/>
          <a:lstStyle/>
          <a:p>
            <a:endParaRPr lang="en-US" dirty="0"/>
          </a:p>
          <a:p>
            <a:endParaRPr lang="en-US" dirty="0" smtClean="0"/>
          </a:p>
          <a:p>
            <a:endParaRPr lang="en-US" dirty="0"/>
          </a:p>
          <a:p>
            <a:endParaRPr lang="en-US" dirty="0" smtClean="0"/>
          </a:p>
        </p:txBody>
      </p:sp>
      <p:sp>
        <p:nvSpPr>
          <p:cNvPr id="4" name="Rectangle 3"/>
          <p:cNvSpPr/>
          <p:nvPr/>
        </p:nvSpPr>
        <p:spPr>
          <a:xfrm>
            <a:off x="359391" y="811921"/>
            <a:ext cx="11832609" cy="5909310"/>
          </a:xfrm>
          <a:prstGeom prst="rect">
            <a:avLst/>
          </a:prstGeom>
        </p:spPr>
        <p:txBody>
          <a:bodyPr wrap="square">
            <a:spAutoFit/>
          </a:bodyPr>
          <a:lstStyle/>
          <a:p>
            <a:r>
              <a:rPr lang="en-US" dirty="0"/>
              <a:t/>
            </a:r>
            <a:br>
              <a:rPr lang="en-US" dirty="0"/>
            </a:br>
            <a:r>
              <a:rPr lang="en-US" dirty="0"/>
              <a:t/>
            </a:r>
            <a:br>
              <a:rPr lang="en-US" dirty="0"/>
            </a:br>
            <a:r>
              <a:rPr lang="en-US" dirty="0">
                <a:solidFill>
                  <a:srgbClr val="000000"/>
                </a:solidFill>
                <a:latin typeface="Times New Roman" panose="02020603050405020304" pitchFamily="18" charset="0"/>
              </a:rPr>
              <a:t>The choice of best apparel production system will depend on the product and policies of the company and on the capacities of manpower. Where style changes are frequent and lot sizes small, it may be advantageous to use skilled </a:t>
            </a:r>
            <a:r>
              <a:rPr lang="en-US" dirty="0" err="1">
                <a:solidFill>
                  <a:srgbClr val="000000"/>
                </a:solidFill>
                <a:latin typeface="Times New Roman" panose="02020603050405020304" pitchFamily="18" charset="0"/>
              </a:rPr>
              <a:t>labour</a:t>
            </a:r>
            <a:r>
              <a:rPr lang="en-US" dirty="0">
                <a:solidFill>
                  <a:srgbClr val="000000"/>
                </a:solidFill>
                <a:latin typeface="Times New Roman" panose="02020603050405020304" pitchFamily="18" charset="0"/>
              </a:rPr>
              <a:t> who can make whole garment and use one of the whole garment system. As the lot size increases it is advisable to use section production system. </a:t>
            </a:r>
            <a:r>
              <a:rPr lang="en-US" dirty="0"/>
              <a:t/>
            </a:r>
            <a:br>
              <a:rPr lang="en-US" dirty="0"/>
            </a:br>
            <a:r>
              <a:rPr lang="en-US" dirty="0"/>
              <a:t/>
            </a:r>
            <a:br>
              <a:rPr lang="en-US" dirty="0"/>
            </a:br>
            <a:r>
              <a:rPr lang="en-US" dirty="0">
                <a:solidFill>
                  <a:srgbClr val="000000"/>
                </a:solidFill>
                <a:latin typeface="Times New Roman" panose="02020603050405020304" pitchFamily="18" charset="0"/>
              </a:rPr>
              <a:t>The sub-assembly system is superior to the progressive bundle system as it takes less time. That is the processing time for a garment in both system is same but sub-assembly system has less waiting or temporary storage time. However the space requirement, machinery requirement and </a:t>
            </a:r>
            <a:r>
              <a:rPr lang="en-US" dirty="0" err="1">
                <a:solidFill>
                  <a:srgbClr val="000000"/>
                </a:solidFill>
                <a:latin typeface="Times New Roman" panose="02020603050405020304" pitchFamily="18" charset="0"/>
              </a:rPr>
              <a:t>labour</a:t>
            </a:r>
            <a:r>
              <a:rPr lang="en-US" dirty="0">
                <a:solidFill>
                  <a:srgbClr val="000000"/>
                </a:solidFill>
                <a:latin typeface="Times New Roman" panose="02020603050405020304" pitchFamily="18" charset="0"/>
              </a:rPr>
              <a:t> costs are high for sub-assembly system.</a:t>
            </a:r>
            <a:r>
              <a:rPr lang="en-US" dirty="0"/>
              <a:t/>
            </a:r>
            <a:br>
              <a:rPr lang="en-US" dirty="0"/>
            </a:br>
            <a:r>
              <a:rPr lang="en-US" dirty="0"/>
              <a:t/>
            </a:r>
            <a:br>
              <a:rPr lang="en-US" dirty="0"/>
            </a:br>
            <a:r>
              <a:rPr lang="en-US" dirty="0">
                <a:solidFill>
                  <a:srgbClr val="000000"/>
                </a:solidFill>
                <a:latin typeface="Times New Roman" panose="02020603050405020304" pitchFamily="18" charset="0"/>
              </a:rPr>
              <a:t>In most cases the choice of a production system depends on the cost of the inventory-in process. Inventory-in process is the total number of garments in the production line. This consists of all garments being processed at sewing machines, under inspection and in temporary storage between operations. When material, </a:t>
            </a:r>
            <a:r>
              <a:rPr lang="en-US" dirty="0" err="1">
                <a:solidFill>
                  <a:srgbClr val="000000"/>
                </a:solidFill>
                <a:latin typeface="Times New Roman" panose="02020603050405020304" pitchFamily="18" charset="0"/>
              </a:rPr>
              <a:t>labour</a:t>
            </a:r>
            <a:r>
              <a:rPr lang="en-US" dirty="0">
                <a:solidFill>
                  <a:srgbClr val="000000"/>
                </a:solidFill>
                <a:latin typeface="Times New Roman" panose="02020603050405020304" pitchFamily="18" charset="0"/>
              </a:rPr>
              <a:t>, space and interest costs are high, </a:t>
            </a:r>
            <a:r>
              <a:rPr lang="en-US" dirty="0" smtClean="0">
                <a:solidFill>
                  <a:srgbClr val="000000"/>
                </a:solidFill>
                <a:latin typeface="Times New Roman" panose="02020603050405020304" pitchFamily="18" charset="0"/>
              </a:rPr>
              <a:t>synchronized </a:t>
            </a:r>
            <a:r>
              <a:rPr lang="en-US" dirty="0">
                <a:solidFill>
                  <a:srgbClr val="000000"/>
                </a:solidFill>
                <a:latin typeface="Times New Roman" panose="02020603050405020304" pitchFamily="18" charset="0"/>
              </a:rPr>
              <a:t>sub-assembly system which yields the least possible in-process inventory is more suitable. </a:t>
            </a:r>
            <a:r>
              <a:rPr lang="en-US" dirty="0"/>
              <a:t/>
            </a:r>
            <a:br>
              <a:rPr lang="en-US" dirty="0"/>
            </a:br>
            <a:r>
              <a:rPr lang="en-US" dirty="0"/>
              <a:t/>
            </a:r>
            <a:br>
              <a:rPr lang="en-US" dirty="0"/>
            </a:br>
            <a:r>
              <a:rPr lang="en-US" dirty="0">
                <a:solidFill>
                  <a:srgbClr val="000000"/>
                </a:solidFill>
                <a:latin typeface="Times New Roman" panose="02020603050405020304" pitchFamily="18" charset="0"/>
              </a:rPr>
              <a:t>One of the aims of any production system is to make total production time as minimum as possible. This automatically reduces inventory cost to a minimum. Sub-assembly system provides many opportunities to </a:t>
            </a:r>
            <a:r>
              <a:rPr lang="en-US" dirty="0" err="1">
                <a:solidFill>
                  <a:srgbClr val="000000"/>
                </a:solidFill>
                <a:latin typeface="Times New Roman" panose="02020603050405020304" pitchFamily="18" charset="0"/>
              </a:rPr>
              <a:t>economise</a:t>
            </a:r>
            <a:r>
              <a:rPr lang="en-US" dirty="0">
                <a:solidFill>
                  <a:srgbClr val="000000"/>
                </a:solidFill>
                <a:latin typeface="Times New Roman" panose="02020603050405020304" pitchFamily="18" charset="0"/>
              </a:rPr>
              <a:t> on temporary storage and transportation space and time. No definite answer can be given as to which is the best, as it depends on garment style, specifications, machinery and manpower and manufacturing policies.</a:t>
            </a:r>
            <a:r>
              <a:rPr lang="en-US" dirty="0"/>
              <a:t/>
            </a:r>
            <a:br>
              <a:rPr lang="en-US" dirty="0"/>
            </a:br>
            <a:endParaRPr lang="en-US" dirty="0"/>
          </a:p>
        </p:txBody>
      </p:sp>
    </p:spTree>
    <p:extLst>
      <p:ext uri="{BB962C8B-B14F-4D97-AF65-F5344CB8AC3E}">
        <p14:creationId xmlns:p14="http://schemas.microsoft.com/office/powerpoint/2010/main" val="1567743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Production: Process of combining inputs ( natural, manmade and human sources) to create output (goods or services) to satisfy customer needs</a:t>
            </a:r>
          </a:p>
          <a:p>
            <a:r>
              <a:rPr lang="en-US" dirty="0" smtClean="0"/>
              <a:t>Productivity: Efficient Utilization of available input sources for improved output.</a:t>
            </a:r>
          </a:p>
        </p:txBody>
      </p:sp>
      <p:pic>
        <p:nvPicPr>
          <p:cNvPr id="1026" name="Picture 2" descr="Dynamic Concept of Produ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775" y="3733800"/>
            <a:ext cx="28860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90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048000" y="2136339"/>
            <a:ext cx="6096000" cy="2585323"/>
          </a:xfrm>
          <a:prstGeom prst="rect">
            <a:avLst/>
          </a:prstGeom>
        </p:spPr>
        <p:txBody>
          <a:bodyPr>
            <a:spAutoFit/>
          </a:bodyPr>
          <a:lstStyle/>
          <a:p>
            <a:r>
              <a:rPr lang="en-US" dirty="0"/>
              <a:t/>
            </a:r>
            <a:br>
              <a:rPr lang="en-US" dirty="0"/>
            </a:br>
            <a:r>
              <a:rPr lang="en-US" b="1" dirty="0"/>
              <a:t>References:</a:t>
            </a:r>
            <a:r>
              <a:rPr lang="en-US" dirty="0"/>
              <a:t/>
            </a:r>
            <a:br>
              <a:rPr lang="en-US" dirty="0"/>
            </a:br>
            <a:r>
              <a:rPr lang="en-US" dirty="0"/>
              <a:t>http://www.indiantextilejournal.com/articles/FAdetails.asp?id=28</a:t>
            </a:r>
          </a:p>
          <a:p>
            <a:r>
              <a:rPr lang="en-US" dirty="0"/>
              <a:t>Industrial engineering in apparel production by V Ramesh </a:t>
            </a:r>
            <a:r>
              <a:rPr lang="en-US" dirty="0" err="1"/>
              <a:t>Babu</a:t>
            </a:r>
            <a:endParaRPr lang="en-US" dirty="0"/>
          </a:p>
          <a:p>
            <a:r>
              <a:rPr lang="en-US" dirty="0"/>
              <a:t>Apparel Manufacturing Technology by T. </a:t>
            </a:r>
            <a:r>
              <a:rPr lang="en-US" dirty="0" err="1"/>
              <a:t>Karthik</a:t>
            </a:r>
            <a:r>
              <a:rPr lang="en-US" dirty="0"/>
              <a:t>, P. </a:t>
            </a:r>
            <a:r>
              <a:rPr lang="en-US" dirty="0" err="1"/>
              <a:t>Ganesan</a:t>
            </a:r>
            <a:r>
              <a:rPr lang="en-US" dirty="0"/>
              <a:t>, D. </a:t>
            </a:r>
            <a:r>
              <a:rPr lang="en-US" dirty="0" err="1"/>
              <a:t>Gopalakrishnan</a:t>
            </a:r>
            <a:endParaRPr lang="en-US" dirty="0"/>
          </a:p>
          <a:p>
            <a:r>
              <a:rPr lang="en-US" dirty="0"/>
              <a:t>Garment Manufacturing Technology Edited by </a:t>
            </a:r>
            <a:r>
              <a:rPr lang="en-US" dirty="0" err="1"/>
              <a:t>Rajkishore</a:t>
            </a:r>
            <a:r>
              <a:rPr lang="en-US" dirty="0"/>
              <a:t> </a:t>
            </a:r>
            <a:r>
              <a:rPr lang="en-US" dirty="0" err="1"/>
              <a:t>Nayak</a:t>
            </a:r>
            <a:r>
              <a:rPr lang="en-US" dirty="0"/>
              <a:t> and Rajiv </a:t>
            </a:r>
            <a:r>
              <a:rPr lang="en-US" dirty="0" err="1"/>
              <a:t>Padhye</a:t>
            </a:r>
            <a:endParaRPr lang="en-US" dirty="0"/>
          </a:p>
        </p:txBody>
      </p:sp>
    </p:spTree>
    <p:extLst>
      <p:ext uri="{BB962C8B-B14F-4D97-AF65-F5344CB8AC3E}">
        <p14:creationId xmlns:p14="http://schemas.microsoft.com/office/powerpoint/2010/main" val="2518682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93" y="1"/>
            <a:ext cx="10515600" cy="1009934"/>
          </a:xfrm>
        </p:spPr>
        <p:txBody>
          <a:bodyPr/>
          <a:lstStyle/>
          <a:p>
            <a:r>
              <a:rPr lang="en-US" b="1" dirty="0"/>
              <a:t>Lead </a:t>
            </a:r>
            <a:r>
              <a:rPr lang="en-US" b="1" dirty="0" smtClean="0"/>
              <a:t>Time</a:t>
            </a:r>
            <a:endParaRPr lang="en-US" b="1" dirty="0"/>
          </a:p>
        </p:txBody>
      </p:sp>
      <p:sp>
        <p:nvSpPr>
          <p:cNvPr id="3" name="Content Placeholder 2"/>
          <p:cNvSpPr>
            <a:spLocks noGrp="1"/>
          </p:cNvSpPr>
          <p:nvPr>
            <p:ph idx="1"/>
          </p:nvPr>
        </p:nvSpPr>
        <p:spPr>
          <a:xfrm>
            <a:off x="387824" y="1009935"/>
            <a:ext cx="10515600" cy="4351338"/>
          </a:xfrm>
        </p:spPr>
        <p:txBody>
          <a:bodyPr/>
          <a:lstStyle/>
          <a:p>
            <a:r>
              <a:rPr lang="en-US" dirty="0"/>
              <a:t> </a:t>
            </a:r>
            <a:r>
              <a:rPr lang="en-US" dirty="0" smtClean="0"/>
              <a:t>Lead </a:t>
            </a:r>
            <a:r>
              <a:rPr lang="en-US" dirty="0"/>
              <a:t>Time is measured by elapsed time (minutes, hours, etc</a:t>
            </a:r>
            <a:r>
              <a:rPr lang="en-US" dirty="0" smtClean="0"/>
              <a:t>.)</a:t>
            </a:r>
          </a:p>
          <a:p>
            <a:r>
              <a:rPr lang="en-US" dirty="0" smtClean="0"/>
              <a:t>Lean Manufacturing</a:t>
            </a:r>
          </a:p>
          <a:p>
            <a:r>
              <a:rPr lang="en-US" b="1" dirty="0"/>
              <a:t>lean production</a:t>
            </a:r>
            <a:r>
              <a:rPr lang="en-US" dirty="0"/>
              <a:t>, often simply "</a:t>
            </a:r>
            <a:r>
              <a:rPr lang="en-US" b="1" dirty="0"/>
              <a:t>lean</a:t>
            </a:r>
            <a:r>
              <a:rPr lang="en-US" dirty="0"/>
              <a:t>", is a systematic method for the elimination of waste </a:t>
            </a:r>
            <a:r>
              <a:rPr lang="en-US" dirty="0" smtClean="0"/>
              <a:t>within </a:t>
            </a:r>
            <a:r>
              <a:rPr lang="en-US" dirty="0"/>
              <a:t>a manufacturing system.</a:t>
            </a:r>
            <a:endParaRPr lang="en-US" dirty="0" smtClean="0"/>
          </a:p>
        </p:txBody>
      </p:sp>
      <p:pic>
        <p:nvPicPr>
          <p:cNvPr id="4" name="Picture 2" descr="animated time watch hands cloc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10162" y="3350777"/>
            <a:ext cx="2884509" cy="288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045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347" y="499233"/>
            <a:ext cx="8566813" cy="603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4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300" y="365125"/>
            <a:ext cx="7937500" cy="1325563"/>
          </a:xfrm>
        </p:spPr>
        <p:txBody>
          <a:bodyPr/>
          <a:lstStyle/>
          <a:p>
            <a:r>
              <a:rPr lang="en-US" b="1" dirty="0" smtClean="0"/>
              <a:t>4 Ps of Marketing</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75474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4" y="550862"/>
            <a:ext cx="7743825" cy="604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47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Influencing Productivity in Textile Industry</a:t>
            </a:r>
            <a:br>
              <a:rPr lang="en-US" b="1" dirty="0"/>
            </a:br>
            <a:endParaRPr lang="en-US" dirty="0"/>
          </a:p>
        </p:txBody>
      </p:sp>
      <p:sp>
        <p:nvSpPr>
          <p:cNvPr id="3" name="Content Placeholder 2"/>
          <p:cNvSpPr>
            <a:spLocks noGrp="1"/>
          </p:cNvSpPr>
          <p:nvPr>
            <p:ph idx="1"/>
          </p:nvPr>
        </p:nvSpPr>
        <p:spPr/>
        <p:txBody>
          <a:bodyPr>
            <a:normAutofit/>
          </a:bodyPr>
          <a:lstStyle/>
          <a:p>
            <a:r>
              <a:rPr lang="en-US" b="1" dirty="0"/>
              <a:t>(A) Controllable or Internal Factors: </a:t>
            </a:r>
            <a:endParaRPr lang="en-US" b="1" dirty="0" smtClean="0"/>
          </a:p>
          <a:p>
            <a:r>
              <a:rPr lang="en-US" sz="2000" dirty="0" smtClean="0"/>
              <a:t>Factory and equipment</a:t>
            </a:r>
          </a:p>
          <a:p>
            <a:r>
              <a:rPr lang="en-US" sz="2000" dirty="0" smtClean="0"/>
              <a:t>Technology</a:t>
            </a:r>
          </a:p>
          <a:p>
            <a:r>
              <a:rPr lang="en-US" sz="2000" dirty="0" smtClean="0"/>
              <a:t>Material and energy</a:t>
            </a:r>
          </a:p>
          <a:p>
            <a:r>
              <a:rPr lang="en-US" sz="2000" dirty="0" smtClean="0"/>
              <a:t>Human factors</a:t>
            </a:r>
          </a:p>
          <a:p>
            <a:r>
              <a:rPr lang="en-US" sz="2000" dirty="0" smtClean="0"/>
              <a:t>Management style</a:t>
            </a:r>
          </a:p>
          <a:p>
            <a:r>
              <a:rPr lang="en-US" sz="2000" b="1" dirty="0"/>
              <a:t>(B) </a:t>
            </a:r>
            <a:r>
              <a:rPr lang="en-US" sz="2000" b="1" dirty="0" smtClean="0"/>
              <a:t>Uncontrollable </a:t>
            </a:r>
            <a:r>
              <a:rPr lang="en-US" sz="2000" b="1" dirty="0"/>
              <a:t>or External Factors</a:t>
            </a:r>
            <a:r>
              <a:rPr lang="en-US" sz="2000" b="1" dirty="0" smtClean="0"/>
              <a:t>:</a:t>
            </a:r>
          </a:p>
          <a:p>
            <a:r>
              <a:rPr lang="en-US" sz="1800" dirty="0" smtClean="0"/>
              <a:t>Natural resources</a:t>
            </a:r>
          </a:p>
          <a:p>
            <a:r>
              <a:rPr lang="en-US" sz="1800" dirty="0" smtClean="0"/>
              <a:t>Government policies</a:t>
            </a:r>
          </a:p>
          <a:p>
            <a:r>
              <a:rPr lang="en-US" sz="1800" dirty="0" smtClean="0"/>
              <a:t>Workforce</a:t>
            </a:r>
            <a:endParaRPr lang="en-US" sz="1800" dirty="0"/>
          </a:p>
        </p:txBody>
      </p:sp>
    </p:spTree>
    <p:extLst>
      <p:ext uri="{BB962C8B-B14F-4D97-AF65-F5344CB8AC3E}">
        <p14:creationId xmlns:p14="http://schemas.microsoft.com/office/powerpoint/2010/main" val="238216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705970"/>
            <a:ext cx="10820400" cy="4545372"/>
          </a:xfrm>
        </p:spPr>
        <p:txBody>
          <a:bodyPr>
            <a:normAutofit lnSpcReduction="10000"/>
          </a:bodyPr>
          <a:lstStyle/>
          <a:p>
            <a:pPr>
              <a:lnSpc>
                <a:spcPct val="200000"/>
              </a:lnSpc>
            </a:pPr>
            <a:r>
              <a:rPr lang="en-US" b="1" dirty="0" smtClean="0"/>
              <a:t>Number of machines</a:t>
            </a:r>
          </a:p>
          <a:p>
            <a:pPr>
              <a:lnSpc>
                <a:spcPct val="200000"/>
              </a:lnSpc>
            </a:pPr>
            <a:r>
              <a:rPr lang="en-US" b="1" dirty="0" smtClean="0"/>
              <a:t>Quantity of product</a:t>
            </a:r>
          </a:p>
          <a:p>
            <a:pPr>
              <a:lnSpc>
                <a:spcPct val="200000"/>
              </a:lnSpc>
            </a:pPr>
            <a:r>
              <a:rPr lang="en-US" b="1" dirty="0" smtClean="0"/>
              <a:t>Efficiency of worker</a:t>
            </a:r>
          </a:p>
          <a:p>
            <a:pPr marL="0" indent="0">
              <a:lnSpc>
                <a:spcPct val="200000"/>
              </a:lnSpc>
              <a:buNone/>
            </a:pPr>
            <a:r>
              <a:rPr lang="en-US" dirty="0"/>
              <a:t>Processing time + Transportation time + Temporary storage time + Inspection time = Total Production Time.</a:t>
            </a:r>
            <a:endParaRPr lang="tr-TR" dirty="0"/>
          </a:p>
        </p:txBody>
      </p:sp>
      <p:sp>
        <p:nvSpPr>
          <p:cNvPr id="2" name="TextBox 1"/>
          <p:cNvSpPr txBox="1"/>
          <p:nvPr/>
        </p:nvSpPr>
        <p:spPr>
          <a:xfrm>
            <a:off x="1692322" y="518615"/>
            <a:ext cx="4045659" cy="769441"/>
          </a:xfrm>
          <a:prstGeom prst="rect">
            <a:avLst/>
          </a:prstGeom>
          <a:noFill/>
        </p:spPr>
        <p:txBody>
          <a:bodyPr wrap="none" rtlCol="0">
            <a:spAutoFit/>
          </a:bodyPr>
          <a:lstStyle/>
          <a:p>
            <a:r>
              <a:rPr lang="en-US" sz="4400" dirty="0" smtClean="0"/>
              <a:t>Choice of system</a:t>
            </a:r>
            <a:endParaRPr lang="en-US" sz="4400" dirty="0"/>
          </a:p>
        </p:txBody>
      </p:sp>
    </p:spTree>
    <p:extLst>
      <p:ext uri="{BB962C8B-B14F-4D97-AF65-F5344CB8AC3E}">
        <p14:creationId xmlns:p14="http://schemas.microsoft.com/office/powerpoint/2010/main" val="1613750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1087</Words>
  <Application>Microsoft Office PowerPoint</Application>
  <PresentationFormat>Widescreen</PresentationFormat>
  <Paragraphs>149</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 Clothing Production Systems </vt:lpstr>
      <vt:lpstr>  Garment Production Systems</vt:lpstr>
      <vt:lpstr>PowerPoint Presentation</vt:lpstr>
      <vt:lpstr>Lead Time</vt:lpstr>
      <vt:lpstr>PowerPoint Presentation</vt:lpstr>
      <vt:lpstr>4 Ps of Marketing</vt:lpstr>
      <vt:lpstr>PowerPoint Presentation</vt:lpstr>
      <vt:lpstr>Factors Influencing Productivity in Textile Industry </vt:lpstr>
      <vt:lpstr>PowerPoint Presentation</vt:lpstr>
      <vt:lpstr>Wake Up Question!!!</vt:lpstr>
      <vt:lpstr>Types of Systems</vt:lpstr>
      <vt:lpstr>Make through System</vt:lpstr>
      <vt:lpstr>Piece rate production system</vt:lpstr>
      <vt:lpstr>Advantages Of Piece Rate System</vt:lpstr>
      <vt:lpstr>Disadvantages Of Piece Rate System</vt:lpstr>
      <vt:lpstr>Suitability </vt:lpstr>
      <vt:lpstr>Modular Production System</vt:lpstr>
      <vt:lpstr> Advantages of MPS</vt:lpstr>
      <vt:lpstr>Dis-advantages of MPS</vt:lpstr>
      <vt:lpstr>Progressive Bundle System (PBS)</vt:lpstr>
      <vt:lpstr>Advantages of PBS</vt:lpstr>
      <vt:lpstr>Dis-advantages of PBS</vt:lpstr>
      <vt:lpstr>Overhead Production System (UPS -Unit Production system) </vt:lpstr>
      <vt:lpstr>Advantages of UPS</vt:lpstr>
      <vt:lpstr>Dis-advantages of UPS</vt:lpstr>
      <vt:lpstr> Types of garment productıon systems</vt:lpstr>
      <vt:lpstr>Section Production System </vt:lpstr>
      <vt:lpstr>Evaluation of Production Systems </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Clothing Production Systems</dc:title>
  <dc:creator>Adnan Mazari</dc:creator>
  <cp:lastModifiedBy>user</cp:lastModifiedBy>
  <cp:revision>39</cp:revision>
  <dcterms:created xsi:type="dcterms:W3CDTF">2016-11-26T19:34:45Z</dcterms:created>
  <dcterms:modified xsi:type="dcterms:W3CDTF">2021-12-14T14:12:48Z</dcterms:modified>
</cp:coreProperties>
</file>