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Lst>
  <p:notesMasterIdLst>
    <p:notesMasterId r:id="rId14"/>
  </p:notesMasterIdLst>
  <p:sldIdLst>
    <p:sldId id="305" r:id="rId2"/>
    <p:sldId id="306" r:id="rId3"/>
    <p:sldId id="358" r:id="rId4"/>
    <p:sldId id="373" r:id="rId5"/>
    <p:sldId id="359" r:id="rId6"/>
    <p:sldId id="374" r:id="rId7"/>
    <p:sldId id="376" r:id="rId8"/>
    <p:sldId id="372" r:id="rId9"/>
    <p:sldId id="370" r:id="rId10"/>
    <p:sldId id="371" r:id="rId11"/>
    <p:sldId id="375" r:id="rId12"/>
    <p:sldId id="356" r:id="rId1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man"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51D"/>
    <a:srgbClr val="7E1A47"/>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89985" autoAdjust="0"/>
  </p:normalViewPr>
  <p:slideViewPr>
    <p:cSldViewPr>
      <p:cViewPr varScale="1">
        <p:scale>
          <a:sx n="62" d="100"/>
          <a:sy n="62" d="100"/>
        </p:scale>
        <p:origin x="-1312" y="-64"/>
      </p:cViewPr>
      <p:guideLst>
        <p:guide orient="horz" pos="2160"/>
        <p:guide pos="385"/>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4E52B96-8F7F-4CBB-B800-51390AB682EC}" type="datetimeFigureOut">
              <a:rPr lang="cs-CZ"/>
              <a:pPr>
                <a:defRPr/>
              </a:pPr>
              <a:t>04.10.2021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D6E96EA-E9FC-4CED-800E-CD7D2F847C81}" type="slidenum">
              <a:rPr lang="cs-CZ"/>
              <a:pPr>
                <a:defRPr/>
              </a:pPr>
              <a:t>‹#›</a:t>
            </a:fld>
            <a:endParaRPr lang="cs-CZ"/>
          </a:p>
        </p:txBody>
      </p:sp>
    </p:spTree>
    <p:extLst>
      <p:ext uri="{BB962C8B-B14F-4D97-AF65-F5344CB8AC3E}">
        <p14:creationId xmlns:p14="http://schemas.microsoft.com/office/powerpoint/2010/main" val="1980239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6E96EA-E9FC-4CED-800E-CD7D2F847C81}" type="slidenum">
              <a:rPr lang="cs-CZ" smtClean="0"/>
              <a:pPr>
                <a:defRPr/>
              </a:pPr>
              <a:t>1</a:t>
            </a:fld>
            <a:endParaRPr lang="cs-CZ"/>
          </a:p>
        </p:txBody>
      </p:sp>
    </p:spTree>
    <p:extLst>
      <p:ext uri="{BB962C8B-B14F-4D97-AF65-F5344CB8AC3E}">
        <p14:creationId xmlns:p14="http://schemas.microsoft.com/office/powerpoint/2010/main" val="60332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6E96EA-E9FC-4CED-800E-CD7D2F847C81}" type="slidenum">
              <a:rPr lang="cs-CZ" smtClean="0"/>
              <a:pPr>
                <a:defRPr/>
              </a:pPr>
              <a:t>2</a:t>
            </a:fld>
            <a:endParaRPr lang="cs-CZ"/>
          </a:p>
        </p:txBody>
      </p:sp>
    </p:spTree>
    <p:extLst>
      <p:ext uri="{BB962C8B-B14F-4D97-AF65-F5344CB8AC3E}">
        <p14:creationId xmlns:p14="http://schemas.microsoft.com/office/powerpoint/2010/main" val="244076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6E96EA-E9FC-4CED-800E-CD7D2F847C81}" type="slidenum">
              <a:rPr lang="cs-CZ" smtClean="0"/>
              <a:pPr>
                <a:defRPr/>
              </a:pPr>
              <a:t>3</a:t>
            </a:fld>
            <a:endParaRPr lang="cs-CZ"/>
          </a:p>
        </p:txBody>
      </p:sp>
    </p:spTree>
    <p:extLst>
      <p:ext uri="{BB962C8B-B14F-4D97-AF65-F5344CB8AC3E}">
        <p14:creationId xmlns:p14="http://schemas.microsoft.com/office/powerpoint/2010/main" val="244076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6E96EA-E9FC-4CED-800E-CD7D2F847C81}" type="slidenum">
              <a:rPr lang="cs-CZ" smtClean="0"/>
              <a:pPr>
                <a:defRPr/>
              </a:pPr>
              <a:t>5</a:t>
            </a:fld>
            <a:endParaRPr lang="cs-CZ"/>
          </a:p>
        </p:txBody>
      </p:sp>
    </p:spTree>
    <p:extLst>
      <p:ext uri="{BB962C8B-B14F-4D97-AF65-F5344CB8AC3E}">
        <p14:creationId xmlns:p14="http://schemas.microsoft.com/office/powerpoint/2010/main" val="244076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6E96EA-E9FC-4CED-800E-CD7D2F847C81}" type="slidenum">
              <a:rPr lang="cs-CZ" smtClean="0"/>
              <a:pPr>
                <a:defRPr/>
              </a:pPr>
              <a:t>12</a:t>
            </a:fld>
            <a:endParaRPr lang="cs-CZ"/>
          </a:p>
        </p:txBody>
      </p:sp>
    </p:spTree>
    <p:extLst>
      <p:ext uri="{BB962C8B-B14F-4D97-AF65-F5344CB8AC3E}">
        <p14:creationId xmlns:p14="http://schemas.microsoft.com/office/powerpoint/2010/main" val="182675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UL - text">
    <p:spTree>
      <p:nvGrpSpPr>
        <p:cNvPr id="1" name=""/>
        <p:cNvGrpSpPr/>
        <p:nvPr/>
      </p:nvGrpSpPr>
      <p:grpSpPr>
        <a:xfrm>
          <a:off x="0" y="0"/>
          <a:ext cx="0" cy="0"/>
          <a:chOff x="0" y="0"/>
          <a:chExt cx="0" cy="0"/>
        </a:xfrm>
      </p:grpSpPr>
      <p:sp>
        <p:nvSpPr>
          <p:cNvPr id="7" name="Nadpis 6"/>
          <p:cNvSpPr>
            <a:spLocks noGrp="1"/>
          </p:cNvSpPr>
          <p:nvPr>
            <p:ph type="title" hasCustomPrompt="1"/>
          </p:nvPr>
        </p:nvSpPr>
        <p:spPr>
          <a:xfrm>
            <a:off x="539552" y="908720"/>
            <a:ext cx="8064896" cy="720080"/>
          </a:xfrm>
        </p:spPr>
        <p:txBody>
          <a:bodyPr>
            <a:normAutofit/>
          </a:bodyPr>
          <a:lstStyle>
            <a:lvl1pPr>
              <a:defRPr sz="4000"/>
            </a:lvl1pPr>
          </a:lstStyle>
          <a:p>
            <a:r>
              <a:rPr lang="cs-CZ" dirty="0" smtClean="0"/>
              <a:t>Klepnutím vložíte nadpis</a:t>
            </a:r>
            <a:endParaRPr lang="cs-CZ" dirty="0"/>
          </a:p>
        </p:txBody>
      </p:sp>
      <p:sp>
        <p:nvSpPr>
          <p:cNvPr id="11" name="Zástupný symbol pro obsah 10"/>
          <p:cNvSpPr>
            <a:spLocks noGrp="1"/>
          </p:cNvSpPr>
          <p:nvPr>
            <p:ph sz="quarter" idx="10" hasCustomPrompt="1"/>
          </p:nvPr>
        </p:nvSpPr>
        <p:spPr>
          <a:xfrm>
            <a:off x="539750" y="1844824"/>
            <a:ext cx="8064500" cy="4392613"/>
          </a:xfrm>
        </p:spPr>
        <p:txBody>
          <a:bodyPr>
            <a:normAutofit/>
          </a:bodyPr>
          <a:lstStyle>
            <a:lvl1pPr>
              <a:buNone/>
              <a:defRPr sz="2800"/>
            </a:lvl1pPr>
          </a:lstStyle>
          <a:p>
            <a:pPr lvl="0"/>
            <a:r>
              <a:rPr lang="cs-CZ" dirty="0" smtClean="0"/>
              <a:t>Klepnutím vložíte text</a:t>
            </a:r>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76F8F9B-1931-4F52-AD9E-88EBCF6B3CE2}" type="datetimeFigureOut">
              <a:rPr lang="cs-CZ" smtClean="0"/>
              <a:pPr/>
              <a:t>04.10.2021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815A274-92B4-42A2-8855-12FC36CD99BC}"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F8F9B-1931-4F52-AD9E-88EBCF6B3CE2}" type="datetimeFigureOut">
              <a:rPr lang="cs-CZ" smtClean="0"/>
              <a:pPr/>
              <a:t>04.10.2021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5A274-92B4-42A2-8855-12FC36CD99BC}"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684" r:id="rId12"/>
    <p:sldLayoutId id="214748374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stag.tul.cz/"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adnan.ahmed.mazari@tul.cz" TargetMode="External"/><Relationship Id="rId4" Type="http://schemas.openxmlformats.org/officeDocument/2006/relationships/hyperlink" Target="https://elearning.tul.cz/"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45931" y="1484784"/>
            <a:ext cx="8890565" cy="1120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pPr fontAlgn="auto">
              <a:spcAft>
                <a:spcPts val="0"/>
              </a:spcAft>
              <a:defRPr/>
            </a:pPr>
            <a:r>
              <a:rPr lang="en-US" sz="2800" b="1" dirty="0" smtClean="0">
                <a:latin typeface="Times New Roman" pitchFamily="18" charset="0"/>
                <a:cs typeface="Times New Roman" pitchFamily="18" charset="0"/>
              </a:rPr>
              <a:t>Introduction Lecture</a:t>
            </a:r>
          </a:p>
        </p:txBody>
      </p:sp>
      <p:sp>
        <p:nvSpPr>
          <p:cNvPr id="6" name="Subtitle 2"/>
          <p:cNvSpPr txBox="1">
            <a:spLocks/>
          </p:cNvSpPr>
          <p:nvPr/>
        </p:nvSpPr>
        <p:spPr>
          <a:xfrm>
            <a:off x="145931" y="4941168"/>
            <a:ext cx="9001125" cy="115170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en-US" sz="2800" b="1" dirty="0" smtClean="0">
                <a:latin typeface="Times New Roman" pitchFamily="18" charset="0"/>
                <a:cs typeface="Times New Roman" pitchFamily="18" charset="0"/>
              </a:rPr>
              <a:t>Teacher</a:t>
            </a:r>
          </a:p>
          <a:p>
            <a:pPr marL="0" indent="0" algn="ctr" fontAlgn="auto">
              <a:spcAft>
                <a:spcPts val="0"/>
              </a:spcAft>
              <a:buNone/>
              <a:defRPr/>
            </a:pPr>
            <a:r>
              <a:rPr lang="en-US" sz="2800" dirty="0" err="1" smtClean="0">
                <a:latin typeface="Times New Roman" pitchFamily="18" charset="0"/>
                <a:cs typeface="Times New Roman" pitchFamily="18" charset="0"/>
              </a:rPr>
              <a:t>Ing</a:t>
            </a:r>
            <a:r>
              <a:rPr lang="en-US" sz="2800" dirty="0" smtClean="0">
                <a:latin typeface="Times New Roman" pitchFamily="18" charset="0"/>
                <a:cs typeface="Times New Roman" pitchFamily="18" charset="0"/>
              </a:rPr>
              <a:t>. Adnan </a:t>
            </a:r>
            <a:r>
              <a:rPr lang="en-US" sz="2800" dirty="0" err="1" smtClean="0">
                <a:latin typeface="Times New Roman" pitchFamily="18" charset="0"/>
                <a:cs typeface="Times New Roman" pitchFamily="18" charset="0"/>
              </a:rPr>
              <a:t>Mazari</a:t>
            </a:r>
            <a:r>
              <a:rPr lang="en-US" sz="2800" dirty="0" smtClean="0">
                <a:latin typeface="Times New Roman" pitchFamily="18" charset="0"/>
                <a:cs typeface="Times New Roman" pitchFamily="18" charset="0"/>
              </a:rPr>
              <a:t>, Ph.D.</a:t>
            </a:r>
            <a:endParaRPr lang="en-US" dirty="0" smtClean="0">
              <a:latin typeface="Times New Roman" pitchFamily="18" charset="0"/>
              <a:cs typeface="Times New Roman" pitchFamily="18" charset="0"/>
            </a:endParaRPr>
          </a:p>
          <a:p>
            <a:pPr fontAlgn="auto">
              <a:spcAft>
                <a:spcPts val="0"/>
              </a:spcAft>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13488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00025" y="168359"/>
            <a:ext cx="8229600" cy="518876"/>
          </a:xfrm>
        </p:spPr>
        <p:txBody>
          <a:bodyPr>
            <a:normAutofit fontScale="90000"/>
          </a:bodyPr>
          <a:lstStyle/>
          <a:p>
            <a:pPr lvl="0"/>
            <a:r>
              <a:rPr lang="en-US" dirty="0">
                <a:latin typeface="Times New Roman" pitchFamily="18" charset="0"/>
                <a:cs typeface="Times New Roman" pitchFamily="18" charset="0"/>
              </a:rPr>
              <a:t>Textile Production Flow</a:t>
            </a:r>
          </a:p>
        </p:txBody>
      </p:sp>
      <p:sp>
        <p:nvSpPr>
          <p:cNvPr id="3" name="Content Placeholder 2"/>
          <p:cNvSpPr txBox="1">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7298" y="687235"/>
            <a:ext cx="8449403" cy="5483528"/>
          </a:xfrm>
          <a:prstGeom prst="rect">
            <a:avLst/>
          </a:prstGeom>
          <a:noFill/>
          <a:ln>
            <a:noFill/>
          </a:ln>
        </p:spPr>
      </p:pic>
    </p:spTree>
    <p:extLst>
      <p:ext uri="{BB962C8B-B14F-4D97-AF65-F5344CB8AC3E}">
        <p14:creationId xmlns:p14="http://schemas.microsoft.com/office/powerpoint/2010/main" val="266592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 6.10.2021</a:t>
            </a:r>
            <a:endParaRPr lang="en-US" dirty="0"/>
          </a:p>
        </p:txBody>
      </p:sp>
      <p:sp>
        <p:nvSpPr>
          <p:cNvPr id="3" name="Content Placeholder 2"/>
          <p:cNvSpPr>
            <a:spLocks noGrp="1"/>
          </p:cNvSpPr>
          <p:nvPr>
            <p:ph idx="1"/>
          </p:nvPr>
        </p:nvSpPr>
        <p:spPr/>
        <p:txBody>
          <a:bodyPr/>
          <a:lstStyle/>
          <a:p>
            <a:r>
              <a:rPr lang="en-US" dirty="0" smtClean="0"/>
              <a:t>There will be NO exercise lesson</a:t>
            </a:r>
          </a:p>
          <a:p>
            <a:r>
              <a:rPr lang="en-US" dirty="0" smtClean="0"/>
              <a:t> </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634" t="42397" r="44102" b="33184"/>
          <a:stretch/>
        </p:blipFill>
        <p:spPr bwMode="auto">
          <a:xfrm>
            <a:off x="251520" y="3080072"/>
            <a:ext cx="848855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quot;No&quot; Symbol 3"/>
          <p:cNvSpPr/>
          <p:nvPr/>
        </p:nvSpPr>
        <p:spPr>
          <a:xfrm>
            <a:off x="3264515" y="4596060"/>
            <a:ext cx="504056" cy="450050"/>
          </a:xfrm>
          <a:prstGeom prst="noSmoking">
            <a:avLst>
              <a:gd name="adj" fmla="val 718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quot;No&quot; Symbol 6"/>
          <p:cNvSpPr/>
          <p:nvPr/>
        </p:nvSpPr>
        <p:spPr>
          <a:xfrm>
            <a:off x="5292080" y="4596060"/>
            <a:ext cx="504056" cy="450050"/>
          </a:xfrm>
          <a:prstGeom prst="noSmoking">
            <a:avLst>
              <a:gd name="adj" fmla="val 718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ight Arrow 4"/>
          <p:cNvSpPr/>
          <p:nvPr/>
        </p:nvSpPr>
        <p:spPr>
          <a:xfrm>
            <a:off x="2411760" y="4596060"/>
            <a:ext cx="720080" cy="45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99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https://img.clipartxtras.com/6ab3ff6f5fa06bb2b3a3f3ffe8fe5f8d_thank-you-images-pictures-photos-wallpapers-quotes-page-13-thank-you-in-different-languages-clipart_948-47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692696"/>
            <a:ext cx="902970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36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1499" y="928000"/>
            <a:ext cx="9023560" cy="5416868"/>
          </a:xfrm>
          <a:prstGeom prst="rect">
            <a:avLst/>
          </a:prstGeom>
          <a:noFill/>
        </p:spPr>
        <p:txBody>
          <a:bodyPr wrap="none" rtlCol="0">
            <a:spAutoFit/>
          </a:bodyPr>
          <a:lstStyle/>
          <a:p>
            <a:pPr algn="just"/>
            <a:r>
              <a:rPr lang="en-US" sz="2800" b="1" dirty="0" smtClean="0"/>
              <a:t>My Profile</a:t>
            </a:r>
          </a:p>
          <a:p>
            <a:pPr algn="just"/>
            <a:r>
              <a:rPr lang="en-US" dirty="0" smtClean="0"/>
              <a:t>Bachelor: Textile Engineering ( specialization in Clothing)</a:t>
            </a:r>
          </a:p>
          <a:p>
            <a:pPr algn="just"/>
            <a:r>
              <a:rPr lang="en-US" dirty="0" smtClean="0"/>
              <a:t>Master: Textile and material Engineering ( specialization in non woven and Clothing)</a:t>
            </a:r>
          </a:p>
          <a:p>
            <a:pPr algn="just"/>
            <a:r>
              <a:rPr lang="en-US" dirty="0" smtClean="0"/>
              <a:t> Ph.D.: Textile Engineering( specialization in clothing comfort, productivity and sewing process)</a:t>
            </a:r>
          </a:p>
          <a:p>
            <a:pPr algn="just"/>
            <a:endParaRPr lang="en-US" dirty="0"/>
          </a:p>
          <a:p>
            <a:pPr algn="just"/>
            <a:r>
              <a:rPr lang="en-US" dirty="0" smtClean="0"/>
              <a:t>Working experience in Clothing and sewing department, focus on technical clothing,</a:t>
            </a:r>
          </a:p>
          <a:p>
            <a:pPr algn="just"/>
            <a:r>
              <a:rPr lang="en-US" dirty="0" smtClean="0"/>
              <a:t> car seats and sewing improvement.</a:t>
            </a:r>
          </a:p>
          <a:p>
            <a:pPr algn="just"/>
            <a:r>
              <a:rPr lang="en-US" sz="2400" b="1" dirty="0" smtClean="0"/>
              <a:t>Teaching:</a:t>
            </a:r>
          </a:p>
          <a:p>
            <a:pPr algn="just"/>
            <a:r>
              <a:rPr lang="en-US" dirty="0" smtClean="0"/>
              <a:t>Subjects related to Clothing, comfort, or garment machinery</a:t>
            </a:r>
            <a:endParaRPr lang="cs-CZ" dirty="0" smtClean="0"/>
          </a:p>
          <a:p>
            <a:pPr algn="just"/>
            <a:endParaRPr lang="en-US" dirty="0" smtClean="0"/>
          </a:p>
          <a:p>
            <a:pPr algn="just"/>
            <a:r>
              <a:rPr lang="en-US" sz="2400" b="1" dirty="0" smtClean="0"/>
              <a:t>Research:</a:t>
            </a:r>
          </a:p>
          <a:p>
            <a:pPr algn="just"/>
            <a:r>
              <a:rPr lang="en-US" dirty="0" smtClean="0"/>
              <a:t>Published multiple research articles and supervise </a:t>
            </a:r>
          </a:p>
          <a:p>
            <a:pPr algn="just"/>
            <a:r>
              <a:rPr lang="en-US" dirty="0" smtClean="0"/>
              <a:t>4 PhD students,</a:t>
            </a:r>
          </a:p>
          <a:p>
            <a:pPr algn="just"/>
            <a:r>
              <a:rPr lang="en-US" dirty="0" smtClean="0"/>
              <a:t>2 Master and </a:t>
            </a:r>
          </a:p>
          <a:p>
            <a:pPr algn="just"/>
            <a:r>
              <a:rPr lang="en-US" dirty="0" smtClean="0"/>
              <a:t>2 bachelor students</a:t>
            </a:r>
          </a:p>
          <a:p>
            <a:pPr algn="just"/>
            <a:r>
              <a:rPr lang="en-US" dirty="0" smtClean="0"/>
              <a:t>Internship students.</a:t>
            </a:r>
          </a:p>
          <a:p>
            <a:pPr algn="just"/>
            <a:endParaRPr lang="en-US" dirty="0" smtClean="0"/>
          </a:p>
          <a:p>
            <a:r>
              <a:rPr lang="en-US" dirty="0" smtClean="0"/>
              <a:t> </a:t>
            </a:r>
            <a:endParaRPr lang="en-US" dirty="0"/>
          </a:p>
        </p:txBody>
      </p:sp>
    </p:spTree>
    <p:extLst>
      <p:ext uri="{BB962C8B-B14F-4D97-AF65-F5344CB8AC3E}">
        <p14:creationId xmlns:p14="http://schemas.microsoft.com/office/powerpoint/2010/main" val="3752024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928992" cy="7017306"/>
          </a:xfrm>
          <a:prstGeom prst="rect">
            <a:avLst/>
          </a:prstGeom>
        </p:spPr>
        <p:txBody>
          <a:bodyPr wrap="square">
            <a:spAutoFit/>
          </a:bodyPr>
          <a:lstStyle/>
          <a:p>
            <a:r>
              <a:rPr lang="en-US" sz="1200" b="1" dirty="0" smtClean="0"/>
              <a:t>Objectives</a:t>
            </a:r>
            <a:endParaRPr lang="en-US" sz="1200" dirty="0"/>
          </a:p>
          <a:p>
            <a:r>
              <a:rPr lang="en-US" sz="1200" dirty="0"/>
              <a:t>The main aim of this course is to give overview about Clothing technology and Clothing production. The subject areas are mentioned: textile technology, Clothing technology and Clothing production and equipment in clothing production. The course will include overall knowledge of the garment production. The course will be taught in English. Students will also enhance their terminology.</a:t>
            </a:r>
          </a:p>
          <a:p>
            <a:r>
              <a:rPr lang="en-GB" sz="1200" b="1" dirty="0"/>
              <a:t>Credit Exam:</a:t>
            </a:r>
            <a:endParaRPr lang="en-US" sz="1200" dirty="0"/>
          </a:p>
          <a:p>
            <a:r>
              <a:rPr lang="en-GB" sz="1200" b="1" dirty="0"/>
              <a:t> </a:t>
            </a:r>
            <a:r>
              <a:rPr lang="en-GB" sz="1200" b="1" dirty="0" smtClean="0">
                <a:solidFill>
                  <a:srgbClr val="FF0000"/>
                </a:solidFill>
              </a:rPr>
              <a:t>Submission of all exercise</a:t>
            </a:r>
            <a:r>
              <a:rPr lang="en-GB" sz="1200" b="1" dirty="0">
                <a:solidFill>
                  <a:srgbClr val="FF0000"/>
                </a:solidFill>
              </a:rPr>
              <a:t>.</a:t>
            </a:r>
            <a:r>
              <a:rPr lang="en-GB" sz="1200" dirty="0">
                <a:solidFill>
                  <a:srgbClr val="FF0000"/>
                </a:solidFill>
              </a:rPr>
              <a:t> </a:t>
            </a:r>
            <a:r>
              <a:rPr lang="en-GB" sz="1200" dirty="0"/>
              <a:t>There will be task every practical lesson for students.</a:t>
            </a:r>
            <a:endParaRPr lang="en-US" sz="1200" dirty="0"/>
          </a:p>
          <a:p>
            <a:r>
              <a:rPr lang="en-GB" sz="1200" b="1" dirty="0"/>
              <a:t>Examination: </a:t>
            </a:r>
            <a:endParaRPr lang="en-US" sz="1200" dirty="0"/>
          </a:p>
          <a:p>
            <a:r>
              <a:rPr lang="en-GB" sz="1200" dirty="0"/>
              <a:t>Written report + verbal</a:t>
            </a:r>
            <a:endParaRPr lang="en-US" sz="1200" dirty="0"/>
          </a:p>
          <a:p>
            <a:r>
              <a:rPr lang="en-US" sz="1200" b="1" u="sng" dirty="0"/>
              <a:t>Content</a:t>
            </a:r>
            <a:endParaRPr lang="en-US" sz="1200" dirty="0"/>
          </a:p>
          <a:p>
            <a:r>
              <a:rPr lang="en-US" sz="1200" dirty="0"/>
              <a:t>Lectures:</a:t>
            </a:r>
            <a:br>
              <a:rPr lang="en-US" sz="1200" dirty="0"/>
            </a:br>
            <a:r>
              <a:rPr lang="en-US" sz="1200" dirty="0"/>
              <a:t>1. Introduction. Importance, history and function of the garment</a:t>
            </a:r>
            <a:br>
              <a:rPr lang="en-US" sz="1200" dirty="0"/>
            </a:br>
            <a:r>
              <a:rPr lang="en-US" sz="1200" dirty="0"/>
              <a:t>2. Basic knowledge of production technology. (Spinning, weaving, knitting processing into garment production)</a:t>
            </a:r>
            <a:br>
              <a:rPr lang="en-US" sz="1200" dirty="0"/>
            </a:br>
            <a:r>
              <a:rPr lang="en-US" sz="1200" dirty="0"/>
              <a:t>3. Flow chart of production processes in the clothing industry. (From Fabric to Clothing)</a:t>
            </a:r>
            <a:br>
              <a:rPr lang="en-US" sz="1200" dirty="0"/>
            </a:br>
            <a:r>
              <a:rPr lang="en-US" sz="1200" dirty="0"/>
              <a:t>4. Spreading and cutting process in garment production.</a:t>
            </a:r>
            <a:br>
              <a:rPr lang="en-US" sz="1200" dirty="0"/>
            </a:br>
            <a:r>
              <a:rPr lang="en-US" sz="1200" dirty="0"/>
              <a:t>5. Design of clothing and comfort of clothing.</a:t>
            </a:r>
            <a:br>
              <a:rPr lang="en-US" sz="1200" dirty="0"/>
            </a:br>
            <a:r>
              <a:rPr lang="en-US" sz="1200" dirty="0"/>
              <a:t>Sewing processes. Basic principles and analysis of stitching. Sewing machine parts, types of sewing machines. Unconventional bonding: gluing, welding, riveting and ultrasonic welding.</a:t>
            </a:r>
            <a:br>
              <a:rPr lang="en-US" sz="1200" dirty="0"/>
            </a:br>
            <a:r>
              <a:rPr lang="en-US" sz="1200" dirty="0"/>
              <a:t>7. Application of advanced production systems in clothing manufacturing technology.</a:t>
            </a:r>
            <a:br>
              <a:rPr lang="en-US" sz="1200" dirty="0"/>
            </a:br>
            <a:r>
              <a:rPr lang="en-US" sz="1200" dirty="0"/>
              <a:t>8. Shaping process; Ironing and shaping of clothing materials. Types of irons, presses and ironing mannequins.</a:t>
            </a:r>
            <a:br>
              <a:rPr lang="en-US" sz="1200" dirty="0"/>
            </a:br>
            <a:r>
              <a:rPr lang="en-US" sz="1200" dirty="0"/>
              <a:t/>
            </a:r>
            <a:br>
              <a:rPr lang="en-US" sz="1200" dirty="0"/>
            </a:br>
            <a:r>
              <a:rPr lang="en-US" sz="1200" dirty="0"/>
              <a:t>Exercises:</a:t>
            </a:r>
            <a:br>
              <a:rPr lang="en-US" sz="1200" dirty="0"/>
            </a:br>
            <a:r>
              <a:rPr lang="en-US" sz="1200" dirty="0"/>
              <a:t>1. Clothing materials. Features of clothing materials. Types of garment materials. Special materials. Sewing threads, their types, properties and parameters.</a:t>
            </a:r>
            <a:br>
              <a:rPr lang="en-US" sz="1200" dirty="0"/>
            </a:br>
            <a:r>
              <a:rPr lang="en-US" sz="1200" dirty="0"/>
              <a:t>2. Cutting and marker making efficiency.</a:t>
            </a:r>
            <a:br>
              <a:rPr lang="en-US" sz="1200" dirty="0"/>
            </a:br>
            <a:r>
              <a:rPr lang="en-US" sz="1200" dirty="0"/>
              <a:t>3. Consumption of material and calculation of costs for the creation of clothing.</a:t>
            </a:r>
            <a:br>
              <a:rPr lang="en-US" sz="1200" dirty="0"/>
            </a:br>
            <a:r>
              <a:rPr lang="en-US" sz="1200" dirty="0"/>
              <a:t>4. Evaluation of fabric parameters.</a:t>
            </a:r>
            <a:br>
              <a:rPr lang="en-US" sz="1200" dirty="0"/>
            </a:br>
            <a:r>
              <a:rPr lang="en-US" sz="1200" dirty="0"/>
              <a:t>5. Theoretical calculation of fabric </a:t>
            </a:r>
            <a:r>
              <a:rPr lang="en-US" sz="1200" dirty="0" err="1"/>
              <a:t>costings</a:t>
            </a:r>
            <a:r>
              <a:rPr lang="en-US" sz="1200" dirty="0"/>
              <a:t>.</a:t>
            </a:r>
            <a:br>
              <a:rPr lang="en-US" sz="1200" dirty="0"/>
            </a:br>
            <a:r>
              <a:rPr lang="en-US" sz="1200" dirty="0"/>
              <a:t>6. Economical calculation of clothing production.</a:t>
            </a:r>
            <a:br>
              <a:rPr lang="en-US" sz="1200" dirty="0"/>
            </a:br>
            <a:r>
              <a:rPr lang="en-US" sz="1200" dirty="0"/>
              <a:t>7. Sewing threads, yarn consumption calculations and seam strength.</a:t>
            </a:r>
            <a:br>
              <a:rPr lang="en-US" sz="1200" dirty="0"/>
            </a:br>
            <a:r>
              <a:rPr lang="en-US" sz="1200" dirty="0"/>
              <a:t>8. Economic aspects of clothing. The amount of material, time requirement and cost of producing clothing.</a:t>
            </a:r>
            <a:br>
              <a:rPr lang="en-US" sz="1200" dirty="0"/>
            </a:br>
            <a:r>
              <a:rPr lang="en-US" sz="1200" dirty="0"/>
              <a:t>9. Stitches, ISO standards, basic principles of stitching. ISO standards, apparel in apparel.</a:t>
            </a:r>
            <a:br>
              <a:rPr lang="en-US" sz="1200" dirty="0"/>
            </a:br>
            <a:r>
              <a:rPr lang="en-US" sz="1200" dirty="0"/>
              <a:t>10. Unconventional ways of joining.</a:t>
            </a:r>
            <a:br>
              <a:rPr lang="en-US" sz="1200" dirty="0"/>
            </a:br>
            <a:r>
              <a:rPr lang="en-US" sz="1200" dirty="0"/>
              <a:t>11. Use of thermo camera and high-speed camera for evaluation of sewing processes.</a:t>
            </a:r>
            <a:br>
              <a:rPr lang="en-US" sz="1200" dirty="0"/>
            </a:br>
            <a:r>
              <a:rPr lang="en-US" sz="1200" dirty="0"/>
              <a:t>12. Using Microsoft Excel in the clothing industry. (practical examples)</a:t>
            </a:r>
            <a:br>
              <a:rPr lang="en-US" sz="1200" dirty="0"/>
            </a:br>
            <a:r>
              <a:rPr lang="en-US" sz="1200" dirty="0"/>
              <a:t>13. Writing reports on garment production. (practical examples)</a:t>
            </a:r>
            <a:br>
              <a:rPr lang="en-US" sz="1200" dirty="0"/>
            </a:br>
            <a:r>
              <a:rPr lang="en-US" sz="1200" dirty="0"/>
              <a:t>14. Discussion on professional topics for oral presentation of semester paper.</a:t>
            </a:r>
            <a:br>
              <a:rPr lang="en-US" sz="1200" dirty="0"/>
            </a:br>
            <a:endParaRPr lang="en-US" dirty="0"/>
          </a:p>
        </p:txBody>
      </p:sp>
    </p:spTree>
    <p:extLst>
      <p:ext uri="{BB962C8B-B14F-4D97-AF65-F5344CB8AC3E}">
        <p14:creationId xmlns:p14="http://schemas.microsoft.com/office/powerpoint/2010/main" val="126433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lessons</a:t>
            </a:r>
            <a:endParaRPr lang="en-US" dirty="0"/>
          </a:p>
        </p:txBody>
      </p:sp>
      <p:sp>
        <p:nvSpPr>
          <p:cNvPr id="3" name="Content Placeholder 2"/>
          <p:cNvSpPr>
            <a:spLocks noGrp="1"/>
          </p:cNvSpPr>
          <p:nvPr>
            <p:ph sz="quarter" idx="10"/>
          </p:nvPr>
        </p:nvSpPr>
        <p:spPr/>
        <p:txBody>
          <a:bodyPr>
            <a:normAutofit/>
          </a:bodyPr>
          <a:lstStyle/>
          <a:p>
            <a:pPr marL="457200" indent="-457200">
              <a:buFont typeface="Arial" panose="020B0604020202020204" pitchFamily="34" charset="0"/>
              <a:buChar char="•"/>
            </a:pPr>
            <a:r>
              <a:rPr lang="en-US" dirty="0" smtClean="0"/>
              <a:t>The focus of exercises will be COSTING of garments and productivity.</a:t>
            </a:r>
          </a:p>
          <a:p>
            <a:pPr marL="457200" indent="-457200">
              <a:buFont typeface="Arial" panose="020B0604020202020204" pitchFamily="34" charset="0"/>
              <a:buChar char="•"/>
            </a:pPr>
            <a:r>
              <a:rPr lang="en-US" dirty="0" smtClean="0"/>
              <a:t>Exercises will also be uploaded to E-learning.</a:t>
            </a:r>
          </a:p>
        </p:txBody>
      </p:sp>
    </p:spTree>
    <p:extLst>
      <p:ext uri="{BB962C8B-B14F-4D97-AF65-F5344CB8AC3E}">
        <p14:creationId xmlns:p14="http://schemas.microsoft.com/office/powerpoint/2010/main" val="3854750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5007" y="693277"/>
            <a:ext cx="892899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USE following link to see details about the subject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www.stag.tul.cz</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The lectures will be uploaded on the E-learning system</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dirty="0" smtClean="0">
                <a:latin typeface="Arial" pitchFamily="34" charset="0"/>
                <a:cs typeface="Times New Roman" pitchFamily="18" charset="0"/>
              </a:rPr>
              <a:t>AJC/2021</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https://elearning.tul.cz/</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In case of any questions, contact me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adnan.ahmed.mazari@tul.cz</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Or  Call office phone 3677</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The office is located on the right side of building L, 4rth floor</a:t>
            </a:r>
            <a:r>
              <a:rPr kumimoji="0" lang="en-US" sz="2800" b="0" i="0" u="none" strike="noStrike" cap="none" normalizeH="0" dirty="0" smtClean="0">
                <a:ln>
                  <a:noFill/>
                </a:ln>
                <a:solidFill>
                  <a:schemeClr val="tx1"/>
                </a:solidFill>
                <a:effectLst/>
                <a:ea typeface="Calibri" pitchFamily="34" charset="0"/>
                <a:cs typeface="Times New Roman" pitchFamily="18" charset="0"/>
              </a:rPr>
              <a:t> next to the lift.</a:t>
            </a:r>
          </a:p>
          <a:p>
            <a:pPr marL="0" marR="0" lvl="0" indent="0" algn="ctr" defTabSz="914400" rtl="0" eaLnBrk="0" fontAlgn="base" latinLnBrk="0" hangingPunct="0">
              <a:lnSpc>
                <a:spcPct val="100000"/>
              </a:lnSpc>
              <a:spcBef>
                <a:spcPct val="0"/>
              </a:spcBef>
              <a:spcAft>
                <a:spcPct val="0"/>
              </a:spcAft>
              <a:buClrTx/>
              <a:buSzTx/>
              <a:buFontTx/>
              <a:buNone/>
              <a:tabLst/>
            </a:pPr>
            <a:endParaRPr lang="en-US" sz="2800" baseline="0" dirty="0">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4331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The Final exam will be completely ONLINE and OPENBOOK, you can keep all notes, slides or even use internet. </a:t>
            </a:r>
          </a:p>
          <a:p>
            <a:pPr marL="457200" indent="-457200">
              <a:buFont typeface="Arial" panose="020B0604020202020204" pitchFamily="34" charset="0"/>
              <a:buChar char="•"/>
            </a:pPr>
            <a:r>
              <a:rPr lang="en-US" dirty="0"/>
              <a:t>Still many fail the exam, please attend my lesson, just from reading presentation you will not be able to get highest grades.</a:t>
            </a:r>
          </a:p>
          <a:p>
            <a:endParaRPr lang="en-US" dirty="0"/>
          </a:p>
        </p:txBody>
      </p:sp>
    </p:spTree>
    <p:extLst>
      <p:ext uri="{BB962C8B-B14F-4D97-AF65-F5344CB8AC3E}">
        <p14:creationId xmlns:p14="http://schemas.microsoft.com/office/powerpoint/2010/main" val="369668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60848"/>
            <a:ext cx="8064896" cy="720080"/>
          </a:xfrm>
        </p:spPr>
        <p:txBody>
          <a:bodyPr>
            <a:normAutofit fontScale="90000"/>
          </a:bodyPr>
          <a:lstStyle/>
          <a:p>
            <a:r>
              <a:rPr lang="en-US" b="1" dirty="0" smtClean="0"/>
              <a:t>Lessons &amp; Exercises to be finished before Christmas</a:t>
            </a:r>
            <a:r>
              <a:rPr lang="en-US" dirty="0" smtClean="0"/>
              <a:t/>
            </a:r>
            <a:br>
              <a:rPr lang="en-US" dirty="0" smtClean="0"/>
            </a:br>
            <a:r>
              <a:rPr lang="en-US" dirty="0" smtClean="0"/>
              <a:t>27.12.2021</a:t>
            </a:r>
            <a:br>
              <a:rPr lang="en-US" dirty="0" smtClean="0"/>
            </a:br>
            <a:r>
              <a:rPr lang="en-US" dirty="0" smtClean="0"/>
              <a:t>Credit Exam Physical </a:t>
            </a:r>
            <a:br>
              <a:rPr lang="en-US" dirty="0" smtClean="0"/>
            </a:br>
            <a:r>
              <a:rPr lang="en-US" dirty="0" smtClean="0"/>
              <a:t>11.1.2022</a:t>
            </a:r>
            <a:r>
              <a:rPr lang="en-US" smtClean="0"/>
              <a:t/>
            </a:r>
            <a:br>
              <a:rPr lang="en-US" smtClean="0"/>
            </a:br>
            <a:r>
              <a:rPr lang="en-US" smtClean="0"/>
              <a:t>Final exam ONLINE</a:t>
            </a:r>
            <a:br>
              <a:rPr lang="en-US" smtClean="0"/>
            </a:br>
            <a:r>
              <a:rPr lang="en-US" smtClean="0"/>
              <a:t>13.1.2022</a:t>
            </a:r>
            <a:endParaRPr lang="en-US" dirty="0"/>
          </a:p>
        </p:txBody>
      </p:sp>
    </p:spTree>
    <p:extLst>
      <p:ext uri="{BB962C8B-B14F-4D97-AF65-F5344CB8AC3E}">
        <p14:creationId xmlns:p14="http://schemas.microsoft.com/office/powerpoint/2010/main" val="272028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know about textile</a:t>
            </a:r>
            <a:endParaRPr lang="en-US" dirty="0"/>
          </a:p>
        </p:txBody>
      </p:sp>
      <p:sp>
        <p:nvSpPr>
          <p:cNvPr id="3" name="Content Placeholder 2"/>
          <p:cNvSpPr>
            <a:spLocks noGrp="1"/>
          </p:cNvSpPr>
          <p:nvPr>
            <p:ph sz="quarter" idx="10"/>
          </p:nvPr>
        </p:nvSpPr>
        <p:spPr/>
        <p:txBody>
          <a:bodyPr/>
          <a:lstStyle/>
          <a:p>
            <a:r>
              <a:rPr lang="en-US" dirty="0" smtClean="0"/>
              <a:t>Which textile material you know?</a:t>
            </a:r>
          </a:p>
          <a:p>
            <a:endParaRPr lang="en-US" dirty="0"/>
          </a:p>
          <a:p>
            <a:r>
              <a:rPr lang="en-US" dirty="0" smtClean="0"/>
              <a:t>Fiber?</a:t>
            </a:r>
          </a:p>
          <a:p>
            <a:r>
              <a:rPr lang="en-US" dirty="0" smtClean="0"/>
              <a:t>Yarn?</a:t>
            </a:r>
          </a:p>
          <a:p>
            <a:r>
              <a:rPr lang="en-US" dirty="0" smtClean="0"/>
              <a:t>Thread?</a:t>
            </a:r>
          </a:p>
          <a:p>
            <a:endParaRPr lang="en-US" dirty="0" smtClean="0"/>
          </a:p>
        </p:txBody>
      </p:sp>
    </p:spTree>
    <p:extLst>
      <p:ext uri="{BB962C8B-B14F-4D97-AF65-F5344CB8AC3E}">
        <p14:creationId xmlns:p14="http://schemas.microsoft.com/office/powerpoint/2010/main" val="2498154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228600" y="228600"/>
            <a:ext cx="8229600" cy="2619371"/>
          </a:xfrm>
          <a:prstGeom prst="rect">
            <a:avLst/>
          </a:prstGeom>
          <a:noFill/>
          <a:ln>
            <a:noFill/>
          </a:ln>
        </p:spPr>
        <p:txBody>
          <a:bodyPr vert="horz" wrap="square" lIns="91440" tIns="45720" rIns="91440" bIns="45720" anchor="t" anchorCtr="0" compatLnSpc="1"/>
          <a:lstStyle/>
          <a:p>
            <a:pPr marL="274320" marR="0" lvl="0" indent="-274320" algn="l" defTabSz="914400" rtl="0" fontAlgn="auto" hangingPunct="1">
              <a:lnSpc>
                <a:spcPct val="100000"/>
              </a:lnSpc>
              <a:spcBef>
                <a:spcPts val="600"/>
              </a:spcBef>
              <a:spcAft>
                <a:spcPts val="0"/>
              </a:spcAft>
              <a:buClr>
                <a:srgbClr val="0BD0D9"/>
              </a:buClr>
              <a:buSzPct val="95000"/>
              <a:buFont typeface="Wingdings 2"/>
              <a:buChar char=""/>
              <a:tabLst/>
              <a:defRPr sz="1800" b="0" i="0" u="none" strike="noStrike" kern="0" cap="none" spc="0" baseline="0">
                <a:solidFill>
                  <a:srgbClr val="000000"/>
                </a:solidFill>
                <a:uFillTx/>
              </a:defRPr>
            </a:pPr>
            <a:r>
              <a:rPr lang="en-GB" sz="2600" b="0" i="0" u="none" strike="noStrike" kern="1200" cap="none" spc="0" baseline="0" dirty="0">
                <a:solidFill>
                  <a:srgbClr val="000000"/>
                </a:solidFill>
                <a:uFillTx/>
                <a:latin typeface="Constantia"/>
              </a:rPr>
              <a:t>A fibre is a material which is several hundred times as long as its </a:t>
            </a:r>
            <a:r>
              <a:rPr lang="en-GB" sz="2600" b="0" i="0" u="none" strike="noStrike" kern="1200" cap="none" spc="0" baseline="0" dirty="0" smtClean="0">
                <a:solidFill>
                  <a:srgbClr val="000000"/>
                </a:solidFill>
                <a:uFillTx/>
                <a:latin typeface="Constantia"/>
              </a:rPr>
              <a:t>thickness.</a:t>
            </a:r>
            <a:r>
              <a:rPr lang="en-GB" sz="2600" b="0" i="0" u="none" strike="noStrike" kern="1200" cap="none" spc="0" baseline="0" dirty="0">
                <a:solidFill>
                  <a:srgbClr val="000000"/>
                </a:solidFill>
                <a:uFillTx/>
                <a:latin typeface="Constantia"/>
              </a:rPr>
              <a:t/>
            </a:r>
            <a:br>
              <a:rPr lang="en-GB" sz="2600" b="0" i="0" u="none" strike="noStrike" kern="1200" cap="none" spc="0" baseline="0" dirty="0">
                <a:solidFill>
                  <a:srgbClr val="000000"/>
                </a:solidFill>
                <a:uFillTx/>
                <a:latin typeface="Constantia"/>
              </a:rPr>
            </a:br>
            <a:endParaRPr lang="en-US" sz="2600" b="0" i="0" u="none" strike="noStrike" kern="1200" cap="none" spc="0" baseline="0" dirty="0">
              <a:solidFill>
                <a:srgbClr val="000000"/>
              </a:solidFill>
              <a:uFillTx/>
              <a:latin typeface="Constantia"/>
            </a:endParaRPr>
          </a:p>
        </p:txBody>
      </p:sp>
      <p:pic>
        <p:nvPicPr>
          <p:cNvPr id="3" name="Content Placeholder 2"/>
          <p:cNvPicPr>
            <a:picLocks noGrp="1" noChangeAspect="1"/>
          </p:cNvPicPr>
          <p:nvPr>
            <p:ph idx="1"/>
          </p:nvPr>
        </p:nvPicPr>
        <p:blipFill>
          <a:blip r:embed="rId2"/>
          <a:srcRect l="28706" t="5179" r="18203" b="3640"/>
          <a:stretch>
            <a:fillRect/>
          </a:stretch>
        </p:blipFill>
        <p:spPr>
          <a:xfrm>
            <a:off x="491316" y="1586548"/>
            <a:ext cx="8297841" cy="4585651"/>
          </a:xfrm>
        </p:spPr>
      </p:pic>
    </p:spTree>
    <p:extLst>
      <p:ext uri="{BB962C8B-B14F-4D97-AF65-F5344CB8AC3E}">
        <p14:creationId xmlns:p14="http://schemas.microsoft.com/office/powerpoint/2010/main" val="76147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t-prezentace-en">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UL">
      <a:majorFont>
        <a:latin typeface="Myriad Pro"/>
        <a:ea typeface=""/>
        <a:cs typeface=""/>
      </a:majorFont>
      <a:minorFont>
        <a:latin typeface="Myriad Pro"/>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12172</TotalTime>
  <Words>385</Words>
  <Application>Microsoft Office PowerPoint</Application>
  <PresentationFormat>On-screen Show (4:3)</PresentationFormat>
  <Paragraphs>61</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ft-prezentace-en</vt:lpstr>
      <vt:lpstr>PowerPoint Presentation</vt:lpstr>
      <vt:lpstr>PowerPoint Presentation</vt:lpstr>
      <vt:lpstr>PowerPoint Presentation</vt:lpstr>
      <vt:lpstr>Practical lessons</vt:lpstr>
      <vt:lpstr>PowerPoint Presentation</vt:lpstr>
      <vt:lpstr>Exam</vt:lpstr>
      <vt:lpstr>Lessons &amp; Exercises to be finished before Christmas 27.12.2021 Credit Exam Physical  11.1.2022 Final exam ONLINE 13.1.2022</vt:lpstr>
      <vt:lpstr>What you know about textile</vt:lpstr>
      <vt:lpstr>PowerPoint Presentation</vt:lpstr>
      <vt:lpstr>Textile Production Flow</vt:lpstr>
      <vt:lpstr>TOMORROW 6.10.2021</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Maroš</dc:creator>
  <cp:keywords>TUL</cp:keywords>
  <cp:lastModifiedBy>Adnan Mazari</cp:lastModifiedBy>
  <cp:revision>476</cp:revision>
  <dcterms:created xsi:type="dcterms:W3CDTF">2015-01-23T14:21:17Z</dcterms:created>
  <dcterms:modified xsi:type="dcterms:W3CDTF">2021-10-04T19:03:29Z</dcterms:modified>
</cp:coreProperties>
</file>