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</p:sldIdLst>
  <p:sldSz cx="9144000" cy="6858000" type="screen4x3"/>
  <p:notesSz cx="7559675" cy="106918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138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ableStyles" Target="tableStyles.xml"/><Relationship Id="rId20" Type="http://schemas.openxmlformats.org/officeDocument/2006/relationships/slide" Target="slides/slide15.xml"/><Relationship Id="rId41" Type="http://schemas.openxmlformats.org/officeDocument/2006/relationships/slide" Target="slides/slide3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3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3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3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45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5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51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52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6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6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7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7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7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7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7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8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8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83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8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8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8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8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90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cs-CZ" sz="4400" b="0" strike="noStrike" spc="-1">
                <a:latin typeface="Arial"/>
              </a:rPr>
              <a:t>Klikněte pro úpravu formátu textu nadpisu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200" b="0" strike="noStrike" spc="-1">
                <a:latin typeface="Arial"/>
              </a:rPr>
              <a:t>Klikněte pro úpravu formátu textu osnovy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800" b="0" strike="noStrike" spc="-1">
                <a:latin typeface="Arial"/>
              </a:rPr>
              <a:t>Druhá úroveň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400" b="0" strike="noStrike" spc="-1">
                <a:latin typeface="Arial"/>
              </a:rPr>
              <a:t>Třetí úroveň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000" b="0" strike="noStrike" spc="-1">
                <a:latin typeface="Arial"/>
              </a:rPr>
              <a:t>Čtvrtá úroveň osnovy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Pátá úroveň osnovy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Šestá úroveň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Sedmá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cs-CZ" sz="4400" b="0" strike="noStrike" spc="-1">
                <a:latin typeface="Arial"/>
              </a:rPr>
              <a:t>Klikněte pro úpravu formátu textu nadpisu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200" b="0" strike="noStrike" spc="-1">
                <a:latin typeface="Arial"/>
              </a:rPr>
              <a:t>Klikněte pro úpravu formátu textu osnovy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800" b="0" strike="noStrike" spc="-1">
                <a:latin typeface="Arial"/>
              </a:rPr>
              <a:t>Druhá úroveň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400" b="0" strike="noStrike" spc="-1">
                <a:latin typeface="Arial"/>
              </a:rPr>
              <a:t>Třetí úroveň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000" b="0" strike="noStrike" spc="-1">
                <a:latin typeface="Arial"/>
              </a:rPr>
              <a:t>Čtvrtá úroveň osnovy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Pátá úroveň osnovy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Šestá úroveň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Sedmá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520" cy="1144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cs-CZ" sz="1800" b="0" strike="noStrike" spc="-1">
                <a:latin typeface="Arial"/>
              </a:rPr>
              <a:t>Klikněte pro úpravu formátu textu nadpisu</a:t>
            </a: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520" cy="3976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latin typeface="Arial"/>
              </a:rPr>
              <a:t>Klikněte pro úpravu formátu textu osnovy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1800" b="0" strike="noStrike" spc="-1">
                <a:latin typeface="Arial"/>
              </a:rPr>
              <a:t>Druhá úroveň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latin typeface="Arial"/>
              </a:rPr>
              <a:t>Třetí úroveň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1800" b="0" strike="noStrike" spc="-1">
                <a:latin typeface="Arial"/>
              </a:rPr>
              <a:t>Čtvrtá úroveň osnovy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latin typeface="Arial"/>
              </a:rPr>
              <a:t>Pátá úroveň osnovy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latin typeface="Arial"/>
              </a:rPr>
              <a:t>Šestá úroveň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latin typeface="Arial"/>
              </a:rPr>
              <a:t>Sedmá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520" cy="1144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cs-CZ" sz="1800" b="0" strike="noStrike" spc="-1">
                <a:latin typeface="Arial"/>
              </a:rPr>
              <a:t>Klikněte pro úpravu formátu textu nadpisu</a:t>
            </a: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080" cy="3976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latin typeface="Arial"/>
              </a:rPr>
              <a:t>Klikněte pro úpravu formátu textu osnovy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1800" b="0" strike="noStrike" spc="-1">
                <a:latin typeface="Arial"/>
              </a:rPr>
              <a:t>Druhá úroveň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latin typeface="Arial"/>
              </a:rPr>
              <a:t>Třetí úroveň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1800" b="0" strike="noStrike" spc="-1">
                <a:latin typeface="Arial"/>
              </a:rPr>
              <a:t>Čtvrtá úroveň osnovy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latin typeface="Arial"/>
              </a:rPr>
              <a:t>Pátá úroveň osnovy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latin typeface="Arial"/>
              </a:rPr>
              <a:t>Šestá úroveň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latin typeface="Arial"/>
              </a:rPr>
              <a:t>Sedmá úroveň</a:t>
            </a: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080" cy="3976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latin typeface="Arial"/>
              </a:rPr>
              <a:t>Klikněte pro úpravu formátu textu osnovy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1800" b="0" strike="noStrike" spc="-1">
                <a:latin typeface="Arial"/>
              </a:rPr>
              <a:t>Druhá úroveň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latin typeface="Arial"/>
              </a:rPr>
              <a:t>Třetí úroveň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1800" b="0" strike="noStrike" spc="-1">
                <a:latin typeface="Arial"/>
              </a:rPr>
              <a:t>Čtvrtá úroveň osnovy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latin typeface="Arial"/>
              </a:rPr>
              <a:t>Pátá úroveň osnovy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latin typeface="Arial"/>
              </a:rPr>
              <a:t>Šestá úroveň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latin typeface="Arial"/>
              </a:rPr>
              <a:t>Sedmá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cs-CZ" sz="4400" b="0" strike="noStrike" spc="-1">
                <a:latin typeface="Arial"/>
              </a:rPr>
              <a:t>Klikněte pro úpravu formátu textu nadpisu</a:t>
            </a:r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200" b="0" strike="noStrike" spc="-1">
                <a:latin typeface="Arial"/>
              </a:rPr>
              <a:t>Klikněte pro úpravu formátu textu osnovy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800" b="0" strike="noStrike" spc="-1">
                <a:latin typeface="Arial"/>
              </a:rPr>
              <a:t>Druhá úroveň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400" b="0" strike="noStrike" spc="-1">
                <a:latin typeface="Arial"/>
              </a:rPr>
              <a:t>Třetí úroveň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000" b="0" strike="noStrike" spc="-1">
                <a:latin typeface="Arial"/>
              </a:rPr>
              <a:t>Čtvrtá úroveň osnovy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Pátá úroveň osnovy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Šestá úroveň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Sedmá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extShape 1"/>
          <p:cNvSpPr/>
          <p:nvPr/>
        </p:nvSpPr>
        <p:spPr>
          <a:xfrm>
            <a:off x="685800" y="2130480"/>
            <a:ext cx="7770960" cy="1468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cs-CZ" sz="4400" b="0" strike="noStrike" spc="-1">
                <a:solidFill>
                  <a:srgbClr val="000000"/>
                </a:solidFill>
                <a:latin typeface="Calibri"/>
                <a:ea typeface="DejaVu Sans"/>
              </a:rPr>
              <a:t>Kardiovaskulární a lymfatický systém</a:t>
            </a:r>
            <a:endParaRPr lang="cs-CZ" sz="4400" b="0" strike="noStrike" spc="-1">
              <a:latin typeface="Arial"/>
            </a:endParaRPr>
          </a:p>
        </p:txBody>
      </p:sp>
      <p:sp>
        <p:nvSpPr>
          <p:cNvPr id="192" name="TextShape 2"/>
          <p:cNvSpPr/>
          <p:nvPr/>
        </p:nvSpPr>
        <p:spPr>
          <a:xfrm>
            <a:off x="1371960" y="3798360"/>
            <a:ext cx="6399360" cy="1751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cs-CZ" sz="3200" b="0" strike="noStrike" spc="-1" dirty="0">
                <a:solidFill>
                  <a:srgbClr val="808080"/>
                </a:solidFill>
                <a:latin typeface="Calibri"/>
                <a:ea typeface="DejaVu Sans"/>
              </a:rPr>
              <a:t>Fakulta zdravotnických studií</a:t>
            </a:r>
            <a:endParaRPr lang="cs-CZ" sz="3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cs-CZ" sz="3200" b="0" strike="noStrike" spc="-1" dirty="0">
                <a:solidFill>
                  <a:srgbClr val="808080"/>
                </a:solidFill>
                <a:latin typeface="Calibri"/>
                <a:ea typeface="DejaVu Sans"/>
              </a:rPr>
              <a:t>Technická univerzita v Liberci</a:t>
            </a:r>
            <a:endParaRPr lang="cs-CZ" sz="3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cs-CZ" sz="32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Obrázek 11_0"/>
          <p:cNvPicPr/>
          <p:nvPr/>
        </p:nvPicPr>
        <p:blipFill>
          <a:blip r:embed="rId3"/>
          <a:stretch/>
        </p:blipFill>
        <p:spPr>
          <a:xfrm>
            <a:off x="2050741" y="56999"/>
            <a:ext cx="5655074" cy="6396361"/>
          </a:xfrm>
          <a:prstGeom prst="rect">
            <a:avLst/>
          </a:prstGeom>
        </p:spPr>
      </p:pic>
      <p:sp>
        <p:nvSpPr>
          <p:cNvPr id="225" name="TextShape 1_0"/>
          <p:cNvSpPr/>
          <p:nvPr/>
        </p:nvSpPr>
        <p:spPr>
          <a:xfrm>
            <a:off x="457200" y="274680"/>
            <a:ext cx="8228160" cy="1141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6" name="TextShape 2_0"/>
          <p:cNvSpPr/>
          <p:nvPr/>
        </p:nvSpPr>
        <p:spPr>
          <a:xfrm>
            <a:off x="457200" y="1600200"/>
            <a:ext cx="8228160" cy="4524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7" name="CustomShape 3_0"/>
          <p:cNvSpPr/>
          <p:nvPr/>
        </p:nvSpPr>
        <p:spPr>
          <a:xfrm>
            <a:off x="468360" y="6453360"/>
            <a:ext cx="7704360" cy="226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cs-CZ" sz="900" b="1" strike="noStrike" spc="-1">
                <a:solidFill>
                  <a:srgbClr val="000000"/>
                </a:solidFill>
                <a:latin typeface="Myriad Pro"/>
                <a:ea typeface="DejaVu Sans"/>
              </a:rPr>
              <a:t>Kardiovaskulární a lymfatický systém</a:t>
            </a:r>
            <a:endParaRPr lang="cs-CZ" sz="9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TextShape 1"/>
          <p:cNvSpPr/>
          <p:nvPr/>
        </p:nvSpPr>
        <p:spPr>
          <a:xfrm>
            <a:off x="457200" y="274680"/>
            <a:ext cx="8228160" cy="1141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cs-CZ" sz="4000" b="1" strike="noStrike" spc="-1">
                <a:solidFill>
                  <a:srgbClr val="000000"/>
                </a:solidFill>
                <a:latin typeface="Calibri"/>
                <a:ea typeface="DejaVu Sans"/>
              </a:rPr>
              <a:t>Cévní zásobení srdce</a:t>
            </a:r>
            <a:endParaRPr lang="cs-CZ" sz="4000" b="0" strike="noStrike" spc="-1">
              <a:latin typeface="Arial"/>
            </a:endParaRPr>
          </a:p>
        </p:txBody>
      </p:sp>
      <p:sp>
        <p:nvSpPr>
          <p:cNvPr id="230" name="TextShape 2"/>
          <p:cNvSpPr/>
          <p:nvPr/>
        </p:nvSpPr>
        <p:spPr>
          <a:xfrm>
            <a:off x="367920" y="1416600"/>
            <a:ext cx="8228160" cy="4654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cs-CZ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Výživu srdeční stěny zajišťují </a:t>
            </a:r>
            <a:r>
              <a:rPr lang="cs-CZ" sz="2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koronární tepny</a:t>
            </a:r>
            <a:r>
              <a:rPr lang="cs-CZ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:</a:t>
            </a:r>
          </a:p>
          <a:p>
            <a:pPr>
              <a:lnSpc>
                <a:spcPct val="100000"/>
              </a:lnSpc>
            </a:pPr>
            <a:endParaRPr lang="cs-CZ" sz="1000" b="0" strike="noStrike" spc="-1" dirty="0">
              <a:latin typeface="Arial"/>
            </a:endParaRPr>
          </a:p>
          <a:p>
            <a:pPr marL="457200" indent="-456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cs-CZ" sz="2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pravá koronární tepna = </a:t>
            </a:r>
            <a:r>
              <a:rPr lang="cs-CZ" sz="28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arteria</a:t>
            </a:r>
            <a:r>
              <a:rPr lang="cs-CZ" sz="2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cs-CZ" sz="28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coronaria</a:t>
            </a:r>
            <a:r>
              <a:rPr lang="cs-CZ" sz="2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cs-CZ" sz="28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dextra</a:t>
            </a:r>
            <a:endParaRPr lang="cs-CZ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	Zásobuje většinu stěny pravé komory, zadní třetinu 	mezikomorového septa, pravou předsíň, část stěny levé 	předsíně a převodní systém srdeční</a:t>
            </a:r>
            <a:endParaRPr lang="cs-CZ" sz="2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000" b="0" strike="noStrike" spc="-1" dirty="0">
              <a:latin typeface="Arial"/>
            </a:endParaRPr>
          </a:p>
          <a:p>
            <a:pPr marL="457200" indent="-456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cs-CZ" sz="2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levá koronární tepna = </a:t>
            </a:r>
            <a:r>
              <a:rPr lang="cs-CZ" sz="28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arteria</a:t>
            </a:r>
            <a:r>
              <a:rPr lang="cs-CZ" sz="2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cs-CZ" sz="28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coronaria</a:t>
            </a:r>
            <a:r>
              <a:rPr lang="cs-CZ" sz="2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cs-CZ" sz="28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sinistra</a:t>
            </a:r>
            <a:endParaRPr lang="cs-CZ" sz="2800" b="0" strike="noStrike" spc="-1" dirty="0">
              <a:latin typeface="Arial"/>
            </a:endParaRPr>
          </a:p>
          <a:p>
            <a:pPr marL="914400">
              <a:lnSpc>
                <a:spcPct val="100000"/>
              </a:lnSpc>
            </a:pPr>
            <a:r>
              <a:rPr lang="cs-CZ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→ </a:t>
            </a:r>
            <a:r>
              <a:rPr lang="cs-CZ" sz="28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ramus</a:t>
            </a:r>
            <a:r>
              <a:rPr lang="cs-CZ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cs-CZ" sz="28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interventricularis</a:t>
            </a:r>
            <a:r>
              <a:rPr lang="cs-CZ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cs-CZ" sz="28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anterior</a:t>
            </a:r>
            <a:r>
              <a:rPr lang="cs-CZ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(RIA)</a:t>
            </a:r>
            <a:endParaRPr lang="cs-CZ" sz="2800" b="0" strike="noStrike" spc="-1" dirty="0">
              <a:latin typeface="Arial"/>
            </a:endParaRPr>
          </a:p>
          <a:p>
            <a:pPr marL="914400">
              <a:lnSpc>
                <a:spcPct val="100000"/>
              </a:lnSpc>
            </a:pPr>
            <a:r>
              <a:rPr lang="cs-CZ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→ </a:t>
            </a:r>
            <a:r>
              <a:rPr lang="cs-CZ" sz="28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ramus</a:t>
            </a:r>
            <a:r>
              <a:rPr lang="cs-CZ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cs-CZ" sz="28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circumflexus</a:t>
            </a:r>
            <a:r>
              <a:rPr lang="cs-CZ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(</a:t>
            </a:r>
            <a:r>
              <a:rPr lang="cs-CZ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RC)</a:t>
            </a:r>
          </a:p>
          <a:p>
            <a:pPr marL="914400">
              <a:lnSpc>
                <a:spcPct val="100000"/>
              </a:lnSpc>
            </a:pPr>
            <a:endParaRPr lang="cs-CZ" sz="1000" spc="-1" dirty="0">
              <a:latin typeface="Arial"/>
            </a:endParaRPr>
          </a:p>
          <a:p>
            <a:pPr marL="914400">
              <a:lnSpc>
                <a:spcPct val="100000"/>
              </a:lnSpc>
            </a:pP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Zásobuje většinu stěny levé komory, část pravé komory a mezikomorového septa, většinu stěny levé předsíně</a:t>
            </a:r>
            <a:endParaRPr lang="cs-CZ" sz="2200" b="0" strike="noStrike" spc="-1" dirty="0">
              <a:latin typeface="Arial"/>
            </a:endParaRPr>
          </a:p>
        </p:txBody>
      </p:sp>
      <p:sp>
        <p:nvSpPr>
          <p:cNvPr id="231" name="CustomShape 3"/>
          <p:cNvSpPr/>
          <p:nvPr/>
        </p:nvSpPr>
        <p:spPr>
          <a:xfrm>
            <a:off x="468360" y="6453360"/>
            <a:ext cx="7704360" cy="226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cs-CZ" sz="900" b="1" strike="noStrike" spc="-1">
                <a:solidFill>
                  <a:srgbClr val="000000"/>
                </a:solidFill>
                <a:latin typeface="Myriad Pro"/>
                <a:ea typeface="DejaVu Sans"/>
              </a:rPr>
              <a:t>Kardiovaskulární a lymfatický systém</a:t>
            </a:r>
            <a:endParaRPr lang="cs-CZ" sz="9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TextShape 1"/>
          <p:cNvSpPr/>
          <p:nvPr/>
        </p:nvSpPr>
        <p:spPr>
          <a:xfrm>
            <a:off x="457200" y="274680"/>
            <a:ext cx="8228160" cy="1141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cs-CZ" sz="4000" b="1" strike="noStrike" spc="-1">
                <a:solidFill>
                  <a:srgbClr val="000000"/>
                </a:solidFill>
                <a:latin typeface="Calibri"/>
                <a:ea typeface="DejaVu Sans"/>
              </a:rPr>
              <a:t>Převodní systém srdeční</a:t>
            </a:r>
            <a:endParaRPr lang="cs-CZ" sz="4000" b="0" strike="noStrike" spc="-1">
              <a:latin typeface="Arial"/>
            </a:endParaRPr>
          </a:p>
        </p:txBody>
      </p:sp>
      <p:sp>
        <p:nvSpPr>
          <p:cNvPr id="233" name="TextShape 2"/>
          <p:cNvSpPr/>
          <p:nvPr/>
        </p:nvSpPr>
        <p:spPr>
          <a:xfrm>
            <a:off x="468360" y="1417320"/>
            <a:ext cx="8228160" cy="4524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Buňky srdeční svaloviny = </a:t>
            </a:r>
            <a:r>
              <a:rPr lang="cs-CZ" sz="3200" b="1" strike="noStrike" spc="-1">
                <a:solidFill>
                  <a:srgbClr val="000000"/>
                </a:solidFill>
                <a:latin typeface="Calibri"/>
                <a:ea typeface="DejaVu Sans"/>
              </a:rPr>
              <a:t>kardiomyocyty</a:t>
            </a:r>
            <a:endParaRPr lang="cs-CZ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Dle funkce dělíme do 2 skupin:</a:t>
            </a:r>
            <a:endParaRPr lang="cs-CZ" sz="2000" b="0" strike="noStrike" spc="-1">
              <a:latin typeface="Arial"/>
            </a:endParaRPr>
          </a:p>
          <a:p>
            <a:pPr marL="971640" lvl="1" indent="-513360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</a:pPr>
            <a:r>
              <a:rPr lang="cs-CZ" sz="2000" b="1" strike="noStrike" spc="-1">
                <a:solidFill>
                  <a:srgbClr val="000000"/>
                </a:solidFill>
                <a:latin typeface="Calibri"/>
                <a:ea typeface="DejaVu Sans"/>
              </a:rPr>
              <a:t>Převodní systém srdeční </a:t>
            </a:r>
            <a:r>
              <a:rPr lang="cs-CZ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– autonomně vytváří vzruchy a rozvádí je po srdci</a:t>
            </a:r>
            <a:endParaRPr lang="cs-CZ" sz="2000" b="0" strike="noStrike" spc="-1">
              <a:latin typeface="Arial"/>
            </a:endParaRPr>
          </a:p>
          <a:p>
            <a:pPr marL="971640" lvl="1" indent="-513360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</a:pPr>
            <a:r>
              <a:rPr lang="cs-CZ" sz="2000" b="1" strike="noStrike" spc="-1">
                <a:solidFill>
                  <a:srgbClr val="000000"/>
                </a:solidFill>
                <a:latin typeface="Calibri"/>
                <a:ea typeface="DejaVu Sans"/>
              </a:rPr>
              <a:t>Pracovní myokard </a:t>
            </a:r>
            <a:r>
              <a:rPr lang="cs-CZ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– zajišťuje kontrakci 	</a:t>
            </a:r>
            <a:endParaRPr lang="cs-CZ" sz="2000" b="0" strike="noStrike" spc="-1">
              <a:latin typeface="Arial"/>
            </a:endParaRPr>
          </a:p>
          <a:p>
            <a:pPr marL="457200">
              <a:lnSpc>
                <a:spcPct val="100000"/>
              </a:lnSpc>
            </a:pPr>
            <a:endParaRPr lang="cs-CZ" sz="2000" b="0" strike="noStrike" spc="-1"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lang="cs-CZ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PSS má 3 vlastnosti:</a:t>
            </a:r>
            <a:endParaRPr lang="cs-CZ" sz="2000" b="0" strike="noStrike" spc="-1">
              <a:latin typeface="Arial"/>
            </a:endParaRPr>
          </a:p>
          <a:p>
            <a:pPr marL="971640" lvl="1" indent="-513360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</a:pPr>
            <a:r>
              <a:rPr lang="cs-CZ" sz="2000" b="1" strike="noStrike" spc="-1">
                <a:solidFill>
                  <a:srgbClr val="000000"/>
                </a:solidFill>
                <a:latin typeface="Calibri"/>
                <a:ea typeface="DejaVu Sans"/>
              </a:rPr>
              <a:t>Autonomie </a:t>
            </a:r>
            <a:r>
              <a:rPr lang="cs-CZ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(nezávislost): jednotlivé srdeční kontrakce vznikají nezávisle na CNS a působení hormonů</a:t>
            </a:r>
            <a:endParaRPr lang="cs-CZ" sz="2000" b="0" strike="noStrike" spc="-1">
              <a:latin typeface="Arial"/>
            </a:endParaRPr>
          </a:p>
          <a:p>
            <a:pPr marL="971640" lvl="1" indent="-513360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</a:pPr>
            <a:r>
              <a:rPr lang="cs-CZ" sz="2000" b="1" strike="noStrike" spc="-1">
                <a:solidFill>
                  <a:srgbClr val="000000"/>
                </a:solidFill>
                <a:latin typeface="Calibri"/>
                <a:ea typeface="DejaVu Sans"/>
              </a:rPr>
              <a:t>Automacie</a:t>
            </a:r>
            <a:r>
              <a:rPr lang="cs-CZ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 (samočinnost): srdce samočinně vytváří podněty k vlastní kontrakci</a:t>
            </a:r>
            <a:endParaRPr lang="cs-CZ" sz="2000" b="0" strike="noStrike" spc="-1">
              <a:latin typeface="Arial"/>
            </a:endParaRPr>
          </a:p>
          <a:p>
            <a:pPr marL="971640" lvl="1" indent="-513360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</a:pPr>
            <a:r>
              <a:rPr lang="cs-CZ" sz="2000" b="1" strike="noStrike" spc="-1">
                <a:solidFill>
                  <a:srgbClr val="000000"/>
                </a:solidFill>
                <a:latin typeface="Calibri"/>
                <a:ea typeface="DejaVu Sans"/>
              </a:rPr>
              <a:t>Rytmicita</a:t>
            </a:r>
            <a:r>
              <a:rPr lang="cs-CZ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 (pravidelnost): podněty ke kontrakci se vytvářejí pravidelně s určitou frekvencí</a:t>
            </a:r>
            <a:endParaRPr lang="cs-CZ" sz="2000" b="0" strike="noStrike" spc="-1">
              <a:latin typeface="Arial"/>
            </a:endParaRPr>
          </a:p>
        </p:txBody>
      </p:sp>
      <p:sp>
        <p:nvSpPr>
          <p:cNvPr id="234" name="CustomShape 3"/>
          <p:cNvSpPr/>
          <p:nvPr/>
        </p:nvSpPr>
        <p:spPr>
          <a:xfrm>
            <a:off x="468360" y="6453360"/>
            <a:ext cx="7704360" cy="226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cs-CZ" sz="900" b="1" strike="noStrike" spc="-1">
                <a:solidFill>
                  <a:srgbClr val="000000"/>
                </a:solidFill>
                <a:latin typeface="Myriad Pro"/>
                <a:ea typeface="DejaVu Sans"/>
              </a:rPr>
              <a:t>Kardiovaskulární a lymfatický systém</a:t>
            </a:r>
            <a:endParaRPr lang="cs-CZ" sz="9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TextShape 1"/>
          <p:cNvSpPr/>
          <p:nvPr/>
        </p:nvSpPr>
        <p:spPr>
          <a:xfrm>
            <a:off x="457200" y="274680"/>
            <a:ext cx="8228160" cy="1141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cs-CZ" sz="3600" b="1" strike="noStrike" spc="-1">
                <a:solidFill>
                  <a:srgbClr val="000000"/>
                </a:solidFill>
                <a:latin typeface="Calibri"/>
                <a:ea typeface="DejaVu Sans"/>
              </a:rPr>
              <a:t>Převodní systém srdeční</a:t>
            </a:r>
            <a:endParaRPr lang="cs-CZ" sz="3600" b="0" strike="noStrike" spc="-1">
              <a:latin typeface="Arial"/>
            </a:endParaRPr>
          </a:p>
        </p:txBody>
      </p:sp>
      <p:sp>
        <p:nvSpPr>
          <p:cNvPr id="236" name="TextShape 2"/>
          <p:cNvSpPr/>
          <p:nvPr/>
        </p:nvSpPr>
        <p:spPr>
          <a:xfrm>
            <a:off x="457200" y="1600200"/>
            <a:ext cx="8228160" cy="4648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cs-CZ" sz="2600" b="0" strike="noStrike" spc="-1">
                <a:solidFill>
                  <a:srgbClr val="000000"/>
                </a:solidFill>
                <a:latin typeface="Calibri"/>
                <a:ea typeface="DejaVu Sans"/>
              </a:rPr>
              <a:t>Struktura:</a:t>
            </a:r>
            <a:endParaRPr lang="cs-CZ" sz="26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cs-CZ" sz="2100" b="1" strike="noStrike" spc="-1">
                <a:solidFill>
                  <a:srgbClr val="000000"/>
                </a:solidFill>
                <a:latin typeface="Calibri"/>
                <a:ea typeface="DejaVu Sans"/>
              </a:rPr>
              <a:t>Sinotriální uzel (SA): </a:t>
            </a:r>
            <a:r>
              <a:rPr lang="cs-CZ" sz="2100" b="0" strike="noStrike" spc="-1">
                <a:solidFill>
                  <a:srgbClr val="000000"/>
                </a:solidFill>
                <a:latin typeface="Calibri"/>
                <a:ea typeface="DejaVu Sans"/>
              </a:rPr>
              <a:t>primární pacemaker, za fyziologických podmínek vzniká vzruch zde</a:t>
            </a:r>
            <a:endParaRPr lang="cs-CZ" sz="21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cs-CZ" sz="2100" b="1" strike="noStrike" spc="-1">
                <a:solidFill>
                  <a:srgbClr val="000000"/>
                </a:solidFill>
                <a:latin typeface="Calibri"/>
                <a:ea typeface="DejaVu Sans"/>
              </a:rPr>
              <a:t>Internodální síňové spoje </a:t>
            </a:r>
            <a:r>
              <a:rPr lang="cs-CZ" sz="2100" b="0" strike="noStrike" spc="-1">
                <a:solidFill>
                  <a:srgbClr val="000000"/>
                </a:solidFill>
                <a:latin typeface="Calibri"/>
                <a:ea typeface="DejaVu Sans"/>
              </a:rPr>
              <a:t>– šíří vzruch na pracovní myokard a do AV uzlu</a:t>
            </a:r>
            <a:endParaRPr lang="cs-CZ" sz="21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cs-CZ" sz="2100" b="1" strike="noStrike" spc="-1">
                <a:solidFill>
                  <a:srgbClr val="000000"/>
                </a:solidFill>
                <a:latin typeface="Calibri"/>
                <a:ea typeface="DejaVu Sans"/>
              </a:rPr>
              <a:t>Atriventrikulární uzel (AV uzel): </a:t>
            </a:r>
            <a:r>
              <a:rPr lang="cs-CZ" sz="2100" b="0" strike="noStrike" spc="-1">
                <a:solidFill>
                  <a:srgbClr val="000000"/>
                </a:solidFill>
                <a:latin typeface="Calibri"/>
                <a:ea typeface="DejaVu Sans"/>
              </a:rPr>
              <a:t>vede vzruch pomaleji než SA uzel → žádoucí zdržení atriventrikulárního přechodu (nejprve je potřeba dokončit kontrakci předsíní, následně je zahájena kontrakce komor), sekundární pacemaker</a:t>
            </a:r>
            <a:endParaRPr lang="cs-CZ" sz="21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cs-CZ" sz="2100" b="1" strike="noStrike" spc="-1">
                <a:solidFill>
                  <a:srgbClr val="000000"/>
                </a:solidFill>
                <a:latin typeface="Calibri"/>
                <a:ea typeface="DejaVu Sans"/>
              </a:rPr>
              <a:t>Hisův svazek: </a:t>
            </a:r>
            <a:r>
              <a:rPr lang="cs-CZ" sz="2100" b="0" strike="noStrike" spc="-1">
                <a:solidFill>
                  <a:srgbClr val="000000"/>
                </a:solidFill>
                <a:latin typeface="Calibri"/>
                <a:ea typeface="DejaVu Sans"/>
              </a:rPr>
              <a:t>jediné místo, kudy může přecházet vzruch z předsíní na komory, navazuje na AV uzel</a:t>
            </a:r>
            <a:endParaRPr lang="cs-CZ" sz="21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cs-CZ" sz="2100" b="1" strike="noStrike" spc="-1">
                <a:solidFill>
                  <a:srgbClr val="000000"/>
                </a:solidFill>
                <a:latin typeface="Calibri"/>
                <a:ea typeface="DejaVu Sans"/>
              </a:rPr>
              <a:t>Tawarova raménka </a:t>
            </a:r>
            <a:r>
              <a:rPr lang="cs-CZ" sz="2100" b="0" strike="noStrike" spc="-1">
                <a:solidFill>
                  <a:srgbClr val="000000"/>
                </a:solidFill>
                <a:latin typeface="Calibri"/>
                <a:ea typeface="DejaVu Sans"/>
              </a:rPr>
              <a:t>– v mezikomorovém septu, levé vede vzruch k myokardu levé komory, pravé k myokardu pravé komory</a:t>
            </a:r>
            <a:endParaRPr lang="cs-CZ" sz="21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cs-CZ" sz="2100" b="1" strike="noStrike" spc="-1">
                <a:solidFill>
                  <a:srgbClr val="000000"/>
                </a:solidFill>
                <a:latin typeface="Calibri"/>
                <a:ea typeface="DejaVu Sans"/>
              </a:rPr>
              <a:t>Purkyňova vlákna </a:t>
            </a:r>
            <a:r>
              <a:rPr lang="cs-CZ" sz="2100" b="0" strike="noStrike" spc="-1">
                <a:solidFill>
                  <a:srgbClr val="000000"/>
                </a:solidFill>
                <a:latin typeface="Calibri"/>
                <a:ea typeface="DejaVu Sans"/>
              </a:rPr>
              <a:t>– rozvádí vzruch na pracovní myokard komor</a:t>
            </a:r>
            <a:endParaRPr lang="cs-CZ" sz="2100" b="0" strike="noStrike" spc="-1">
              <a:latin typeface="Arial"/>
            </a:endParaRPr>
          </a:p>
        </p:txBody>
      </p:sp>
      <p:sp>
        <p:nvSpPr>
          <p:cNvPr id="237" name="CustomShape 3"/>
          <p:cNvSpPr/>
          <p:nvPr/>
        </p:nvSpPr>
        <p:spPr>
          <a:xfrm>
            <a:off x="370800" y="6469560"/>
            <a:ext cx="7704360" cy="226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cs-CZ" sz="900" b="1" strike="noStrike" spc="-1">
                <a:solidFill>
                  <a:srgbClr val="000000"/>
                </a:solidFill>
                <a:latin typeface="Myriad Pro"/>
                <a:ea typeface="DejaVu Sans"/>
              </a:rPr>
              <a:t>Kardiovaskulární a lymfatický systém</a:t>
            </a:r>
            <a:endParaRPr lang="cs-CZ" sz="900" b="0" strike="noStrike" spc="-1">
              <a:latin typeface="Arial"/>
            </a:endParaRPr>
          </a:p>
        </p:txBody>
      </p:sp>
      <p:pic>
        <p:nvPicPr>
          <p:cNvPr id="238" name="Obrázek 2"/>
          <p:cNvPicPr/>
          <p:nvPr/>
        </p:nvPicPr>
        <p:blipFill>
          <a:blip r:embed="rId3"/>
          <a:stretch/>
        </p:blipFill>
        <p:spPr>
          <a:xfrm>
            <a:off x="1837800" y="25920"/>
            <a:ext cx="5832720" cy="6805080"/>
          </a:xfrm>
          <a:prstGeom prst="rect">
            <a:avLst/>
          </a:prstGeom>
          <a:ln w="88900" cap="sq">
            <a:solidFill>
              <a:srgbClr val="FFFFFF"/>
            </a:solidFill>
            <a:miter/>
          </a:ln>
          <a:effectLst>
            <a:outerShdw blurRad="5508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TextShape 1"/>
          <p:cNvSpPr/>
          <p:nvPr/>
        </p:nvSpPr>
        <p:spPr>
          <a:xfrm>
            <a:off x="457200" y="274680"/>
            <a:ext cx="8228160" cy="1141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cs-CZ" sz="4000" b="1" strike="noStrike" spc="-1">
                <a:solidFill>
                  <a:srgbClr val="000000"/>
                </a:solidFill>
                <a:latin typeface="Calibri"/>
                <a:ea typeface="DejaVu Sans"/>
              </a:rPr>
              <a:t>Periferní cévy</a:t>
            </a:r>
            <a:endParaRPr lang="cs-CZ" sz="4000" b="0" strike="noStrike" spc="-1">
              <a:latin typeface="Arial"/>
            </a:endParaRPr>
          </a:p>
        </p:txBody>
      </p:sp>
      <p:sp>
        <p:nvSpPr>
          <p:cNvPr id="240" name="TextShape 2"/>
          <p:cNvSpPr/>
          <p:nvPr/>
        </p:nvSpPr>
        <p:spPr>
          <a:xfrm>
            <a:off x="368280" y="1564560"/>
            <a:ext cx="8228160" cy="4524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14440" indent="-51336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cs-CZ" sz="3600" b="0" strike="noStrike" spc="-1">
                <a:solidFill>
                  <a:srgbClr val="000000"/>
                </a:solidFill>
                <a:latin typeface="Calibri"/>
                <a:ea typeface="DejaVu Sans"/>
              </a:rPr>
              <a:t>Tepny = arterie</a:t>
            </a:r>
            <a:endParaRPr lang="cs-CZ" sz="3600" b="0" strike="noStrike" spc="-1">
              <a:latin typeface="Arial"/>
            </a:endParaRPr>
          </a:p>
          <a:p>
            <a:pPr marL="514440" indent="-51336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cs-CZ" sz="3600" b="0" strike="noStrike" spc="-1">
                <a:solidFill>
                  <a:srgbClr val="000000"/>
                </a:solidFill>
                <a:latin typeface="Calibri"/>
                <a:ea typeface="DejaVu Sans"/>
              </a:rPr>
              <a:t>Žíly = vény</a:t>
            </a:r>
            <a:endParaRPr lang="cs-CZ" sz="3600" b="0" strike="noStrike" spc="-1">
              <a:latin typeface="Arial"/>
            </a:endParaRPr>
          </a:p>
          <a:p>
            <a:pPr marL="514440" indent="-51336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cs-CZ" sz="3600" b="0" strike="noStrike" spc="-1">
                <a:solidFill>
                  <a:srgbClr val="000000"/>
                </a:solidFill>
                <a:latin typeface="Calibri"/>
                <a:ea typeface="DejaVu Sans"/>
              </a:rPr>
              <a:t>Kapiláry</a:t>
            </a:r>
            <a:endParaRPr lang="cs-CZ" sz="3600" b="0" strike="noStrike" spc="-1">
              <a:latin typeface="Arial"/>
            </a:endParaRPr>
          </a:p>
        </p:txBody>
      </p:sp>
      <p:sp>
        <p:nvSpPr>
          <p:cNvPr id="241" name="CustomShape 3"/>
          <p:cNvSpPr/>
          <p:nvPr/>
        </p:nvSpPr>
        <p:spPr>
          <a:xfrm>
            <a:off x="468360" y="6453360"/>
            <a:ext cx="7704360" cy="226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cs-CZ" sz="900" b="1" strike="noStrike" spc="-1">
                <a:solidFill>
                  <a:srgbClr val="000000"/>
                </a:solidFill>
                <a:latin typeface="Myriad Pro"/>
                <a:ea typeface="DejaVu Sans"/>
              </a:rPr>
              <a:t>Kardiovaskulární a lymfatický systém</a:t>
            </a:r>
            <a:endParaRPr lang="cs-CZ" sz="900" b="0" strike="noStrike" spc="-1">
              <a:latin typeface="Arial"/>
            </a:endParaRPr>
          </a:p>
        </p:txBody>
      </p:sp>
      <p:pic>
        <p:nvPicPr>
          <p:cNvPr id="242" name="Obrázek 3"/>
          <p:cNvPicPr/>
          <p:nvPr/>
        </p:nvPicPr>
        <p:blipFill>
          <a:blip r:embed="rId3"/>
          <a:srcRect l="57596" t="33571" r="17677" b="27097"/>
          <a:stretch/>
        </p:blipFill>
        <p:spPr>
          <a:xfrm>
            <a:off x="4742280" y="1564560"/>
            <a:ext cx="3943080" cy="35254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TextShape 1"/>
          <p:cNvSpPr/>
          <p:nvPr/>
        </p:nvSpPr>
        <p:spPr>
          <a:xfrm>
            <a:off x="457200" y="274680"/>
            <a:ext cx="8228160" cy="1141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cs-CZ" sz="4000" b="1" strike="noStrike" spc="-1">
                <a:solidFill>
                  <a:srgbClr val="000000"/>
                </a:solidFill>
                <a:latin typeface="Calibri"/>
                <a:ea typeface="DejaVu Sans"/>
              </a:rPr>
              <a:t>Obecná stavba</a:t>
            </a:r>
            <a:endParaRPr lang="cs-CZ" sz="4000" b="0" strike="noStrike" spc="-1">
              <a:latin typeface="Arial"/>
            </a:endParaRPr>
          </a:p>
        </p:txBody>
      </p:sp>
      <p:sp>
        <p:nvSpPr>
          <p:cNvPr id="244" name="TextShape 2"/>
          <p:cNvSpPr/>
          <p:nvPr/>
        </p:nvSpPr>
        <p:spPr>
          <a:xfrm>
            <a:off x="468360" y="1573560"/>
            <a:ext cx="8228160" cy="4524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200" indent="-456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cs-CZ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Tunica intima </a:t>
            </a:r>
            <a:r>
              <a:rPr lang="cs-CZ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– všechny cévy vystlány </a:t>
            </a:r>
            <a:r>
              <a:rPr lang="cs-CZ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endotelem</a:t>
            </a:r>
            <a:endParaRPr lang="cs-CZ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2800" b="0" strike="noStrike" spc="-1">
              <a:latin typeface="Arial"/>
            </a:endParaRPr>
          </a:p>
          <a:p>
            <a:pPr marL="457200" indent="-456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cs-CZ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Tunica media </a:t>
            </a:r>
            <a:r>
              <a:rPr lang="cs-CZ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– svalová vrstva</a:t>
            </a:r>
            <a:endParaRPr lang="cs-CZ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2800" b="0" strike="noStrike" spc="-1">
              <a:latin typeface="Arial"/>
            </a:endParaRPr>
          </a:p>
          <a:p>
            <a:pPr marL="457200" indent="-456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cs-CZ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Tunica adventitia</a:t>
            </a:r>
            <a:r>
              <a:rPr lang="cs-CZ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 – vazivo na povrchu</a:t>
            </a:r>
            <a:endParaRPr lang="cs-CZ" sz="2800" b="0" strike="noStrike" spc="-1">
              <a:latin typeface="Arial"/>
            </a:endParaRPr>
          </a:p>
        </p:txBody>
      </p:sp>
      <p:sp>
        <p:nvSpPr>
          <p:cNvPr id="245" name="CustomShape 3"/>
          <p:cNvSpPr/>
          <p:nvPr/>
        </p:nvSpPr>
        <p:spPr>
          <a:xfrm>
            <a:off x="468360" y="6453360"/>
            <a:ext cx="7704360" cy="226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cs-CZ" sz="900" b="1" strike="noStrike" spc="-1">
                <a:solidFill>
                  <a:srgbClr val="000000"/>
                </a:solidFill>
                <a:latin typeface="Myriad Pro"/>
                <a:ea typeface="DejaVu Sans"/>
              </a:rPr>
              <a:t>Kardiovaskulární a lymfatický systém</a:t>
            </a:r>
            <a:endParaRPr lang="cs-CZ" sz="900" b="0" strike="noStrike" spc="-1">
              <a:latin typeface="Arial"/>
            </a:endParaRPr>
          </a:p>
        </p:txBody>
      </p:sp>
      <p:pic>
        <p:nvPicPr>
          <p:cNvPr id="246" name="Obrázek 2"/>
          <p:cNvPicPr/>
          <p:nvPr/>
        </p:nvPicPr>
        <p:blipFill>
          <a:blip r:embed="rId3"/>
          <a:stretch/>
        </p:blipFill>
        <p:spPr>
          <a:xfrm>
            <a:off x="798840" y="563760"/>
            <a:ext cx="7574040" cy="57513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TextShape 1"/>
          <p:cNvSpPr/>
          <p:nvPr/>
        </p:nvSpPr>
        <p:spPr>
          <a:xfrm>
            <a:off x="457200" y="274680"/>
            <a:ext cx="8228160" cy="1141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cs-CZ" sz="4000" b="1" strike="noStrike" spc="-1">
                <a:solidFill>
                  <a:srgbClr val="000000"/>
                </a:solidFill>
                <a:latin typeface="Calibri"/>
                <a:ea typeface="DejaVu Sans"/>
              </a:rPr>
              <a:t>Arterie</a:t>
            </a:r>
            <a:endParaRPr lang="cs-CZ" sz="4000" b="0" strike="noStrike" spc="-1">
              <a:latin typeface="Arial"/>
            </a:endParaRPr>
          </a:p>
        </p:txBody>
      </p:sp>
      <p:sp>
        <p:nvSpPr>
          <p:cNvPr id="248" name="TextShape 2"/>
          <p:cNvSpPr/>
          <p:nvPr/>
        </p:nvSpPr>
        <p:spPr>
          <a:xfrm>
            <a:off x="457200" y="1600200"/>
            <a:ext cx="8228160" cy="4524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cs-CZ" sz="3200" b="1" strike="noStrike" spc="-1">
                <a:solidFill>
                  <a:srgbClr val="000000"/>
                </a:solidFill>
                <a:latin typeface="Calibri"/>
                <a:ea typeface="DejaVu Sans"/>
              </a:rPr>
              <a:t>Aorta</a:t>
            </a:r>
            <a:r>
              <a:rPr lang="cs-CZ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 (srdečnice): vystupuje z levé komory, vede okysličenou krev do celého těla</a:t>
            </a:r>
            <a:endParaRPr lang="cs-CZ" sz="3200" b="0" strike="noStrike" spc="-1">
              <a:latin typeface="Arial"/>
            </a:endParaRPr>
          </a:p>
          <a:p>
            <a:pPr marL="457200" indent="-456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cs-CZ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Aorta ascendens </a:t>
            </a:r>
            <a:r>
              <a:rPr lang="cs-CZ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= vzestupná aorta</a:t>
            </a:r>
            <a:endParaRPr lang="cs-CZ" sz="2800" b="0" strike="noStrike" spc="-1">
              <a:latin typeface="Arial"/>
            </a:endParaRPr>
          </a:p>
          <a:p>
            <a:pPr marL="457200" indent="-456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cs-CZ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Arcus aortae </a:t>
            </a:r>
            <a:r>
              <a:rPr lang="cs-CZ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= oblouk aorty</a:t>
            </a:r>
            <a:endParaRPr lang="cs-CZ" sz="2800" b="0" strike="noStrike" spc="-1">
              <a:latin typeface="Arial"/>
            </a:endParaRPr>
          </a:p>
          <a:p>
            <a:pPr marL="457200" indent="-456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cs-CZ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Aorta descendens </a:t>
            </a:r>
            <a:r>
              <a:rPr lang="cs-CZ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= sestupná aorta</a:t>
            </a:r>
            <a:endParaRPr lang="cs-CZ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	→ aorta thoracica = hrudní aorta</a:t>
            </a:r>
            <a:endParaRPr lang="cs-CZ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	→ aorta abdominalis = břišní aorta</a:t>
            </a:r>
            <a:endParaRPr lang="cs-CZ" sz="2800" b="0" strike="noStrike" spc="-1">
              <a:latin typeface="Arial"/>
            </a:endParaRPr>
          </a:p>
        </p:txBody>
      </p:sp>
      <p:sp>
        <p:nvSpPr>
          <p:cNvPr id="249" name="CustomShape 3"/>
          <p:cNvSpPr/>
          <p:nvPr/>
        </p:nvSpPr>
        <p:spPr>
          <a:xfrm>
            <a:off x="468360" y="6453360"/>
            <a:ext cx="7704360" cy="226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cs-CZ" sz="900" b="1" strike="noStrike" spc="-1">
                <a:solidFill>
                  <a:srgbClr val="000000"/>
                </a:solidFill>
                <a:latin typeface="Myriad Pro"/>
                <a:ea typeface="DejaVu Sans"/>
              </a:rPr>
              <a:t>Kardiovaskulární a lymfatický systém</a:t>
            </a:r>
            <a:endParaRPr lang="cs-CZ" sz="9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TextShape 1"/>
          <p:cNvSpPr/>
          <p:nvPr/>
        </p:nvSpPr>
        <p:spPr>
          <a:xfrm>
            <a:off x="457200" y="274680"/>
            <a:ext cx="8228160" cy="1141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cs-CZ" sz="4000" b="1" strike="noStrike" spc="-1">
                <a:solidFill>
                  <a:srgbClr val="000000"/>
                </a:solidFill>
                <a:latin typeface="Calibri"/>
                <a:ea typeface="DejaVu Sans"/>
              </a:rPr>
              <a:t>Aorta ascendens</a:t>
            </a:r>
            <a:endParaRPr lang="cs-CZ" sz="4000" b="0" strike="noStrike" spc="-1">
              <a:latin typeface="Arial"/>
            </a:endParaRPr>
          </a:p>
        </p:txBody>
      </p:sp>
      <p:sp>
        <p:nvSpPr>
          <p:cNvPr id="251" name="TextShape 2"/>
          <p:cNvSpPr/>
          <p:nvPr/>
        </p:nvSpPr>
        <p:spPr>
          <a:xfrm>
            <a:off x="457200" y="1417320"/>
            <a:ext cx="8228160" cy="4707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cs-CZ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= vzestupná aorta</a:t>
            </a:r>
            <a:endParaRPr lang="cs-CZ" sz="2800" b="0" strike="noStrike" spc="-1">
              <a:latin typeface="Arial"/>
            </a:endParaRPr>
          </a:p>
          <a:p>
            <a:pPr marL="457200" indent="-456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cs-CZ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Vystupuje z levé komory</a:t>
            </a:r>
            <a:endParaRPr lang="cs-CZ" sz="2800" b="0" strike="noStrike" spc="-1">
              <a:latin typeface="Arial"/>
            </a:endParaRPr>
          </a:p>
          <a:p>
            <a:pPr marL="457200" indent="-456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cs-CZ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Má dvě větve, které odstupují za aortální chlopní a cévně zásobují myokard</a:t>
            </a:r>
            <a:endParaRPr lang="cs-CZ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	 → </a:t>
            </a:r>
            <a:r>
              <a:rPr lang="cs-CZ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arteria coronaria dextra</a:t>
            </a:r>
            <a:endParaRPr lang="cs-CZ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	 → </a:t>
            </a:r>
            <a:r>
              <a:rPr lang="cs-CZ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arteria coronaria sinistra</a:t>
            </a:r>
            <a:endParaRPr lang="cs-CZ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	</a:t>
            </a:r>
            <a:endParaRPr lang="cs-CZ" sz="3200" b="0" strike="noStrike" spc="-1">
              <a:latin typeface="Arial"/>
            </a:endParaRPr>
          </a:p>
        </p:txBody>
      </p:sp>
      <p:sp>
        <p:nvSpPr>
          <p:cNvPr id="252" name="CustomShape 3"/>
          <p:cNvSpPr/>
          <p:nvPr/>
        </p:nvSpPr>
        <p:spPr>
          <a:xfrm>
            <a:off x="457200" y="6469560"/>
            <a:ext cx="7704360" cy="226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cs-CZ" sz="900" b="1" strike="noStrike" spc="-1">
                <a:solidFill>
                  <a:srgbClr val="000000"/>
                </a:solidFill>
                <a:latin typeface="Myriad Pro"/>
                <a:ea typeface="DejaVu Sans"/>
              </a:rPr>
              <a:t>Kardiovaskulární a lymfatický systém</a:t>
            </a:r>
            <a:endParaRPr lang="cs-CZ" sz="900" b="0" strike="noStrike" spc="-1">
              <a:latin typeface="Arial"/>
            </a:endParaRPr>
          </a:p>
        </p:txBody>
      </p:sp>
      <p:pic>
        <p:nvPicPr>
          <p:cNvPr id="253" name="Obrázek 4"/>
          <p:cNvPicPr/>
          <p:nvPr/>
        </p:nvPicPr>
        <p:blipFill>
          <a:blip r:embed="rId3"/>
          <a:srcRect b="8008"/>
          <a:stretch/>
        </p:blipFill>
        <p:spPr>
          <a:xfrm>
            <a:off x="5583960" y="3122640"/>
            <a:ext cx="3558960" cy="2618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TextShape 1"/>
          <p:cNvSpPr/>
          <p:nvPr/>
        </p:nvSpPr>
        <p:spPr>
          <a:xfrm>
            <a:off x="457200" y="274680"/>
            <a:ext cx="8228160" cy="1141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cs-CZ" sz="4000" b="1" strike="noStrike" spc="-1">
                <a:solidFill>
                  <a:srgbClr val="000000"/>
                </a:solidFill>
                <a:latin typeface="Calibri"/>
                <a:ea typeface="DejaVu Sans"/>
              </a:rPr>
              <a:t>Arcus aortae</a:t>
            </a:r>
            <a:endParaRPr lang="cs-CZ" sz="4000" b="0" strike="noStrike" spc="-1">
              <a:latin typeface="Arial"/>
            </a:endParaRPr>
          </a:p>
        </p:txBody>
      </p:sp>
      <p:sp>
        <p:nvSpPr>
          <p:cNvPr id="255" name="TextShape 2"/>
          <p:cNvSpPr/>
          <p:nvPr/>
        </p:nvSpPr>
        <p:spPr>
          <a:xfrm>
            <a:off x="206640" y="1529280"/>
            <a:ext cx="8228160" cy="4524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cs-CZ" sz="2600" b="0" strike="noStrike" spc="-1">
                <a:solidFill>
                  <a:srgbClr val="000000"/>
                </a:solidFill>
                <a:latin typeface="Calibri"/>
                <a:ea typeface="DejaVu Sans"/>
              </a:rPr>
              <a:t>= aortální oblouk</a:t>
            </a:r>
            <a:endParaRPr lang="cs-CZ" sz="2600" b="0" strike="noStrike" spc="-1">
              <a:latin typeface="Arial"/>
            </a:endParaRPr>
          </a:p>
          <a:p>
            <a:pPr marL="457200" indent="-456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cs-CZ" sz="2600" b="0" strike="noStrike" spc="-1">
                <a:solidFill>
                  <a:srgbClr val="000000"/>
                </a:solidFill>
                <a:latin typeface="Calibri"/>
                <a:ea typeface="DejaVu Sans"/>
              </a:rPr>
              <a:t>Vydává větve ke krku, hlavě a horním končetinám</a:t>
            </a:r>
            <a:endParaRPr lang="cs-CZ" sz="2600" b="0" strike="noStrike" spc="-1">
              <a:latin typeface="Arial"/>
            </a:endParaRPr>
          </a:p>
          <a:p>
            <a:pPr marL="457200" indent="-456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cs-CZ" sz="2600" b="1" strike="noStrike" spc="-1">
                <a:solidFill>
                  <a:srgbClr val="000000"/>
                </a:solidFill>
                <a:latin typeface="Calibri"/>
                <a:ea typeface="DejaVu Sans"/>
              </a:rPr>
              <a:t>Truncus brachiocephalicus </a:t>
            </a:r>
            <a:r>
              <a:rPr lang="cs-CZ" sz="2600" b="0" strike="noStrike" spc="-1">
                <a:solidFill>
                  <a:srgbClr val="000000"/>
                </a:solidFill>
                <a:latin typeface="Calibri"/>
                <a:ea typeface="DejaVu Sans"/>
              </a:rPr>
              <a:t>– hlavopažní kmen</a:t>
            </a:r>
            <a:endParaRPr lang="cs-CZ" sz="2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2600" b="0" strike="noStrike" spc="-1">
                <a:solidFill>
                  <a:srgbClr val="000000"/>
                </a:solidFill>
                <a:latin typeface="Calibri"/>
                <a:ea typeface="DejaVu Sans"/>
              </a:rPr>
              <a:t>	 → </a:t>
            </a:r>
            <a:r>
              <a:rPr lang="cs-CZ" sz="2600" b="1" strike="noStrike" spc="-1">
                <a:solidFill>
                  <a:srgbClr val="000000"/>
                </a:solidFill>
                <a:latin typeface="Calibri"/>
                <a:ea typeface="DejaVu Sans"/>
              </a:rPr>
              <a:t>a. subclavia dextra </a:t>
            </a:r>
            <a:endParaRPr lang="cs-CZ" sz="2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2600" b="0" strike="noStrike" spc="-1">
                <a:solidFill>
                  <a:srgbClr val="000000"/>
                </a:solidFill>
                <a:latin typeface="Calibri"/>
                <a:ea typeface="DejaVu Sans"/>
              </a:rPr>
              <a:t>	 → </a:t>
            </a:r>
            <a:r>
              <a:rPr lang="cs-CZ" sz="2600" b="1" strike="noStrike" spc="-1">
                <a:solidFill>
                  <a:srgbClr val="000000"/>
                </a:solidFill>
                <a:latin typeface="Calibri"/>
                <a:ea typeface="DejaVu Sans"/>
              </a:rPr>
              <a:t>a. carotis communis dextra</a:t>
            </a:r>
            <a:endParaRPr lang="cs-CZ" sz="2600" b="0" strike="noStrike" spc="-1">
              <a:latin typeface="Arial"/>
            </a:endParaRPr>
          </a:p>
          <a:p>
            <a:pPr marL="457200" indent="-456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cs-CZ" sz="2600" b="1" strike="noStrike" spc="-1">
                <a:solidFill>
                  <a:srgbClr val="000000"/>
                </a:solidFill>
                <a:latin typeface="Calibri"/>
                <a:ea typeface="DejaVu Sans"/>
              </a:rPr>
              <a:t>Arteria carotis communis sinistra</a:t>
            </a:r>
            <a:endParaRPr lang="cs-CZ" sz="2600" b="0" strike="noStrike" spc="-1">
              <a:latin typeface="Arial"/>
            </a:endParaRPr>
          </a:p>
          <a:p>
            <a:pPr marL="457200" indent="-456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cs-CZ" sz="2600" b="1" strike="noStrike" spc="-1">
                <a:solidFill>
                  <a:srgbClr val="000000"/>
                </a:solidFill>
                <a:latin typeface="Calibri"/>
                <a:ea typeface="DejaVu Sans"/>
              </a:rPr>
              <a:t>Arteria subclavia sinistra</a:t>
            </a:r>
            <a:endParaRPr lang="cs-CZ" sz="2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2600" b="0" strike="noStrike" spc="-1">
              <a:latin typeface="Arial"/>
            </a:endParaRPr>
          </a:p>
        </p:txBody>
      </p:sp>
      <p:sp>
        <p:nvSpPr>
          <p:cNvPr id="256" name="CustomShape 3"/>
          <p:cNvSpPr/>
          <p:nvPr/>
        </p:nvSpPr>
        <p:spPr>
          <a:xfrm>
            <a:off x="468360" y="6453360"/>
            <a:ext cx="7704360" cy="226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cs-CZ" sz="900" b="1" strike="noStrike" spc="-1">
                <a:solidFill>
                  <a:srgbClr val="000000"/>
                </a:solidFill>
                <a:latin typeface="Myriad Pro"/>
                <a:ea typeface="DejaVu Sans"/>
              </a:rPr>
              <a:t>Kardiovaskulární a lymfatický systém</a:t>
            </a:r>
            <a:endParaRPr lang="cs-CZ" sz="900" b="0" strike="noStrike" spc="-1">
              <a:latin typeface="Arial"/>
            </a:endParaRPr>
          </a:p>
        </p:txBody>
      </p:sp>
      <p:pic>
        <p:nvPicPr>
          <p:cNvPr id="257" name="Obrázek 2"/>
          <p:cNvPicPr/>
          <p:nvPr/>
        </p:nvPicPr>
        <p:blipFill>
          <a:blip r:embed="rId3"/>
          <a:stretch/>
        </p:blipFill>
        <p:spPr>
          <a:xfrm>
            <a:off x="5388840" y="2695680"/>
            <a:ext cx="3130560" cy="38703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TextShape 2"/>
          <p:cNvSpPr/>
          <p:nvPr/>
        </p:nvSpPr>
        <p:spPr>
          <a:xfrm>
            <a:off x="468360" y="994320"/>
            <a:ext cx="8228160" cy="5094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cs-CZ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Arteria carotis communis dextra et sininistra</a:t>
            </a:r>
            <a:r>
              <a:rPr lang="cs-CZ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 = pravá a levá společná krkavice</a:t>
            </a:r>
            <a:endParaRPr lang="cs-CZ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- probíhají mezi svaly na krku a v úrovni štítné chrupavky se dělí na:</a:t>
            </a:r>
            <a:endParaRPr lang="cs-CZ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 		 → </a:t>
            </a:r>
            <a:r>
              <a:rPr lang="cs-CZ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arteria carotis externa</a:t>
            </a:r>
            <a:r>
              <a:rPr lang="cs-CZ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 = zevní krkavice, zajišťuje cévní zásobení orgánů krku a obličeje</a:t>
            </a:r>
            <a:endParaRPr lang="cs-CZ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		 → </a:t>
            </a:r>
            <a:r>
              <a:rPr lang="cs-CZ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arteria carotis interna</a:t>
            </a:r>
            <a:r>
              <a:rPr lang="cs-CZ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 = vnitřní krkavice, přes spánkovou kost prostupuje do lebky a zásobuje mozek, oko a ucho</a:t>
            </a:r>
            <a:endParaRPr lang="cs-CZ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2800" b="0" strike="noStrike" spc="-1">
              <a:latin typeface="Arial"/>
            </a:endParaRPr>
          </a:p>
        </p:txBody>
      </p:sp>
      <p:sp>
        <p:nvSpPr>
          <p:cNvPr id="259" name="CustomShape 3"/>
          <p:cNvSpPr/>
          <p:nvPr/>
        </p:nvSpPr>
        <p:spPr>
          <a:xfrm>
            <a:off x="468360" y="6453360"/>
            <a:ext cx="7704360" cy="226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cs-CZ" sz="900" b="1" strike="noStrike" spc="-1">
                <a:solidFill>
                  <a:srgbClr val="000000"/>
                </a:solidFill>
                <a:latin typeface="Myriad Pro"/>
                <a:ea typeface="DejaVu Sans"/>
              </a:rPr>
              <a:t>Kardiovaskulární a lymfatický systém</a:t>
            </a:r>
            <a:endParaRPr lang="cs-CZ" sz="900" b="0" strike="noStrike" spc="-1">
              <a:latin typeface="Arial"/>
            </a:endParaRPr>
          </a:p>
        </p:txBody>
      </p:sp>
      <p:pic>
        <p:nvPicPr>
          <p:cNvPr id="260" name="Obrázek 2"/>
          <p:cNvPicPr/>
          <p:nvPr/>
        </p:nvPicPr>
        <p:blipFill>
          <a:blip r:embed="rId3"/>
          <a:srcRect l="40598" t="28220" r="24089" b="15531"/>
          <a:stretch/>
        </p:blipFill>
        <p:spPr>
          <a:xfrm>
            <a:off x="2121840" y="1192680"/>
            <a:ext cx="5790240" cy="5185800"/>
          </a:xfrm>
          <a:prstGeom prst="rect">
            <a:avLst/>
          </a:prstGeom>
          <a:ln w="0">
            <a:noFill/>
          </a:ln>
        </p:spPr>
      </p:pic>
      <p:sp>
        <p:nvSpPr>
          <p:cNvPr id="261" name="Obdélník 3"/>
          <p:cNvSpPr/>
          <p:nvPr/>
        </p:nvSpPr>
        <p:spPr>
          <a:xfrm>
            <a:off x="468360" y="994320"/>
            <a:ext cx="6659280" cy="513720"/>
          </a:xfrm>
          <a:prstGeom prst="rect">
            <a:avLst/>
          </a:prstGeom>
          <a:noFill/>
          <a:ln>
            <a:solidFill>
              <a:srgbClr val="3A5F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TextShape 1"/>
          <p:cNvSpPr/>
          <p:nvPr/>
        </p:nvSpPr>
        <p:spPr>
          <a:xfrm>
            <a:off x="457200" y="513360"/>
            <a:ext cx="8228160" cy="1141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cs-CZ" sz="4000" b="1" strike="noStrike" spc="-1">
                <a:solidFill>
                  <a:srgbClr val="000000"/>
                </a:solidFill>
                <a:latin typeface="Calibri"/>
                <a:ea typeface="DejaVu Sans"/>
              </a:rPr>
              <a:t>Kardiovaskulární systém</a:t>
            </a:r>
            <a:endParaRPr lang="cs-CZ" sz="4000" b="0" strike="noStrike" spc="-1">
              <a:latin typeface="Arial"/>
            </a:endParaRPr>
          </a:p>
        </p:txBody>
      </p:sp>
      <p:sp>
        <p:nvSpPr>
          <p:cNvPr id="194" name="TextShape 2"/>
          <p:cNvSpPr/>
          <p:nvPr/>
        </p:nvSpPr>
        <p:spPr>
          <a:xfrm>
            <a:off x="563400" y="2103840"/>
            <a:ext cx="8228160" cy="4239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108000">
              <a:lnSpc>
                <a:spcPct val="100000"/>
              </a:lnSpc>
              <a:spcBef>
                <a:spcPts val="1417"/>
              </a:spcBef>
            </a:pPr>
            <a:r>
              <a:rPr lang="cs-CZ" sz="4000" b="0" strike="noStrike" spc="-1">
                <a:solidFill>
                  <a:srgbClr val="000000"/>
                </a:solidFill>
                <a:latin typeface="Calibri"/>
                <a:ea typeface="DejaVu Sans"/>
              </a:rPr>
              <a:t>1. Srdce</a:t>
            </a:r>
            <a:endParaRPr lang="cs-CZ" sz="4000" b="0" strike="noStrike" spc="-1">
              <a:latin typeface="Arial"/>
            </a:endParaRPr>
          </a:p>
          <a:p>
            <a:pPr marL="108000">
              <a:lnSpc>
                <a:spcPct val="100000"/>
              </a:lnSpc>
              <a:spcBef>
                <a:spcPts val="1417"/>
              </a:spcBef>
            </a:pPr>
            <a:r>
              <a:rPr lang="cs-CZ" sz="4000" b="0" strike="noStrike" spc="-1">
                <a:solidFill>
                  <a:srgbClr val="000000"/>
                </a:solidFill>
                <a:latin typeface="Calibri"/>
                <a:ea typeface="DejaVu Sans"/>
              </a:rPr>
              <a:t>2. Periferní cévy</a:t>
            </a:r>
            <a:endParaRPr lang="cs-CZ" sz="4000" b="0" strike="noStrike" spc="-1">
              <a:latin typeface="Arial"/>
            </a:endParaRPr>
          </a:p>
        </p:txBody>
      </p:sp>
      <p:sp>
        <p:nvSpPr>
          <p:cNvPr id="195" name="CustomShape 3"/>
          <p:cNvSpPr/>
          <p:nvPr/>
        </p:nvSpPr>
        <p:spPr>
          <a:xfrm>
            <a:off x="468360" y="6453360"/>
            <a:ext cx="7704360" cy="226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cs-CZ" sz="900" b="1" strike="noStrike" spc="-1">
                <a:solidFill>
                  <a:srgbClr val="000000"/>
                </a:solidFill>
                <a:latin typeface="Myriad Pro"/>
                <a:ea typeface="DejaVu Sans"/>
              </a:rPr>
              <a:t>Kardiovaskulární a lymfatický systém</a:t>
            </a:r>
            <a:endParaRPr lang="cs-CZ" sz="900" b="0" strike="noStrike" spc="-1">
              <a:latin typeface="Arial"/>
            </a:endParaRPr>
          </a:p>
        </p:txBody>
      </p:sp>
      <p:pic>
        <p:nvPicPr>
          <p:cNvPr id="196" name="Obrázek 6"/>
          <p:cNvPicPr/>
          <p:nvPr/>
        </p:nvPicPr>
        <p:blipFill>
          <a:blip r:embed="rId3"/>
          <a:stretch/>
        </p:blipFill>
        <p:spPr>
          <a:xfrm>
            <a:off x="4971600" y="1419480"/>
            <a:ext cx="3897360" cy="50328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CustomShape 3"/>
          <p:cNvSpPr/>
          <p:nvPr/>
        </p:nvSpPr>
        <p:spPr>
          <a:xfrm>
            <a:off x="468360" y="6453360"/>
            <a:ext cx="7704360" cy="226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cs-CZ" sz="900" b="1" strike="noStrike" spc="-1">
                <a:solidFill>
                  <a:srgbClr val="000000"/>
                </a:solidFill>
                <a:latin typeface="Myriad Pro"/>
                <a:ea typeface="DejaVu Sans"/>
              </a:rPr>
              <a:t>Kardiovaskulární a lymfatický systém</a:t>
            </a:r>
            <a:endParaRPr lang="cs-CZ" sz="900" b="0" strike="noStrike" spc="-1">
              <a:latin typeface="Arial"/>
            </a:endParaRPr>
          </a:p>
        </p:txBody>
      </p:sp>
      <p:sp>
        <p:nvSpPr>
          <p:cNvPr id="263" name="TextovéPole 5"/>
          <p:cNvSpPr/>
          <p:nvPr/>
        </p:nvSpPr>
        <p:spPr>
          <a:xfrm>
            <a:off x="239760" y="754560"/>
            <a:ext cx="8734680" cy="6062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cs-CZ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Arteria subclavia dextra et sinistra </a:t>
            </a:r>
            <a:r>
              <a:rPr lang="cs-CZ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= pravá a levá podklíčková tepna</a:t>
            </a:r>
            <a:endParaRPr lang="cs-CZ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- větve pro svaly krku, štítnou žlázu, hrtan, mozek a HKK</a:t>
            </a:r>
            <a:endParaRPr lang="cs-CZ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- důležitými větvemi  jsou </a:t>
            </a:r>
            <a:r>
              <a:rPr lang="cs-CZ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aa. vertebrales </a:t>
            </a:r>
            <a:r>
              <a:rPr lang="cs-CZ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= páteřní tepny, které procházejí přes příčné výběžky krčních obratlů a týlním otvorem vstupují do lebky, kde se spojují s větvemi aa. carotis internae a vytvářejí </a:t>
            </a:r>
            <a:r>
              <a:rPr lang="cs-CZ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circulus arteriosus Willisi – Willisův okruh </a:t>
            </a:r>
            <a:r>
              <a:rPr lang="cs-CZ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(viz CNS)</a:t>
            </a:r>
            <a:endParaRPr lang="cs-CZ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- dále pak podklíčkové tepny pokračují do podpažní jámy  a mění se v podpažní tepny – </a:t>
            </a:r>
            <a:r>
              <a:rPr lang="cs-CZ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a. axillaris dextra et sinistra</a:t>
            </a:r>
            <a:endParaRPr lang="cs-CZ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	</a:t>
            </a:r>
            <a:r>
              <a:rPr lang="cs-CZ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→ pokračují na HKK jako pažní tepny </a:t>
            </a:r>
            <a:r>
              <a:rPr lang="cs-CZ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– a. brachialis </a:t>
            </a:r>
            <a:r>
              <a:rPr lang="cs-CZ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a v loketní jamce se dělí na</a:t>
            </a:r>
            <a:r>
              <a:rPr lang="cs-CZ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 a. radialis</a:t>
            </a:r>
            <a:r>
              <a:rPr lang="cs-CZ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 a </a:t>
            </a:r>
            <a:r>
              <a:rPr lang="cs-CZ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a. ulnaris</a:t>
            </a:r>
            <a:endParaRPr lang="cs-CZ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 		</a:t>
            </a:r>
            <a:endParaRPr lang="cs-CZ" sz="2800" b="0" strike="noStrike" spc="-1">
              <a:latin typeface="Arial"/>
            </a:endParaRPr>
          </a:p>
        </p:txBody>
      </p:sp>
      <p:pic>
        <p:nvPicPr>
          <p:cNvPr id="264" name="Obrázek 3"/>
          <p:cNvPicPr/>
          <p:nvPr/>
        </p:nvPicPr>
        <p:blipFill>
          <a:blip r:embed="rId3"/>
          <a:stretch/>
        </p:blipFill>
        <p:spPr>
          <a:xfrm>
            <a:off x="5369400" y="88560"/>
            <a:ext cx="3773520" cy="6679800"/>
          </a:xfrm>
          <a:prstGeom prst="rect">
            <a:avLst/>
          </a:prstGeom>
          <a:ln w="0">
            <a:noFill/>
          </a:ln>
        </p:spPr>
      </p:pic>
      <p:sp>
        <p:nvSpPr>
          <p:cNvPr id="265" name="Obdélník 4"/>
          <p:cNvSpPr/>
          <p:nvPr/>
        </p:nvSpPr>
        <p:spPr>
          <a:xfrm>
            <a:off x="239760" y="754560"/>
            <a:ext cx="5148000" cy="531720"/>
          </a:xfrm>
          <a:prstGeom prst="rect">
            <a:avLst/>
          </a:prstGeom>
          <a:noFill/>
          <a:ln>
            <a:solidFill>
              <a:srgbClr val="3A5F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TextShape 1"/>
          <p:cNvSpPr/>
          <p:nvPr/>
        </p:nvSpPr>
        <p:spPr>
          <a:xfrm>
            <a:off x="457200" y="381600"/>
            <a:ext cx="8228160" cy="1031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cs-CZ" sz="4000" b="1" strike="noStrike" spc="-1">
                <a:solidFill>
                  <a:srgbClr val="000000"/>
                </a:solidFill>
                <a:latin typeface="Calibri"/>
                <a:ea typeface="DejaVu Sans"/>
              </a:rPr>
              <a:t>Aorta descendens</a:t>
            </a:r>
            <a:endParaRPr lang="cs-CZ" sz="4000" b="0" strike="noStrike" spc="-1">
              <a:latin typeface="Arial"/>
            </a:endParaRPr>
          </a:p>
        </p:txBody>
      </p:sp>
      <p:sp>
        <p:nvSpPr>
          <p:cNvPr id="267" name="TextShape 2"/>
          <p:cNvSpPr/>
          <p:nvPr/>
        </p:nvSpPr>
        <p:spPr>
          <a:xfrm>
            <a:off x="468360" y="1644480"/>
            <a:ext cx="8228160" cy="4524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cs-CZ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= sestupná aorta</a:t>
            </a:r>
            <a:endParaRPr lang="cs-CZ" sz="2800" b="0" strike="noStrike" spc="-1">
              <a:latin typeface="Arial"/>
            </a:endParaRPr>
          </a:p>
          <a:p>
            <a:pPr marL="457200" indent="-456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cs-CZ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má hrudní a břišní část</a:t>
            </a:r>
            <a:endParaRPr lang="cs-CZ" sz="2800" b="0" strike="noStrike" spc="-1">
              <a:latin typeface="Arial"/>
            </a:endParaRPr>
          </a:p>
          <a:p>
            <a:pPr marL="457200" indent="-456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cs-CZ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Parietální (nástěnné) větve </a:t>
            </a:r>
            <a:r>
              <a:rPr lang="cs-CZ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– vyživují hrudní a břišní stěnu</a:t>
            </a:r>
            <a:endParaRPr lang="cs-CZ" sz="2800" b="0" strike="noStrike" spc="-1">
              <a:latin typeface="Arial"/>
            </a:endParaRPr>
          </a:p>
          <a:p>
            <a:pPr marL="457200" indent="-456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cs-CZ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Viscerální (orgánové) větvě </a:t>
            </a:r>
            <a:r>
              <a:rPr lang="cs-CZ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– zásobují orgány</a:t>
            </a:r>
            <a:r>
              <a:rPr lang="cs-CZ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  </a:t>
            </a:r>
            <a:r>
              <a:rPr lang="cs-CZ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	</a:t>
            </a:r>
            <a:endParaRPr lang="cs-CZ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1. </a:t>
            </a:r>
            <a:r>
              <a:rPr lang="cs-CZ" sz="2800" b="1" u="sng" strike="noStrike" spc="-1">
                <a:solidFill>
                  <a:srgbClr val="000000"/>
                </a:solidFill>
                <a:uFillTx/>
                <a:latin typeface="Calibri"/>
                <a:ea typeface="DejaVu Sans"/>
              </a:rPr>
              <a:t>Aorta thoracica</a:t>
            </a:r>
            <a:r>
              <a:rPr lang="cs-CZ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cs-CZ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– vydává přímé větve pro hrudní stěnu, jícen, průdušky a plíce</a:t>
            </a:r>
            <a:endParaRPr lang="cs-CZ" sz="2800" b="0" strike="noStrike" spc="-1">
              <a:latin typeface="Arial"/>
            </a:endParaRPr>
          </a:p>
        </p:txBody>
      </p:sp>
      <p:sp>
        <p:nvSpPr>
          <p:cNvPr id="268" name="CustomShape 3"/>
          <p:cNvSpPr/>
          <p:nvPr/>
        </p:nvSpPr>
        <p:spPr>
          <a:xfrm>
            <a:off x="468360" y="6453360"/>
            <a:ext cx="7704360" cy="226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cs-CZ" sz="900" b="1" strike="noStrike" spc="-1">
                <a:solidFill>
                  <a:srgbClr val="000000"/>
                </a:solidFill>
                <a:latin typeface="Myriad Pro"/>
                <a:ea typeface="DejaVu Sans"/>
              </a:rPr>
              <a:t>Kardiovaskulární a lymfatický systém</a:t>
            </a:r>
            <a:endParaRPr lang="cs-CZ" sz="9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TextShape 2"/>
          <p:cNvSpPr/>
          <p:nvPr/>
        </p:nvSpPr>
        <p:spPr>
          <a:xfrm>
            <a:off x="462960" y="843480"/>
            <a:ext cx="8217000" cy="5307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cs-CZ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2. </a:t>
            </a:r>
            <a:r>
              <a:rPr lang="cs-CZ" sz="2800" b="1" u="sng" strike="noStrike" spc="-1">
                <a:solidFill>
                  <a:srgbClr val="000000"/>
                </a:solidFill>
                <a:uFillTx/>
                <a:latin typeface="Calibri"/>
                <a:ea typeface="DejaVu Sans"/>
              </a:rPr>
              <a:t>Aorta abdominalis</a:t>
            </a:r>
            <a:r>
              <a:rPr lang="cs-CZ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cs-CZ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– odstupují z ní párové a nepárové větve pro zásobení břišní stěny a orgánů, následně se dělí na levou a pravou společnou kyčelní tepnu – </a:t>
            </a:r>
            <a:r>
              <a:rPr lang="cs-CZ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aa. Iliacae communes </a:t>
            </a:r>
            <a:r>
              <a:rPr lang="cs-CZ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– toto rozdělení se nazývá </a:t>
            </a:r>
            <a:r>
              <a:rPr lang="cs-CZ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bifurkace aorty </a:t>
            </a:r>
            <a:endParaRPr lang="cs-CZ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2800" b="0" strike="noStrike" spc="-1">
              <a:latin typeface="Arial"/>
            </a:endParaRPr>
          </a:p>
          <a:p>
            <a:pPr marL="457200" indent="-456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cs-CZ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Párové větve:</a:t>
            </a:r>
            <a:endParaRPr lang="cs-CZ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	 →</a:t>
            </a:r>
            <a:r>
              <a:rPr lang="cs-CZ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 aa. renales </a:t>
            </a:r>
            <a:r>
              <a:rPr lang="cs-CZ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= ledvinné tepny</a:t>
            </a:r>
            <a:endParaRPr lang="cs-CZ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	 → </a:t>
            </a:r>
            <a:r>
              <a:rPr lang="cs-CZ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aa. testiculares </a:t>
            </a:r>
            <a:r>
              <a:rPr lang="cs-CZ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- vyživují varlata</a:t>
            </a:r>
            <a:endParaRPr lang="cs-CZ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	</a:t>
            </a:r>
            <a:r>
              <a:rPr lang="cs-CZ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      aa. ovaricae </a:t>
            </a:r>
            <a:r>
              <a:rPr lang="cs-CZ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- vyživují vaječníky</a:t>
            </a:r>
            <a:endParaRPr lang="cs-CZ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	 → </a:t>
            </a:r>
            <a:r>
              <a:rPr lang="cs-CZ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aa. suprarenales </a:t>
            </a:r>
            <a:r>
              <a:rPr lang="cs-CZ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= nadledvinové tepny</a:t>
            </a:r>
            <a:endParaRPr lang="cs-CZ" sz="2800" b="0" strike="noStrike" spc="-1">
              <a:latin typeface="Arial"/>
            </a:endParaRPr>
          </a:p>
        </p:txBody>
      </p:sp>
      <p:sp>
        <p:nvSpPr>
          <p:cNvPr id="270" name="CustomShape 3"/>
          <p:cNvSpPr/>
          <p:nvPr/>
        </p:nvSpPr>
        <p:spPr>
          <a:xfrm>
            <a:off x="468360" y="6453360"/>
            <a:ext cx="7704360" cy="226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cs-CZ" sz="900" b="1" strike="noStrike" spc="-1">
                <a:solidFill>
                  <a:srgbClr val="000000"/>
                </a:solidFill>
                <a:latin typeface="Myriad Pro"/>
                <a:ea typeface="DejaVu Sans"/>
              </a:rPr>
              <a:t>Kardiovaskulární a lymfatický systém</a:t>
            </a:r>
            <a:endParaRPr lang="cs-CZ" sz="9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TextShape 2"/>
          <p:cNvSpPr/>
          <p:nvPr/>
        </p:nvSpPr>
        <p:spPr>
          <a:xfrm>
            <a:off x="301680" y="761040"/>
            <a:ext cx="8383680" cy="5334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200" indent="-456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cs-CZ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Nepárové větve:</a:t>
            </a:r>
            <a:endParaRPr lang="cs-CZ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	</a:t>
            </a:r>
            <a:r>
              <a:rPr lang="cs-CZ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 → </a:t>
            </a:r>
            <a:r>
              <a:rPr lang="cs-CZ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truncus coeliacus </a:t>
            </a:r>
            <a:r>
              <a:rPr lang="cs-CZ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– společný kmen pro játra (a. hepatica communis), slezinu (a. lienalis) a žaludek (a. gastrica sinistra)</a:t>
            </a:r>
            <a:endParaRPr lang="cs-CZ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	 → </a:t>
            </a:r>
            <a:r>
              <a:rPr lang="cs-CZ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a. mesenterica superior </a:t>
            </a:r>
            <a:r>
              <a:rPr lang="cs-CZ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– probíhá v mezenteriu (závěs tenkého střeva) a zásobuje tenké střevo, slepé střevo, vzestupný a část příčného tračníku</a:t>
            </a:r>
            <a:endParaRPr lang="cs-CZ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	 → </a:t>
            </a:r>
            <a:r>
              <a:rPr lang="cs-CZ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a. mesenterica inferior </a:t>
            </a:r>
            <a:r>
              <a:rPr lang="cs-CZ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– zásobuje zbylou část příčného tračníku, sestupný tračník, esovitou kličku a horní část konečníku</a:t>
            </a:r>
            <a:endParaRPr lang="cs-CZ" sz="2800" b="0" strike="noStrike" spc="-1">
              <a:latin typeface="Arial"/>
            </a:endParaRPr>
          </a:p>
        </p:txBody>
      </p:sp>
      <p:sp>
        <p:nvSpPr>
          <p:cNvPr id="272" name="CustomShape 3"/>
          <p:cNvSpPr/>
          <p:nvPr/>
        </p:nvSpPr>
        <p:spPr>
          <a:xfrm>
            <a:off x="468360" y="6453360"/>
            <a:ext cx="7704360" cy="226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cs-CZ" sz="900" b="1" strike="noStrike" spc="-1">
                <a:solidFill>
                  <a:srgbClr val="000000"/>
                </a:solidFill>
                <a:latin typeface="Myriad Pro"/>
                <a:ea typeface="DejaVu Sans"/>
              </a:rPr>
              <a:t>Kardiovaskulární a lymfatický systém</a:t>
            </a:r>
            <a:endParaRPr lang="cs-CZ" sz="900" b="0" strike="noStrike" spc="-1">
              <a:latin typeface="Arial"/>
            </a:endParaRPr>
          </a:p>
        </p:txBody>
      </p:sp>
      <p:pic>
        <p:nvPicPr>
          <p:cNvPr id="273" name="Obrázek 4"/>
          <p:cNvPicPr/>
          <p:nvPr/>
        </p:nvPicPr>
        <p:blipFill>
          <a:blip r:embed="rId3"/>
          <a:stretch/>
        </p:blipFill>
        <p:spPr>
          <a:xfrm>
            <a:off x="4572000" y="296280"/>
            <a:ext cx="4131360" cy="57992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TextShape 2"/>
          <p:cNvSpPr/>
          <p:nvPr/>
        </p:nvSpPr>
        <p:spPr>
          <a:xfrm>
            <a:off x="468360" y="754560"/>
            <a:ext cx="8217000" cy="5370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5" name="CustomShape 3"/>
          <p:cNvSpPr/>
          <p:nvPr/>
        </p:nvSpPr>
        <p:spPr>
          <a:xfrm>
            <a:off x="468360" y="6453360"/>
            <a:ext cx="7704360" cy="226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cs-CZ" sz="900" b="1" strike="noStrike" spc="-1">
                <a:solidFill>
                  <a:srgbClr val="000000"/>
                </a:solidFill>
                <a:latin typeface="Myriad Pro"/>
                <a:ea typeface="DejaVu Sans"/>
              </a:rPr>
              <a:t>Kardiovaskulární a lymfatický systém</a:t>
            </a:r>
            <a:endParaRPr lang="cs-CZ" sz="900" b="0" strike="noStrike" spc="-1">
              <a:latin typeface="Arial"/>
            </a:endParaRPr>
          </a:p>
        </p:txBody>
      </p:sp>
      <p:sp>
        <p:nvSpPr>
          <p:cNvPr id="276" name="TextovéPole 6"/>
          <p:cNvSpPr/>
          <p:nvPr/>
        </p:nvSpPr>
        <p:spPr>
          <a:xfrm>
            <a:off x="239760" y="754560"/>
            <a:ext cx="8734680" cy="5756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cs-CZ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Arteria iliaca communis dextra et sinitra </a:t>
            </a:r>
            <a:r>
              <a:rPr lang="cs-CZ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= pravá a levá společná kyčelní tepna</a:t>
            </a:r>
            <a:endParaRPr lang="cs-CZ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- ty se dělí na zevní a vnitřní kyčelní tepnu </a:t>
            </a:r>
            <a:endParaRPr lang="cs-CZ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2800" b="0" strike="noStrike" spc="-1">
              <a:latin typeface="Arial"/>
            </a:endParaRPr>
          </a:p>
          <a:p>
            <a:pPr marL="514440" indent="-51336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cs-CZ" sz="2600" b="1" strike="noStrike" spc="-1">
                <a:solidFill>
                  <a:srgbClr val="000000"/>
                </a:solidFill>
                <a:latin typeface="Calibri"/>
                <a:ea typeface="DejaVu Sans"/>
              </a:rPr>
              <a:t>Arteria iliaca interna </a:t>
            </a:r>
            <a:r>
              <a:rPr lang="cs-CZ" sz="2600" b="0" strike="noStrike" spc="-1">
                <a:solidFill>
                  <a:srgbClr val="000000"/>
                </a:solidFill>
                <a:latin typeface="Calibri"/>
                <a:ea typeface="DejaVu Sans"/>
              </a:rPr>
              <a:t>– zásobuje pánevní stěnu, svalstvo kyčelního kloubu, orgány pánve – močový měchýř, pohlavní orgány, konečník</a:t>
            </a:r>
            <a:endParaRPr lang="cs-CZ" sz="2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2600" b="0" strike="noStrike" spc="-1">
                <a:solidFill>
                  <a:srgbClr val="000000"/>
                </a:solidFill>
                <a:latin typeface="Calibri"/>
                <a:ea typeface="DejaVu Sans"/>
              </a:rPr>
              <a:t>       – u muže chámovod a prostatu</a:t>
            </a:r>
            <a:endParaRPr lang="cs-CZ" sz="2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2600" b="0" strike="noStrike" spc="-1">
                <a:solidFill>
                  <a:srgbClr val="000000"/>
                </a:solidFill>
                <a:latin typeface="Calibri"/>
                <a:ea typeface="DejaVu Sans"/>
              </a:rPr>
              <a:t>       –</a:t>
            </a:r>
            <a:r>
              <a:rPr lang="cs-CZ" sz="2600" b="1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cs-CZ" sz="2600" b="0" strike="noStrike" spc="-1">
                <a:solidFill>
                  <a:srgbClr val="000000"/>
                </a:solidFill>
                <a:latin typeface="Calibri"/>
                <a:ea typeface="DejaVu Sans"/>
              </a:rPr>
              <a:t>u ženy dělohu – </a:t>
            </a:r>
            <a:r>
              <a:rPr lang="cs-CZ" sz="2600" b="1" strike="noStrike" spc="-1">
                <a:solidFill>
                  <a:srgbClr val="000000"/>
                </a:solidFill>
                <a:latin typeface="Calibri"/>
                <a:ea typeface="DejaVu Sans"/>
              </a:rPr>
              <a:t>a. uterina</a:t>
            </a:r>
            <a:endParaRPr lang="cs-CZ" sz="2600" b="0" strike="noStrike" spc="-1">
              <a:latin typeface="Arial"/>
            </a:endParaRPr>
          </a:p>
          <a:p>
            <a:pPr marL="514440" indent="-513360">
              <a:lnSpc>
                <a:spcPct val="100000"/>
              </a:lnSpc>
              <a:buClr>
                <a:srgbClr val="000000"/>
              </a:buClr>
              <a:buFont typeface="Arial"/>
              <a:buAutoNum type="arabicPeriod" startAt="2"/>
            </a:pPr>
            <a:r>
              <a:rPr lang="cs-CZ" sz="2600" b="1" strike="noStrike" spc="-1">
                <a:solidFill>
                  <a:srgbClr val="000000"/>
                </a:solidFill>
                <a:latin typeface="Calibri"/>
                <a:ea typeface="DejaVu Sans"/>
              </a:rPr>
              <a:t>Arteria iliaca externa – </a:t>
            </a:r>
            <a:r>
              <a:rPr lang="cs-CZ" sz="2600" b="0" strike="noStrike" spc="-1">
                <a:solidFill>
                  <a:srgbClr val="000000"/>
                </a:solidFill>
                <a:latin typeface="Calibri"/>
                <a:ea typeface="DejaVu Sans"/>
              </a:rPr>
              <a:t>zásobuje DKK, prochází pod tříselným vazem na přední stranu stehna jako </a:t>
            </a:r>
            <a:r>
              <a:rPr lang="cs-CZ" sz="2600" b="1" strike="noStrike" spc="-1">
                <a:solidFill>
                  <a:srgbClr val="000000"/>
                </a:solidFill>
                <a:latin typeface="Calibri"/>
                <a:ea typeface="DejaVu Sans"/>
              </a:rPr>
              <a:t>a. femoralis </a:t>
            </a:r>
            <a:r>
              <a:rPr lang="cs-CZ" sz="2600" b="0" strike="noStrike" spc="-1">
                <a:solidFill>
                  <a:srgbClr val="000000"/>
                </a:solidFill>
                <a:latin typeface="Calibri"/>
                <a:ea typeface="DejaVu Sans"/>
              </a:rPr>
              <a:t>– stehenní tepna – hmatný tep pod středem tříselného vazu, poté přechází do podkolenní jámy jako </a:t>
            </a:r>
            <a:r>
              <a:rPr lang="cs-CZ" sz="2600" b="1" strike="noStrike" spc="-1">
                <a:solidFill>
                  <a:srgbClr val="000000"/>
                </a:solidFill>
                <a:latin typeface="Calibri"/>
                <a:ea typeface="DejaVu Sans"/>
              </a:rPr>
              <a:t>a. poplitea </a:t>
            </a:r>
            <a:r>
              <a:rPr lang="cs-CZ" sz="2600" b="0" strike="noStrike" spc="-1">
                <a:solidFill>
                  <a:srgbClr val="000000"/>
                </a:solidFill>
                <a:latin typeface="Calibri"/>
                <a:ea typeface="DejaVu Sans"/>
              </a:rPr>
              <a:t>a dělí se na </a:t>
            </a:r>
            <a:r>
              <a:rPr lang="cs-CZ" sz="2600" b="1" strike="noStrike" spc="-1">
                <a:solidFill>
                  <a:srgbClr val="000000"/>
                </a:solidFill>
                <a:latin typeface="Calibri"/>
                <a:ea typeface="DejaVu Sans"/>
              </a:rPr>
              <a:t>a. tibialis anterior et posterior</a:t>
            </a:r>
            <a:endParaRPr lang="cs-CZ" sz="2600" b="0" strike="noStrike" spc="-1">
              <a:latin typeface="Arial"/>
            </a:endParaRPr>
          </a:p>
        </p:txBody>
      </p:sp>
      <p:sp>
        <p:nvSpPr>
          <p:cNvPr id="277" name="Obdélník 4"/>
          <p:cNvSpPr/>
          <p:nvPr/>
        </p:nvSpPr>
        <p:spPr>
          <a:xfrm>
            <a:off x="257400" y="754560"/>
            <a:ext cx="6009120" cy="513720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TextShape 1"/>
          <p:cNvSpPr/>
          <p:nvPr/>
        </p:nvSpPr>
        <p:spPr>
          <a:xfrm>
            <a:off x="457200" y="381600"/>
            <a:ext cx="8228160" cy="1031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cs-CZ" sz="4000" b="1" strike="noStrike" spc="-1">
                <a:solidFill>
                  <a:srgbClr val="000000"/>
                </a:solidFill>
                <a:latin typeface="Calibri"/>
                <a:ea typeface="DejaVu Sans"/>
              </a:rPr>
              <a:t>Žíly</a:t>
            </a:r>
            <a:endParaRPr lang="cs-CZ" sz="4000" b="0" strike="noStrike" spc="-1">
              <a:latin typeface="Arial"/>
            </a:endParaRPr>
          </a:p>
        </p:txBody>
      </p:sp>
      <p:sp>
        <p:nvSpPr>
          <p:cNvPr id="279" name="TextShape 2"/>
          <p:cNvSpPr/>
          <p:nvPr/>
        </p:nvSpPr>
        <p:spPr>
          <a:xfrm>
            <a:off x="468360" y="1414800"/>
            <a:ext cx="8228160" cy="4727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200" indent="-456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cs-CZ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Cévy vedoucí krev směrem k srdci, ve většině případů se jedná o krev odkysličenou</a:t>
            </a:r>
            <a:endParaRPr lang="cs-CZ" sz="2800" b="0" strike="noStrike" spc="-1">
              <a:latin typeface="Arial"/>
            </a:endParaRPr>
          </a:p>
          <a:p>
            <a:pPr marL="457200" indent="-456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cs-CZ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Mají tenčí stěnu než arterie</a:t>
            </a:r>
            <a:endParaRPr lang="cs-CZ" sz="2800" b="0" strike="noStrike" spc="-1">
              <a:latin typeface="Arial"/>
            </a:endParaRPr>
          </a:p>
          <a:p>
            <a:pPr marL="457200" indent="-456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cs-CZ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Mnoho žil obsahuje </a:t>
            </a:r>
            <a:r>
              <a:rPr lang="cs-CZ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chlopně</a:t>
            </a:r>
            <a:r>
              <a:rPr lang="cs-CZ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, které zajišťují jednosměrný tok</a:t>
            </a:r>
            <a:endParaRPr lang="cs-CZ" sz="2800" b="0" strike="noStrike" spc="-1">
              <a:latin typeface="Arial"/>
            </a:endParaRPr>
          </a:p>
          <a:p>
            <a:pPr marL="457200" indent="-456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cs-CZ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Rozlišujeme žíly </a:t>
            </a:r>
            <a:r>
              <a:rPr lang="cs-CZ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povrchové</a:t>
            </a:r>
            <a:r>
              <a:rPr lang="cs-CZ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 – nedoprovází arterie a tvoří bohaté sítě v podkoží a </a:t>
            </a:r>
            <a:r>
              <a:rPr lang="cs-CZ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hluboké </a:t>
            </a:r>
            <a:r>
              <a:rPr lang="cs-CZ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– doprovázejí tepny a často mohou být zdvojené</a:t>
            </a:r>
            <a:endParaRPr lang="cs-CZ" sz="2800" b="0" strike="noStrike" spc="-1">
              <a:latin typeface="Arial"/>
            </a:endParaRPr>
          </a:p>
        </p:txBody>
      </p:sp>
      <p:sp>
        <p:nvSpPr>
          <p:cNvPr id="280" name="CustomShape 3"/>
          <p:cNvSpPr/>
          <p:nvPr/>
        </p:nvSpPr>
        <p:spPr>
          <a:xfrm>
            <a:off x="468360" y="6453360"/>
            <a:ext cx="7704360" cy="226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cs-CZ" sz="900" b="1" strike="noStrike" spc="-1">
                <a:solidFill>
                  <a:srgbClr val="000000"/>
                </a:solidFill>
                <a:latin typeface="Myriad Pro"/>
                <a:ea typeface="DejaVu Sans"/>
              </a:rPr>
              <a:t>Kardiovaskulární a lymfatický systém</a:t>
            </a:r>
            <a:endParaRPr lang="cs-CZ" sz="9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TextShape 1"/>
          <p:cNvSpPr/>
          <p:nvPr/>
        </p:nvSpPr>
        <p:spPr>
          <a:xfrm>
            <a:off x="457200" y="381600"/>
            <a:ext cx="8228160" cy="1031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cs-CZ" sz="4000" b="1" strike="noStrike" spc="-1">
                <a:solidFill>
                  <a:srgbClr val="000000"/>
                </a:solidFill>
                <a:latin typeface="Calibri"/>
                <a:ea typeface="DejaVu Sans"/>
              </a:rPr>
              <a:t>Systémový žilní oběh</a:t>
            </a:r>
            <a:endParaRPr lang="cs-CZ" sz="4000" b="0" strike="noStrike" spc="-1">
              <a:latin typeface="Arial"/>
            </a:endParaRPr>
          </a:p>
        </p:txBody>
      </p:sp>
      <p:sp>
        <p:nvSpPr>
          <p:cNvPr id="282" name="TextShape 2"/>
          <p:cNvSpPr/>
          <p:nvPr/>
        </p:nvSpPr>
        <p:spPr>
          <a:xfrm>
            <a:off x="468360" y="1278360"/>
            <a:ext cx="8239320" cy="4810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cs-CZ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Horní dutá žíla (HDŽ) = vena cava superior </a:t>
            </a:r>
            <a:r>
              <a:rPr lang="cs-CZ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– vede odkysličenou krev z horní ½ těla - hlava, krk a HKK – do pravé předsíně</a:t>
            </a:r>
            <a:endParaRPr lang="cs-CZ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– nemá chlopně</a:t>
            </a:r>
            <a:endParaRPr lang="cs-CZ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Dolní dutá žíla (DDŽ) = vena cava inferior</a:t>
            </a:r>
            <a:r>
              <a:rPr lang="cs-CZ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lang="cs-CZ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– vede odkysličenou krev z dolní ½ těla – párové orgány dutiny břišní, DKK – prochází játry a bránicí a ústí do pravé předsíně</a:t>
            </a:r>
            <a:endParaRPr lang="cs-CZ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– vzniká soutokem </a:t>
            </a:r>
            <a:r>
              <a:rPr lang="cs-CZ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vena iliaca communis dx et sin</a:t>
            </a:r>
            <a:r>
              <a:rPr lang="cs-CZ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 a prochází podél páteře napravo od aorty</a:t>
            </a:r>
            <a:endParaRPr lang="cs-CZ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– nemá chlopně </a:t>
            </a:r>
            <a:endParaRPr lang="cs-CZ" sz="2800" b="0" strike="noStrike" spc="-1">
              <a:latin typeface="Arial"/>
            </a:endParaRPr>
          </a:p>
        </p:txBody>
      </p:sp>
      <p:sp>
        <p:nvSpPr>
          <p:cNvPr id="283" name="CustomShape 3"/>
          <p:cNvSpPr/>
          <p:nvPr/>
        </p:nvSpPr>
        <p:spPr>
          <a:xfrm>
            <a:off x="468360" y="6453360"/>
            <a:ext cx="7704360" cy="226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cs-CZ" sz="900" b="1" strike="noStrike" spc="-1">
                <a:solidFill>
                  <a:srgbClr val="000000"/>
                </a:solidFill>
                <a:latin typeface="Myriad Pro"/>
                <a:ea typeface="DejaVu Sans"/>
              </a:rPr>
              <a:t>Kardiovaskulární a lymfatický systém</a:t>
            </a:r>
            <a:endParaRPr lang="cs-CZ" sz="9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TextShape 1"/>
          <p:cNvSpPr/>
          <p:nvPr/>
        </p:nvSpPr>
        <p:spPr>
          <a:xfrm>
            <a:off x="457200" y="381600"/>
            <a:ext cx="8228160" cy="1031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cs-CZ" sz="4000" b="1" strike="noStrike" spc="-1">
                <a:solidFill>
                  <a:srgbClr val="000000"/>
                </a:solidFill>
                <a:latin typeface="Calibri"/>
                <a:ea typeface="DejaVu Sans"/>
              </a:rPr>
              <a:t>Portální žilní oběh</a:t>
            </a:r>
            <a:endParaRPr lang="cs-CZ" sz="4000" b="0" strike="noStrike" spc="-1">
              <a:latin typeface="Arial"/>
            </a:endParaRPr>
          </a:p>
        </p:txBody>
      </p:sp>
      <p:sp>
        <p:nvSpPr>
          <p:cNvPr id="285" name="TextShape 2"/>
          <p:cNvSpPr/>
          <p:nvPr/>
        </p:nvSpPr>
        <p:spPr>
          <a:xfrm>
            <a:off x="446040" y="1269360"/>
            <a:ext cx="8239320" cy="4810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cs-CZ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Vena portae = portální žíla</a:t>
            </a:r>
            <a:r>
              <a:rPr lang="cs-CZ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 – vede krev z nepárových orgánů dutiny břišní do jater a z jater do DDŽ a do pravé předsíně</a:t>
            </a:r>
            <a:endParaRPr lang="cs-CZ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– vzniká soutokem </a:t>
            </a:r>
            <a:r>
              <a:rPr lang="cs-CZ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vena mesenterica superior </a:t>
            </a:r>
            <a:r>
              <a:rPr lang="cs-CZ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a </a:t>
            </a:r>
            <a:r>
              <a:rPr lang="cs-CZ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vena lienalis (splenica)</a:t>
            </a:r>
            <a:endParaRPr lang="cs-CZ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– součást </a:t>
            </a:r>
            <a:r>
              <a:rPr lang="cs-CZ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trias hepatica - </a:t>
            </a:r>
            <a:r>
              <a:rPr lang="cs-CZ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vstupuje do jater společně s ductus hepaticus a arteria hepatica propria</a:t>
            </a:r>
            <a:endParaRPr lang="cs-CZ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Portokavální anastomozy</a:t>
            </a:r>
            <a:r>
              <a:rPr lang="cs-CZ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: spojky mezi kaválním a portálním řečištěm, jejich rozšíření je důležitým diagnostickým znakem portální hypertenze</a:t>
            </a:r>
            <a:endParaRPr lang="cs-CZ" sz="2800" b="0" strike="noStrike" spc="-1">
              <a:latin typeface="Arial"/>
            </a:endParaRPr>
          </a:p>
        </p:txBody>
      </p:sp>
      <p:sp>
        <p:nvSpPr>
          <p:cNvPr id="286" name="CustomShape 3"/>
          <p:cNvSpPr/>
          <p:nvPr/>
        </p:nvSpPr>
        <p:spPr>
          <a:xfrm>
            <a:off x="468360" y="6453360"/>
            <a:ext cx="7704360" cy="226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cs-CZ" sz="900" b="1" strike="noStrike" spc="-1">
                <a:solidFill>
                  <a:srgbClr val="000000"/>
                </a:solidFill>
                <a:latin typeface="Myriad Pro"/>
                <a:ea typeface="DejaVu Sans"/>
              </a:rPr>
              <a:t>Kardiovaskulární a lymfatický systém</a:t>
            </a:r>
            <a:endParaRPr lang="cs-CZ" sz="900" b="0" strike="noStrike" spc="-1">
              <a:latin typeface="Arial"/>
            </a:endParaRPr>
          </a:p>
        </p:txBody>
      </p:sp>
      <p:pic>
        <p:nvPicPr>
          <p:cNvPr id="287" name="Obrázek 2"/>
          <p:cNvPicPr/>
          <p:nvPr/>
        </p:nvPicPr>
        <p:blipFill>
          <a:blip r:embed="rId3"/>
          <a:stretch/>
        </p:blipFill>
        <p:spPr>
          <a:xfrm>
            <a:off x="3844800" y="177480"/>
            <a:ext cx="5192280" cy="59385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TextShape 1"/>
          <p:cNvSpPr/>
          <p:nvPr/>
        </p:nvSpPr>
        <p:spPr>
          <a:xfrm>
            <a:off x="457200" y="381600"/>
            <a:ext cx="8228160" cy="2245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9" name="TextShape 2"/>
          <p:cNvSpPr/>
          <p:nvPr/>
        </p:nvSpPr>
        <p:spPr>
          <a:xfrm>
            <a:off x="446040" y="1269360"/>
            <a:ext cx="8239320" cy="4810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0" name="CustomShape 3"/>
          <p:cNvSpPr/>
          <p:nvPr/>
        </p:nvSpPr>
        <p:spPr>
          <a:xfrm>
            <a:off x="468360" y="6453360"/>
            <a:ext cx="7704360" cy="226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cs-CZ" sz="900" b="1" strike="noStrike" spc="-1">
                <a:solidFill>
                  <a:srgbClr val="000000"/>
                </a:solidFill>
                <a:latin typeface="Myriad Pro"/>
                <a:ea typeface="DejaVu Sans"/>
              </a:rPr>
              <a:t>Kardiovaskulární a lymfatický systém</a:t>
            </a:r>
            <a:endParaRPr lang="cs-CZ" sz="900" b="0" strike="noStrike" spc="-1">
              <a:latin typeface="Arial"/>
            </a:endParaRPr>
          </a:p>
        </p:txBody>
      </p:sp>
      <p:sp>
        <p:nvSpPr>
          <p:cNvPr id="291" name="Nadpis 1"/>
          <p:cNvSpPr/>
          <p:nvPr/>
        </p:nvSpPr>
        <p:spPr>
          <a:xfrm>
            <a:off x="445680" y="2120040"/>
            <a:ext cx="8228520" cy="1144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cs-CZ" sz="4000" b="1" strike="noStrike" spc="-1">
                <a:solidFill>
                  <a:srgbClr val="000000"/>
                </a:solidFill>
                <a:latin typeface="Calibri"/>
                <a:ea typeface="DejaVu Sans"/>
              </a:rPr>
              <a:t>Lymfatický systém</a:t>
            </a:r>
            <a:endParaRPr lang="cs-CZ" sz="4000" b="0" strike="noStrike" spc="-1">
              <a:latin typeface="Arial"/>
            </a:endParaRPr>
          </a:p>
        </p:txBody>
      </p:sp>
      <p:sp>
        <p:nvSpPr>
          <p:cNvPr id="292" name="Podnadpis 4"/>
          <p:cNvSpPr/>
          <p:nvPr/>
        </p:nvSpPr>
        <p:spPr>
          <a:xfrm>
            <a:off x="457200" y="1604520"/>
            <a:ext cx="8228520" cy="3976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93000"/>
              </a:lnSpc>
              <a:spcBef>
                <a:spcPts val="1001"/>
              </a:spcBef>
              <a:tabLst>
                <a:tab pos="0" algn="l"/>
              </a:tabLst>
            </a:pPr>
            <a:endParaRPr lang="cs-CZ" sz="1800" b="0" strike="noStrike" spc="-1">
              <a:latin typeface="Arial"/>
            </a:endParaRPr>
          </a:p>
          <a:p>
            <a:pPr>
              <a:lnSpc>
                <a:spcPct val="93000"/>
              </a:lnSpc>
              <a:spcBef>
                <a:spcPts val="1001"/>
              </a:spcBef>
              <a:tabLst>
                <a:tab pos="0" algn="l"/>
              </a:tabLst>
            </a:pPr>
            <a:endParaRPr lang="cs-CZ" sz="18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cs-CZ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TextShape 1"/>
          <p:cNvSpPr/>
          <p:nvPr/>
        </p:nvSpPr>
        <p:spPr>
          <a:xfrm>
            <a:off x="457200" y="381600"/>
            <a:ext cx="8228160" cy="1031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4" name="TextShape 2"/>
          <p:cNvSpPr/>
          <p:nvPr/>
        </p:nvSpPr>
        <p:spPr>
          <a:xfrm>
            <a:off x="446040" y="1269360"/>
            <a:ext cx="8239320" cy="4810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5" name="CustomShape 3"/>
          <p:cNvSpPr/>
          <p:nvPr/>
        </p:nvSpPr>
        <p:spPr>
          <a:xfrm>
            <a:off x="468360" y="6453360"/>
            <a:ext cx="7704360" cy="226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cs-CZ" sz="900" b="1" strike="noStrike" spc="-1">
                <a:solidFill>
                  <a:srgbClr val="000000"/>
                </a:solidFill>
                <a:latin typeface="Myriad Pro"/>
                <a:ea typeface="DejaVu Sans"/>
              </a:rPr>
              <a:t>Kardiovaskulární a lymfatický systém</a:t>
            </a:r>
            <a:endParaRPr lang="cs-CZ" sz="900" b="0" strike="noStrike" spc="-1">
              <a:latin typeface="Arial"/>
            </a:endParaRPr>
          </a:p>
        </p:txBody>
      </p:sp>
      <p:sp>
        <p:nvSpPr>
          <p:cNvPr id="296" name="Nadpis 1"/>
          <p:cNvSpPr/>
          <p:nvPr/>
        </p:nvSpPr>
        <p:spPr>
          <a:xfrm>
            <a:off x="457200" y="273600"/>
            <a:ext cx="8228520" cy="1144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cs-CZ" sz="4000" b="1" strike="noStrike" spc="-1">
                <a:solidFill>
                  <a:srgbClr val="000000"/>
                </a:solidFill>
                <a:latin typeface="Calibri"/>
                <a:ea typeface="DejaVu Sans"/>
              </a:rPr>
              <a:t>Lymfa</a:t>
            </a:r>
            <a:endParaRPr lang="cs-CZ" sz="4000" b="0" strike="noStrike" spc="-1">
              <a:latin typeface="Arial"/>
            </a:endParaRPr>
          </a:p>
        </p:txBody>
      </p:sp>
      <p:sp>
        <p:nvSpPr>
          <p:cNvPr id="297" name="Podnadpis 3"/>
          <p:cNvSpPr/>
          <p:nvPr/>
        </p:nvSpPr>
        <p:spPr>
          <a:xfrm>
            <a:off x="468360" y="1269360"/>
            <a:ext cx="8217360" cy="5068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93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cs-CZ" sz="2600" b="0" strike="noStrike" spc="-1">
                <a:solidFill>
                  <a:srgbClr val="000000"/>
                </a:solidFill>
                <a:latin typeface="Calibri"/>
                <a:ea typeface="DejaVu Sans"/>
              </a:rPr>
              <a:t>= míza, je bezbarvým produktem tkáňového moku</a:t>
            </a:r>
            <a:endParaRPr lang="cs-CZ" sz="2600" b="0" strike="noStrike" spc="-1">
              <a:latin typeface="Arial"/>
            </a:endParaRPr>
          </a:p>
          <a:p>
            <a:pPr>
              <a:lnSpc>
                <a:spcPct val="93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cs-CZ" sz="2600" b="1" strike="noStrike" spc="-1">
                <a:solidFill>
                  <a:srgbClr val="000000"/>
                </a:solidFill>
                <a:latin typeface="Calibri"/>
                <a:ea typeface="DejaVu Sans"/>
              </a:rPr>
              <a:t>Vznik</a:t>
            </a:r>
            <a:r>
              <a:rPr lang="cs-CZ" sz="2600" b="0" strike="noStrike" spc="-1">
                <a:solidFill>
                  <a:srgbClr val="000000"/>
                </a:solidFill>
                <a:latin typeface="Calibri"/>
                <a:ea typeface="DejaVu Sans"/>
              </a:rPr>
              <a:t>:</a:t>
            </a:r>
            <a:endParaRPr lang="cs-CZ" sz="2600" b="0" strike="noStrike" spc="-1">
              <a:latin typeface="Arial"/>
            </a:endParaRPr>
          </a:p>
          <a:p>
            <a:pPr>
              <a:lnSpc>
                <a:spcPct val="93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cs-CZ" sz="2600" b="0" strike="noStrike" spc="-1">
                <a:solidFill>
                  <a:srgbClr val="000000"/>
                </a:solidFill>
                <a:latin typeface="Calibri"/>
                <a:ea typeface="DejaVu Sans"/>
              </a:rPr>
              <a:t>1. filtrát krevní plazmy</a:t>
            </a:r>
            <a:endParaRPr lang="cs-CZ" sz="2600" b="0" strike="noStrike" spc="-1">
              <a:latin typeface="Arial"/>
            </a:endParaRPr>
          </a:p>
          <a:p>
            <a:pPr>
              <a:lnSpc>
                <a:spcPct val="93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cs-CZ" sz="2600" b="0" strike="noStrike" spc="-1">
                <a:solidFill>
                  <a:srgbClr val="000000"/>
                </a:solidFill>
                <a:latin typeface="Calibri"/>
                <a:ea typeface="DejaVu Sans"/>
              </a:rPr>
              <a:t>2. metabolity buněk</a:t>
            </a:r>
            <a:endParaRPr lang="cs-CZ" sz="2600" b="0" strike="noStrike" spc="-1">
              <a:latin typeface="Arial"/>
            </a:endParaRPr>
          </a:p>
          <a:p>
            <a:pPr>
              <a:lnSpc>
                <a:spcPct val="93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cs-CZ" sz="2600" b="0" strike="noStrike" spc="-1">
                <a:solidFill>
                  <a:srgbClr val="000000"/>
                </a:solidFill>
                <a:latin typeface="Calibri"/>
                <a:ea typeface="DejaVu Sans"/>
              </a:rPr>
              <a:t>- složením blízká krevní plazmě (bílkovina 20 g/l) </a:t>
            </a:r>
            <a:endParaRPr lang="cs-CZ" sz="2600" b="0" strike="noStrike" spc="-1">
              <a:latin typeface="Arial"/>
            </a:endParaRPr>
          </a:p>
          <a:p>
            <a:pPr>
              <a:lnSpc>
                <a:spcPct val="93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cs-CZ" sz="2600" b="0" strike="noStrike" spc="-1">
                <a:solidFill>
                  <a:srgbClr val="000000"/>
                </a:solidFill>
                <a:latin typeface="Calibri"/>
                <a:ea typeface="DejaVu Sans"/>
              </a:rPr>
              <a:t>									X</a:t>
            </a:r>
            <a:endParaRPr lang="cs-CZ" sz="2600" b="0" strike="noStrike" spc="-1">
              <a:latin typeface="Arial"/>
            </a:endParaRPr>
          </a:p>
          <a:p>
            <a:pPr>
              <a:lnSpc>
                <a:spcPct val="93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cs-CZ" sz="2600" b="0" strike="noStrike" spc="-1">
                <a:solidFill>
                  <a:srgbClr val="000000"/>
                </a:solidFill>
                <a:latin typeface="Calibri"/>
                <a:ea typeface="DejaVu Sans"/>
              </a:rPr>
              <a:t>neplatí v mízním řečišti střev – </a:t>
            </a:r>
            <a:r>
              <a:rPr lang="cs-CZ" sz="2600" b="1" strike="noStrike" spc="-1">
                <a:solidFill>
                  <a:srgbClr val="000000"/>
                </a:solidFill>
                <a:latin typeface="Calibri"/>
                <a:ea typeface="DejaVu Sans"/>
              </a:rPr>
              <a:t>chylus </a:t>
            </a:r>
            <a:r>
              <a:rPr lang="cs-CZ" sz="2600" b="0" strike="noStrike" spc="-1">
                <a:solidFill>
                  <a:srgbClr val="000000"/>
                </a:solidFill>
                <a:latin typeface="Calibri"/>
                <a:ea typeface="DejaVu Sans"/>
              </a:rPr>
              <a:t>– vstřebávání tuků (bílkovina až 60 g/l)</a:t>
            </a:r>
            <a:endParaRPr lang="cs-CZ" sz="2600" b="0" strike="noStrike" spc="-1">
              <a:latin typeface="Arial"/>
            </a:endParaRPr>
          </a:p>
          <a:p>
            <a:pPr>
              <a:lnSpc>
                <a:spcPct val="93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cs-CZ" sz="2600" b="0" strike="noStrike" spc="-1">
                <a:solidFill>
                  <a:srgbClr val="000000"/>
                </a:solidFill>
                <a:latin typeface="Calibri"/>
                <a:ea typeface="DejaVu Sans"/>
              </a:rPr>
              <a:t> obsahuje lymfocyty</a:t>
            </a:r>
            <a:endParaRPr lang="cs-CZ" sz="2600" b="0" strike="noStrike" spc="-1">
              <a:latin typeface="Arial"/>
            </a:endParaRPr>
          </a:p>
          <a:p>
            <a:pPr>
              <a:lnSpc>
                <a:spcPct val="93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cs-CZ" sz="2600" b="0" strike="noStrike" spc="-1">
                <a:solidFill>
                  <a:srgbClr val="000000"/>
                </a:solidFill>
                <a:latin typeface="Calibri"/>
                <a:ea typeface="DejaVu Sans"/>
              </a:rPr>
              <a:t>- lymfatickým systémem metastazují Ca</a:t>
            </a:r>
            <a:endParaRPr lang="cs-CZ" sz="26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cs-CZ" sz="26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extShape 1"/>
          <p:cNvSpPr/>
          <p:nvPr/>
        </p:nvSpPr>
        <p:spPr>
          <a:xfrm>
            <a:off x="457200" y="432000"/>
            <a:ext cx="8228160" cy="1141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cs-CZ" sz="4000" b="1" strike="noStrike" spc="-1">
                <a:solidFill>
                  <a:srgbClr val="000000"/>
                </a:solidFill>
                <a:latin typeface="Calibri"/>
                <a:ea typeface="DejaVu Sans"/>
              </a:rPr>
              <a:t>Srdce</a:t>
            </a:r>
            <a:endParaRPr lang="cs-CZ" sz="4000" b="0" strike="noStrike" spc="-1">
              <a:latin typeface="Arial"/>
            </a:endParaRPr>
          </a:p>
        </p:txBody>
      </p:sp>
      <p:sp>
        <p:nvSpPr>
          <p:cNvPr id="198" name="TextShape 2"/>
          <p:cNvSpPr/>
          <p:nvPr/>
        </p:nvSpPr>
        <p:spPr>
          <a:xfrm>
            <a:off x="457200" y="1600200"/>
            <a:ext cx="8330760" cy="4604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3080" indent="-34164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Svalový orgán se 4 dutinami</a:t>
            </a:r>
            <a:endParaRPr lang="cs-CZ" sz="3200" b="0" strike="noStrike" spc="-1"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Pumpa – pohání krev přes cévy do všech tkání v těle</a:t>
            </a:r>
            <a:endParaRPr lang="cs-CZ" sz="3200" b="0" strike="noStrike" spc="-1"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Umožňuje výživu a výměnu látek ve tkáních</a:t>
            </a:r>
            <a:endParaRPr lang="cs-CZ" sz="3200" b="0" strike="noStrike" spc="-1"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cs-CZ" sz="3200" b="1" strike="noStrike" spc="-1">
                <a:solidFill>
                  <a:srgbClr val="000000"/>
                </a:solidFill>
                <a:latin typeface="Calibri"/>
                <a:ea typeface="DejaVu Sans"/>
              </a:rPr>
              <a:t>Systola</a:t>
            </a:r>
            <a:r>
              <a:rPr lang="cs-CZ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 = stah srdeční svaloviny</a:t>
            </a:r>
            <a:endParaRPr lang="cs-CZ" sz="3200" b="0" strike="noStrike" spc="-1"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cs-CZ" sz="3200" b="1" strike="noStrike" spc="-1">
                <a:solidFill>
                  <a:srgbClr val="000000"/>
                </a:solidFill>
                <a:latin typeface="Calibri"/>
                <a:ea typeface="DejaVu Sans"/>
              </a:rPr>
              <a:t>Diastola</a:t>
            </a:r>
            <a:r>
              <a:rPr lang="cs-CZ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 = ochabnutí srdeční svaloviny</a:t>
            </a:r>
            <a:endParaRPr lang="cs-CZ" sz="3200" b="0" strike="noStrike" spc="-1">
              <a:latin typeface="Arial"/>
            </a:endParaRPr>
          </a:p>
        </p:txBody>
      </p:sp>
      <p:sp>
        <p:nvSpPr>
          <p:cNvPr id="199" name="CustomShape 3"/>
          <p:cNvSpPr/>
          <p:nvPr/>
        </p:nvSpPr>
        <p:spPr>
          <a:xfrm>
            <a:off x="468360" y="6453360"/>
            <a:ext cx="7704360" cy="226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cs-CZ" sz="900" b="1" strike="noStrike" spc="-1">
                <a:solidFill>
                  <a:srgbClr val="000000"/>
                </a:solidFill>
                <a:latin typeface="Myriad Pro"/>
                <a:ea typeface="DejaVu Sans"/>
              </a:rPr>
              <a:t>Kardiovaskulární a lymfatický systém</a:t>
            </a:r>
            <a:endParaRPr lang="cs-CZ" sz="9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TextShape 1"/>
          <p:cNvSpPr/>
          <p:nvPr/>
        </p:nvSpPr>
        <p:spPr>
          <a:xfrm>
            <a:off x="457200" y="381600"/>
            <a:ext cx="8228160" cy="1031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9" name="TextShape 2"/>
          <p:cNvSpPr/>
          <p:nvPr/>
        </p:nvSpPr>
        <p:spPr>
          <a:xfrm>
            <a:off x="457200" y="1331640"/>
            <a:ext cx="8239320" cy="4810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0" name="CustomShape 3"/>
          <p:cNvSpPr/>
          <p:nvPr/>
        </p:nvSpPr>
        <p:spPr>
          <a:xfrm>
            <a:off x="468360" y="6453360"/>
            <a:ext cx="7704360" cy="226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cs-CZ" sz="900" b="1" strike="noStrike" spc="-1">
                <a:solidFill>
                  <a:srgbClr val="000000"/>
                </a:solidFill>
                <a:latin typeface="Myriad Pro"/>
                <a:ea typeface="DejaVu Sans"/>
              </a:rPr>
              <a:t>Kardiovaskulární a lymfatický systém</a:t>
            </a:r>
            <a:endParaRPr lang="cs-CZ" sz="900" b="0" strike="noStrike" spc="-1">
              <a:latin typeface="Arial"/>
            </a:endParaRPr>
          </a:p>
        </p:txBody>
      </p:sp>
      <p:sp>
        <p:nvSpPr>
          <p:cNvPr id="301" name="Nadpis 1"/>
          <p:cNvSpPr/>
          <p:nvPr/>
        </p:nvSpPr>
        <p:spPr>
          <a:xfrm>
            <a:off x="457200" y="273600"/>
            <a:ext cx="8228520" cy="1144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cs-CZ" sz="4000" b="1" strike="noStrike" spc="-1">
                <a:solidFill>
                  <a:srgbClr val="000000"/>
                </a:solidFill>
                <a:latin typeface="Calibri"/>
                <a:ea typeface="DejaVu Sans"/>
              </a:rPr>
              <a:t>Lymfatické orgány</a:t>
            </a:r>
            <a:endParaRPr lang="cs-CZ" sz="4000" b="0" strike="noStrike" spc="-1">
              <a:latin typeface="Arial"/>
            </a:endParaRPr>
          </a:p>
        </p:txBody>
      </p:sp>
      <p:sp>
        <p:nvSpPr>
          <p:cNvPr id="302" name="Podnadpis 2"/>
          <p:cNvSpPr/>
          <p:nvPr/>
        </p:nvSpPr>
        <p:spPr>
          <a:xfrm>
            <a:off x="457200" y="1414080"/>
            <a:ext cx="8228520" cy="416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marL="430200" indent="-3232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430200" algn="l"/>
                <a:tab pos="534960" algn="l"/>
                <a:tab pos="984240" algn="l"/>
                <a:tab pos="1433520" algn="l"/>
                <a:tab pos="1882800" algn="l"/>
                <a:tab pos="2332080" algn="l"/>
                <a:tab pos="2781360" algn="l"/>
                <a:tab pos="3230640" algn="l"/>
                <a:tab pos="3679920" algn="l"/>
                <a:tab pos="4129200" algn="l"/>
                <a:tab pos="4578480" algn="l"/>
                <a:tab pos="5027760" algn="l"/>
                <a:tab pos="5477040" algn="l"/>
                <a:tab pos="5925960" algn="l"/>
                <a:tab pos="6375240" algn="l"/>
                <a:tab pos="6824520" algn="l"/>
                <a:tab pos="7273800" algn="l"/>
                <a:tab pos="7723080" algn="l"/>
                <a:tab pos="8172360" algn="l"/>
                <a:tab pos="8621640" algn="l"/>
                <a:tab pos="9070920" algn="l"/>
              </a:tabLst>
            </a:pPr>
            <a:r>
              <a:rPr lang="cs-CZ" sz="3200" b="1" strike="noStrike" spc="-1">
                <a:solidFill>
                  <a:srgbClr val="000000"/>
                </a:solidFill>
                <a:latin typeface="Calibri"/>
                <a:ea typeface="DejaVu Sans"/>
              </a:rPr>
              <a:t>Lymfatické uzliny</a:t>
            </a:r>
            <a:endParaRPr lang="cs-CZ" sz="3200" b="0" strike="noStrike" spc="-1">
              <a:latin typeface="Arial"/>
            </a:endParaRPr>
          </a:p>
          <a:p>
            <a:pPr marL="430200" indent="-3232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430200" algn="l"/>
                <a:tab pos="534960" algn="l"/>
                <a:tab pos="984240" algn="l"/>
                <a:tab pos="1433520" algn="l"/>
                <a:tab pos="1882800" algn="l"/>
                <a:tab pos="2332080" algn="l"/>
                <a:tab pos="2781360" algn="l"/>
                <a:tab pos="3230640" algn="l"/>
                <a:tab pos="3679920" algn="l"/>
                <a:tab pos="4129200" algn="l"/>
                <a:tab pos="4578480" algn="l"/>
                <a:tab pos="5027760" algn="l"/>
                <a:tab pos="5477040" algn="l"/>
                <a:tab pos="5925960" algn="l"/>
                <a:tab pos="6375240" algn="l"/>
                <a:tab pos="6824520" algn="l"/>
                <a:tab pos="7273800" algn="l"/>
                <a:tab pos="7723080" algn="l"/>
                <a:tab pos="8172360" algn="l"/>
                <a:tab pos="8621640" algn="l"/>
                <a:tab pos="9070920" algn="l"/>
              </a:tabLst>
            </a:pPr>
            <a:r>
              <a:rPr lang="cs-CZ" sz="3200" b="1" strike="noStrike" spc="-1">
                <a:solidFill>
                  <a:srgbClr val="000000"/>
                </a:solidFill>
                <a:latin typeface="Calibri"/>
                <a:ea typeface="DejaVu Sans"/>
              </a:rPr>
              <a:t>Tonsily</a:t>
            </a:r>
            <a:endParaRPr lang="cs-CZ" sz="3200" b="0" strike="noStrike" spc="-1">
              <a:latin typeface="Arial"/>
            </a:endParaRPr>
          </a:p>
          <a:p>
            <a:pPr marL="430200" indent="-3232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430200" algn="l"/>
                <a:tab pos="534960" algn="l"/>
                <a:tab pos="984240" algn="l"/>
                <a:tab pos="1433520" algn="l"/>
                <a:tab pos="1882800" algn="l"/>
                <a:tab pos="2332080" algn="l"/>
                <a:tab pos="2781360" algn="l"/>
                <a:tab pos="3230640" algn="l"/>
                <a:tab pos="3679920" algn="l"/>
                <a:tab pos="4129200" algn="l"/>
                <a:tab pos="4578480" algn="l"/>
                <a:tab pos="5027760" algn="l"/>
                <a:tab pos="5477040" algn="l"/>
                <a:tab pos="5925960" algn="l"/>
                <a:tab pos="6375240" algn="l"/>
                <a:tab pos="6824520" algn="l"/>
                <a:tab pos="7273800" algn="l"/>
                <a:tab pos="7723080" algn="l"/>
                <a:tab pos="8172360" algn="l"/>
                <a:tab pos="8621640" algn="l"/>
                <a:tab pos="9070920" algn="l"/>
              </a:tabLst>
            </a:pPr>
            <a:r>
              <a:rPr lang="cs-CZ" sz="3200" b="1" strike="noStrike" spc="-1">
                <a:solidFill>
                  <a:srgbClr val="000000"/>
                </a:solidFill>
                <a:latin typeface="Calibri"/>
                <a:ea typeface="DejaVu Sans"/>
              </a:rPr>
              <a:t>Slezina</a:t>
            </a:r>
            <a:endParaRPr lang="cs-CZ" sz="3200" b="0" strike="noStrike" spc="-1">
              <a:latin typeface="Arial"/>
            </a:endParaRPr>
          </a:p>
          <a:p>
            <a:pPr marL="430200" indent="-3232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430200" algn="l"/>
                <a:tab pos="534960" algn="l"/>
                <a:tab pos="984240" algn="l"/>
                <a:tab pos="1433520" algn="l"/>
                <a:tab pos="1882800" algn="l"/>
                <a:tab pos="2332080" algn="l"/>
                <a:tab pos="2781360" algn="l"/>
                <a:tab pos="3230640" algn="l"/>
                <a:tab pos="3679920" algn="l"/>
                <a:tab pos="4129200" algn="l"/>
                <a:tab pos="4578480" algn="l"/>
                <a:tab pos="5027760" algn="l"/>
                <a:tab pos="5477040" algn="l"/>
                <a:tab pos="5925960" algn="l"/>
                <a:tab pos="6375240" algn="l"/>
                <a:tab pos="6824520" algn="l"/>
                <a:tab pos="7273800" algn="l"/>
                <a:tab pos="7723080" algn="l"/>
                <a:tab pos="8172360" algn="l"/>
                <a:tab pos="8621640" algn="l"/>
                <a:tab pos="9070920" algn="l"/>
              </a:tabLst>
            </a:pPr>
            <a:r>
              <a:rPr lang="cs-CZ" sz="3200" b="1" strike="noStrike" spc="-1">
                <a:solidFill>
                  <a:srgbClr val="000000"/>
                </a:solidFill>
                <a:latin typeface="Calibri"/>
                <a:ea typeface="DejaVu Sans"/>
              </a:rPr>
              <a:t>Thymus</a:t>
            </a:r>
            <a:endParaRPr lang="cs-CZ" sz="3200" b="0" strike="noStrike" spc="-1">
              <a:latin typeface="Arial"/>
            </a:endParaRPr>
          </a:p>
          <a:p>
            <a:pPr marL="430200" indent="-3232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430200" algn="l"/>
                <a:tab pos="534960" algn="l"/>
                <a:tab pos="984240" algn="l"/>
                <a:tab pos="1433520" algn="l"/>
                <a:tab pos="1882800" algn="l"/>
                <a:tab pos="2332080" algn="l"/>
                <a:tab pos="2781360" algn="l"/>
                <a:tab pos="3230640" algn="l"/>
                <a:tab pos="3679920" algn="l"/>
                <a:tab pos="4129200" algn="l"/>
                <a:tab pos="4578480" algn="l"/>
                <a:tab pos="5027760" algn="l"/>
                <a:tab pos="5477040" algn="l"/>
                <a:tab pos="5925960" algn="l"/>
                <a:tab pos="6375240" algn="l"/>
                <a:tab pos="6824520" algn="l"/>
                <a:tab pos="7273800" algn="l"/>
                <a:tab pos="7723080" algn="l"/>
                <a:tab pos="8172360" algn="l"/>
                <a:tab pos="8621640" algn="l"/>
                <a:tab pos="9070920" algn="l"/>
              </a:tabLst>
            </a:pPr>
            <a:r>
              <a:rPr lang="cs-CZ" sz="3200" b="1" strike="noStrike" spc="-1">
                <a:solidFill>
                  <a:srgbClr val="000000"/>
                </a:solidFill>
                <a:latin typeface="Calibri"/>
                <a:ea typeface="DejaVu Sans"/>
              </a:rPr>
              <a:t>Lymfatická tkáň ve sliznici střeva</a:t>
            </a:r>
            <a:endParaRPr lang="cs-CZ" sz="3200" b="0" strike="noStrike" spc="-1">
              <a:latin typeface="Arial"/>
            </a:endParaRPr>
          </a:p>
          <a:p>
            <a:pPr marL="861840" lvl="1" indent="-3214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/>
              <a:buChar char=""/>
              <a:tabLst>
                <a:tab pos="430200" algn="l"/>
                <a:tab pos="534960" algn="l"/>
                <a:tab pos="984240" algn="l"/>
                <a:tab pos="1433520" algn="l"/>
                <a:tab pos="1882800" algn="l"/>
                <a:tab pos="2332080" algn="l"/>
                <a:tab pos="2781360" algn="l"/>
                <a:tab pos="3230640" algn="l"/>
                <a:tab pos="3679920" algn="l"/>
                <a:tab pos="4129200" algn="l"/>
                <a:tab pos="4578480" algn="l"/>
                <a:tab pos="5027760" algn="l"/>
                <a:tab pos="5477040" algn="l"/>
                <a:tab pos="5925960" algn="l"/>
                <a:tab pos="6375240" algn="l"/>
                <a:tab pos="6824520" algn="l"/>
                <a:tab pos="7273800" algn="l"/>
                <a:tab pos="7723080" algn="l"/>
                <a:tab pos="8172360" algn="l"/>
                <a:tab pos="8621640" algn="l"/>
                <a:tab pos="9070920" algn="l"/>
              </a:tabLst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Peyerské plaky v tenkém střevě</a:t>
            </a:r>
            <a:endParaRPr lang="cs-CZ" sz="3200" b="0" strike="noStrike" spc="-1">
              <a:latin typeface="Arial"/>
            </a:endParaRPr>
          </a:p>
          <a:p>
            <a:pPr marL="861840" lvl="1" indent="-3214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/>
              <a:buChar char=""/>
              <a:tabLst>
                <a:tab pos="430200" algn="l"/>
                <a:tab pos="534960" algn="l"/>
                <a:tab pos="984240" algn="l"/>
                <a:tab pos="1433520" algn="l"/>
                <a:tab pos="1882800" algn="l"/>
                <a:tab pos="2332080" algn="l"/>
                <a:tab pos="2781360" algn="l"/>
                <a:tab pos="3230640" algn="l"/>
                <a:tab pos="3679920" algn="l"/>
                <a:tab pos="4129200" algn="l"/>
                <a:tab pos="4578480" algn="l"/>
                <a:tab pos="5027760" algn="l"/>
                <a:tab pos="5477040" algn="l"/>
                <a:tab pos="5925960" algn="l"/>
                <a:tab pos="6375240" algn="l"/>
                <a:tab pos="6824520" algn="l"/>
                <a:tab pos="7273800" algn="l"/>
                <a:tab pos="7723080" algn="l"/>
                <a:tab pos="8172360" algn="l"/>
                <a:tab pos="8621640" algn="l"/>
                <a:tab pos="9070920" algn="l"/>
              </a:tabLst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LT ve sliznici appendixu</a:t>
            </a:r>
            <a:endParaRPr lang="cs-CZ" sz="32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430200" algn="l"/>
                <a:tab pos="534960" algn="l"/>
                <a:tab pos="984240" algn="l"/>
                <a:tab pos="1433520" algn="l"/>
                <a:tab pos="1882800" algn="l"/>
                <a:tab pos="2332080" algn="l"/>
                <a:tab pos="2781360" algn="l"/>
                <a:tab pos="3230640" algn="l"/>
                <a:tab pos="3679920" algn="l"/>
                <a:tab pos="4129200" algn="l"/>
                <a:tab pos="4578480" algn="l"/>
                <a:tab pos="5027760" algn="l"/>
                <a:tab pos="5477040" algn="l"/>
                <a:tab pos="5925960" algn="l"/>
                <a:tab pos="6375240" algn="l"/>
                <a:tab pos="6824520" algn="l"/>
                <a:tab pos="7273800" algn="l"/>
                <a:tab pos="7723080" algn="l"/>
                <a:tab pos="8172360" algn="l"/>
                <a:tab pos="8621640" algn="l"/>
                <a:tab pos="9070920" algn="l"/>
              </a:tabLst>
            </a:pPr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TextShape 1"/>
          <p:cNvSpPr/>
          <p:nvPr/>
        </p:nvSpPr>
        <p:spPr>
          <a:xfrm>
            <a:off x="457200" y="381600"/>
            <a:ext cx="8228160" cy="1031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4" name="TextShape 2"/>
          <p:cNvSpPr/>
          <p:nvPr/>
        </p:nvSpPr>
        <p:spPr>
          <a:xfrm>
            <a:off x="457200" y="1331640"/>
            <a:ext cx="8239320" cy="4810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5" name="CustomShape 3"/>
          <p:cNvSpPr/>
          <p:nvPr/>
        </p:nvSpPr>
        <p:spPr>
          <a:xfrm>
            <a:off x="468360" y="6453360"/>
            <a:ext cx="7704360" cy="226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cs-CZ" sz="900" b="1" strike="noStrike" spc="-1">
                <a:solidFill>
                  <a:srgbClr val="000000"/>
                </a:solidFill>
                <a:latin typeface="Myriad Pro"/>
                <a:ea typeface="DejaVu Sans"/>
              </a:rPr>
              <a:t>Kardiovaskulární a lymfatický systém</a:t>
            </a:r>
            <a:endParaRPr lang="cs-CZ" sz="900" b="0" strike="noStrike" spc="-1">
              <a:latin typeface="Arial"/>
            </a:endParaRPr>
          </a:p>
        </p:txBody>
      </p:sp>
      <p:sp>
        <p:nvSpPr>
          <p:cNvPr id="306" name="Nadpis 1"/>
          <p:cNvSpPr/>
          <p:nvPr/>
        </p:nvSpPr>
        <p:spPr>
          <a:xfrm>
            <a:off x="457200" y="273600"/>
            <a:ext cx="8228520" cy="1144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cs-CZ" sz="4000" b="1" strike="noStrike" spc="-1">
                <a:solidFill>
                  <a:srgbClr val="000000"/>
                </a:solidFill>
                <a:latin typeface="Calibri"/>
                <a:ea typeface="DejaVu Sans"/>
              </a:rPr>
              <a:t>Lymfatické cévy</a:t>
            </a:r>
            <a:endParaRPr lang="cs-CZ" sz="4000" b="0" strike="noStrike" spc="-1">
              <a:latin typeface="Arial"/>
            </a:endParaRPr>
          </a:p>
        </p:txBody>
      </p:sp>
      <p:sp>
        <p:nvSpPr>
          <p:cNvPr id="307" name="Podnadpis 2"/>
          <p:cNvSpPr/>
          <p:nvPr/>
        </p:nvSpPr>
        <p:spPr>
          <a:xfrm>
            <a:off x="457200" y="1331640"/>
            <a:ext cx="8228520" cy="4810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marL="341280" indent="-33912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cs-CZ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1.</a:t>
            </a:r>
            <a:r>
              <a:rPr lang="cs-CZ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 Mízní</a:t>
            </a:r>
            <a:r>
              <a:rPr lang="cs-CZ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cs-CZ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kapiláry</a:t>
            </a:r>
            <a:r>
              <a:rPr lang="cs-CZ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 – začínají slepě ve tkáních, podobné krevním kapilárám, výrazně propustnější</a:t>
            </a:r>
            <a:endParaRPr lang="cs-CZ" sz="2800" b="0" strike="noStrike" spc="-1">
              <a:latin typeface="Arial"/>
            </a:endParaRPr>
          </a:p>
          <a:p>
            <a:pPr marL="341280" indent="-33912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cs-CZ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2.</a:t>
            </a:r>
            <a:r>
              <a:rPr lang="cs-CZ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 Mízní kolektory</a:t>
            </a:r>
            <a:r>
              <a:rPr lang="cs-CZ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 – mají chlopně, stavbou se podobají se krevním cévám</a:t>
            </a:r>
            <a:endParaRPr lang="cs-CZ" sz="2800" b="0" strike="noStrike" spc="-1">
              <a:latin typeface="Arial"/>
            </a:endParaRPr>
          </a:p>
          <a:p>
            <a:pPr marL="341280" indent="-33912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cs-CZ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3.</a:t>
            </a:r>
            <a:r>
              <a:rPr lang="cs-CZ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 Mízní kmeny</a:t>
            </a:r>
            <a:r>
              <a:rPr lang="cs-CZ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 – sbírají mízu z celého těla a převádějí ji do krevního řečiště</a:t>
            </a:r>
            <a:endParaRPr lang="cs-CZ" sz="2800" b="0" strike="noStrike" spc="-1">
              <a:latin typeface="Arial"/>
            </a:endParaRPr>
          </a:p>
          <a:p>
            <a:pPr marL="741240" indent="-283320">
              <a:lnSpc>
                <a:spcPct val="90000"/>
              </a:lnSpc>
              <a:spcBef>
                <a:spcPts val="499"/>
              </a:spcBef>
              <a:tabLst>
                <a:tab pos="0" algn="l"/>
              </a:tabLst>
            </a:pPr>
            <a:r>
              <a:rPr lang="cs-CZ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a) </a:t>
            </a:r>
            <a:r>
              <a:rPr lang="cs-CZ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ductus thoracicus –</a:t>
            </a:r>
            <a:r>
              <a:rPr lang="cs-CZ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 hlavní hrudní mízovod, ¾ těla</a:t>
            </a:r>
            <a:endParaRPr lang="cs-CZ" sz="2800" b="0" strike="noStrike" spc="-1">
              <a:latin typeface="Arial"/>
            </a:endParaRPr>
          </a:p>
          <a:p>
            <a:pPr marL="2284560" lvl="2" indent="-4550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Times New Roman"/>
              <a:buChar char="•"/>
              <a:tabLst>
                <a:tab pos="341280" algn="l"/>
                <a:tab pos="446040" algn="l"/>
                <a:tab pos="895320" algn="l"/>
                <a:tab pos="1344600" algn="l"/>
                <a:tab pos="1793880" algn="l"/>
                <a:tab pos="2243160" algn="l"/>
                <a:tab pos="2692440" algn="l"/>
                <a:tab pos="3141720" algn="l"/>
                <a:tab pos="3591000" algn="l"/>
                <a:tab pos="4040280" algn="l"/>
                <a:tab pos="4489560" algn="l"/>
                <a:tab pos="4938840" algn="l"/>
                <a:tab pos="5388120" algn="l"/>
                <a:tab pos="5837400" algn="l"/>
                <a:tab pos="6286680" algn="l"/>
                <a:tab pos="6735600" algn="l"/>
                <a:tab pos="7184880" algn="l"/>
                <a:tab pos="7634160" algn="l"/>
                <a:tab pos="8083440" algn="l"/>
                <a:tab pos="8532720" algn="l"/>
                <a:tab pos="8982000" algn="l"/>
              </a:tabLst>
            </a:pPr>
            <a:r>
              <a:rPr lang="cs-CZ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truncus lumbalis dx et sin</a:t>
            </a:r>
            <a:endParaRPr lang="cs-CZ" sz="2800" b="0" strike="noStrike" spc="-1">
              <a:latin typeface="Arial"/>
            </a:endParaRPr>
          </a:p>
          <a:p>
            <a:pPr marL="2284560" lvl="2" indent="-4550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Times New Roman"/>
              <a:buChar char="•"/>
              <a:tabLst>
                <a:tab pos="341280" algn="l"/>
                <a:tab pos="446040" algn="l"/>
                <a:tab pos="895320" algn="l"/>
                <a:tab pos="1344600" algn="l"/>
                <a:tab pos="1793880" algn="l"/>
                <a:tab pos="2243160" algn="l"/>
                <a:tab pos="2692440" algn="l"/>
                <a:tab pos="3141720" algn="l"/>
                <a:tab pos="3591000" algn="l"/>
                <a:tab pos="4040280" algn="l"/>
                <a:tab pos="4489560" algn="l"/>
                <a:tab pos="4938840" algn="l"/>
                <a:tab pos="5388120" algn="l"/>
                <a:tab pos="5837400" algn="l"/>
                <a:tab pos="6286680" algn="l"/>
                <a:tab pos="6735600" algn="l"/>
                <a:tab pos="7184880" algn="l"/>
                <a:tab pos="7634160" algn="l"/>
                <a:tab pos="8083440" algn="l"/>
                <a:tab pos="8532720" algn="l"/>
                <a:tab pos="8982000" algn="l"/>
              </a:tabLst>
            </a:pPr>
            <a:r>
              <a:rPr lang="cs-CZ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trunci intestinales</a:t>
            </a:r>
            <a:endParaRPr lang="cs-CZ" sz="2800" b="0" strike="noStrike" spc="-1">
              <a:latin typeface="Arial"/>
            </a:endParaRPr>
          </a:p>
          <a:p>
            <a:pPr marL="741240" indent="-283320">
              <a:lnSpc>
                <a:spcPct val="90000"/>
              </a:lnSpc>
              <a:spcBef>
                <a:spcPts val="499"/>
              </a:spcBef>
              <a:tabLst>
                <a:tab pos="0" algn="l"/>
              </a:tabLst>
            </a:pPr>
            <a:r>
              <a:rPr lang="cs-CZ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b) </a:t>
            </a:r>
            <a:r>
              <a:rPr lang="cs-CZ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ductus lymphaticus dexter</a:t>
            </a:r>
            <a:r>
              <a:rPr lang="cs-CZ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 – ¼ těla</a:t>
            </a:r>
            <a:endParaRPr lang="cs-CZ" sz="2800" b="0" strike="noStrike" spc="-1">
              <a:latin typeface="Arial"/>
            </a:endParaRPr>
          </a:p>
        </p:txBody>
      </p:sp>
      <p:pic>
        <p:nvPicPr>
          <p:cNvPr id="308" name="Picture 3"/>
          <p:cNvPicPr/>
          <p:nvPr/>
        </p:nvPicPr>
        <p:blipFill>
          <a:blip r:embed="rId3"/>
          <a:stretch/>
        </p:blipFill>
        <p:spPr>
          <a:xfrm>
            <a:off x="5007600" y="66240"/>
            <a:ext cx="3852000" cy="62312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TextShape 1"/>
          <p:cNvSpPr/>
          <p:nvPr/>
        </p:nvSpPr>
        <p:spPr>
          <a:xfrm>
            <a:off x="457200" y="381600"/>
            <a:ext cx="8228160" cy="1031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0" name="TextShape 2"/>
          <p:cNvSpPr/>
          <p:nvPr/>
        </p:nvSpPr>
        <p:spPr>
          <a:xfrm>
            <a:off x="457200" y="1331640"/>
            <a:ext cx="8239320" cy="4810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1" name="CustomShape 3"/>
          <p:cNvSpPr/>
          <p:nvPr/>
        </p:nvSpPr>
        <p:spPr>
          <a:xfrm>
            <a:off x="468360" y="6453360"/>
            <a:ext cx="7704360" cy="226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cs-CZ" sz="900" b="1" strike="noStrike" spc="-1">
                <a:solidFill>
                  <a:srgbClr val="000000"/>
                </a:solidFill>
                <a:latin typeface="Myriad Pro"/>
                <a:ea typeface="DejaVu Sans"/>
              </a:rPr>
              <a:t>Kardiovaskulární a lymfatický systém</a:t>
            </a:r>
            <a:endParaRPr lang="cs-CZ" sz="900" b="0" strike="noStrike" spc="-1">
              <a:latin typeface="Arial"/>
            </a:endParaRPr>
          </a:p>
        </p:txBody>
      </p:sp>
      <p:sp>
        <p:nvSpPr>
          <p:cNvPr id="312" name="Nadpis 1"/>
          <p:cNvSpPr/>
          <p:nvPr/>
        </p:nvSpPr>
        <p:spPr>
          <a:xfrm>
            <a:off x="457200" y="273600"/>
            <a:ext cx="8228520" cy="1144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cs-CZ" sz="4000" b="1" strike="noStrike" spc="-1">
                <a:solidFill>
                  <a:srgbClr val="000000"/>
                </a:solidFill>
                <a:latin typeface="Calibri"/>
                <a:ea typeface="DejaVu Sans"/>
              </a:rPr>
              <a:t>Lymfatické uzliny</a:t>
            </a:r>
            <a:endParaRPr lang="cs-CZ" sz="4000" b="0" strike="noStrike" spc="-1">
              <a:latin typeface="Arial"/>
            </a:endParaRPr>
          </a:p>
        </p:txBody>
      </p:sp>
      <p:sp>
        <p:nvSpPr>
          <p:cNvPr id="313" name="Zástupný text 2"/>
          <p:cNvSpPr/>
          <p:nvPr/>
        </p:nvSpPr>
        <p:spPr>
          <a:xfrm>
            <a:off x="457200" y="1522080"/>
            <a:ext cx="4015080" cy="405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marL="341280" indent="-33912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cs-CZ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1.</a:t>
            </a:r>
            <a:r>
              <a:rPr lang="cs-CZ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 regionální uzliny</a:t>
            </a:r>
            <a:r>
              <a:rPr lang="cs-CZ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 – mízní uzliny sbírající lymfu z určité části těla</a:t>
            </a:r>
            <a:endParaRPr lang="cs-CZ" sz="2800" b="0" strike="noStrike" spc="-1">
              <a:latin typeface="Arial"/>
            </a:endParaRPr>
          </a:p>
          <a:p>
            <a:pPr marL="341280" indent="-33912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cs-CZ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2. </a:t>
            </a:r>
            <a:r>
              <a:rPr lang="cs-CZ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tributární oblast</a:t>
            </a:r>
            <a:r>
              <a:rPr lang="cs-CZ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 – část těla drénovaná do určité skupiny mízních uzlin</a:t>
            </a:r>
            <a:endParaRPr lang="cs-CZ" sz="2800" b="0" strike="noStrike" spc="-1">
              <a:latin typeface="Arial"/>
            </a:endParaRPr>
          </a:p>
          <a:p>
            <a:pPr marL="341280" indent="-33912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cs-CZ" sz="2800" b="0" strike="noStrike" spc="-1">
              <a:latin typeface="Arial"/>
            </a:endParaRPr>
          </a:p>
        </p:txBody>
      </p:sp>
      <p:pic>
        <p:nvPicPr>
          <p:cNvPr id="314" name="Picture 3"/>
          <p:cNvPicPr/>
          <p:nvPr/>
        </p:nvPicPr>
        <p:blipFill>
          <a:blip r:embed="rId3"/>
          <a:stretch/>
        </p:blipFill>
        <p:spPr>
          <a:xfrm>
            <a:off x="4473000" y="1156680"/>
            <a:ext cx="4538520" cy="48726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TextShape 1"/>
          <p:cNvSpPr/>
          <p:nvPr/>
        </p:nvSpPr>
        <p:spPr>
          <a:xfrm>
            <a:off x="457200" y="381600"/>
            <a:ext cx="8228160" cy="1031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6" name="TextShape 2"/>
          <p:cNvSpPr/>
          <p:nvPr/>
        </p:nvSpPr>
        <p:spPr>
          <a:xfrm>
            <a:off x="457200" y="1331640"/>
            <a:ext cx="8239320" cy="4810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7" name="CustomShape 3"/>
          <p:cNvSpPr/>
          <p:nvPr/>
        </p:nvSpPr>
        <p:spPr>
          <a:xfrm>
            <a:off x="468360" y="6453360"/>
            <a:ext cx="7704360" cy="226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cs-CZ" sz="900" b="1" strike="noStrike" spc="-1">
                <a:solidFill>
                  <a:srgbClr val="000000"/>
                </a:solidFill>
                <a:latin typeface="Myriad Pro"/>
                <a:ea typeface="DejaVu Sans"/>
              </a:rPr>
              <a:t>Kardiovaskulární a lymfatický systém</a:t>
            </a:r>
            <a:endParaRPr lang="cs-CZ" sz="900" b="0" strike="noStrike" spc="-1">
              <a:latin typeface="Arial"/>
            </a:endParaRPr>
          </a:p>
        </p:txBody>
      </p:sp>
      <p:sp>
        <p:nvSpPr>
          <p:cNvPr id="318" name="Nadpis 1"/>
          <p:cNvSpPr/>
          <p:nvPr/>
        </p:nvSpPr>
        <p:spPr>
          <a:xfrm>
            <a:off x="457200" y="273600"/>
            <a:ext cx="8228520" cy="1144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cs-CZ" sz="4000" b="1" strike="noStrike" spc="-1">
                <a:solidFill>
                  <a:srgbClr val="000000"/>
                </a:solidFill>
                <a:latin typeface="Calibri"/>
                <a:ea typeface="DejaVu Sans"/>
              </a:rPr>
              <a:t>Waldeyerův okruh</a:t>
            </a:r>
            <a:endParaRPr lang="cs-CZ" sz="4000" b="0" strike="noStrike" spc="-1">
              <a:latin typeface="Arial"/>
            </a:endParaRPr>
          </a:p>
        </p:txBody>
      </p:sp>
      <p:pic>
        <p:nvPicPr>
          <p:cNvPr id="319" name="Picture 3"/>
          <p:cNvPicPr/>
          <p:nvPr/>
        </p:nvPicPr>
        <p:blipFill>
          <a:blip r:embed="rId3"/>
          <a:stretch/>
        </p:blipFill>
        <p:spPr>
          <a:xfrm>
            <a:off x="1244880" y="2472120"/>
            <a:ext cx="6839640" cy="3747240"/>
          </a:xfrm>
          <a:prstGeom prst="rect">
            <a:avLst/>
          </a:prstGeom>
          <a:ln w="0">
            <a:noFill/>
          </a:ln>
        </p:spPr>
      </p:pic>
      <p:sp>
        <p:nvSpPr>
          <p:cNvPr id="320" name="Podnadpis 5"/>
          <p:cNvSpPr/>
          <p:nvPr/>
        </p:nvSpPr>
        <p:spPr>
          <a:xfrm>
            <a:off x="446400" y="1217880"/>
            <a:ext cx="8228520" cy="1597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slouží k ochraně dýchacích cest před průnikem infekčních mikrooorganizmů</a:t>
            </a:r>
            <a:endParaRPr lang="cs-CZ" sz="28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cs-CZ" sz="2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TextShape 1"/>
          <p:cNvSpPr/>
          <p:nvPr/>
        </p:nvSpPr>
        <p:spPr>
          <a:xfrm>
            <a:off x="457200" y="381600"/>
            <a:ext cx="8228160" cy="1031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2" name="TextShape 2"/>
          <p:cNvSpPr/>
          <p:nvPr/>
        </p:nvSpPr>
        <p:spPr>
          <a:xfrm>
            <a:off x="457200" y="1331640"/>
            <a:ext cx="8239320" cy="4810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3" name="CustomShape 3"/>
          <p:cNvSpPr/>
          <p:nvPr/>
        </p:nvSpPr>
        <p:spPr>
          <a:xfrm>
            <a:off x="468360" y="6453360"/>
            <a:ext cx="7704360" cy="226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cs-CZ" sz="900" b="1" strike="noStrike" spc="-1">
                <a:solidFill>
                  <a:srgbClr val="000000"/>
                </a:solidFill>
                <a:latin typeface="Myriad Pro"/>
                <a:ea typeface="DejaVu Sans"/>
              </a:rPr>
              <a:t>Kardiovaskulární a lymfatický systém</a:t>
            </a:r>
            <a:endParaRPr lang="cs-CZ" sz="900" b="0" strike="noStrike" spc="-1">
              <a:latin typeface="Arial"/>
            </a:endParaRPr>
          </a:p>
        </p:txBody>
      </p:sp>
      <p:sp>
        <p:nvSpPr>
          <p:cNvPr id="324" name="Nadpis 1"/>
          <p:cNvSpPr/>
          <p:nvPr/>
        </p:nvSpPr>
        <p:spPr>
          <a:xfrm>
            <a:off x="457200" y="273600"/>
            <a:ext cx="8228520" cy="1144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cs-CZ" sz="4000" b="1" strike="noStrike" spc="-1">
                <a:solidFill>
                  <a:srgbClr val="000000"/>
                </a:solidFill>
                <a:latin typeface="Calibri"/>
                <a:ea typeface="DejaVu Sans"/>
              </a:rPr>
              <a:t>Lymfatická drenáž plic</a:t>
            </a:r>
            <a:endParaRPr lang="cs-CZ" sz="4000" b="0" strike="noStrike" spc="-1">
              <a:latin typeface="Arial"/>
            </a:endParaRPr>
          </a:p>
        </p:txBody>
      </p:sp>
      <p:pic>
        <p:nvPicPr>
          <p:cNvPr id="325" name="Picture 1"/>
          <p:cNvPicPr/>
          <p:nvPr/>
        </p:nvPicPr>
        <p:blipFill>
          <a:blip r:embed="rId3"/>
          <a:stretch/>
        </p:blipFill>
        <p:spPr>
          <a:xfrm>
            <a:off x="2518200" y="2352600"/>
            <a:ext cx="4138920" cy="4007520"/>
          </a:xfrm>
          <a:prstGeom prst="rect">
            <a:avLst/>
          </a:prstGeom>
          <a:ln w="38160" cap="sq">
            <a:solidFill>
              <a:srgbClr val="92D050"/>
            </a:solidFill>
            <a:miter/>
          </a:ln>
        </p:spPr>
      </p:pic>
      <p:sp>
        <p:nvSpPr>
          <p:cNvPr id="326" name="Podnadpis 3"/>
          <p:cNvSpPr/>
          <p:nvPr/>
        </p:nvSpPr>
        <p:spPr>
          <a:xfrm>
            <a:off x="473400" y="1418400"/>
            <a:ext cx="8228520" cy="933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většina do ductus lymphaticus dexter, pouze část horního laloku levé plíce do ductus thoracicus</a:t>
            </a:r>
            <a:endParaRPr lang="cs-CZ" sz="2800" b="0" strike="noStrike" spc="-1">
              <a:latin typeface="Arial"/>
            </a:endParaRPr>
          </a:p>
        </p:txBody>
      </p:sp>
      <p:sp>
        <p:nvSpPr>
          <p:cNvPr id="327" name="Line 3"/>
          <p:cNvSpPr/>
          <p:nvPr/>
        </p:nvSpPr>
        <p:spPr>
          <a:xfrm flipH="1">
            <a:off x="5175360" y="2174760"/>
            <a:ext cx="772560" cy="1254240"/>
          </a:xfrm>
          <a:prstGeom prst="line">
            <a:avLst/>
          </a:prstGeom>
          <a:ln w="76320">
            <a:solidFill>
              <a:srgbClr val="81D41A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TextShape 1"/>
          <p:cNvSpPr/>
          <p:nvPr/>
        </p:nvSpPr>
        <p:spPr>
          <a:xfrm>
            <a:off x="457200" y="381600"/>
            <a:ext cx="8228160" cy="1031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9" name="TextShape 2"/>
          <p:cNvSpPr/>
          <p:nvPr/>
        </p:nvSpPr>
        <p:spPr>
          <a:xfrm>
            <a:off x="457200" y="1331640"/>
            <a:ext cx="8239320" cy="4810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0" name="CustomShape 3"/>
          <p:cNvSpPr/>
          <p:nvPr/>
        </p:nvSpPr>
        <p:spPr>
          <a:xfrm>
            <a:off x="468360" y="6453360"/>
            <a:ext cx="7704360" cy="226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cs-CZ" sz="900" b="1" strike="noStrike" spc="-1">
                <a:solidFill>
                  <a:srgbClr val="000000"/>
                </a:solidFill>
                <a:latin typeface="Myriad Pro"/>
                <a:ea typeface="DejaVu Sans"/>
              </a:rPr>
              <a:t>Kardiovaskulární a lymfatický systém</a:t>
            </a:r>
            <a:endParaRPr lang="cs-CZ" sz="900" b="0" strike="noStrike" spc="-1">
              <a:latin typeface="Arial"/>
            </a:endParaRPr>
          </a:p>
        </p:txBody>
      </p:sp>
      <p:sp>
        <p:nvSpPr>
          <p:cNvPr id="331" name="Nadpis 1"/>
          <p:cNvSpPr/>
          <p:nvPr/>
        </p:nvSpPr>
        <p:spPr>
          <a:xfrm>
            <a:off x="457200" y="273600"/>
            <a:ext cx="8228520" cy="1144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cs-CZ" sz="4000" b="1" strike="noStrike" spc="-1">
                <a:solidFill>
                  <a:srgbClr val="000000"/>
                </a:solidFill>
                <a:latin typeface="Calibri"/>
                <a:ea typeface="DejaVu Sans"/>
              </a:rPr>
              <a:t>Lymfatická drenáž prsní žlázy</a:t>
            </a:r>
            <a:endParaRPr lang="cs-CZ" sz="4000" b="0" strike="noStrike" spc="-1">
              <a:latin typeface="Arial"/>
            </a:endParaRPr>
          </a:p>
        </p:txBody>
      </p:sp>
      <p:pic>
        <p:nvPicPr>
          <p:cNvPr id="332" name="Picture 2"/>
          <p:cNvPicPr/>
          <p:nvPr/>
        </p:nvPicPr>
        <p:blipFill>
          <a:blip r:embed="rId3">
            <a:lum contrast="10000"/>
          </a:blip>
          <a:stretch/>
        </p:blipFill>
        <p:spPr>
          <a:xfrm>
            <a:off x="2807640" y="1414080"/>
            <a:ext cx="3969000" cy="4487040"/>
          </a:xfrm>
          <a:prstGeom prst="rect">
            <a:avLst/>
          </a:prstGeom>
          <a:ln w="0">
            <a:noFill/>
          </a:ln>
        </p:spPr>
      </p:pic>
      <p:sp>
        <p:nvSpPr>
          <p:cNvPr id="333" name="Text Box 3"/>
          <p:cNvSpPr/>
          <p:nvPr/>
        </p:nvSpPr>
        <p:spPr>
          <a:xfrm>
            <a:off x="3374280" y="2186640"/>
            <a:ext cx="2836080" cy="398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</a:pPr>
            <a:r>
              <a:rPr lang="cs-CZ" sz="2000" b="1" strike="noStrike" spc="-1">
                <a:solidFill>
                  <a:srgbClr val="00B050"/>
                </a:solidFill>
                <a:latin typeface="Arial"/>
                <a:ea typeface="DejaVu Sans"/>
              </a:rPr>
              <a:t>Hluboké krční uzliny</a:t>
            </a:r>
            <a:endParaRPr lang="cs-CZ" sz="2000" b="0" strike="noStrike" spc="-1">
              <a:latin typeface="Arial"/>
            </a:endParaRPr>
          </a:p>
        </p:txBody>
      </p:sp>
      <p:sp>
        <p:nvSpPr>
          <p:cNvPr id="334" name="Text Box 6"/>
          <p:cNvSpPr/>
          <p:nvPr/>
        </p:nvSpPr>
        <p:spPr>
          <a:xfrm>
            <a:off x="1562400" y="3282480"/>
            <a:ext cx="2650320" cy="398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</a:pPr>
            <a:r>
              <a:rPr lang="cs-CZ" sz="2000" b="1" strike="noStrike" spc="-1">
                <a:solidFill>
                  <a:srgbClr val="00B050"/>
                </a:solidFill>
                <a:latin typeface="Arial"/>
                <a:ea typeface="DejaVu Sans"/>
              </a:rPr>
              <a:t>Axilární uzliny</a:t>
            </a:r>
            <a:endParaRPr lang="cs-CZ" sz="2000" b="0" strike="noStrike" spc="-1">
              <a:latin typeface="Arial"/>
            </a:endParaRPr>
          </a:p>
        </p:txBody>
      </p:sp>
      <p:sp>
        <p:nvSpPr>
          <p:cNvPr id="335" name="Text Box 5"/>
          <p:cNvSpPr/>
          <p:nvPr/>
        </p:nvSpPr>
        <p:spPr>
          <a:xfrm>
            <a:off x="1166040" y="4523760"/>
            <a:ext cx="2921760" cy="398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</a:pPr>
            <a:r>
              <a:rPr lang="cs-CZ" sz="2000" b="1" strike="noStrike" spc="-1">
                <a:solidFill>
                  <a:srgbClr val="00B050"/>
                </a:solidFill>
                <a:latin typeface="Arial"/>
                <a:ea typeface="DejaVu Sans"/>
              </a:rPr>
              <a:t>Sorgiusova uzlina</a:t>
            </a:r>
            <a:endParaRPr lang="cs-CZ" sz="2000" b="0" strike="noStrike" spc="-1">
              <a:latin typeface="Arial"/>
            </a:endParaRPr>
          </a:p>
        </p:txBody>
      </p:sp>
      <p:sp>
        <p:nvSpPr>
          <p:cNvPr id="336" name="Text Box 4"/>
          <p:cNvSpPr/>
          <p:nvPr/>
        </p:nvSpPr>
        <p:spPr>
          <a:xfrm>
            <a:off x="5229720" y="4062960"/>
            <a:ext cx="3278880" cy="398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</a:pPr>
            <a:r>
              <a:rPr lang="cs-CZ" sz="2000" b="1" strike="noStrike" spc="-1">
                <a:solidFill>
                  <a:srgbClr val="00B050"/>
                </a:solidFill>
                <a:latin typeface="Arial"/>
                <a:ea typeface="DejaVu Sans"/>
              </a:rPr>
              <a:t>Parasternální uzliny</a:t>
            </a:r>
            <a:endParaRPr lang="cs-CZ" sz="20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TextShape 1"/>
          <p:cNvSpPr/>
          <p:nvPr/>
        </p:nvSpPr>
        <p:spPr>
          <a:xfrm>
            <a:off x="457200" y="381600"/>
            <a:ext cx="8228160" cy="1031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8" name="TextShape 2"/>
          <p:cNvSpPr/>
          <p:nvPr/>
        </p:nvSpPr>
        <p:spPr>
          <a:xfrm>
            <a:off x="457200" y="1331640"/>
            <a:ext cx="8239320" cy="4810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9" name="CustomShape 3"/>
          <p:cNvSpPr/>
          <p:nvPr/>
        </p:nvSpPr>
        <p:spPr>
          <a:xfrm>
            <a:off x="468360" y="6453360"/>
            <a:ext cx="7704360" cy="226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cs-CZ" sz="900" b="1" strike="noStrike" spc="-1">
                <a:solidFill>
                  <a:srgbClr val="000000"/>
                </a:solidFill>
                <a:latin typeface="Myriad Pro"/>
                <a:ea typeface="DejaVu Sans"/>
              </a:rPr>
              <a:t>Kardiovaskulární a lymfatický systém</a:t>
            </a:r>
            <a:endParaRPr lang="cs-CZ" sz="900" b="0" strike="noStrike" spc="-1">
              <a:latin typeface="Arial"/>
            </a:endParaRPr>
          </a:p>
        </p:txBody>
      </p:sp>
      <p:sp>
        <p:nvSpPr>
          <p:cNvPr id="340" name="Nadpis 1"/>
          <p:cNvSpPr/>
          <p:nvPr/>
        </p:nvSpPr>
        <p:spPr>
          <a:xfrm>
            <a:off x="457200" y="273600"/>
            <a:ext cx="8228520" cy="1144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cs-CZ" sz="4000" b="1" strike="noStrike" spc="-1">
                <a:solidFill>
                  <a:srgbClr val="000000"/>
                </a:solidFill>
                <a:latin typeface="Calibri"/>
                <a:ea typeface="DejaVu Sans"/>
              </a:rPr>
              <a:t>Lymfatická drenáž končetin</a:t>
            </a:r>
            <a:endParaRPr lang="cs-CZ" sz="4000" b="0" strike="noStrike" spc="-1">
              <a:latin typeface="Arial"/>
            </a:endParaRPr>
          </a:p>
        </p:txBody>
      </p:sp>
      <p:pic>
        <p:nvPicPr>
          <p:cNvPr id="341" name="Picture 2"/>
          <p:cNvPicPr/>
          <p:nvPr/>
        </p:nvPicPr>
        <p:blipFill>
          <a:blip r:embed="rId3">
            <a:lum contrast="10000"/>
          </a:blip>
          <a:stretch/>
        </p:blipFill>
        <p:spPr>
          <a:xfrm>
            <a:off x="1216080" y="1256040"/>
            <a:ext cx="3256560" cy="4961880"/>
          </a:xfrm>
          <a:prstGeom prst="rect">
            <a:avLst/>
          </a:prstGeom>
          <a:ln w="0">
            <a:noFill/>
          </a:ln>
        </p:spPr>
      </p:pic>
      <p:sp>
        <p:nvSpPr>
          <p:cNvPr id="342" name="Text Box 4"/>
          <p:cNvSpPr/>
          <p:nvPr/>
        </p:nvSpPr>
        <p:spPr>
          <a:xfrm>
            <a:off x="3922560" y="2864160"/>
            <a:ext cx="3409560" cy="372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</a:pPr>
            <a:r>
              <a:rPr lang="cs-CZ" sz="2000" b="1" strike="noStrike" spc="-1">
                <a:solidFill>
                  <a:srgbClr val="00A933"/>
                </a:solidFill>
                <a:latin typeface="Arial"/>
                <a:ea typeface="DejaVu Sans"/>
              </a:rPr>
              <a:t>Nodi lymphatici axillares</a:t>
            </a:r>
            <a:endParaRPr lang="cs-CZ" sz="2000" b="0" strike="noStrike" spc="-1">
              <a:latin typeface="Arial"/>
            </a:endParaRPr>
          </a:p>
        </p:txBody>
      </p:sp>
      <p:sp>
        <p:nvSpPr>
          <p:cNvPr id="343" name="Text Box 3"/>
          <p:cNvSpPr/>
          <p:nvPr/>
        </p:nvSpPr>
        <p:spPr>
          <a:xfrm>
            <a:off x="3615480" y="4681800"/>
            <a:ext cx="5069880" cy="372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</a:pPr>
            <a:r>
              <a:rPr lang="cs-CZ" sz="2000" b="1" strike="noStrike" spc="-1">
                <a:solidFill>
                  <a:srgbClr val="00A933"/>
                </a:solidFill>
                <a:latin typeface="Arial"/>
                <a:ea typeface="DejaVu Sans"/>
              </a:rPr>
              <a:t>Nn. lymphatici inguinales profundi</a:t>
            </a:r>
            <a:endParaRPr lang="cs-CZ" sz="20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TextShape 1"/>
          <p:cNvSpPr/>
          <p:nvPr/>
        </p:nvSpPr>
        <p:spPr>
          <a:xfrm>
            <a:off x="457200" y="381600"/>
            <a:ext cx="8228160" cy="1031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5" name="TextShape 2"/>
          <p:cNvSpPr/>
          <p:nvPr/>
        </p:nvSpPr>
        <p:spPr>
          <a:xfrm>
            <a:off x="457200" y="1331640"/>
            <a:ext cx="8239320" cy="4810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6" name="CustomShape 3"/>
          <p:cNvSpPr/>
          <p:nvPr/>
        </p:nvSpPr>
        <p:spPr>
          <a:xfrm>
            <a:off x="468360" y="6453360"/>
            <a:ext cx="7704360" cy="226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cs-CZ" sz="900" b="1" strike="noStrike" spc="-1">
                <a:solidFill>
                  <a:srgbClr val="000000"/>
                </a:solidFill>
                <a:latin typeface="Myriad Pro"/>
                <a:ea typeface="DejaVu Sans"/>
              </a:rPr>
              <a:t>Kardiovaskulární a lymfatický systém</a:t>
            </a:r>
            <a:endParaRPr lang="cs-CZ" sz="900" b="0" strike="noStrike" spc="-1">
              <a:latin typeface="Arial"/>
            </a:endParaRPr>
          </a:p>
        </p:txBody>
      </p:sp>
      <p:sp>
        <p:nvSpPr>
          <p:cNvPr id="347" name="Nadpis 1"/>
          <p:cNvSpPr/>
          <p:nvPr/>
        </p:nvSpPr>
        <p:spPr>
          <a:xfrm>
            <a:off x="457200" y="273600"/>
            <a:ext cx="8228520" cy="1144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cs-CZ" sz="4000" b="1" strike="noStrike" spc="-1">
                <a:solidFill>
                  <a:srgbClr val="000000"/>
                </a:solidFill>
                <a:latin typeface="Calibri"/>
                <a:ea typeface="DejaVu Sans"/>
              </a:rPr>
              <a:t>Zdroje</a:t>
            </a:r>
            <a:endParaRPr lang="cs-CZ" sz="4000" b="0" strike="noStrike" spc="-1">
              <a:latin typeface="Arial"/>
            </a:endParaRPr>
          </a:p>
        </p:txBody>
      </p:sp>
      <p:sp>
        <p:nvSpPr>
          <p:cNvPr id="348" name="Zástupný text 2"/>
          <p:cNvSpPr/>
          <p:nvPr/>
        </p:nvSpPr>
        <p:spPr>
          <a:xfrm>
            <a:off x="457200" y="1604520"/>
            <a:ext cx="8490600" cy="3976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285840" indent="-285120">
              <a:lnSpc>
                <a:spcPct val="90000"/>
              </a:lnSpc>
              <a:spcBef>
                <a:spcPts val="1001"/>
              </a:spcBef>
              <a:buClr>
                <a:srgbClr val="212529"/>
              </a:buClr>
              <a:buFont typeface="Arial"/>
              <a:buChar char="•"/>
            </a:pPr>
            <a:r>
              <a:rPr lang="cs-CZ" sz="1400" b="0" strike="noStrike" spc="-1">
                <a:solidFill>
                  <a:srgbClr val="212529"/>
                </a:solidFill>
                <a:latin typeface="Calibri"/>
                <a:ea typeface="DejaVu Sans"/>
              </a:rPr>
              <a:t>ČIHÁK, Radomír. </a:t>
            </a:r>
            <a:r>
              <a:rPr lang="cs-CZ" sz="1400" b="0" i="1" strike="noStrike" spc="-1">
                <a:solidFill>
                  <a:srgbClr val="212529"/>
                </a:solidFill>
                <a:latin typeface="Calibri"/>
                <a:ea typeface="DejaVu Sans"/>
              </a:rPr>
              <a:t>Anatomie III. </a:t>
            </a:r>
            <a:r>
              <a:rPr lang="cs-CZ" sz="1400" b="0" strike="noStrike" spc="-1">
                <a:solidFill>
                  <a:srgbClr val="212529"/>
                </a:solidFill>
                <a:latin typeface="Calibri"/>
                <a:ea typeface="DejaVu Sans"/>
              </a:rPr>
              <a:t>2., upr. a dopl vydání. Praha : Grada Publishing, spol. s. r. o., 2004.</a:t>
            </a:r>
            <a:endParaRPr lang="cs-CZ" sz="1400" b="0" strike="noStrike" spc="-1">
              <a:latin typeface="Arial"/>
            </a:endParaRPr>
          </a:p>
          <a:p>
            <a:pPr marL="285840" indent="-285120">
              <a:lnSpc>
                <a:spcPct val="90000"/>
              </a:lnSpc>
              <a:spcBef>
                <a:spcPts val="1001"/>
              </a:spcBef>
              <a:buClr>
                <a:srgbClr val="212529"/>
              </a:buClr>
              <a:buFont typeface="Arial"/>
              <a:buChar char="•"/>
            </a:pPr>
            <a:r>
              <a:rPr lang="cs-CZ" sz="1400" b="0" strike="noStrike" spc="-1">
                <a:solidFill>
                  <a:srgbClr val="212529"/>
                </a:solidFill>
                <a:latin typeface="Calibri"/>
                <a:ea typeface="DejaVu Sans"/>
              </a:rPr>
              <a:t>TROJAN, Stanislav, et al. </a:t>
            </a:r>
            <a:r>
              <a:rPr lang="cs-CZ" sz="1400" b="0" i="1" strike="noStrike" spc="-1">
                <a:solidFill>
                  <a:srgbClr val="212529"/>
                </a:solidFill>
                <a:latin typeface="Calibri"/>
                <a:ea typeface="DejaVu Sans"/>
              </a:rPr>
              <a:t>Lékařská fyziologie. </a:t>
            </a:r>
            <a:r>
              <a:rPr lang="cs-CZ" sz="1400" b="0" strike="noStrike" spc="-1">
                <a:solidFill>
                  <a:srgbClr val="212529"/>
                </a:solidFill>
                <a:latin typeface="Calibri"/>
                <a:ea typeface="DejaVu Sans"/>
              </a:rPr>
              <a:t>4. vydání. Praha : Grada, 2004</a:t>
            </a:r>
            <a:endParaRPr lang="cs-CZ" sz="1400" b="0" strike="noStrike" spc="-1">
              <a:latin typeface="Arial"/>
            </a:endParaRPr>
          </a:p>
          <a:p>
            <a:pPr marL="285840" indent="-285120">
              <a:lnSpc>
                <a:spcPct val="90000"/>
              </a:lnSpc>
              <a:spcBef>
                <a:spcPts val="1001"/>
              </a:spcBef>
              <a:buClr>
                <a:srgbClr val="212529"/>
              </a:buClr>
              <a:buFont typeface="Arial"/>
              <a:buChar char="•"/>
            </a:pPr>
            <a:r>
              <a:rPr lang="cs-CZ" sz="1400" b="0" strike="noStrike" spc="-1">
                <a:solidFill>
                  <a:srgbClr val="212529"/>
                </a:solidFill>
                <a:latin typeface="Calibri"/>
                <a:ea typeface="DejaVu Sans"/>
              </a:rPr>
              <a:t>GRIM, Miloš a Rastislav DRUGA. </a:t>
            </a:r>
            <a:r>
              <a:rPr lang="cs-CZ" sz="1400" b="0" i="1" strike="noStrike" spc="-1">
                <a:solidFill>
                  <a:srgbClr val="212529"/>
                </a:solidFill>
                <a:latin typeface="Calibri"/>
                <a:ea typeface="DejaVu Sans"/>
              </a:rPr>
              <a:t>Základy anatomie : 5. Anatomie krajin těla. </a:t>
            </a:r>
            <a:r>
              <a:rPr lang="cs-CZ" sz="1400" b="0" strike="noStrike" spc="-1">
                <a:solidFill>
                  <a:srgbClr val="212529"/>
                </a:solidFill>
                <a:latin typeface="Calibri"/>
                <a:ea typeface="DejaVu Sans"/>
              </a:rPr>
              <a:t>1. vydání. Praha : Galén, 2008</a:t>
            </a:r>
            <a:endParaRPr lang="cs-CZ" sz="14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cs-CZ" sz="14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cs-CZ" sz="14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cs-CZ" sz="1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TextShape 1"/>
          <p:cNvSpPr/>
          <p:nvPr/>
        </p:nvSpPr>
        <p:spPr>
          <a:xfrm>
            <a:off x="482760" y="360000"/>
            <a:ext cx="8228160" cy="1141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cs-CZ" sz="4000" b="1" strike="noStrike" spc="-1">
                <a:solidFill>
                  <a:srgbClr val="000000"/>
                </a:solidFill>
                <a:latin typeface="Calibri"/>
                <a:ea typeface="DejaVu Sans"/>
              </a:rPr>
              <a:t>Obecná anatomie srdce</a:t>
            </a:r>
            <a:r>
              <a:rPr lang="cs-CZ" sz="4400" b="0" strike="noStrike" spc="-1">
                <a:solidFill>
                  <a:srgbClr val="000000"/>
                </a:solidFill>
                <a:latin typeface="Calibri"/>
                <a:ea typeface="DejaVu Sans"/>
              </a:rPr>
              <a:t>	</a:t>
            </a:r>
            <a:endParaRPr lang="cs-CZ" sz="4400" b="0" strike="noStrike" spc="-1">
              <a:latin typeface="Arial"/>
            </a:endParaRPr>
          </a:p>
        </p:txBody>
      </p:sp>
      <p:sp>
        <p:nvSpPr>
          <p:cNvPr id="201" name="TextShape 2"/>
          <p:cNvSpPr/>
          <p:nvPr/>
        </p:nvSpPr>
        <p:spPr>
          <a:xfrm>
            <a:off x="626760" y="1502640"/>
            <a:ext cx="8228160" cy="4524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3080" indent="-34164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Uloženo za sternem v mediastinu</a:t>
            </a:r>
            <a:endParaRPr lang="cs-CZ" sz="3200" b="0" strike="noStrike" spc="-1"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2/3 vlevo od střední čáry, 1/3 vpravo</a:t>
            </a:r>
            <a:endParaRPr lang="cs-CZ" sz="3200" b="0" strike="noStrike" spc="-1"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Uzavřeno v </a:t>
            </a:r>
            <a:r>
              <a:rPr lang="cs-CZ" sz="3200" b="1" strike="noStrike" spc="-1">
                <a:solidFill>
                  <a:srgbClr val="000000"/>
                </a:solidFill>
                <a:latin typeface="Calibri"/>
                <a:ea typeface="DejaVu Sans"/>
              </a:rPr>
              <a:t>perikardu</a:t>
            </a:r>
            <a:r>
              <a:rPr lang="cs-CZ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 (= osrdečník)</a:t>
            </a:r>
            <a:endParaRPr lang="cs-CZ" sz="3200" b="0" strike="noStrike" spc="-1"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cs-CZ" sz="3200" b="1" strike="noStrike" spc="-1">
                <a:solidFill>
                  <a:srgbClr val="000000"/>
                </a:solidFill>
                <a:latin typeface="Calibri"/>
                <a:ea typeface="DejaVu Sans"/>
              </a:rPr>
              <a:t>Podélná osa srdeční </a:t>
            </a:r>
            <a:r>
              <a:rPr lang="cs-CZ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– šikmá spojnice baze a hrotu </a:t>
            </a:r>
            <a:endParaRPr lang="cs-CZ" sz="3200" b="0" strike="noStrike" spc="-1">
              <a:latin typeface="Arial"/>
            </a:endParaRPr>
          </a:p>
        </p:txBody>
      </p:sp>
      <p:sp>
        <p:nvSpPr>
          <p:cNvPr id="202" name="CustomShape 3"/>
          <p:cNvSpPr/>
          <p:nvPr/>
        </p:nvSpPr>
        <p:spPr>
          <a:xfrm>
            <a:off x="468360" y="6453360"/>
            <a:ext cx="7704360" cy="226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cs-CZ" sz="900" b="1" strike="noStrike" spc="-1">
                <a:solidFill>
                  <a:srgbClr val="000000"/>
                </a:solidFill>
                <a:latin typeface="Myriad Pro"/>
                <a:ea typeface="DejaVu Sans"/>
              </a:rPr>
              <a:t>Kardiovaskulární a lymfatický systém</a:t>
            </a:r>
            <a:endParaRPr lang="cs-CZ" sz="900" b="0" strike="noStrike" spc="-1">
              <a:latin typeface="Arial"/>
            </a:endParaRPr>
          </a:p>
        </p:txBody>
      </p:sp>
      <p:pic>
        <p:nvPicPr>
          <p:cNvPr id="203" name="Picture 2" descr="C:\Documents and Settings\blanka.pospisilova\Dokumenty\Skripta\2010_10_12\IMG_0010.jpg"/>
          <p:cNvPicPr/>
          <p:nvPr/>
        </p:nvPicPr>
        <p:blipFill>
          <a:blip r:embed="rId3">
            <a:lum contrast="10000"/>
          </a:blip>
          <a:stretch/>
        </p:blipFill>
        <p:spPr>
          <a:xfrm>
            <a:off x="5344200" y="3888360"/>
            <a:ext cx="2931480" cy="2279880"/>
          </a:xfrm>
          <a:prstGeom prst="rect">
            <a:avLst/>
          </a:prstGeom>
          <a:ln w="6480">
            <a:solidFill>
              <a:srgbClr val="443205"/>
            </a:solidFill>
            <a:round/>
          </a:ln>
        </p:spPr>
      </p:pic>
      <p:sp>
        <p:nvSpPr>
          <p:cNvPr id="204" name="Line 4"/>
          <p:cNvSpPr/>
          <p:nvPr/>
        </p:nvSpPr>
        <p:spPr>
          <a:xfrm>
            <a:off x="6755760" y="5104440"/>
            <a:ext cx="390600" cy="635040"/>
          </a:xfrm>
          <a:prstGeom prst="line">
            <a:avLst/>
          </a:prstGeom>
          <a:ln w="76320">
            <a:solidFill>
              <a:srgbClr val="FFFF6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TextShape 1"/>
          <p:cNvSpPr/>
          <p:nvPr/>
        </p:nvSpPr>
        <p:spPr>
          <a:xfrm>
            <a:off x="482760" y="360000"/>
            <a:ext cx="8228160" cy="1141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cs-CZ" sz="4000" b="1" strike="noStrike" spc="-1">
                <a:solidFill>
                  <a:srgbClr val="000000"/>
                </a:solidFill>
                <a:latin typeface="Calibri"/>
                <a:ea typeface="DejaVu Sans"/>
              </a:rPr>
              <a:t>Obecná anatomie srdce	</a:t>
            </a:r>
            <a:endParaRPr lang="cs-CZ" sz="4000" b="0" strike="noStrike" spc="-1">
              <a:latin typeface="Arial"/>
            </a:endParaRPr>
          </a:p>
        </p:txBody>
      </p:sp>
      <p:sp>
        <p:nvSpPr>
          <p:cNvPr id="206" name="CustomShape 3"/>
          <p:cNvSpPr/>
          <p:nvPr/>
        </p:nvSpPr>
        <p:spPr>
          <a:xfrm>
            <a:off x="468360" y="6453360"/>
            <a:ext cx="7704360" cy="226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cs-CZ" sz="900" b="1" strike="noStrike" spc="-1">
                <a:solidFill>
                  <a:srgbClr val="000000"/>
                </a:solidFill>
                <a:latin typeface="Myriad Pro"/>
                <a:ea typeface="DejaVu Sans"/>
              </a:rPr>
              <a:t>Kardiovaskulární a lymfatický systém</a:t>
            </a:r>
            <a:endParaRPr lang="cs-CZ" sz="900" b="0" strike="noStrike" spc="-1">
              <a:latin typeface="Arial"/>
            </a:endParaRPr>
          </a:p>
        </p:txBody>
      </p:sp>
      <p:sp>
        <p:nvSpPr>
          <p:cNvPr id="207" name="TextShape 2"/>
          <p:cNvSpPr/>
          <p:nvPr/>
        </p:nvSpPr>
        <p:spPr>
          <a:xfrm>
            <a:off x="432000" y="1502640"/>
            <a:ext cx="8360640" cy="4710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60">
              <a:lnSpc>
                <a:spcPct val="100000"/>
              </a:lnSpc>
              <a:spcBef>
                <a:spcPts val="641"/>
              </a:spcBef>
            </a:pPr>
            <a:r>
              <a:rPr lang="cs-CZ" sz="3200" b="1" u="sng" strike="noStrike" spc="-1">
                <a:solidFill>
                  <a:srgbClr val="000000"/>
                </a:solidFill>
                <a:uFillTx/>
                <a:latin typeface="Calibri"/>
                <a:ea typeface="DejaVu Sans"/>
              </a:rPr>
              <a:t>Poslechová místa srdečních chlopní:</a:t>
            </a:r>
            <a:endParaRPr lang="cs-CZ" sz="3200" b="0" strike="noStrike" spc="-1">
              <a:latin typeface="Arial"/>
            </a:endParaRPr>
          </a:p>
          <a:p>
            <a:pPr marL="457560" indent="-4561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cs-CZ" sz="3000" b="1" strike="noStrike" spc="-1">
                <a:solidFill>
                  <a:srgbClr val="000000"/>
                </a:solidFill>
                <a:latin typeface="Calibri"/>
                <a:ea typeface="DejaVu Sans"/>
              </a:rPr>
              <a:t>A</a:t>
            </a:r>
            <a:r>
              <a:rPr lang="cs-CZ" sz="3000" b="0" strike="noStrike" spc="-1">
                <a:solidFill>
                  <a:srgbClr val="000000"/>
                </a:solidFill>
                <a:latin typeface="Calibri"/>
                <a:ea typeface="DejaVu Sans"/>
              </a:rPr>
              <a:t>: Aortální chlopeň – 2. mezižebří vpravo</a:t>
            </a:r>
            <a:endParaRPr lang="cs-CZ" sz="3000" b="0" strike="noStrike" spc="-1">
              <a:latin typeface="Arial"/>
            </a:endParaRPr>
          </a:p>
          <a:p>
            <a:pPr marL="457560" indent="-4561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cs-CZ" sz="3000" b="1" strike="noStrike" spc="-1">
                <a:solidFill>
                  <a:srgbClr val="000000"/>
                </a:solidFill>
                <a:latin typeface="Calibri"/>
                <a:ea typeface="DejaVu Sans"/>
              </a:rPr>
              <a:t>P</a:t>
            </a:r>
            <a:r>
              <a:rPr lang="cs-CZ" sz="3000" b="0" strike="noStrike" spc="-1">
                <a:solidFill>
                  <a:srgbClr val="000000"/>
                </a:solidFill>
                <a:latin typeface="Calibri"/>
                <a:ea typeface="DejaVu Sans"/>
              </a:rPr>
              <a:t>: Plicnice – 2. mezižebří vlevo</a:t>
            </a:r>
            <a:endParaRPr lang="cs-CZ" sz="3000" b="0" strike="noStrike" spc="-1">
              <a:latin typeface="Arial"/>
            </a:endParaRPr>
          </a:p>
          <a:p>
            <a:pPr marL="457560" indent="-4561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cs-CZ" sz="3000" b="1" strike="noStrike" spc="-1">
                <a:solidFill>
                  <a:srgbClr val="000000"/>
                </a:solidFill>
                <a:latin typeface="Calibri"/>
                <a:ea typeface="DejaVu Sans"/>
              </a:rPr>
              <a:t>T</a:t>
            </a:r>
            <a:r>
              <a:rPr lang="cs-CZ" sz="3000" b="0" strike="noStrike" spc="-1">
                <a:solidFill>
                  <a:srgbClr val="000000"/>
                </a:solidFill>
                <a:latin typeface="Calibri"/>
                <a:ea typeface="DejaVu Sans"/>
              </a:rPr>
              <a:t>: Trojcípá chlopeň – 5. mezižebří vpravo </a:t>
            </a:r>
            <a:endParaRPr lang="cs-CZ" sz="3000" b="0" strike="noStrike" spc="-1">
              <a:latin typeface="Arial"/>
            </a:endParaRPr>
          </a:p>
          <a:p>
            <a:pPr marL="457560" indent="-4561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cs-CZ" sz="3000" b="1" strike="noStrike" spc="-1">
                <a:solidFill>
                  <a:srgbClr val="000000"/>
                </a:solidFill>
                <a:latin typeface="Calibri"/>
                <a:ea typeface="DejaVu Sans"/>
              </a:rPr>
              <a:t>M</a:t>
            </a:r>
            <a:r>
              <a:rPr lang="cs-CZ" sz="3000" b="0" strike="noStrike" spc="-1">
                <a:solidFill>
                  <a:srgbClr val="000000"/>
                </a:solidFill>
                <a:latin typeface="Calibri"/>
                <a:ea typeface="DejaVu Sans"/>
              </a:rPr>
              <a:t>: Mitrální chlopeň – 5. mezižebří vpravo, navnitř od medioklavikulární čáry</a:t>
            </a:r>
            <a:endParaRPr lang="cs-CZ" sz="3000" b="0" strike="noStrike" spc="-1">
              <a:latin typeface="Arial"/>
            </a:endParaRPr>
          </a:p>
        </p:txBody>
      </p:sp>
      <p:pic>
        <p:nvPicPr>
          <p:cNvPr id="208" name="Obrázek 3"/>
          <p:cNvPicPr/>
          <p:nvPr/>
        </p:nvPicPr>
        <p:blipFill>
          <a:blip r:embed="rId3"/>
          <a:stretch/>
        </p:blipFill>
        <p:spPr>
          <a:xfrm>
            <a:off x="4438800" y="2306520"/>
            <a:ext cx="4354200" cy="38239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TextShape 1"/>
          <p:cNvSpPr/>
          <p:nvPr/>
        </p:nvSpPr>
        <p:spPr>
          <a:xfrm>
            <a:off x="482760" y="360000"/>
            <a:ext cx="8228160" cy="1141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cs-CZ" sz="4000" b="1" strike="noStrike" spc="-1">
                <a:solidFill>
                  <a:srgbClr val="000000"/>
                </a:solidFill>
                <a:latin typeface="Calibri"/>
                <a:ea typeface="DejaVu Sans"/>
              </a:rPr>
              <a:t>Histologie srdce</a:t>
            </a:r>
            <a:r>
              <a:rPr lang="cs-CZ" sz="4400" b="0" strike="noStrike" spc="-1">
                <a:solidFill>
                  <a:srgbClr val="000000"/>
                </a:solidFill>
                <a:latin typeface="Calibri"/>
                <a:ea typeface="DejaVu Sans"/>
              </a:rPr>
              <a:t>	</a:t>
            </a:r>
            <a:endParaRPr lang="cs-CZ" sz="4400" b="0" strike="noStrike" spc="-1">
              <a:latin typeface="Arial"/>
            </a:endParaRPr>
          </a:p>
        </p:txBody>
      </p:sp>
      <p:sp>
        <p:nvSpPr>
          <p:cNvPr id="210" name="TextShape 2"/>
          <p:cNvSpPr/>
          <p:nvPr/>
        </p:nvSpPr>
        <p:spPr>
          <a:xfrm>
            <a:off x="635760" y="1431720"/>
            <a:ext cx="8228160" cy="4524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60">
              <a:lnSpc>
                <a:spcPct val="100000"/>
              </a:lnSpc>
              <a:spcBef>
                <a:spcPts val="641"/>
              </a:spcBef>
            </a:pPr>
            <a:r>
              <a:rPr lang="cs-CZ" sz="3000" b="1" u="sng" strike="noStrike" spc="-1">
                <a:solidFill>
                  <a:srgbClr val="000000"/>
                </a:solidFill>
                <a:uFillTx/>
                <a:latin typeface="Calibri"/>
                <a:ea typeface="DejaVu Sans"/>
              </a:rPr>
              <a:t>3 vrstvy:</a:t>
            </a:r>
            <a:endParaRPr lang="cs-CZ" sz="3000" b="0" strike="noStrike" spc="-1">
              <a:latin typeface="Arial"/>
            </a:endParaRPr>
          </a:p>
          <a:p>
            <a:pPr marL="457560" indent="-4561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600" b="1" strike="noStrike" spc="-1">
                <a:solidFill>
                  <a:srgbClr val="000000"/>
                </a:solidFill>
                <a:latin typeface="Calibri"/>
                <a:ea typeface="DejaVu Sans"/>
              </a:rPr>
              <a:t>Endokard </a:t>
            </a:r>
            <a:r>
              <a:rPr lang="cs-CZ" sz="2600" b="0" strike="noStrike" spc="-1">
                <a:solidFill>
                  <a:srgbClr val="000000"/>
                </a:solidFill>
                <a:latin typeface="Calibri"/>
                <a:ea typeface="DejaVu Sans"/>
              </a:rPr>
              <a:t>– vystýlá srdeční dutiny, je v přímém kontaktu s krví, tvoří srdeční chlopně</a:t>
            </a:r>
            <a:endParaRPr lang="cs-CZ" sz="2600" b="0" strike="noStrike" spc="-1">
              <a:latin typeface="Arial"/>
            </a:endParaRPr>
          </a:p>
          <a:p>
            <a:pPr marL="457560" indent="-4561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600" b="1" strike="noStrike" spc="-1">
                <a:solidFill>
                  <a:srgbClr val="000000"/>
                </a:solidFill>
                <a:latin typeface="Calibri"/>
                <a:ea typeface="DejaVu Sans"/>
              </a:rPr>
              <a:t>Myokard </a:t>
            </a:r>
            <a:r>
              <a:rPr lang="cs-CZ" sz="2600" b="0" strike="noStrike" spc="-1">
                <a:solidFill>
                  <a:srgbClr val="000000"/>
                </a:solidFill>
                <a:latin typeface="Calibri"/>
                <a:ea typeface="DejaVu Sans"/>
              </a:rPr>
              <a:t>– srdeční svalovina, zajišťuje pravidelné stahy srdce, nejsilnější v levé komoře, vyživován koronárními tepnami, tvořen kardiomyocyty</a:t>
            </a:r>
            <a:endParaRPr lang="cs-CZ" sz="2600" b="0" strike="noStrike" spc="-1">
              <a:latin typeface="Arial"/>
            </a:endParaRPr>
          </a:p>
          <a:p>
            <a:pPr marL="457560" indent="-4561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600" b="1" strike="noStrike" spc="-1">
                <a:solidFill>
                  <a:srgbClr val="000000"/>
                </a:solidFill>
                <a:latin typeface="Calibri"/>
                <a:ea typeface="DejaVu Sans"/>
              </a:rPr>
              <a:t>Epikard </a:t>
            </a:r>
            <a:r>
              <a:rPr lang="cs-CZ" sz="2600" b="0" strike="noStrike" spc="-1">
                <a:solidFill>
                  <a:srgbClr val="000000"/>
                </a:solidFill>
                <a:latin typeface="Calibri"/>
                <a:ea typeface="DejaVu Sans"/>
              </a:rPr>
              <a:t>– mezotelová výstelka, viscerální list perikardu</a:t>
            </a:r>
            <a:endParaRPr lang="cs-CZ" sz="2600" b="0" strike="noStrike" spc="-1">
              <a:latin typeface="Arial"/>
            </a:endParaRPr>
          </a:p>
        </p:txBody>
      </p:sp>
      <p:sp>
        <p:nvSpPr>
          <p:cNvPr id="211" name="CustomShape 3"/>
          <p:cNvSpPr/>
          <p:nvPr/>
        </p:nvSpPr>
        <p:spPr>
          <a:xfrm>
            <a:off x="468360" y="6453360"/>
            <a:ext cx="7704360" cy="226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cs-CZ" sz="900" b="1" strike="noStrike" spc="-1">
                <a:solidFill>
                  <a:srgbClr val="000000"/>
                </a:solidFill>
                <a:latin typeface="Myriad Pro"/>
                <a:ea typeface="DejaVu Sans"/>
              </a:rPr>
              <a:t>Kardiovaskulární a lymfatický systém</a:t>
            </a:r>
            <a:endParaRPr lang="cs-CZ" sz="9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TextShape 1"/>
          <p:cNvSpPr/>
          <p:nvPr/>
        </p:nvSpPr>
        <p:spPr>
          <a:xfrm>
            <a:off x="457200" y="274680"/>
            <a:ext cx="8228160" cy="1141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cs-CZ" sz="4000" b="1" strike="noStrike" spc="-1">
                <a:solidFill>
                  <a:srgbClr val="000000"/>
                </a:solidFill>
                <a:latin typeface="Calibri"/>
                <a:ea typeface="DejaVu Sans"/>
              </a:rPr>
              <a:t>Srdeční dutiny</a:t>
            </a:r>
            <a:endParaRPr lang="cs-CZ" sz="4000" b="0" strike="noStrike" spc="-1">
              <a:latin typeface="Arial"/>
            </a:endParaRPr>
          </a:p>
        </p:txBody>
      </p:sp>
      <p:sp>
        <p:nvSpPr>
          <p:cNvPr id="213" name="TextShape 2"/>
          <p:cNvSpPr/>
          <p:nvPr/>
        </p:nvSpPr>
        <p:spPr>
          <a:xfrm>
            <a:off x="457200" y="1562040"/>
            <a:ext cx="8228160" cy="4524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60">
              <a:lnSpc>
                <a:spcPct val="100000"/>
              </a:lnSpc>
              <a:spcBef>
                <a:spcPts val="641"/>
              </a:spcBef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Krev při průchodu srdcem protéká 4 dutinami </a:t>
            </a:r>
            <a:endParaRPr lang="cs-CZ" sz="3200" b="0" strike="noStrike" spc="-1"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Pravá předsíň (RA)</a:t>
            </a:r>
            <a:endParaRPr lang="cs-CZ" sz="3200" b="0" strike="noStrike" spc="-1"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Levá předsíň (LA)</a:t>
            </a:r>
            <a:endParaRPr lang="cs-CZ" sz="3200" b="0" strike="noStrike" spc="-1"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Pravá komora (RV)</a:t>
            </a:r>
            <a:endParaRPr lang="cs-CZ" sz="3200" b="0" strike="noStrike" spc="-1"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Levá komora (LV)</a:t>
            </a:r>
            <a:endParaRPr lang="cs-CZ" sz="3200" b="0" strike="noStrike" spc="-1">
              <a:latin typeface="Arial"/>
            </a:endParaRPr>
          </a:p>
        </p:txBody>
      </p:sp>
      <p:sp>
        <p:nvSpPr>
          <p:cNvPr id="214" name="CustomShape 3"/>
          <p:cNvSpPr/>
          <p:nvPr/>
        </p:nvSpPr>
        <p:spPr>
          <a:xfrm>
            <a:off x="468360" y="6453360"/>
            <a:ext cx="7704360" cy="226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cs-CZ" sz="900" b="1" strike="noStrike" spc="-1">
                <a:solidFill>
                  <a:srgbClr val="000000"/>
                </a:solidFill>
                <a:latin typeface="Myriad Pro"/>
                <a:ea typeface="DejaVu Sans"/>
              </a:rPr>
              <a:t>Kardiovaskulární a lymfatický systém</a:t>
            </a:r>
            <a:endParaRPr lang="cs-CZ" sz="900" b="0" strike="noStrike" spc="-1">
              <a:latin typeface="Arial"/>
            </a:endParaRPr>
          </a:p>
        </p:txBody>
      </p:sp>
      <p:pic>
        <p:nvPicPr>
          <p:cNvPr id="215" name="Picture 6"/>
          <p:cNvPicPr/>
          <p:nvPr/>
        </p:nvPicPr>
        <p:blipFill>
          <a:blip r:embed="rId3"/>
          <a:srcRect l="8493" t="22861" r="51679" b="6651"/>
          <a:stretch/>
        </p:blipFill>
        <p:spPr>
          <a:xfrm>
            <a:off x="5184720" y="2125080"/>
            <a:ext cx="3345840" cy="41824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TextShape 1"/>
          <p:cNvSpPr/>
          <p:nvPr/>
        </p:nvSpPr>
        <p:spPr>
          <a:xfrm>
            <a:off x="457200" y="274680"/>
            <a:ext cx="8228160" cy="1141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cs-CZ" sz="4000" b="1" strike="noStrike" spc="-1">
                <a:solidFill>
                  <a:srgbClr val="000000"/>
                </a:solidFill>
                <a:latin typeface="Calibri"/>
                <a:ea typeface="DejaVu Sans"/>
              </a:rPr>
              <a:t>Srdeční chlopně</a:t>
            </a:r>
            <a:endParaRPr lang="cs-CZ" sz="4000" b="0" strike="noStrike" spc="-1">
              <a:latin typeface="Arial"/>
            </a:endParaRPr>
          </a:p>
        </p:txBody>
      </p:sp>
      <p:sp>
        <p:nvSpPr>
          <p:cNvPr id="217" name="TextShape 2"/>
          <p:cNvSpPr/>
          <p:nvPr/>
        </p:nvSpPr>
        <p:spPr>
          <a:xfrm>
            <a:off x="546120" y="1672560"/>
            <a:ext cx="8228160" cy="4524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cs-CZ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Zajišťují jednosměrný tok krve</a:t>
            </a:r>
            <a:endParaRPr lang="cs-CZ" sz="2800" b="0" strike="noStrike" spc="-1">
              <a:latin typeface="Arial"/>
            </a:endParaRPr>
          </a:p>
          <a:p>
            <a:pPr marL="514440" indent="-513360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</a:pPr>
            <a:r>
              <a:rPr lang="cs-CZ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Síňokomorové</a:t>
            </a:r>
            <a:r>
              <a:rPr lang="cs-CZ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lang="cs-CZ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	→ </a:t>
            </a:r>
            <a:r>
              <a:rPr lang="cs-CZ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trojcípá</a:t>
            </a:r>
            <a:r>
              <a:rPr lang="cs-CZ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 – mezi pravou předsíní a pravou komorou</a:t>
            </a:r>
            <a:endParaRPr lang="cs-CZ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	 → </a:t>
            </a:r>
            <a:r>
              <a:rPr lang="cs-CZ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dvojcípá (= mitrální) </a:t>
            </a:r>
            <a:r>
              <a:rPr lang="cs-CZ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– mezi levou předsíní a levou komorou</a:t>
            </a:r>
            <a:endParaRPr lang="cs-CZ" sz="2800" b="0" strike="noStrike" spc="-1">
              <a:latin typeface="Arial"/>
            </a:endParaRPr>
          </a:p>
          <a:p>
            <a:pPr marL="514440" indent="-513360">
              <a:lnSpc>
                <a:spcPct val="100000"/>
              </a:lnSpc>
              <a:buClr>
                <a:srgbClr val="000000"/>
              </a:buClr>
              <a:buFont typeface="Arial"/>
              <a:buAutoNum type="arabicPeriod" startAt="2"/>
            </a:pPr>
            <a:r>
              <a:rPr lang="cs-CZ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Poloměsíčité</a:t>
            </a:r>
            <a:endParaRPr lang="cs-CZ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	→ </a:t>
            </a:r>
            <a:r>
              <a:rPr lang="cs-CZ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aortální</a:t>
            </a:r>
            <a:r>
              <a:rPr lang="cs-CZ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 – mezi levou komorou a aortou</a:t>
            </a:r>
            <a:endParaRPr lang="cs-CZ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	→ </a:t>
            </a:r>
            <a:r>
              <a:rPr lang="cs-CZ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pulmonální</a:t>
            </a:r>
            <a:r>
              <a:rPr lang="cs-CZ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 – mezi pravou komorou a plicnicí</a:t>
            </a:r>
            <a:endParaRPr lang="cs-CZ" sz="2800" b="0" strike="noStrike" spc="-1">
              <a:latin typeface="Arial"/>
            </a:endParaRPr>
          </a:p>
        </p:txBody>
      </p:sp>
      <p:sp>
        <p:nvSpPr>
          <p:cNvPr id="218" name="CustomShape 3"/>
          <p:cNvSpPr/>
          <p:nvPr/>
        </p:nvSpPr>
        <p:spPr>
          <a:xfrm>
            <a:off x="468360" y="6453360"/>
            <a:ext cx="7704360" cy="226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cs-CZ" sz="900" b="1" strike="noStrike" spc="-1">
                <a:solidFill>
                  <a:srgbClr val="000000"/>
                </a:solidFill>
                <a:latin typeface="Myriad Pro"/>
                <a:ea typeface="DejaVu Sans"/>
              </a:rPr>
              <a:t>Kardiovaskulární a lymfatický systém</a:t>
            </a:r>
            <a:endParaRPr lang="cs-CZ" sz="900" b="0" strike="noStrike" spc="-1">
              <a:latin typeface="Arial"/>
            </a:endParaRPr>
          </a:p>
        </p:txBody>
      </p:sp>
      <p:pic>
        <p:nvPicPr>
          <p:cNvPr id="219" name="Obrázek 2"/>
          <p:cNvPicPr/>
          <p:nvPr/>
        </p:nvPicPr>
        <p:blipFill>
          <a:blip r:embed="rId3"/>
          <a:stretch/>
        </p:blipFill>
        <p:spPr>
          <a:xfrm>
            <a:off x="236880" y="1318680"/>
            <a:ext cx="8668800" cy="48783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TextShape 1"/>
          <p:cNvSpPr/>
          <p:nvPr/>
        </p:nvSpPr>
        <p:spPr>
          <a:xfrm>
            <a:off x="457200" y="274680"/>
            <a:ext cx="8228160" cy="1141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cs-CZ" sz="4000" b="1" strike="noStrike" spc="-1">
                <a:solidFill>
                  <a:srgbClr val="000000"/>
                </a:solidFill>
                <a:latin typeface="Calibri"/>
                <a:ea typeface="DejaVu Sans"/>
              </a:rPr>
              <a:t>Průtok krve srdcem</a:t>
            </a:r>
            <a:endParaRPr lang="cs-CZ" sz="4000" b="0" strike="noStrike" spc="-1">
              <a:latin typeface="Arial"/>
            </a:endParaRPr>
          </a:p>
        </p:txBody>
      </p:sp>
      <p:sp>
        <p:nvSpPr>
          <p:cNvPr id="221" name="TextShape 2"/>
          <p:cNvSpPr/>
          <p:nvPr/>
        </p:nvSpPr>
        <p:spPr>
          <a:xfrm>
            <a:off x="457200" y="1600200"/>
            <a:ext cx="8228160" cy="4524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200" indent="-456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cs-CZ" sz="2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Malý krevní oběh = plicní</a:t>
            </a:r>
            <a:r>
              <a:rPr lang="cs-CZ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: slouží k okysličení krve</a:t>
            </a:r>
            <a:endParaRPr lang="cs-CZ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2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Pravá komora → plicnice → plíce → okysličení → plicní žíly → levá předsíň</a:t>
            </a:r>
            <a:endParaRPr lang="cs-CZ" sz="21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2100" b="0" strike="noStrike" spc="-1" dirty="0">
              <a:latin typeface="Arial"/>
            </a:endParaRPr>
          </a:p>
          <a:p>
            <a:pPr marL="457200" indent="-456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cs-CZ" sz="2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Velký krevní oběh = tělní</a:t>
            </a:r>
            <a:r>
              <a:rPr lang="cs-CZ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: slouží k distribuci okysličené krve do těla</a:t>
            </a:r>
            <a:endParaRPr lang="cs-CZ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2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Levá komora → aorta → orgány → horní a dolní dutá žíla → pravá předsíň</a:t>
            </a:r>
            <a:endParaRPr lang="cs-CZ" sz="2100" b="0" strike="noStrike" spc="-1" dirty="0">
              <a:latin typeface="Arial"/>
            </a:endParaRPr>
          </a:p>
        </p:txBody>
      </p:sp>
      <p:sp>
        <p:nvSpPr>
          <p:cNvPr id="222" name="CustomShape 3"/>
          <p:cNvSpPr/>
          <p:nvPr/>
        </p:nvSpPr>
        <p:spPr>
          <a:xfrm>
            <a:off x="468360" y="6453360"/>
            <a:ext cx="7704360" cy="226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cs-CZ" sz="900" b="1" strike="noStrike" spc="-1">
                <a:solidFill>
                  <a:srgbClr val="000000"/>
                </a:solidFill>
                <a:latin typeface="Myriad Pro"/>
                <a:ea typeface="DejaVu Sans"/>
              </a:rPr>
              <a:t>Kardiovaskulární a lymfatický systém</a:t>
            </a:r>
            <a:endParaRPr lang="cs-CZ" sz="900" b="0" strike="noStrike" spc="-1">
              <a:latin typeface="Arial"/>
            </a:endParaRPr>
          </a:p>
        </p:txBody>
      </p:sp>
      <p:sp>
        <p:nvSpPr>
          <p:cNvPr id="223" name="Obdélník 4"/>
          <p:cNvSpPr/>
          <p:nvPr/>
        </p:nvSpPr>
        <p:spPr>
          <a:xfrm>
            <a:off x="468360" y="2401333"/>
            <a:ext cx="8228160" cy="567000"/>
          </a:xfrm>
          <a:prstGeom prst="rect">
            <a:avLst/>
          </a:prstGeom>
          <a:noFill/>
          <a:ln>
            <a:solidFill>
              <a:srgbClr val="3A5F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4" name="Obdélník 5"/>
          <p:cNvSpPr/>
          <p:nvPr/>
        </p:nvSpPr>
        <p:spPr>
          <a:xfrm>
            <a:off x="468360" y="4336465"/>
            <a:ext cx="8228160" cy="567000"/>
          </a:xfrm>
          <a:prstGeom prst="rect">
            <a:avLst/>
          </a:prstGeom>
          <a:noFill/>
          <a:ln>
            <a:solidFill>
              <a:srgbClr val="3A5F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614</TotalTime>
  <Words>1956</Words>
  <Application>Microsoft Office PowerPoint</Application>
  <PresentationFormat>Předvádění na obrazovce (4:3)</PresentationFormat>
  <Paragraphs>253</Paragraphs>
  <Slides>37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5</vt:i4>
      </vt:variant>
      <vt:variant>
        <vt:lpstr>Nadpisy snímků</vt:lpstr>
      </vt:variant>
      <vt:variant>
        <vt:i4>37</vt:i4>
      </vt:variant>
    </vt:vector>
  </HeadingPairs>
  <TitlesOfParts>
    <vt:vector size="50" baseType="lpstr">
      <vt:lpstr>Arial</vt:lpstr>
      <vt:lpstr>Calibri</vt:lpstr>
      <vt:lpstr>DejaVu Sans</vt:lpstr>
      <vt:lpstr>Myriad Pro</vt:lpstr>
      <vt:lpstr>StarSymbol</vt:lpstr>
      <vt:lpstr>Symbol</vt:lpstr>
      <vt:lpstr>Times New Roman</vt:lpstr>
      <vt:lpstr>Wingdings</vt:lpstr>
      <vt:lpstr>Office Theme</vt:lpstr>
      <vt:lpstr>Office Theme</vt:lpstr>
      <vt:lpstr>Office Theme</vt:lpstr>
      <vt:lpstr>Office Theme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subject/>
  <dc:creator>bianca.tomiskova</dc:creator>
  <dc:description/>
  <cp:lastModifiedBy>Kateřina Prstková</cp:lastModifiedBy>
  <cp:revision>134</cp:revision>
  <dcterms:created xsi:type="dcterms:W3CDTF">2016-06-21T07:27:36Z</dcterms:created>
  <dcterms:modified xsi:type="dcterms:W3CDTF">2022-02-25T09:33:56Z</dcterms:modified>
  <dc:language>cs-CZ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i4>0</vt:i4>
  </property>
  <property fmtid="{D5CDD505-2E9C-101B-9397-08002B2CF9AE}" pid="3" name="HyperlinksChanged">
    <vt:bool>false</vt:bool>
  </property>
  <property fmtid="{D5CDD505-2E9C-101B-9397-08002B2CF9AE}" pid="4" name="LinksUpToDate">
    <vt:bool>false</vt:bool>
  </property>
  <property fmtid="{D5CDD505-2E9C-101B-9397-08002B2CF9AE}" pid="5" name="MMClips">
    <vt:i4>0</vt:i4>
  </property>
  <property fmtid="{D5CDD505-2E9C-101B-9397-08002B2CF9AE}" pid="6" name="Notes">
    <vt:i4>0</vt:i4>
  </property>
  <property fmtid="{D5CDD505-2E9C-101B-9397-08002B2CF9AE}" pid="7" name="PresentationFormat">
    <vt:lpwstr>Předvádění na obrazovce (4:3)</vt:lpwstr>
  </property>
  <property fmtid="{D5CDD505-2E9C-101B-9397-08002B2CF9AE}" pid="8" name="ScaleCrop">
    <vt:bool>false</vt:bool>
  </property>
  <property fmtid="{D5CDD505-2E9C-101B-9397-08002B2CF9AE}" pid="9" name="ShareDoc">
    <vt:bool>false</vt:bool>
  </property>
  <property fmtid="{D5CDD505-2E9C-101B-9397-08002B2CF9AE}" pid="10" name="Slides">
    <vt:i4>36</vt:i4>
  </property>
</Properties>
</file>