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96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35175" y="1869440"/>
            <a:ext cx="5073649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00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6367" y="3810048"/>
            <a:ext cx="427126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chemeClr val="tx1"/>
                </a:solidFill>
                <a:latin typeface="Symbol"/>
                <a:cs typeface="Symbo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B3DE8-7D47-4000-A10D-DE72751720F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00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00851" y="6075362"/>
            <a:ext cx="2462594" cy="6492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95448" y="280162"/>
            <a:ext cx="3753103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29533" y="1987059"/>
            <a:ext cx="3865245" cy="1710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chemeClr val="tx1"/>
                </a:solidFill>
                <a:latin typeface="Symbol"/>
                <a:cs typeface="Symbo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4.png"/><Relationship Id="rId7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6.png"/><Relationship Id="rId7" Type="http://schemas.openxmlformats.org/officeDocument/2006/relationships/image" Target="../media/image1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  <a:latin typeface="+mj-lt"/>
              </a:rPr>
              <a:t>Dynamické programování</a:t>
            </a:r>
            <a:endParaRPr lang="cs-CZ" sz="3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oc. Ing. Jakub Dyntar,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320" y="1126558"/>
            <a:ext cx="568388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233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smtClean="0">
                <a:latin typeface="Times New Roman"/>
                <a:cs typeface="Times New Roman"/>
              </a:rPr>
              <a:t>i-tá </a:t>
            </a:r>
            <a:r>
              <a:rPr sz="2000" spc="-5" dirty="0">
                <a:latin typeface="Times New Roman"/>
                <a:cs typeface="Times New Roman"/>
              </a:rPr>
              <a:t>etapa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6950" y="1916176"/>
            <a:ext cx="144145" cy="1657350"/>
          </a:xfrm>
          <a:custGeom>
            <a:avLst/>
            <a:gdLst/>
            <a:ahLst/>
            <a:cxnLst/>
            <a:rect l="l" t="t" r="r" b="b"/>
            <a:pathLst>
              <a:path w="144144" h="1657350">
                <a:moveTo>
                  <a:pt x="143891" y="1657350"/>
                </a:moveTo>
                <a:lnTo>
                  <a:pt x="98397" y="1650004"/>
                </a:lnTo>
                <a:lnTo>
                  <a:pt x="58896" y="1629552"/>
                </a:lnTo>
                <a:lnTo>
                  <a:pt x="27753" y="1598371"/>
                </a:lnTo>
                <a:lnTo>
                  <a:pt x="7332" y="1558838"/>
                </a:lnTo>
                <a:lnTo>
                  <a:pt x="0" y="1513332"/>
                </a:lnTo>
                <a:lnTo>
                  <a:pt x="0" y="143890"/>
                </a:lnTo>
                <a:lnTo>
                  <a:pt x="7332" y="98397"/>
                </a:lnTo>
                <a:lnTo>
                  <a:pt x="27753" y="58896"/>
                </a:lnTo>
                <a:lnTo>
                  <a:pt x="58896" y="27753"/>
                </a:lnTo>
                <a:lnTo>
                  <a:pt x="98397" y="7332"/>
                </a:lnTo>
                <a:lnTo>
                  <a:pt x="14389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86658" y="1916176"/>
            <a:ext cx="144145" cy="1657350"/>
          </a:xfrm>
          <a:custGeom>
            <a:avLst/>
            <a:gdLst/>
            <a:ahLst/>
            <a:cxnLst/>
            <a:rect l="l" t="t" r="r" b="b"/>
            <a:pathLst>
              <a:path w="144144" h="1657350">
                <a:moveTo>
                  <a:pt x="0" y="0"/>
                </a:moveTo>
                <a:lnTo>
                  <a:pt x="45493" y="7332"/>
                </a:lnTo>
                <a:lnTo>
                  <a:pt x="84994" y="27753"/>
                </a:lnTo>
                <a:lnTo>
                  <a:pt x="116137" y="58896"/>
                </a:lnTo>
                <a:lnTo>
                  <a:pt x="136558" y="98397"/>
                </a:lnTo>
                <a:lnTo>
                  <a:pt x="143891" y="143890"/>
                </a:lnTo>
                <a:lnTo>
                  <a:pt x="143891" y="1513332"/>
                </a:lnTo>
                <a:lnTo>
                  <a:pt x="136558" y="1558838"/>
                </a:lnTo>
                <a:lnTo>
                  <a:pt x="116137" y="1598371"/>
                </a:lnTo>
                <a:lnTo>
                  <a:pt x="84994" y="1629552"/>
                </a:lnTo>
                <a:lnTo>
                  <a:pt x="45493" y="1650004"/>
                </a:lnTo>
                <a:lnTo>
                  <a:pt x="0" y="16573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98902" y="189014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4351" y="2063876"/>
            <a:ext cx="4076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,1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98902" y="2329434"/>
            <a:ext cx="563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0" baseline="13888" dirty="0">
                <a:latin typeface="Times New Roman"/>
                <a:cs typeface="Times New Roman"/>
              </a:rPr>
              <a:t>x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r>
              <a:rPr sz="1600" spc="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,2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74948" y="2670175"/>
            <a:ext cx="360680" cy="76200"/>
          </a:xfrm>
          <a:custGeom>
            <a:avLst/>
            <a:gdLst/>
            <a:ahLst/>
            <a:cxnLst/>
            <a:rect l="l" t="t" r="r" b="b"/>
            <a:pathLst>
              <a:path w="360679" h="76200">
                <a:moveTo>
                  <a:pt x="284225" y="0"/>
                </a:moveTo>
                <a:lnTo>
                  <a:pt x="284225" y="76200"/>
                </a:lnTo>
                <a:lnTo>
                  <a:pt x="347725" y="44450"/>
                </a:lnTo>
                <a:lnTo>
                  <a:pt x="296925" y="44450"/>
                </a:lnTo>
                <a:lnTo>
                  <a:pt x="296925" y="31750"/>
                </a:lnTo>
                <a:lnTo>
                  <a:pt x="347725" y="31750"/>
                </a:lnTo>
                <a:lnTo>
                  <a:pt x="284225" y="0"/>
                </a:lnTo>
                <a:close/>
              </a:path>
              <a:path w="360679" h="76200">
                <a:moveTo>
                  <a:pt x="28422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84225" y="44450"/>
                </a:lnTo>
                <a:lnTo>
                  <a:pt x="284225" y="31750"/>
                </a:lnTo>
                <a:close/>
              </a:path>
              <a:path w="360679" h="76200">
                <a:moveTo>
                  <a:pt x="347725" y="31750"/>
                </a:moveTo>
                <a:lnTo>
                  <a:pt x="296925" y="31750"/>
                </a:lnTo>
                <a:lnTo>
                  <a:pt x="296925" y="44450"/>
                </a:lnTo>
                <a:lnTo>
                  <a:pt x="347725" y="44450"/>
                </a:lnTo>
                <a:lnTo>
                  <a:pt x="360425" y="38100"/>
                </a:lnTo>
                <a:lnTo>
                  <a:pt x="347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4448" y="2670175"/>
            <a:ext cx="360680" cy="76200"/>
          </a:xfrm>
          <a:custGeom>
            <a:avLst/>
            <a:gdLst/>
            <a:ahLst/>
            <a:cxnLst/>
            <a:rect l="l" t="t" r="r" b="b"/>
            <a:pathLst>
              <a:path w="360679" h="76200">
                <a:moveTo>
                  <a:pt x="284225" y="0"/>
                </a:moveTo>
                <a:lnTo>
                  <a:pt x="284225" y="76200"/>
                </a:lnTo>
                <a:lnTo>
                  <a:pt x="347725" y="44450"/>
                </a:lnTo>
                <a:lnTo>
                  <a:pt x="296925" y="44450"/>
                </a:lnTo>
                <a:lnTo>
                  <a:pt x="296925" y="31750"/>
                </a:lnTo>
                <a:lnTo>
                  <a:pt x="347725" y="31750"/>
                </a:lnTo>
                <a:lnTo>
                  <a:pt x="284225" y="0"/>
                </a:lnTo>
                <a:close/>
              </a:path>
              <a:path w="360679" h="76200">
                <a:moveTo>
                  <a:pt x="28422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84225" y="44450"/>
                </a:lnTo>
                <a:lnTo>
                  <a:pt x="284225" y="31750"/>
                </a:lnTo>
                <a:close/>
              </a:path>
              <a:path w="360679" h="76200">
                <a:moveTo>
                  <a:pt x="347725" y="31750"/>
                </a:moveTo>
                <a:lnTo>
                  <a:pt x="296925" y="31750"/>
                </a:lnTo>
                <a:lnTo>
                  <a:pt x="296925" y="44450"/>
                </a:lnTo>
                <a:lnTo>
                  <a:pt x="347725" y="44450"/>
                </a:lnTo>
                <a:lnTo>
                  <a:pt x="360425" y="38100"/>
                </a:lnTo>
                <a:lnTo>
                  <a:pt x="347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79901" y="2492375"/>
            <a:ext cx="431800" cy="504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2400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5865" y="192189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71313" y="2095626"/>
            <a:ext cx="2374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,1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5865" y="2360752"/>
            <a:ext cx="3924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0" baseline="13888" dirty="0">
                <a:latin typeface="Times New Roman"/>
                <a:cs typeface="Times New Roman"/>
              </a:rPr>
              <a:t>x</a:t>
            </a:r>
            <a:r>
              <a:rPr sz="1600" spc="5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,2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59401" y="1916176"/>
            <a:ext cx="120014" cy="1657350"/>
          </a:xfrm>
          <a:custGeom>
            <a:avLst/>
            <a:gdLst/>
            <a:ahLst/>
            <a:cxnLst/>
            <a:rect l="l" t="t" r="r" b="b"/>
            <a:pathLst>
              <a:path w="120014" h="1657350">
                <a:moveTo>
                  <a:pt x="120014" y="1657350"/>
                </a:moveTo>
                <a:lnTo>
                  <a:pt x="73294" y="1647900"/>
                </a:lnTo>
                <a:lnTo>
                  <a:pt x="35147" y="1622139"/>
                </a:lnTo>
                <a:lnTo>
                  <a:pt x="9429" y="1583947"/>
                </a:lnTo>
                <a:lnTo>
                  <a:pt x="0" y="1537208"/>
                </a:lnTo>
                <a:lnTo>
                  <a:pt x="0" y="120014"/>
                </a:lnTo>
                <a:lnTo>
                  <a:pt x="9429" y="73294"/>
                </a:lnTo>
                <a:lnTo>
                  <a:pt x="35147" y="35147"/>
                </a:lnTo>
                <a:lnTo>
                  <a:pt x="73294" y="9429"/>
                </a:lnTo>
                <a:lnTo>
                  <a:pt x="12001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59984" y="1916176"/>
            <a:ext cx="120650" cy="1657350"/>
          </a:xfrm>
          <a:custGeom>
            <a:avLst/>
            <a:gdLst/>
            <a:ahLst/>
            <a:cxnLst/>
            <a:rect l="l" t="t" r="r" b="b"/>
            <a:pathLst>
              <a:path w="120650" h="1657350">
                <a:moveTo>
                  <a:pt x="0" y="0"/>
                </a:moveTo>
                <a:lnTo>
                  <a:pt x="46739" y="9429"/>
                </a:lnTo>
                <a:lnTo>
                  <a:pt x="84931" y="35147"/>
                </a:lnTo>
                <a:lnTo>
                  <a:pt x="110692" y="73294"/>
                </a:lnTo>
                <a:lnTo>
                  <a:pt x="120141" y="120014"/>
                </a:lnTo>
                <a:lnTo>
                  <a:pt x="120141" y="1537208"/>
                </a:lnTo>
                <a:lnTo>
                  <a:pt x="110692" y="1583947"/>
                </a:lnTo>
                <a:lnTo>
                  <a:pt x="84931" y="1622139"/>
                </a:lnTo>
                <a:lnTo>
                  <a:pt x="46739" y="1647900"/>
                </a:lnTo>
                <a:lnTo>
                  <a:pt x="0" y="165735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94408" y="1758915"/>
            <a:ext cx="45085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0" i="1" spc="-172" baseline="12962" dirty="0">
                <a:latin typeface="Symbol"/>
                <a:cs typeface="Symbol"/>
              </a:rPr>
              <a:t></a:t>
            </a:r>
            <a:r>
              <a:rPr sz="4500" i="1" spc="-690" baseline="12962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ij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79773" y="2238375"/>
            <a:ext cx="360680" cy="76200"/>
          </a:xfrm>
          <a:custGeom>
            <a:avLst/>
            <a:gdLst/>
            <a:ahLst/>
            <a:cxnLst/>
            <a:rect l="l" t="t" r="r" b="b"/>
            <a:pathLst>
              <a:path w="360679" h="76200">
                <a:moveTo>
                  <a:pt x="284225" y="0"/>
                </a:moveTo>
                <a:lnTo>
                  <a:pt x="284225" y="76200"/>
                </a:lnTo>
                <a:lnTo>
                  <a:pt x="347725" y="44450"/>
                </a:lnTo>
                <a:lnTo>
                  <a:pt x="296925" y="44450"/>
                </a:lnTo>
                <a:lnTo>
                  <a:pt x="296925" y="31750"/>
                </a:lnTo>
                <a:lnTo>
                  <a:pt x="347725" y="31750"/>
                </a:lnTo>
                <a:lnTo>
                  <a:pt x="284225" y="0"/>
                </a:lnTo>
                <a:close/>
              </a:path>
              <a:path w="360679" h="76200">
                <a:moveTo>
                  <a:pt x="28422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84225" y="44450"/>
                </a:lnTo>
                <a:lnTo>
                  <a:pt x="284225" y="31750"/>
                </a:lnTo>
                <a:close/>
              </a:path>
              <a:path w="360679" h="76200">
                <a:moveTo>
                  <a:pt x="347725" y="31750"/>
                </a:moveTo>
                <a:lnTo>
                  <a:pt x="296925" y="31750"/>
                </a:lnTo>
                <a:lnTo>
                  <a:pt x="296925" y="44450"/>
                </a:lnTo>
                <a:lnTo>
                  <a:pt x="347725" y="44450"/>
                </a:lnTo>
                <a:lnTo>
                  <a:pt x="360425" y="38100"/>
                </a:lnTo>
                <a:lnTo>
                  <a:pt x="347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76958" y="3127340"/>
            <a:ext cx="450850" cy="4864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0" i="1" spc="-172" baseline="12962" dirty="0">
                <a:latin typeface="Symbol"/>
                <a:cs typeface="Symbol"/>
              </a:rPr>
              <a:t></a:t>
            </a:r>
            <a:r>
              <a:rPr sz="4500" i="1" spc="-690" baseline="12962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ij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06876" y="3140075"/>
            <a:ext cx="84455" cy="504825"/>
          </a:xfrm>
          <a:custGeom>
            <a:avLst/>
            <a:gdLst/>
            <a:ahLst/>
            <a:cxnLst/>
            <a:rect l="l" t="t" r="r" b="b"/>
            <a:pathLst>
              <a:path w="84454" h="504825">
                <a:moveTo>
                  <a:pt x="84074" y="504825"/>
                </a:moveTo>
                <a:lnTo>
                  <a:pt x="67700" y="501524"/>
                </a:lnTo>
                <a:lnTo>
                  <a:pt x="54340" y="492521"/>
                </a:lnTo>
                <a:lnTo>
                  <a:pt x="45337" y="479161"/>
                </a:lnTo>
                <a:lnTo>
                  <a:pt x="42037" y="462788"/>
                </a:lnTo>
                <a:lnTo>
                  <a:pt x="42037" y="294513"/>
                </a:lnTo>
                <a:lnTo>
                  <a:pt x="38719" y="278139"/>
                </a:lnTo>
                <a:lnTo>
                  <a:pt x="29686" y="264779"/>
                </a:lnTo>
                <a:lnTo>
                  <a:pt x="16319" y="255776"/>
                </a:lnTo>
                <a:lnTo>
                  <a:pt x="0" y="252475"/>
                </a:lnTo>
                <a:lnTo>
                  <a:pt x="16319" y="249156"/>
                </a:lnTo>
                <a:lnTo>
                  <a:pt x="29686" y="240109"/>
                </a:lnTo>
                <a:lnTo>
                  <a:pt x="38719" y="226704"/>
                </a:lnTo>
                <a:lnTo>
                  <a:pt x="42037" y="210312"/>
                </a:lnTo>
                <a:lnTo>
                  <a:pt x="42037" y="42037"/>
                </a:lnTo>
                <a:lnTo>
                  <a:pt x="45337" y="25663"/>
                </a:lnTo>
                <a:lnTo>
                  <a:pt x="54340" y="12303"/>
                </a:lnTo>
                <a:lnTo>
                  <a:pt x="67700" y="3300"/>
                </a:lnTo>
                <a:lnTo>
                  <a:pt x="8407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70375" y="3140075"/>
            <a:ext cx="84455" cy="504825"/>
          </a:xfrm>
          <a:custGeom>
            <a:avLst/>
            <a:gdLst/>
            <a:ahLst/>
            <a:cxnLst/>
            <a:rect l="l" t="t" r="r" b="b"/>
            <a:pathLst>
              <a:path w="84454" h="504825">
                <a:moveTo>
                  <a:pt x="0" y="0"/>
                </a:moveTo>
                <a:lnTo>
                  <a:pt x="16373" y="3300"/>
                </a:lnTo>
                <a:lnTo>
                  <a:pt x="29733" y="12303"/>
                </a:lnTo>
                <a:lnTo>
                  <a:pt x="38736" y="25663"/>
                </a:lnTo>
                <a:lnTo>
                  <a:pt x="42037" y="42037"/>
                </a:lnTo>
                <a:lnTo>
                  <a:pt x="42037" y="210312"/>
                </a:lnTo>
                <a:lnTo>
                  <a:pt x="45356" y="226685"/>
                </a:lnTo>
                <a:lnTo>
                  <a:pt x="54403" y="240045"/>
                </a:lnTo>
                <a:lnTo>
                  <a:pt x="67808" y="249048"/>
                </a:lnTo>
                <a:lnTo>
                  <a:pt x="84200" y="252349"/>
                </a:lnTo>
                <a:lnTo>
                  <a:pt x="67808" y="255668"/>
                </a:lnTo>
                <a:lnTo>
                  <a:pt x="54403" y="264715"/>
                </a:lnTo>
                <a:lnTo>
                  <a:pt x="45356" y="278120"/>
                </a:lnTo>
                <a:lnTo>
                  <a:pt x="42037" y="294513"/>
                </a:lnTo>
                <a:lnTo>
                  <a:pt x="42037" y="462788"/>
                </a:lnTo>
                <a:lnTo>
                  <a:pt x="38736" y="479161"/>
                </a:lnTo>
                <a:lnTo>
                  <a:pt x="29733" y="492521"/>
                </a:lnTo>
                <a:lnTo>
                  <a:pt x="16373" y="501524"/>
                </a:lnTo>
                <a:lnTo>
                  <a:pt x="0" y="5048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64867" y="379094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22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2963" y="379094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64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1968" y="4368427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400" y="0"/>
                </a:lnTo>
              </a:path>
            </a:pathLst>
          </a:custGeom>
          <a:ln w="12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43420" y="3182823"/>
            <a:ext cx="70294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00"/>
              </a:spcBef>
            </a:pPr>
            <a:r>
              <a:rPr sz="3600" spc="7" baseline="13888" dirty="0">
                <a:latin typeface="Times New Roman"/>
                <a:cs typeface="Times New Roman"/>
              </a:rPr>
              <a:t>x</a:t>
            </a:r>
            <a:r>
              <a:rPr sz="1600" spc="5" dirty="0">
                <a:latin typeface="Times New Roman"/>
                <a:cs typeface="Times New Roman"/>
              </a:rPr>
              <a:t>i-1,k</a:t>
            </a:r>
            <a:endParaRPr sz="1600">
              <a:latin typeface="Times New Roman"/>
              <a:cs typeface="Times New Roman"/>
            </a:endParaRPr>
          </a:p>
          <a:p>
            <a:pPr marR="24765" algn="ctr">
              <a:lnSpc>
                <a:spcPts val="2850"/>
              </a:lnSpc>
              <a:spcBef>
                <a:spcPts val="1800"/>
              </a:spcBef>
            </a:pPr>
            <a:r>
              <a:rPr sz="3750" i="1" spc="60" baseline="3333" dirty="0">
                <a:latin typeface="Times New Roman"/>
                <a:cs typeface="Times New Roman"/>
              </a:rPr>
              <a:t>x</a:t>
            </a:r>
            <a:r>
              <a:rPr sz="1450" i="1" spc="40" dirty="0">
                <a:latin typeface="Times New Roman"/>
                <a:cs typeface="Times New Roman"/>
              </a:rPr>
              <a:t>i</a:t>
            </a:r>
            <a:r>
              <a:rPr sz="1450" spc="40" dirty="0">
                <a:latin typeface="Symbol"/>
                <a:cs typeface="Symbol"/>
              </a:rPr>
              <a:t></a:t>
            </a:r>
            <a:r>
              <a:rPr sz="1450" spc="40" dirty="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ts val="5070"/>
              </a:lnSpc>
            </a:pPr>
            <a:r>
              <a:rPr sz="6525" spc="-1889" baseline="1915" dirty="0">
                <a:latin typeface="Symbol"/>
                <a:cs typeface="Symbol"/>
              </a:rPr>
              <a:t></a:t>
            </a:r>
            <a:r>
              <a:rPr sz="3750" i="1" spc="172" baseline="3333" dirty="0">
                <a:latin typeface="Times New Roman"/>
                <a:cs typeface="Times New Roman"/>
              </a:rPr>
              <a:t>x</a:t>
            </a:r>
            <a:r>
              <a:rPr sz="1450" i="1" spc="114" dirty="0">
                <a:latin typeface="Times New Roman"/>
                <a:cs typeface="Times New Roman"/>
              </a:rPr>
              <a:t>i</a:t>
            </a:r>
            <a:r>
              <a:rPr sz="1450" spc="-75" dirty="0">
                <a:latin typeface="Symbol"/>
                <a:cs typeface="Symbol"/>
              </a:rPr>
              <a:t></a:t>
            </a:r>
            <a:r>
              <a:rPr sz="1450" spc="90" dirty="0">
                <a:latin typeface="Times New Roman"/>
                <a:cs typeface="Times New Roman"/>
              </a:rPr>
              <a:t>1</a:t>
            </a:r>
            <a:r>
              <a:rPr sz="6525" spc="-1335" baseline="1915" dirty="0">
                <a:latin typeface="Symbol"/>
                <a:cs typeface="Symbol"/>
              </a:rPr>
              <a:t></a:t>
            </a:r>
            <a:endParaRPr sz="6525" baseline="1915">
              <a:latin typeface="Symbol"/>
              <a:cs typeface="Symbo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30391" y="4366903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105" y="0"/>
                </a:lnTo>
              </a:path>
            </a:pathLst>
          </a:custGeom>
          <a:ln w="13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921006" y="3046847"/>
            <a:ext cx="522605" cy="1740535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59690" algn="ctr">
              <a:lnSpc>
                <a:spcPct val="100000"/>
              </a:lnSpc>
              <a:spcBef>
                <a:spcPts val="1420"/>
              </a:spcBef>
            </a:pPr>
            <a:r>
              <a:rPr sz="3600" spc="7" baseline="13888" dirty="0">
                <a:latin typeface="Times New Roman"/>
                <a:cs typeface="Times New Roman"/>
              </a:rPr>
              <a:t>x</a:t>
            </a:r>
            <a:r>
              <a:rPr sz="1600" spc="5" dirty="0">
                <a:latin typeface="Times New Roman"/>
                <a:cs typeface="Times New Roman"/>
              </a:rPr>
              <a:t>i,k</a:t>
            </a:r>
            <a:endParaRPr sz="1600">
              <a:latin typeface="Times New Roman"/>
              <a:cs typeface="Times New Roman"/>
            </a:endParaRPr>
          </a:p>
          <a:p>
            <a:pPr marR="3175" algn="ctr">
              <a:lnSpc>
                <a:spcPts val="2840"/>
              </a:lnSpc>
              <a:spcBef>
                <a:spcPts val="1400"/>
              </a:spcBef>
            </a:pPr>
            <a:r>
              <a:rPr sz="2500" i="1" spc="55" dirty="0">
                <a:latin typeface="Times New Roman"/>
                <a:cs typeface="Times New Roman"/>
              </a:rPr>
              <a:t>x</a:t>
            </a:r>
            <a:r>
              <a:rPr sz="2175" i="1" spc="82" baseline="-5747" dirty="0">
                <a:latin typeface="Times New Roman"/>
                <a:cs typeface="Times New Roman"/>
              </a:rPr>
              <a:t>i</a:t>
            </a:r>
            <a:endParaRPr sz="2175" baseline="-5747">
              <a:latin typeface="Times New Roman"/>
              <a:cs typeface="Times New Roman"/>
            </a:endParaRPr>
          </a:p>
          <a:p>
            <a:pPr algn="ctr">
              <a:lnSpc>
                <a:spcPts val="5060"/>
              </a:lnSpc>
            </a:pPr>
            <a:r>
              <a:rPr sz="4350" spc="-1255" dirty="0">
                <a:latin typeface="Symbol"/>
                <a:cs typeface="Symbol"/>
              </a:rPr>
              <a:t></a:t>
            </a:r>
            <a:r>
              <a:rPr sz="2500" i="1" spc="114" dirty="0">
                <a:latin typeface="Times New Roman"/>
                <a:cs typeface="Times New Roman"/>
              </a:rPr>
              <a:t>x</a:t>
            </a:r>
            <a:r>
              <a:rPr sz="2175" i="1" baseline="-5747" dirty="0">
                <a:latin typeface="Times New Roman"/>
                <a:cs typeface="Times New Roman"/>
              </a:rPr>
              <a:t>i</a:t>
            </a:r>
            <a:r>
              <a:rPr sz="2175" i="1" spc="-165" baseline="-5747" dirty="0">
                <a:latin typeface="Times New Roman"/>
                <a:cs typeface="Times New Roman"/>
              </a:rPr>
              <a:t> </a:t>
            </a:r>
            <a:r>
              <a:rPr sz="4350" spc="-905" dirty="0">
                <a:latin typeface="Symbol"/>
                <a:cs typeface="Symbol"/>
              </a:rPr>
              <a:t></a:t>
            </a:r>
            <a:endParaRPr sz="43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56761" y="4246879"/>
            <a:ext cx="90487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spc="-50" dirty="0">
                <a:latin typeface="Times New Roman"/>
                <a:cs typeface="Times New Roman"/>
              </a:rPr>
              <a:t>m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spc="-5" dirty="0">
                <a:latin typeface="Times New Roman"/>
                <a:cs typeface="Times New Roman"/>
              </a:rPr>
              <a:t>ži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stavu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30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04981"/>
              </p:ext>
            </p:extLst>
          </p:nvPr>
        </p:nvGraphicFramePr>
        <p:xfrm>
          <a:off x="127724" y="2438400"/>
          <a:ext cx="5434876" cy="3167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Etapa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Stav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Strategie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Přínos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počátek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konec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i="1" u="none" spc="6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75" spc="97" baseline="-6666" dirty="0">
                          <a:latin typeface="Times New Roman"/>
                          <a:cs typeface="Times New Roman"/>
                        </a:rPr>
                        <a:t>0</a:t>
                      </a:r>
                      <a:endParaRPr sz="1875" baseline="-6666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75" baseline="-6666" dirty="0">
                          <a:latin typeface="Times New Roman"/>
                          <a:cs typeface="Times New Roman"/>
                        </a:rPr>
                        <a:t>1</a:t>
                      </a:r>
                      <a:endParaRPr sz="1875" baseline="-6666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6355" algn="ctr">
                        <a:lnSpc>
                          <a:spcPts val="2115"/>
                        </a:lnSpc>
                        <a:tabLst>
                          <a:tab pos="459740" algn="l"/>
                        </a:tabLst>
                      </a:pPr>
                      <a:r>
                        <a:rPr sz="3450" spc="-645" dirty="0">
                          <a:latin typeface="Symbol"/>
                          <a:cs typeface="Symbol"/>
                        </a:rPr>
                        <a:t></a:t>
                      </a:r>
                      <a:r>
                        <a:rPr sz="2300" i="1" spc="-645" dirty="0">
                          <a:latin typeface="Symbol"/>
                          <a:cs typeface="Symbol"/>
                        </a:rPr>
                        <a:t></a:t>
                      </a:r>
                      <a:r>
                        <a:rPr sz="2300" spc="-64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450" spc="-600" dirty="0">
                          <a:latin typeface="Symbol"/>
                          <a:cs typeface="Symbol"/>
                        </a:rPr>
                        <a:t></a:t>
                      </a:r>
                      <a:endParaRPr sz="3450">
                        <a:latin typeface="Symbol"/>
                        <a:cs typeface="Symbol"/>
                      </a:endParaRPr>
                    </a:p>
                    <a:p>
                      <a:pPr marL="55244" algn="ctr">
                        <a:lnSpc>
                          <a:spcPts val="805"/>
                        </a:lnSpc>
                      </a:pPr>
                      <a:r>
                        <a:rPr sz="1250" spc="2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50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50" i="1" spc="15" dirty="0">
                          <a:latin typeface="Times New Roman"/>
                          <a:cs typeface="Times New Roman"/>
                        </a:rPr>
                        <a:t>j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930"/>
                        </a:lnSpc>
                      </a:pPr>
                      <a:r>
                        <a:rPr sz="1900" i="1" spc="-8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650" baseline="-25252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50" spc="-225" baseline="-2525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350" spc="-45" dirty="0">
                          <a:latin typeface="Symbol"/>
                          <a:cs typeface="Symbol"/>
                        </a:rPr>
                        <a:t></a:t>
                      </a:r>
                      <a:r>
                        <a:rPr sz="1900" i="1" spc="8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50" baseline="-505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650" spc="-157" baseline="-50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50" i="1" spc="110" dirty="0">
                          <a:latin typeface="Symbol"/>
                          <a:cs typeface="Symbol"/>
                        </a:rPr>
                        <a:t></a:t>
                      </a:r>
                      <a:r>
                        <a:rPr sz="1650" baseline="-25252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50" spc="-135" baseline="-2525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i="1" baseline="-25252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650" i="1" spc="75" baseline="-2525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350" dirty="0">
                          <a:latin typeface="Symbol"/>
                          <a:cs typeface="Symbol"/>
                        </a:rPr>
                        <a:t></a:t>
                      </a:r>
                      <a:endParaRPr sz="335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2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75" baseline="-6666" dirty="0">
                          <a:latin typeface="Times New Roman"/>
                          <a:cs typeface="Times New Roman"/>
                        </a:rPr>
                        <a:t>1</a:t>
                      </a:r>
                      <a:endParaRPr sz="1875" baseline="-6666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i="1" spc="7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75" spc="112" baseline="-6666" dirty="0">
                          <a:latin typeface="Times New Roman"/>
                          <a:cs typeface="Times New Roman"/>
                        </a:rPr>
                        <a:t>2</a:t>
                      </a:r>
                      <a:endParaRPr sz="1875" baseline="-6666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ts val="2400"/>
                        </a:lnSpc>
                        <a:tabLst>
                          <a:tab pos="755015" algn="l"/>
                        </a:tabLst>
                      </a:pPr>
                      <a:r>
                        <a:rPr sz="3450" spc="-645" dirty="0">
                          <a:latin typeface="Symbol"/>
                          <a:cs typeface="Symbol"/>
                        </a:rPr>
                        <a:t></a:t>
                      </a:r>
                      <a:r>
                        <a:rPr sz="2300" i="1" spc="-645" dirty="0">
                          <a:latin typeface="Symbol"/>
                          <a:cs typeface="Symbol"/>
                        </a:rPr>
                        <a:t></a:t>
                      </a:r>
                      <a:r>
                        <a:rPr sz="2300" spc="-64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450" spc="-600" dirty="0">
                          <a:latin typeface="Symbol"/>
                          <a:cs typeface="Symbol"/>
                        </a:rPr>
                        <a:t></a:t>
                      </a:r>
                      <a:endParaRPr sz="3450">
                        <a:latin typeface="Symbol"/>
                        <a:cs typeface="Symbol"/>
                      </a:endParaRPr>
                    </a:p>
                    <a:p>
                      <a:pPr marL="42545" algn="ctr">
                        <a:lnSpc>
                          <a:spcPts val="615"/>
                        </a:lnSpc>
                      </a:pPr>
                      <a:r>
                        <a:rPr sz="1250" spc="2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5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50" i="1" spc="15" dirty="0">
                          <a:latin typeface="Times New Roman"/>
                          <a:cs typeface="Times New Roman"/>
                        </a:rPr>
                        <a:t>j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3010"/>
                        </a:lnSpc>
                      </a:pPr>
                      <a:r>
                        <a:rPr sz="1900" i="1" spc="45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650" baseline="-25252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650" spc="-97" baseline="-2525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350" spc="-45" dirty="0">
                          <a:latin typeface="Symbol"/>
                          <a:cs typeface="Symbol"/>
                        </a:rPr>
                        <a:t></a:t>
                      </a:r>
                      <a:r>
                        <a:rPr sz="1900" i="1" spc="-3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50" spc="127" baseline="-505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9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50" i="1" dirty="0">
                          <a:latin typeface="Symbol"/>
                          <a:cs typeface="Symbol"/>
                        </a:rPr>
                        <a:t></a:t>
                      </a:r>
                      <a:r>
                        <a:rPr sz="2050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baseline="-25252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650" spc="-7" baseline="-2525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50" i="1" baseline="-25252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650" i="1" spc="75" baseline="-2525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350" dirty="0">
                          <a:latin typeface="Symbol"/>
                          <a:cs typeface="Symbol"/>
                        </a:rPr>
                        <a:t></a:t>
                      </a:r>
                      <a:endParaRPr sz="335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2515"/>
                        </a:lnSpc>
                        <a:spcBef>
                          <a:spcPts val="500"/>
                        </a:spcBef>
                      </a:pPr>
                      <a:r>
                        <a:rPr sz="3300" i="1" spc="67" baseline="3787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50" i="1" spc="4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50" spc="4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250" spc="45" dirty="0">
                          <a:latin typeface="Times New Roman"/>
                          <a:cs typeface="Times New Roman"/>
                        </a:rPr>
                        <a:t>1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i="1" spc="5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75" i="1" spc="75" baseline="-6666" dirty="0">
                          <a:latin typeface="Times New Roman"/>
                          <a:cs typeface="Times New Roman"/>
                        </a:rPr>
                        <a:t>i</a:t>
                      </a:r>
                      <a:endParaRPr sz="1875" baseline="-6666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ctr">
                        <a:lnSpc>
                          <a:spcPts val="2385"/>
                        </a:lnSpc>
                        <a:tabLst>
                          <a:tab pos="407034" algn="l"/>
                        </a:tabLst>
                      </a:pPr>
                      <a:r>
                        <a:rPr sz="3450" spc="-655" dirty="0">
                          <a:latin typeface="Symbol"/>
                          <a:cs typeface="Symbol"/>
                        </a:rPr>
                        <a:t></a:t>
                      </a:r>
                      <a:r>
                        <a:rPr sz="2300" i="1" spc="-655" dirty="0">
                          <a:latin typeface="Symbol"/>
                          <a:cs typeface="Symbol"/>
                        </a:rPr>
                        <a:t></a:t>
                      </a:r>
                      <a:r>
                        <a:rPr sz="2300" spc="-655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450" spc="-605" dirty="0">
                          <a:latin typeface="Symbol"/>
                          <a:cs typeface="Symbol"/>
                        </a:rPr>
                        <a:t></a:t>
                      </a:r>
                      <a:endParaRPr sz="3450">
                        <a:latin typeface="Symbol"/>
                        <a:cs typeface="Symbol"/>
                      </a:endParaRPr>
                    </a:p>
                    <a:p>
                      <a:pPr marL="35560" algn="ctr">
                        <a:lnSpc>
                          <a:spcPts val="625"/>
                        </a:lnSpc>
                      </a:pPr>
                      <a:r>
                        <a:rPr sz="1250" i="1" spc="15" dirty="0">
                          <a:latin typeface="Times New Roman"/>
                          <a:cs typeface="Times New Roman"/>
                        </a:rPr>
                        <a:t>ij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2570"/>
                        </a:lnSpc>
                        <a:tabLst>
                          <a:tab pos="963930" algn="l"/>
                        </a:tabLst>
                      </a:pPr>
                      <a:r>
                        <a:rPr sz="1900" i="1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900" i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350" spc="-45" dirty="0">
                          <a:latin typeface="Symbol"/>
                          <a:cs typeface="Symbol"/>
                        </a:rPr>
                        <a:t></a:t>
                      </a:r>
                      <a:r>
                        <a:rPr sz="1900" i="1" spc="6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50" i="1" spc="112" baseline="-505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650" spc="-120" baseline="-505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650" spc="127" baseline="-505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9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50" i="1" dirty="0">
                          <a:latin typeface="Symbol"/>
                          <a:cs typeface="Symbol"/>
                        </a:rPr>
                        <a:t></a:t>
                      </a:r>
                      <a:r>
                        <a:rPr sz="20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350" dirty="0">
                          <a:latin typeface="Symbol"/>
                          <a:cs typeface="Symbol"/>
                        </a:rPr>
                        <a:t></a:t>
                      </a:r>
                      <a:endParaRPr sz="3350">
                        <a:latin typeface="Symbol"/>
                        <a:cs typeface="Symbol"/>
                      </a:endParaRPr>
                    </a:p>
                    <a:p>
                      <a:pPr marR="98425" algn="ctr">
                        <a:lnSpc>
                          <a:spcPts val="440"/>
                        </a:lnSpc>
                        <a:tabLst>
                          <a:tab pos="741045" algn="l"/>
                        </a:tabLst>
                      </a:pPr>
                      <a:r>
                        <a:rPr sz="1100" i="1" spc="15" dirty="0">
                          <a:latin typeface="Times New Roman"/>
                          <a:cs typeface="Times New Roman"/>
                        </a:rPr>
                        <a:t>i	ij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10"/>
                        </a:lnSpc>
                        <a:spcBef>
                          <a:spcPts val="500"/>
                        </a:spcBef>
                      </a:pPr>
                      <a:r>
                        <a:rPr sz="3300" i="1" spc="82" baseline="3787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50" i="1" spc="5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50" spc="5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250" spc="55" dirty="0">
                          <a:latin typeface="Times New Roman"/>
                          <a:cs typeface="Times New Roman"/>
                        </a:rPr>
                        <a:t>1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200" i="1" spc="7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875" i="1" spc="112" baseline="-6666" dirty="0">
                          <a:latin typeface="Times New Roman"/>
                          <a:cs typeface="Times New Roman"/>
                        </a:rPr>
                        <a:t>n</a:t>
                      </a:r>
                      <a:endParaRPr sz="1875" baseline="-6666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4510">
                        <a:lnSpc>
                          <a:spcPts val="2385"/>
                        </a:lnSpc>
                        <a:tabLst>
                          <a:tab pos="971550" algn="l"/>
                        </a:tabLst>
                      </a:pPr>
                      <a:r>
                        <a:rPr sz="3450" spc="-650" dirty="0">
                          <a:latin typeface="Symbol"/>
                          <a:cs typeface="Symbol"/>
                        </a:rPr>
                        <a:t></a:t>
                      </a:r>
                      <a:r>
                        <a:rPr sz="2300" i="1" spc="-650" dirty="0">
                          <a:latin typeface="Symbol"/>
                          <a:cs typeface="Symbol"/>
                        </a:rPr>
                        <a:t></a:t>
                      </a:r>
                      <a:r>
                        <a:rPr sz="2300" spc="-65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450" spc="-605" dirty="0">
                          <a:latin typeface="Symbol"/>
                          <a:cs typeface="Symbol"/>
                        </a:rPr>
                        <a:t></a:t>
                      </a:r>
                      <a:endParaRPr sz="3450">
                        <a:latin typeface="Symbol"/>
                        <a:cs typeface="Symbol"/>
                      </a:endParaRPr>
                    </a:p>
                    <a:p>
                      <a:pPr marL="815340">
                        <a:lnSpc>
                          <a:spcPts val="625"/>
                        </a:lnSpc>
                      </a:pPr>
                      <a:r>
                        <a:rPr sz="1250" i="1" spc="100" dirty="0">
                          <a:latin typeface="Times New Roman"/>
                          <a:cs typeface="Times New Roman"/>
                        </a:rPr>
                        <a:t>nj</a:t>
                      </a:r>
                      <a:endParaRPr sz="12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>
                        <a:lnSpc>
                          <a:spcPts val="2560"/>
                        </a:lnSpc>
                      </a:pPr>
                      <a:r>
                        <a:rPr sz="1900" i="1" smtClean="0">
                          <a:latin typeface="Times New Roman"/>
                          <a:cs typeface="Times New Roman"/>
                        </a:rPr>
                        <a:t>z </a:t>
                      </a:r>
                      <a:r>
                        <a:rPr sz="1900" i="1" spc="-9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350" spc="-50" dirty="0">
                          <a:latin typeface="Symbol"/>
                          <a:cs typeface="Symbol"/>
                        </a:rPr>
                        <a:t></a:t>
                      </a:r>
                      <a:r>
                        <a:rPr sz="1900" i="1" spc="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650" i="1" spc="75" baseline="-505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650" spc="-120" baseline="-505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650" spc="120" baseline="-505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9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050" i="1" dirty="0">
                          <a:latin typeface="Symbol"/>
                          <a:cs typeface="Symbol"/>
                        </a:rPr>
                        <a:t></a:t>
                      </a:r>
                      <a:endParaRPr sz="2050">
                        <a:latin typeface="Symbol"/>
                        <a:cs typeface="Symbol"/>
                      </a:endParaRPr>
                    </a:p>
                    <a:p>
                      <a:pPr marL="379730">
                        <a:lnSpc>
                          <a:spcPts val="455"/>
                        </a:lnSpc>
                        <a:tabLst>
                          <a:tab pos="1189355" algn="l"/>
                        </a:tabLst>
                      </a:pPr>
                      <a:r>
                        <a:rPr sz="1100" i="1" smtClean="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bject 2"/>
          <p:cNvSpPr/>
          <p:nvPr/>
        </p:nvSpPr>
        <p:spPr>
          <a:xfrm>
            <a:off x="3035703" y="1000970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4">
                <a:moveTo>
                  <a:pt x="0" y="0"/>
                </a:moveTo>
                <a:lnTo>
                  <a:pt x="130937" y="0"/>
                </a:lnTo>
              </a:path>
            </a:pathLst>
          </a:custGeom>
          <a:ln w="11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14982" y="1000970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5">
                <a:moveTo>
                  <a:pt x="0" y="0"/>
                </a:moveTo>
                <a:lnTo>
                  <a:pt x="130925" y="0"/>
                </a:lnTo>
              </a:path>
            </a:pathLst>
          </a:custGeom>
          <a:ln w="11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3435" y="914400"/>
            <a:ext cx="7035165" cy="667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675"/>
              </a:lnSpc>
              <a:spcBef>
                <a:spcPts val="2085"/>
              </a:spcBef>
              <a:tabLst>
                <a:tab pos="3333750" algn="l"/>
              </a:tabLst>
            </a:pPr>
            <a:r>
              <a:rPr sz="2000" spc="-5" smtClean="0">
                <a:latin typeface="Times New Roman"/>
                <a:cs typeface="Times New Roman"/>
              </a:rPr>
              <a:t>Cíl</a:t>
            </a:r>
            <a:r>
              <a:rPr sz="2000" spc="-5" dirty="0">
                <a:latin typeface="Times New Roman"/>
                <a:cs typeface="Times New Roman"/>
              </a:rPr>
              <a:t>: převést </a:t>
            </a:r>
            <a:r>
              <a:rPr sz="2000" spc="-15" dirty="0">
                <a:latin typeface="Times New Roman"/>
                <a:cs typeface="Times New Roman"/>
              </a:rPr>
              <a:t>systém </a:t>
            </a:r>
            <a:r>
              <a:rPr sz="2000" spc="-5" dirty="0">
                <a:latin typeface="Times New Roman"/>
                <a:cs typeface="Times New Roman"/>
              </a:rPr>
              <a:t>z  </a:t>
            </a:r>
            <a:r>
              <a:rPr sz="2250" i="1" spc="80" dirty="0">
                <a:latin typeface="Times New Roman"/>
                <a:cs typeface="Times New Roman"/>
              </a:rPr>
              <a:t>x</a:t>
            </a:r>
            <a:r>
              <a:rPr sz="1950" spc="120" baseline="-6410" dirty="0">
                <a:latin typeface="Times New Roman"/>
                <a:cs typeface="Times New Roman"/>
              </a:rPr>
              <a:t>0</a:t>
            </a:r>
            <a:r>
              <a:rPr sz="1950" spc="165" baseline="-6410" dirty="0">
                <a:latin typeface="Times New Roman"/>
                <a:cs typeface="Times New Roman"/>
              </a:rPr>
              <a:t> </a:t>
            </a:r>
            <a:r>
              <a:rPr sz="2250" spc="90" dirty="0">
                <a:latin typeface="Symbol"/>
                <a:cs typeface="Symbol"/>
              </a:rPr>
              <a:t></a:t>
            </a:r>
            <a:r>
              <a:rPr sz="2250" spc="-35" dirty="0">
                <a:latin typeface="Times New Roman"/>
                <a:cs typeface="Times New Roman"/>
              </a:rPr>
              <a:t> </a:t>
            </a:r>
            <a:r>
              <a:rPr sz="2250" i="1" spc="90" dirty="0">
                <a:latin typeface="Times New Roman"/>
                <a:cs typeface="Times New Roman"/>
              </a:rPr>
              <a:t>x</a:t>
            </a:r>
            <a:r>
              <a:rPr sz="1950" i="1" spc="135" baseline="-6410" dirty="0">
                <a:latin typeface="Times New Roman"/>
                <a:cs typeface="Times New Roman"/>
              </a:rPr>
              <a:t>n	</a:t>
            </a:r>
            <a:r>
              <a:rPr sz="2000" spc="-5" dirty="0">
                <a:latin typeface="Times New Roman"/>
                <a:cs typeface="Times New Roman"/>
              </a:rPr>
              <a:t>tak, </a:t>
            </a:r>
            <a:r>
              <a:rPr sz="2000" spc="-10" dirty="0">
                <a:latin typeface="Times New Roman"/>
                <a:cs typeface="Times New Roman"/>
              </a:rPr>
              <a:t>abychom </a:t>
            </a:r>
            <a:r>
              <a:rPr sz="2000" spc="-5" dirty="0">
                <a:latin typeface="Times New Roman"/>
                <a:cs typeface="Times New Roman"/>
              </a:rPr>
              <a:t>dosáhli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požadovaného</a:t>
            </a:r>
            <a:endParaRPr sz="2000">
              <a:latin typeface="Times New Roman"/>
              <a:cs typeface="Times New Roman"/>
            </a:endParaRPr>
          </a:p>
          <a:p>
            <a:pPr marL="375285">
              <a:lnSpc>
                <a:spcPts val="2375"/>
              </a:lnSpc>
            </a:pPr>
            <a:r>
              <a:rPr sz="2000" spc="-10" dirty="0">
                <a:latin typeface="Times New Roman"/>
                <a:cs typeface="Times New Roman"/>
              </a:rPr>
              <a:t>efektu: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35312" y="1694185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942" y="0"/>
                </a:lnTo>
              </a:path>
            </a:pathLst>
          </a:custGeom>
          <a:ln w="113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01704" y="1694185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947" y="0"/>
                </a:lnTo>
              </a:path>
            </a:pathLst>
          </a:custGeom>
          <a:ln w="113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77923" y="1442728"/>
            <a:ext cx="2106930" cy="609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-50" dirty="0">
                <a:latin typeface="Times New Roman"/>
                <a:cs typeface="Times New Roman"/>
              </a:rPr>
              <a:t>m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x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50" dirty="0">
                <a:latin typeface="Times New Roman"/>
                <a:cs typeface="Times New Roman"/>
              </a:rPr>
              <a:t>m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45" dirty="0">
                <a:latin typeface="Times New Roman"/>
                <a:cs typeface="Times New Roman"/>
              </a:rPr>
              <a:t> </a:t>
            </a:r>
            <a:r>
              <a:rPr sz="5700" spc="-862" baseline="-1461" dirty="0">
                <a:latin typeface="Symbol"/>
                <a:cs typeface="Symbol"/>
              </a:rPr>
              <a:t></a:t>
            </a:r>
            <a:r>
              <a:rPr sz="3300" i="1" spc="179" baseline="-2525" dirty="0">
                <a:latin typeface="Times New Roman"/>
                <a:cs typeface="Times New Roman"/>
              </a:rPr>
              <a:t>x</a:t>
            </a:r>
            <a:r>
              <a:rPr sz="1875" spc="44" baseline="-11111" dirty="0">
                <a:latin typeface="Times New Roman"/>
                <a:cs typeface="Times New Roman"/>
              </a:rPr>
              <a:t>0</a:t>
            </a:r>
            <a:r>
              <a:rPr sz="1875" spc="-179" baseline="-11111" dirty="0">
                <a:latin typeface="Times New Roman"/>
                <a:cs typeface="Times New Roman"/>
              </a:rPr>
              <a:t> </a:t>
            </a:r>
            <a:r>
              <a:rPr sz="3300" spc="22" baseline="-2525" dirty="0">
                <a:latin typeface="Times New Roman"/>
                <a:cs typeface="Times New Roman"/>
              </a:rPr>
              <a:t>,</a:t>
            </a:r>
            <a:r>
              <a:rPr sz="3300" spc="-277" baseline="-2525" dirty="0">
                <a:latin typeface="Times New Roman"/>
                <a:cs typeface="Times New Roman"/>
              </a:rPr>
              <a:t> </a:t>
            </a:r>
            <a:r>
              <a:rPr sz="3300" i="1" spc="209" baseline="-2525" dirty="0">
                <a:latin typeface="Times New Roman"/>
                <a:cs typeface="Times New Roman"/>
              </a:rPr>
              <a:t>x</a:t>
            </a:r>
            <a:r>
              <a:rPr sz="1875" i="1" spc="44" baseline="-11111" dirty="0">
                <a:latin typeface="Times New Roman"/>
                <a:cs typeface="Times New Roman"/>
              </a:rPr>
              <a:t>n</a:t>
            </a:r>
            <a:r>
              <a:rPr sz="1875" i="1" spc="15" baseline="-11111" dirty="0">
                <a:latin typeface="Times New Roman"/>
                <a:cs typeface="Times New Roman"/>
              </a:rPr>
              <a:t> </a:t>
            </a:r>
            <a:r>
              <a:rPr sz="5700" spc="-787" baseline="-1461" dirty="0">
                <a:latin typeface="Symbol"/>
                <a:cs typeface="Symbol"/>
              </a:rPr>
              <a:t></a:t>
            </a:r>
            <a:endParaRPr sz="5700" baseline="-1461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8679" y="1657204"/>
            <a:ext cx="3052445" cy="351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Times New Roman"/>
                <a:cs typeface="Times New Roman"/>
              </a:rPr>
              <a:t>vhodnou </a:t>
            </a:r>
            <a:r>
              <a:rPr sz="2000" spc="-5" dirty="0">
                <a:latin typeface="Times New Roman"/>
                <a:cs typeface="Times New Roman"/>
              </a:rPr>
              <a:t>volbou </a:t>
            </a:r>
            <a:r>
              <a:rPr sz="2000" spc="-10" dirty="0">
                <a:latin typeface="Times New Roman"/>
                <a:cs typeface="Times New Roman"/>
              </a:rPr>
              <a:t>strategie </a:t>
            </a:r>
            <a:r>
              <a:rPr sz="3225" i="1" spc="-142" baseline="-3875" dirty="0">
                <a:latin typeface="Symbol"/>
                <a:cs typeface="Symbol"/>
              </a:rPr>
              <a:t></a:t>
            </a:r>
            <a:r>
              <a:rPr sz="3225" i="1" spc="-22" baseline="-3875" dirty="0">
                <a:latin typeface="Times New Roman"/>
                <a:cs typeface="Times New Roman"/>
              </a:rPr>
              <a:t> </a:t>
            </a:r>
            <a:r>
              <a:rPr sz="1725" i="1" spc="22" baseline="-31400" dirty="0">
                <a:latin typeface="Times New Roman"/>
                <a:cs typeface="Times New Roman"/>
              </a:rPr>
              <a:t>ij</a:t>
            </a:r>
            <a:endParaRPr sz="1725" baseline="-3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63870" y="3721590"/>
            <a:ext cx="1314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30" dirty="0">
                <a:latin typeface="Symbol"/>
                <a:cs typeface="Symbol"/>
              </a:rPr>
              <a:t>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47749" y="3965191"/>
            <a:ext cx="2120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110" dirty="0">
                <a:latin typeface="Times New Roman"/>
                <a:cs typeface="Times New Roman"/>
              </a:rPr>
              <a:t>nj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4554" y="3555940"/>
            <a:ext cx="73342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9720" algn="l"/>
              </a:tabLst>
            </a:pPr>
            <a:r>
              <a:rPr sz="1600" spc="30" dirty="0">
                <a:latin typeface="Symbol"/>
                <a:cs typeface="Symbol"/>
              </a:rPr>
              <a:t></a:t>
            </a:r>
            <a:r>
              <a:rPr sz="1600" spc="30" dirty="0">
                <a:latin typeface="Times New Roman"/>
                <a:cs typeface="Times New Roman"/>
              </a:rPr>
              <a:t>	</a:t>
            </a:r>
            <a:r>
              <a:rPr sz="4350" i="1" spc="-52" baseline="-23946" dirty="0">
                <a:latin typeface="Symbol"/>
                <a:cs typeface="Symbol"/>
              </a:rPr>
              <a:t></a:t>
            </a:r>
            <a:r>
              <a:rPr sz="4350" i="1" spc="-547" baseline="-23946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Symbol"/>
                <a:cs typeface="Symbol"/>
              </a:rPr>
              <a:t>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09574" y="3521909"/>
            <a:ext cx="13741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50" spc="125" dirty="0">
                <a:latin typeface="Symbol"/>
                <a:cs typeface="Symbol"/>
              </a:rPr>
              <a:t></a:t>
            </a:r>
            <a:r>
              <a:rPr sz="2900" i="1" spc="125" dirty="0">
                <a:latin typeface="Symbol"/>
                <a:cs typeface="Symbol"/>
              </a:rPr>
              <a:t></a:t>
            </a:r>
            <a:r>
              <a:rPr sz="2900" i="1" spc="125" dirty="0">
                <a:latin typeface="Times New Roman"/>
                <a:cs typeface="Times New Roman"/>
              </a:rPr>
              <a:t> </a:t>
            </a:r>
            <a:r>
              <a:rPr sz="2750" spc="55" dirty="0">
                <a:latin typeface="Symbol"/>
                <a:cs typeface="Symbol"/>
              </a:rPr>
              <a:t></a:t>
            </a:r>
            <a:r>
              <a:rPr sz="2750" spc="-150" dirty="0">
                <a:latin typeface="Times New Roman"/>
                <a:cs typeface="Times New Roman"/>
              </a:rPr>
              <a:t> </a:t>
            </a:r>
            <a:r>
              <a:rPr sz="4400" spc="-825" dirty="0">
                <a:latin typeface="Symbol"/>
                <a:cs typeface="Symbol"/>
              </a:rPr>
              <a:t></a:t>
            </a:r>
            <a:r>
              <a:rPr sz="2900" i="1" spc="-825" dirty="0">
                <a:latin typeface="Symbol"/>
                <a:cs typeface="Symbol"/>
              </a:rPr>
              <a:t></a:t>
            </a:r>
            <a:endParaRPr sz="29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00434" y="3521909"/>
            <a:ext cx="12395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4735" algn="l"/>
              </a:tabLst>
            </a:pPr>
            <a:r>
              <a:rPr sz="2400" spc="44" baseline="-24305" dirty="0">
                <a:latin typeface="Times New Roman"/>
                <a:cs typeface="Times New Roman"/>
              </a:rPr>
              <a:t>2</a:t>
            </a:r>
            <a:r>
              <a:rPr sz="2400" spc="-44" baseline="-24305" dirty="0">
                <a:latin typeface="Times New Roman"/>
                <a:cs typeface="Times New Roman"/>
              </a:rPr>
              <a:t> </a:t>
            </a:r>
            <a:r>
              <a:rPr sz="2400" i="1" spc="22" baseline="-24305" dirty="0">
                <a:latin typeface="Times New Roman"/>
                <a:cs typeface="Times New Roman"/>
              </a:rPr>
              <a:t>j</a:t>
            </a:r>
            <a:r>
              <a:rPr sz="2400" i="1" spc="-104" baseline="-2430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,..</a:t>
            </a:r>
            <a:r>
              <a:rPr sz="2750" spc="-430" dirty="0">
                <a:latin typeface="Times New Roman"/>
                <a:cs typeface="Times New Roman"/>
              </a:rPr>
              <a:t>.</a:t>
            </a:r>
            <a:r>
              <a:rPr sz="2900" i="1" spc="-35" dirty="0">
                <a:latin typeface="Symbol"/>
                <a:cs typeface="Symbol"/>
              </a:rPr>
              <a:t></a:t>
            </a:r>
            <a:r>
              <a:rPr sz="2900" dirty="0">
                <a:latin typeface="Times New Roman"/>
                <a:cs typeface="Times New Roman"/>
              </a:rPr>
              <a:t>	</a:t>
            </a:r>
            <a:r>
              <a:rPr sz="4400" spc="-765" dirty="0">
                <a:latin typeface="Symbol"/>
                <a:cs typeface="Symbol"/>
              </a:rPr>
              <a:t></a:t>
            </a:r>
            <a:endParaRPr sz="4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36435" y="3819871"/>
            <a:ext cx="35496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30" dirty="0">
                <a:latin typeface="Times New Roman"/>
                <a:cs typeface="Times New Roman"/>
              </a:rPr>
              <a:t>1</a:t>
            </a:r>
            <a:r>
              <a:rPr sz="1600" spc="-315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j </a:t>
            </a:r>
            <a:r>
              <a:rPr sz="4125" spc="37" baseline="14141" dirty="0">
                <a:latin typeface="Times New Roman"/>
                <a:cs typeface="Times New Roman"/>
              </a:rPr>
              <a:t>,</a:t>
            </a:r>
            <a:endParaRPr sz="4125" baseline="14141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71600" y="3310208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0" y="0"/>
                </a:moveTo>
                <a:lnTo>
                  <a:pt x="127089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62528" y="3310208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0" y="0"/>
                </a:moveTo>
                <a:lnTo>
                  <a:pt x="127309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53351" y="3732153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0" y="0"/>
                </a:moveTo>
                <a:lnTo>
                  <a:pt x="127089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53350" y="4499309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0" y="0"/>
                </a:moveTo>
                <a:lnTo>
                  <a:pt x="127309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38938" y="4499309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935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99817" y="5309480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4">
                <a:moveTo>
                  <a:pt x="0" y="0"/>
                </a:moveTo>
                <a:lnTo>
                  <a:pt x="127259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3349" y="5291408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0" y="0"/>
                </a:moveTo>
                <a:lnTo>
                  <a:pt x="127089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71254" y="3346450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707" y="0"/>
                </a:lnTo>
              </a:path>
            </a:pathLst>
          </a:custGeom>
          <a:ln w="10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48200" y="3781425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257" y="0"/>
                </a:lnTo>
              </a:path>
            </a:pathLst>
          </a:custGeom>
          <a:ln w="10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25523" y="4495800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5">
                <a:moveTo>
                  <a:pt x="0" y="0"/>
                </a:moveTo>
                <a:lnTo>
                  <a:pt x="111880" y="0"/>
                </a:lnTo>
              </a:path>
            </a:pathLst>
          </a:custGeom>
          <a:ln w="10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76800" y="5301904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>
                <a:moveTo>
                  <a:pt x="0" y="0"/>
                </a:moveTo>
                <a:lnTo>
                  <a:pt x="111483" y="0"/>
                </a:lnTo>
              </a:path>
            </a:pathLst>
          </a:custGeom>
          <a:ln w="10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454015" y="5029200"/>
            <a:ext cx="108585" cy="538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350" spc="-465" dirty="0">
                <a:latin typeface="Symbol"/>
                <a:cs typeface="Symbol"/>
              </a:rPr>
              <a:t></a:t>
            </a:r>
            <a:endParaRPr sz="33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63388" y="5401243"/>
            <a:ext cx="181254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cs-CZ" sz="1100" i="1" spc="75" smtClean="0">
                <a:latin typeface="Times New Roman"/>
                <a:cs typeface="Times New Roman"/>
              </a:rPr>
              <a:t>n</a:t>
            </a:r>
            <a:r>
              <a:rPr sz="1100" i="1" spc="75" smtClean="0">
                <a:latin typeface="Times New Roman"/>
                <a:cs typeface="Times New Roman"/>
              </a:rPr>
              <a:t>j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1402438" y="3732153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935" y="0"/>
                </a:lnTo>
              </a:path>
            </a:pathLst>
          </a:custGeom>
          <a:ln w="11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délník 29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32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320" y="904085"/>
            <a:ext cx="7201534" cy="1000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35"/>
              </a:spcBef>
            </a:pPr>
            <a:r>
              <a:rPr sz="2000" spc="-5" smtClean="0">
                <a:latin typeface="Times New Roman"/>
                <a:cs typeface="Times New Roman"/>
              </a:rPr>
              <a:t>Postup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375285" marR="5080" indent="-36322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imes New Roman"/>
                <a:cs typeface="Times New Roman"/>
              </a:rPr>
              <a:t>1. </a:t>
            </a:r>
            <a:r>
              <a:rPr sz="2000" spc="-5" dirty="0">
                <a:latin typeface="Times New Roman"/>
                <a:cs typeface="Times New Roman"/>
              </a:rPr>
              <a:t>Nejčastěji </a:t>
            </a:r>
            <a:r>
              <a:rPr sz="2000" spc="-10" dirty="0">
                <a:latin typeface="Times New Roman"/>
                <a:cs typeface="Times New Roman"/>
              </a:rPr>
              <a:t>se </a:t>
            </a:r>
            <a:r>
              <a:rPr sz="2000" spc="-5" dirty="0">
                <a:latin typeface="Times New Roman"/>
                <a:cs typeface="Times New Roman"/>
              </a:rPr>
              <a:t>optimalizuje </a:t>
            </a:r>
            <a:r>
              <a:rPr sz="2000" spc="-10" dirty="0">
                <a:latin typeface="Times New Roman"/>
                <a:cs typeface="Times New Roman"/>
              </a:rPr>
              <a:t>n-tá </a:t>
            </a:r>
            <a:r>
              <a:rPr sz="2000" spc="-5" dirty="0">
                <a:latin typeface="Times New Roman"/>
                <a:cs typeface="Times New Roman"/>
              </a:rPr>
              <a:t>etapa! Neproběhne-li </a:t>
            </a:r>
            <a:r>
              <a:rPr sz="2000" spc="-10" dirty="0">
                <a:latin typeface="Times New Roman"/>
                <a:cs typeface="Times New Roman"/>
              </a:rPr>
              <a:t>optimálně, není  optimální </a:t>
            </a:r>
            <a:r>
              <a:rPr sz="2000" spc="-5" dirty="0">
                <a:latin typeface="Times New Roman"/>
                <a:cs typeface="Times New Roman"/>
              </a:rPr>
              <a:t>celý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</a:t>
            </a:r>
            <a:r>
              <a:rPr sz="2000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2000" spc="-5" dirty="0">
                <a:latin typeface="Times New Roman"/>
                <a:cs typeface="Times New Roman"/>
              </a:rPr>
              <a:t>ces!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415" y="2042287"/>
            <a:ext cx="390969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Times New Roman"/>
                <a:cs typeface="Times New Roman"/>
              </a:rPr>
              <a:t>(závisí na </a:t>
            </a:r>
            <a:r>
              <a:rPr sz="2000" spc="-5" dirty="0">
                <a:latin typeface="Times New Roman"/>
                <a:cs typeface="Times New Roman"/>
              </a:rPr>
              <a:t>dosavadním </a:t>
            </a:r>
            <a:r>
              <a:rPr sz="2000" spc="-20" dirty="0">
                <a:latin typeface="Times New Roman"/>
                <a:cs typeface="Times New Roman"/>
              </a:rPr>
              <a:t>systému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řízení)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2408047"/>
            <a:ext cx="75488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Times New Roman"/>
                <a:cs typeface="Times New Roman"/>
              </a:rPr>
              <a:t>Proto </a:t>
            </a:r>
            <a:r>
              <a:rPr sz="2000" spc="5" dirty="0">
                <a:latin typeface="Times New Roman"/>
                <a:cs typeface="Times New Roman"/>
              </a:rPr>
              <a:t>je </a:t>
            </a:r>
            <a:r>
              <a:rPr sz="2000" spc="-5" dirty="0">
                <a:latin typeface="Times New Roman"/>
                <a:cs typeface="Times New Roman"/>
              </a:rPr>
              <a:t>tře</a:t>
            </a:r>
            <a:r>
              <a:rPr sz="2000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sz="2000" spc="-5" dirty="0">
                <a:latin typeface="Times New Roman"/>
                <a:cs typeface="Times New Roman"/>
              </a:rPr>
              <a:t>a najít </a:t>
            </a:r>
            <a:r>
              <a:rPr sz="2000" spc="-10" dirty="0">
                <a:latin typeface="Times New Roman"/>
                <a:cs typeface="Times New Roman"/>
              </a:rPr>
              <a:t>optimální strategii </a:t>
            </a:r>
            <a:r>
              <a:rPr sz="2000" b="1" spc="-10" dirty="0">
                <a:latin typeface="Times New Roman"/>
                <a:cs typeface="Times New Roman"/>
              </a:rPr>
              <a:t>pro všechny </a:t>
            </a:r>
            <a:r>
              <a:rPr sz="2000" b="1" spc="-15" dirty="0">
                <a:latin typeface="Times New Roman"/>
                <a:cs typeface="Times New Roman"/>
              </a:rPr>
              <a:t>možné </a:t>
            </a:r>
            <a:r>
              <a:rPr sz="2000" b="1" dirty="0">
                <a:latin typeface="Times New Roman"/>
                <a:cs typeface="Times New Roman"/>
              </a:rPr>
              <a:t>výchozí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stavy</a:t>
            </a:r>
            <a:r>
              <a:rPr sz="2000" spc="5" dirty="0">
                <a:latin typeface="Times New Roman"/>
                <a:cs typeface="Times New Roman"/>
              </a:rPr>
              <a:t>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60187" y="2774061"/>
            <a:ext cx="2056764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Times New Roman"/>
                <a:cs typeface="Times New Roman"/>
              </a:rPr>
              <a:t>pro </a:t>
            </a:r>
            <a:r>
              <a:rPr sz="2000" spc="-10" dirty="0">
                <a:latin typeface="Times New Roman"/>
                <a:cs typeface="Times New Roman"/>
              </a:rPr>
              <a:t>které </a:t>
            </a:r>
            <a:r>
              <a:rPr sz="2000" spc="-5" dirty="0">
                <a:latin typeface="Times New Roman"/>
                <a:cs typeface="Times New Roman"/>
              </a:rPr>
              <a:t>bude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efekt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320" y="1992144"/>
            <a:ext cx="2534285" cy="395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0" u="sng" spc="-7" baseline="138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Problém:</a:t>
            </a:r>
            <a:r>
              <a:rPr sz="3000" spc="-7" baseline="1388" dirty="0">
                <a:latin typeface="Times New Roman"/>
                <a:cs typeface="Times New Roman"/>
              </a:rPr>
              <a:t> </a:t>
            </a:r>
            <a:r>
              <a:rPr sz="3000" spc="-22" baseline="1388" dirty="0">
                <a:latin typeface="Times New Roman"/>
                <a:cs typeface="Times New Roman"/>
              </a:rPr>
              <a:t>Neznáme</a:t>
            </a:r>
            <a:r>
              <a:rPr sz="3000" spc="-15" baseline="1388" dirty="0">
                <a:latin typeface="Times New Roman"/>
                <a:cs typeface="Times New Roman"/>
              </a:rPr>
              <a:t> </a:t>
            </a:r>
            <a:r>
              <a:rPr sz="3600" i="1" spc="75" baseline="3472" dirty="0">
                <a:latin typeface="Times New Roman"/>
                <a:cs typeface="Times New Roman"/>
              </a:rPr>
              <a:t>x</a:t>
            </a:r>
            <a:r>
              <a:rPr sz="1400" i="1" spc="50" dirty="0">
                <a:latin typeface="Times New Roman"/>
                <a:cs typeface="Times New Roman"/>
              </a:rPr>
              <a:t>n</a:t>
            </a:r>
            <a:r>
              <a:rPr sz="1400" spc="50" dirty="0">
                <a:latin typeface="Symbol"/>
                <a:cs typeface="Symbol"/>
              </a:rPr>
              <a:t></a:t>
            </a:r>
            <a:r>
              <a:rPr sz="1400" spc="5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320" y="2718860"/>
            <a:ext cx="1607185" cy="395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dirty="0">
                <a:latin typeface="Times New Roman"/>
                <a:cs typeface="Times New Roman"/>
              </a:rPr>
              <a:t>Pro </a:t>
            </a:r>
            <a:r>
              <a:rPr sz="2000" spc="-5" dirty="0">
                <a:latin typeface="Times New Roman"/>
                <a:cs typeface="Times New Roman"/>
              </a:rPr>
              <a:t>každé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3600" i="1" spc="75" baseline="1157" dirty="0">
                <a:latin typeface="Times New Roman"/>
                <a:cs typeface="Times New Roman"/>
              </a:rPr>
              <a:t>x</a:t>
            </a:r>
            <a:r>
              <a:rPr sz="2100" i="1" spc="75" baseline="-3968" dirty="0">
                <a:latin typeface="Times New Roman"/>
                <a:cs typeface="Times New Roman"/>
              </a:rPr>
              <a:t>n</a:t>
            </a:r>
            <a:r>
              <a:rPr sz="2100" spc="75" baseline="-3968" dirty="0">
                <a:latin typeface="Symbol"/>
                <a:cs typeface="Symbol"/>
              </a:rPr>
              <a:t></a:t>
            </a:r>
            <a:r>
              <a:rPr sz="2100" spc="75" baseline="-3968" dirty="0">
                <a:latin typeface="Times New Roman"/>
                <a:cs typeface="Times New Roman"/>
              </a:rPr>
              <a:t>1</a:t>
            </a:r>
            <a:endParaRPr sz="2100" baseline="-3968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83922" y="2784874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4">
                <a:moveTo>
                  <a:pt x="0" y="0"/>
                </a:moveTo>
                <a:lnTo>
                  <a:pt x="118120" y="0"/>
                </a:lnTo>
              </a:path>
            </a:pathLst>
          </a:custGeom>
          <a:ln w="10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71534" y="2927642"/>
            <a:ext cx="182245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i="1" spc="105" dirty="0">
                <a:latin typeface="Times New Roman"/>
                <a:cs typeface="Times New Roman"/>
              </a:rPr>
              <a:t>nj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66700" y="2579380"/>
            <a:ext cx="3089275" cy="567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spc="-7" baseline="1388" dirty="0">
                <a:latin typeface="Times New Roman"/>
                <a:cs typeface="Times New Roman"/>
              </a:rPr>
              <a:t>z </a:t>
            </a:r>
            <a:r>
              <a:rPr sz="3000" spc="-172" baseline="1388" dirty="0">
                <a:latin typeface="Times New Roman"/>
                <a:cs typeface="Times New Roman"/>
              </a:rPr>
              <a:t> </a:t>
            </a:r>
            <a:r>
              <a:rPr sz="5325" spc="-1530" baseline="2347" dirty="0">
                <a:latin typeface="Symbol"/>
                <a:cs typeface="Symbol"/>
              </a:rPr>
              <a:t></a:t>
            </a:r>
            <a:r>
              <a:rPr sz="3075" i="1" spc="195" baseline="4065" dirty="0">
                <a:latin typeface="Times New Roman"/>
                <a:cs typeface="Times New Roman"/>
              </a:rPr>
              <a:t>x</a:t>
            </a:r>
            <a:r>
              <a:rPr sz="1200" i="1" spc="65" dirty="0">
                <a:latin typeface="Times New Roman"/>
                <a:cs typeface="Times New Roman"/>
              </a:rPr>
              <a:t>n</a:t>
            </a:r>
            <a:r>
              <a:rPr sz="1200" spc="-70" dirty="0">
                <a:latin typeface="Symbol"/>
                <a:cs typeface="Symbol"/>
              </a:rPr>
              <a:t></a:t>
            </a:r>
            <a:r>
              <a:rPr sz="1200" spc="65" dirty="0">
                <a:latin typeface="Times New Roman"/>
                <a:cs typeface="Times New Roman"/>
              </a:rPr>
              <a:t>1</a:t>
            </a:r>
            <a:r>
              <a:rPr sz="5325" spc="-1080" baseline="2347" dirty="0">
                <a:latin typeface="Symbol"/>
                <a:cs typeface="Symbol"/>
              </a:rPr>
              <a:t></a:t>
            </a:r>
            <a:r>
              <a:rPr sz="5325" spc="-15" baseline="2347" dirty="0">
                <a:latin typeface="Times New Roman"/>
                <a:cs typeface="Times New Roman"/>
              </a:rPr>
              <a:t> </a:t>
            </a:r>
            <a:r>
              <a:rPr sz="3000" spc="-30" baseline="1388" dirty="0">
                <a:latin typeface="Times New Roman"/>
                <a:cs typeface="Times New Roman"/>
              </a:rPr>
              <a:t>h</a:t>
            </a:r>
            <a:r>
              <a:rPr sz="3000" spc="-7" baseline="1388" dirty="0">
                <a:latin typeface="Times New Roman"/>
                <a:cs typeface="Times New Roman"/>
              </a:rPr>
              <a:t>le</a:t>
            </a:r>
            <a:r>
              <a:rPr sz="3000" spc="7" baseline="1388" dirty="0">
                <a:latin typeface="Times New Roman"/>
                <a:cs typeface="Times New Roman"/>
              </a:rPr>
              <a:t>d</a:t>
            </a:r>
            <a:r>
              <a:rPr sz="3000" spc="-7" baseline="1388" dirty="0">
                <a:latin typeface="Times New Roman"/>
                <a:cs typeface="Times New Roman"/>
              </a:rPr>
              <a:t>á</a:t>
            </a:r>
            <a:r>
              <a:rPr sz="3000" spc="-67" baseline="1388" dirty="0">
                <a:latin typeface="Times New Roman"/>
                <a:cs typeface="Times New Roman"/>
              </a:rPr>
              <a:t>m</a:t>
            </a:r>
            <a:r>
              <a:rPr sz="3000" spc="-7" baseline="1388" dirty="0">
                <a:latin typeface="Times New Roman"/>
                <a:cs typeface="Times New Roman"/>
              </a:rPr>
              <a:t>e</a:t>
            </a:r>
            <a:r>
              <a:rPr sz="3000" spc="44" baseline="1388" dirty="0">
                <a:latin typeface="Times New Roman"/>
                <a:cs typeface="Times New Roman"/>
              </a:rPr>
              <a:t> </a:t>
            </a:r>
            <a:r>
              <a:rPr sz="3000" spc="-22" baseline="1388" dirty="0">
                <a:latin typeface="Times New Roman"/>
                <a:cs typeface="Times New Roman"/>
              </a:rPr>
              <a:t>s</a:t>
            </a:r>
            <a:r>
              <a:rPr sz="3000" spc="-7" baseline="1388" dirty="0">
                <a:latin typeface="Times New Roman"/>
                <a:cs typeface="Times New Roman"/>
              </a:rPr>
              <a:t>trate</a:t>
            </a:r>
            <a:r>
              <a:rPr sz="3000" spc="-22" baseline="1388" dirty="0">
                <a:latin typeface="Times New Roman"/>
                <a:cs typeface="Times New Roman"/>
              </a:rPr>
              <a:t>g</a:t>
            </a:r>
            <a:r>
              <a:rPr sz="3000" spc="-7" baseline="1388" dirty="0">
                <a:latin typeface="Times New Roman"/>
                <a:cs typeface="Times New Roman"/>
              </a:rPr>
              <a:t>ii</a:t>
            </a:r>
            <a:r>
              <a:rPr sz="3000" baseline="1388" dirty="0">
                <a:latin typeface="Times New Roman"/>
                <a:cs typeface="Times New Roman"/>
              </a:rPr>
              <a:t> </a:t>
            </a:r>
            <a:r>
              <a:rPr sz="3000" spc="-292" baseline="1388" dirty="0">
                <a:latin typeface="Times New Roman"/>
                <a:cs typeface="Times New Roman"/>
              </a:rPr>
              <a:t> </a:t>
            </a:r>
            <a:r>
              <a:rPr sz="3600" i="1" spc="-120" baseline="1157" dirty="0">
                <a:latin typeface="Symbol"/>
                <a:cs typeface="Symbol"/>
              </a:rPr>
              <a:t></a:t>
            </a:r>
            <a:endParaRPr sz="3600" baseline="1157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04818" y="3499077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506" y="0"/>
                </a:lnTo>
              </a:path>
            </a:pathLst>
          </a:custGeom>
          <a:ln w="116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07533" y="3499077"/>
            <a:ext cx="127635" cy="0"/>
          </a:xfrm>
          <a:custGeom>
            <a:avLst/>
            <a:gdLst/>
            <a:ahLst/>
            <a:cxnLst/>
            <a:rect l="l" t="t" r="r" b="b"/>
            <a:pathLst>
              <a:path w="127635">
                <a:moveTo>
                  <a:pt x="0" y="0"/>
                </a:moveTo>
                <a:lnTo>
                  <a:pt x="127061" y="0"/>
                </a:lnTo>
              </a:path>
            </a:pathLst>
          </a:custGeom>
          <a:ln w="116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73504" y="4110923"/>
            <a:ext cx="887730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724535" algn="l"/>
              </a:tabLst>
            </a:pPr>
            <a:r>
              <a:rPr sz="1250" i="1" spc="105" dirty="0">
                <a:latin typeface="Times New Roman"/>
                <a:cs typeface="Times New Roman"/>
              </a:rPr>
              <a:t>n</a:t>
            </a:r>
            <a:r>
              <a:rPr sz="1250" i="1" spc="15" dirty="0">
                <a:latin typeface="Times New Roman"/>
                <a:cs typeface="Times New Roman"/>
              </a:rPr>
              <a:t>j</a:t>
            </a:r>
            <a:r>
              <a:rPr sz="1250" i="1" dirty="0">
                <a:latin typeface="Times New Roman"/>
                <a:cs typeface="Times New Roman"/>
              </a:rPr>
              <a:t>	</a:t>
            </a:r>
            <a:r>
              <a:rPr sz="1250" i="1" spc="100" dirty="0">
                <a:latin typeface="Times New Roman"/>
                <a:cs typeface="Times New Roman"/>
              </a:rPr>
              <a:t>nj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61814" y="3653233"/>
            <a:ext cx="175260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i="1" spc="100" dirty="0">
                <a:latin typeface="Times New Roman"/>
                <a:cs typeface="Times New Roman"/>
              </a:rPr>
              <a:t>nj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03430" y="3653233"/>
            <a:ext cx="108585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i="1" spc="25" dirty="0">
                <a:latin typeface="Times New Roman"/>
                <a:cs typeface="Times New Roman"/>
              </a:rPr>
              <a:t>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00646" y="3653233"/>
            <a:ext cx="108585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i="1" spc="25" dirty="0">
                <a:latin typeface="Times New Roman"/>
                <a:cs typeface="Times New Roman"/>
              </a:rPr>
              <a:t>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82601" y="3261962"/>
            <a:ext cx="354330" cy="6070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00" i="1" spc="15" dirty="0">
                <a:latin typeface="Times New Roman"/>
                <a:cs typeface="Times New Roman"/>
              </a:rPr>
              <a:t>z</a:t>
            </a:r>
            <a:r>
              <a:rPr sz="2200" i="1" spc="340" dirty="0">
                <a:latin typeface="Times New Roman"/>
                <a:cs typeface="Times New Roman"/>
              </a:rPr>
              <a:t> </a:t>
            </a:r>
            <a:r>
              <a:rPr sz="3800" spc="-535" dirty="0">
                <a:latin typeface="Symbol"/>
                <a:cs typeface="Symbol"/>
              </a:rPr>
              <a:t></a:t>
            </a:r>
            <a:endParaRPr sz="38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34592" y="3766227"/>
            <a:ext cx="1268095" cy="551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8309" algn="l"/>
                <a:tab pos="1120140" algn="l"/>
              </a:tabLst>
            </a:pPr>
            <a:r>
              <a:rPr sz="2300" i="1" spc="-45" dirty="0">
                <a:latin typeface="Symbol"/>
                <a:cs typeface="Symbol"/>
              </a:rPr>
              <a:t></a:t>
            </a:r>
            <a:r>
              <a:rPr sz="2300" spc="-45" dirty="0">
                <a:latin typeface="Times New Roman"/>
                <a:cs typeface="Times New Roman"/>
              </a:rPr>
              <a:t>	</a:t>
            </a:r>
            <a:r>
              <a:rPr sz="2200" spc="185" dirty="0">
                <a:latin typeface="Symbol"/>
                <a:cs typeface="Symbol"/>
              </a:rPr>
              <a:t></a:t>
            </a:r>
            <a:r>
              <a:rPr sz="3450" spc="-1250" dirty="0">
                <a:latin typeface="Symbol"/>
                <a:cs typeface="Symbol"/>
              </a:rPr>
              <a:t></a:t>
            </a:r>
            <a:r>
              <a:rPr sz="2300" i="1" spc="-45" dirty="0">
                <a:latin typeface="Symbol"/>
                <a:cs typeface="Symbol"/>
              </a:rPr>
              <a:t>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3450" spc="-600" dirty="0">
                <a:latin typeface="Symbol"/>
                <a:cs typeface="Symbol"/>
              </a:rPr>
              <a:t></a:t>
            </a:r>
            <a:endParaRPr sz="34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07989" y="3458418"/>
            <a:ext cx="108585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25" dirty="0">
                <a:latin typeface="Symbol"/>
                <a:cs typeface="Symbol"/>
              </a:rPr>
              <a:t>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85395" y="3261962"/>
            <a:ext cx="1561465" cy="6070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79475" algn="l"/>
                <a:tab pos="1364615" algn="l"/>
              </a:tabLst>
            </a:pPr>
            <a:r>
              <a:rPr sz="2200" i="1" spc="15" dirty="0">
                <a:latin typeface="Times New Roman"/>
                <a:cs typeface="Times New Roman"/>
              </a:rPr>
              <a:t>z </a:t>
            </a:r>
            <a:r>
              <a:rPr sz="2200" i="1" spc="-120" dirty="0">
                <a:latin typeface="Times New Roman"/>
                <a:cs typeface="Times New Roman"/>
              </a:rPr>
              <a:t> </a:t>
            </a:r>
            <a:r>
              <a:rPr sz="3800" spc="-585" dirty="0">
                <a:latin typeface="Symbol"/>
                <a:cs typeface="Symbol"/>
              </a:rPr>
              <a:t></a:t>
            </a:r>
            <a:r>
              <a:rPr sz="2200" i="1" spc="15" dirty="0">
                <a:latin typeface="Times New Roman"/>
                <a:cs typeface="Times New Roman"/>
              </a:rPr>
              <a:t>x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300" i="1" spc="-45" dirty="0">
                <a:latin typeface="Symbol"/>
                <a:cs typeface="Symbol"/>
              </a:rPr>
              <a:t></a:t>
            </a:r>
            <a:r>
              <a:rPr sz="2300" dirty="0">
                <a:latin typeface="Times New Roman"/>
                <a:cs typeface="Times New Roman"/>
              </a:rPr>
              <a:t>	</a:t>
            </a:r>
            <a:r>
              <a:rPr sz="3800" spc="-885" dirty="0">
                <a:latin typeface="Symbol"/>
                <a:cs typeface="Symbol"/>
              </a:rPr>
              <a:t></a:t>
            </a:r>
            <a:r>
              <a:rPr sz="3800" spc="-770" dirty="0">
                <a:latin typeface="Symbol"/>
                <a:cs typeface="Symbol"/>
              </a:rPr>
              <a:t></a:t>
            </a:r>
            <a:endParaRPr sz="38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01144" y="3261962"/>
            <a:ext cx="2138680" cy="6070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74040" algn="l"/>
              </a:tabLst>
            </a:pPr>
            <a:r>
              <a:rPr sz="2200" i="1" spc="15" dirty="0">
                <a:latin typeface="Times New Roman"/>
                <a:cs typeface="Times New Roman"/>
              </a:rPr>
              <a:t>x	</a:t>
            </a:r>
            <a:r>
              <a:rPr sz="3800" spc="-200" dirty="0">
                <a:latin typeface="Symbol"/>
                <a:cs typeface="Symbol"/>
              </a:rPr>
              <a:t></a:t>
            </a:r>
            <a:r>
              <a:rPr sz="2200" spc="-200" dirty="0">
                <a:latin typeface="Symbol"/>
                <a:cs typeface="Symbol"/>
              </a:rPr>
              <a:t></a:t>
            </a:r>
            <a:r>
              <a:rPr sz="2200" spc="-200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max(min)</a:t>
            </a:r>
            <a:r>
              <a:rPr sz="2200" spc="-140" dirty="0">
                <a:latin typeface="Times New Roman"/>
                <a:cs typeface="Times New Roman"/>
              </a:rPr>
              <a:t> </a:t>
            </a:r>
            <a:r>
              <a:rPr sz="3800" spc="-1095" dirty="0">
                <a:latin typeface="Symbol"/>
                <a:cs typeface="Symbol"/>
              </a:rPr>
              <a:t></a:t>
            </a:r>
            <a:endParaRPr sz="38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45733" y="3600668"/>
            <a:ext cx="398145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i="1" spc="5" dirty="0">
                <a:latin typeface="Times New Roman"/>
                <a:cs typeface="Times New Roman"/>
              </a:rPr>
              <a:t>n</a:t>
            </a:r>
            <a:r>
              <a:rPr sz="1250" spc="5" dirty="0">
                <a:latin typeface="Symbol"/>
                <a:cs typeface="Symbol"/>
              </a:rPr>
              <a:t></a:t>
            </a:r>
            <a:r>
              <a:rPr sz="1250" spc="5" dirty="0">
                <a:latin typeface="Times New Roman"/>
                <a:cs typeface="Times New Roman"/>
              </a:rPr>
              <a:t>1,</a:t>
            </a:r>
            <a:r>
              <a:rPr sz="1250" spc="-100" dirty="0">
                <a:latin typeface="Times New Roman"/>
                <a:cs typeface="Times New Roman"/>
              </a:rPr>
              <a:t> </a:t>
            </a:r>
            <a:r>
              <a:rPr sz="1250" i="1" spc="15" dirty="0">
                <a:latin typeface="Times New Roman"/>
                <a:cs typeface="Times New Roman"/>
              </a:rPr>
              <a:t>j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42925" y="3600668"/>
            <a:ext cx="398145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i="1" spc="5" dirty="0">
                <a:latin typeface="Times New Roman"/>
                <a:cs typeface="Times New Roman"/>
              </a:rPr>
              <a:t>n</a:t>
            </a:r>
            <a:r>
              <a:rPr sz="1250" spc="5" dirty="0">
                <a:latin typeface="Symbol"/>
                <a:cs typeface="Symbol"/>
              </a:rPr>
              <a:t></a:t>
            </a:r>
            <a:r>
              <a:rPr sz="1250" spc="5" dirty="0">
                <a:latin typeface="Times New Roman"/>
                <a:cs typeface="Times New Roman"/>
              </a:rPr>
              <a:t>1,</a:t>
            </a:r>
            <a:r>
              <a:rPr sz="1250" spc="-95" dirty="0">
                <a:latin typeface="Times New Roman"/>
                <a:cs typeface="Times New Roman"/>
              </a:rPr>
              <a:t> </a:t>
            </a:r>
            <a:r>
              <a:rPr sz="1250" i="1" spc="15" dirty="0">
                <a:latin typeface="Times New Roman"/>
                <a:cs typeface="Times New Roman"/>
              </a:rPr>
              <a:t>j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41422" y="5145657"/>
            <a:ext cx="145415" cy="0"/>
          </a:xfrm>
          <a:custGeom>
            <a:avLst/>
            <a:gdLst/>
            <a:ahLst/>
            <a:cxnLst/>
            <a:rect l="l" t="t" r="r" b="b"/>
            <a:pathLst>
              <a:path w="145414">
                <a:moveTo>
                  <a:pt x="0" y="0"/>
                </a:moveTo>
                <a:lnTo>
                  <a:pt x="145181" y="0"/>
                </a:lnTo>
              </a:path>
            </a:pathLst>
          </a:custGeom>
          <a:ln w="130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427901" y="5100326"/>
            <a:ext cx="196850" cy="474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125"/>
              </a:spcBef>
            </a:pPr>
            <a:r>
              <a:rPr sz="1450" spc="30" dirty="0">
                <a:latin typeface="Symbol"/>
                <a:cs typeface="Symbol"/>
              </a:rPr>
              <a:t>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50" i="1" spc="105" dirty="0">
                <a:latin typeface="Times New Roman"/>
                <a:cs typeface="Times New Roman"/>
              </a:rPr>
              <a:t>nj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38317" y="5092384"/>
            <a:ext cx="1176655" cy="4324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717550" algn="l"/>
              </a:tabLst>
            </a:pPr>
            <a:r>
              <a:rPr sz="2500" i="1" spc="40" dirty="0">
                <a:latin typeface="Times New Roman"/>
                <a:cs typeface="Times New Roman"/>
              </a:rPr>
              <a:t>x	</a:t>
            </a:r>
            <a:r>
              <a:rPr sz="2500" spc="50" dirty="0">
                <a:latin typeface="Symbol"/>
                <a:cs typeface="Symbol"/>
              </a:rPr>
              <a:t></a:t>
            </a:r>
            <a:r>
              <a:rPr sz="2500" spc="-459" dirty="0">
                <a:latin typeface="Times New Roman"/>
                <a:cs typeface="Times New Roman"/>
              </a:rPr>
              <a:t> </a:t>
            </a:r>
            <a:r>
              <a:rPr sz="2650" i="1" spc="-45" dirty="0">
                <a:latin typeface="Symbol"/>
                <a:cs typeface="Symbol"/>
              </a:rPr>
              <a:t></a:t>
            </a:r>
            <a:endParaRPr sz="26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01406" y="5264343"/>
            <a:ext cx="453390" cy="2501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i="1" dirty="0">
                <a:latin typeface="Times New Roman"/>
                <a:cs typeface="Times New Roman"/>
              </a:rPr>
              <a:t>n</a:t>
            </a:r>
            <a:r>
              <a:rPr sz="1450" dirty="0">
                <a:latin typeface="Symbol"/>
                <a:cs typeface="Symbol"/>
              </a:rPr>
              <a:t></a:t>
            </a:r>
            <a:r>
              <a:rPr sz="1450" dirty="0">
                <a:latin typeface="Times New Roman"/>
                <a:cs typeface="Times New Roman"/>
              </a:rPr>
              <a:t>1,</a:t>
            </a:r>
            <a:r>
              <a:rPr sz="1450" spc="-110" dirty="0">
                <a:latin typeface="Times New Roman"/>
                <a:cs typeface="Times New Roman"/>
              </a:rPr>
              <a:t> </a:t>
            </a:r>
            <a:r>
              <a:rPr sz="1450" i="1" spc="15" dirty="0"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92525" y="4451350"/>
            <a:ext cx="313055" cy="417830"/>
          </a:xfrm>
          <a:custGeom>
            <a:avLst/>
            <a:gdLst/>
            <a:ahLst/>
            <a:cxnLst/>
            <a:rect l="l" t="t" r="r" b="b"/>
            <a:pathLst>
              <a:path w="313054" h="417829">
                <a:moveTo>
                  <a:pt x="0" y="313181"/>
                </a:moveTo>
                <a:lnTo>
                  <a:pt x="78232" y="313181"/>
                </a:lnTo>
                <a:lnTo>
                  <a:pt x="78232" y="0"/>
                </a:lnTo>
                <a:lnTo>
                  <a:pt x="234569" y="0"/>
                </a:lnTo>
                <a:lnTo>
                  <a:pt x="234569" y="313181"/>
                </a:lnTo>
                <a:lnTo>
                  <a:pt x="312800" y="313181"/>
                </a:lnTo>
                <a:lnTo>
                  <a:pt x="156337" y="417449"/>
                </a:lnTo>
                <a:lnTo>
                  <a:pt x="0" y="3131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délník 28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Přímá spojnice 30"/>
          <p:cNvCxnSpPr/>
          <p:nvPr/>
        </p:nvCxnSpPr>
        <p:spPr>
          <a:xfrm>
            <a:off x="2819400" y="2057400"/>
            <a:ext cx="118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1905000" y="2819400"/>
            <a:ext cx="118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35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92860" y="1732447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613" y="0"/>
                </a:lnTo>
              </a:path>
            </a:pathLst>
          </a:custGeom>
          <a:ln w="129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08884" y="1738797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427" y="0"/>
                </a:lnTo>
              </a:path>
            </a:pathLst>
          </a:custGeom>
          <a:ln w="129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06102" y="1704933"/>
            <a:ext cx="270510" cy="395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i="1" spc="160" dirty="0">
                <a:latin typeface="Times New Roman"/>
                <a:cs typeface="Times New Roman"/>
              </a:rPr>
              <a:t>x</a:t>
            </a:r>
            <a:r>
              <a:rPr sz="2100" i="1" spc="-7" baseline="-5952" dirty="0">
                <a:latin typeface="Times New Roman"/>
                <a:cs typeface="Times New Roman"/>
              </a:rPr>
              <a:t>n</a:t>
            </a:r>
            <a:endParaRPr sz="2100" baseline="-595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0320" y="1062577"/>
            <a:ext cx="861694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i="1" spc="-40" dirty="0">
                <a:latin typeface="Symbol"/>
                <a:cs typeface="Symbol"/>
              </a:rPr>
              <a:t>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1950" i="1" spc="97" baseline="-23504" dirty="0">
                <a:latin typeface="Times New Roman"/>
                <a:cs typeface="Times New Roman"/>
              </a:rPr>
              <a:t>nj </a:t>
            </a:r>
            <a:r>
              <a:rPr sz="2300" spc="20" dirty="0">
                <a:latin typeface="Symbol"/>
                <a:cs typeface="Symbol"/>
              </a:rPr>
              <a:t></a:t>
            </a:r>
            <a:r>
              <a:rPr sz="2300" spc="-180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Times New Roman"/>
                <a:cs typeface="Times New Roman"/>
              </a:rPr>
              <a:t>?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0401" y="1668526"/>
            <a:ext cx="504825" cy="558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11400" y="1946275"/>
            <a:ext cx="360680" cy="76200"/>
          </a:xfrm>
          <a:custGeom>
            <a:avLst/>
            <a:gdLst/>
            <a:ahLst/>
            <a:cxnLst/>
            <a:rect l="l" t="t" r="r" b="b"/>
            <a:pathLst>
              <a:path w="360680" h="76200">
                <a:moveTo>
                  <a:pt x="284225" y="0"/>
                </a:moveTo>
                <a:lnTo>
                  <a:pt x="284099" y="76200"/>
                </a:lnTo>
                <a:lnTo>
                  <a:pt x="347599" y="44450"/>
                </a:lnTo>
                <a:lnTo>
                  <a:pt x="296799" y="44450"/>
                </a:lnTo>
                <a:lnTo>
                  <a:pt x="296799" y="31750"/>
                </a:lnTo>
                <a:lnTo>
                  <a:pt x="347620" y="31750"/>
                </a:lnTo>
                <a:lnTo>
                  <a:pt x="284225" y="0"/>
                </a:lnTo>
                <a:close/>
              </a:path>
              <a:path w="360680" h="76200">
                <a:moveTo>
                  <a:pt x="28417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84151" y="44450"/>
                </a:lnTo>
                <a:lnTo>
                  <a:pt x="284173" y="31750"/>
                </a:lnTo>
                <a:close/>
              </a:path>
              <a:path w="360680" h="76200">
                <a:moveTo>
                  <a:pt x="347620" y="31750"/>
                </a:moveTo>
                <a:lnTo>
                  <a:pt x="296799" y="31750"/>
                </a:lnTo>
                <a:lnTo>
                  <a:pt x="296799" y="44450"/>
                </a:lnTo>
                <a:lnTo>
                  <a:pt x="347599" y="44450"/>
                </a:lnTo>
                <a:lnTo>
                  <a:pt x="360299" y="38100"/>
                </a:lnTo>
                <a:lnTo>
                  <a:pt x="34762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9707" y="1326500"/>
            <a:ext cx="463550" cy="78676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R="20320" algn="ctr">
              <a:lnSpc>
                <a:spcPct val="100000"/>
              </a:lnSpc>
              <a:spcBef>
                <a:spcPts val="400"/>
              </a:spcBef>
            </a:pPr>
            <a:r>
              <a:rPr sz="2000" spc="-5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3600" i="1" spc="247" baseline="3472" dirty="0">
                <a:latin typeface="Times New Roman"/>
                <a:cs typeface="Times New Roman"/>
              </a:rPr>
              <a:t>x</a:t>
            </a:r>
            <a:r>
              <a:rPr sz="1400" i="1" spc="90" dirty="0">
                <a:latin typeface="Times New Roman"/>
                <a:cs typeface="Times New Roman"/>
              </a:rPr>
              <a:t>n</a:t>
            </a:r>
            <a:r>
              <a:rPr sz="1400" spc="-70" dirty="0">
                <a:latin typeface="Symbol"/>
                <a:cs typeface="Symbol"/>
              </a:rPr>
              <a:t></a:t>
            </a:r>
            <a:r>
              <a:rPr sz="1400" spc="1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32150" y="1952625"/>
            <a:ext cx="360680" cy="76200"/>
          </a:xfrm>
          <a:custGeom>
            <a:avLst/>
            <a:gdLst/>
            <a:ahLst/>
            <a:cxnLst/>
            <a:rect l="l" t="t" r="r" b="b"/>
            <a:pathLst>
              <a:path w="360679" h="76200">
                <a:moveTo>
                  <a:pt x="284099" y="0"/>
                </a:moveTo>
                <a:lnTo>
                  <a:pt x="284099" y="76200"/>
                </a:lnTo>
                <a:lnTo>
                  <a:pt x="347599" y="44450"/>
                </a:lnTo>
                <a:lnTo>
                  <a:pt x="296799" y="44450"/>
                </a:lnTo>
                <a:lnTo>
                  <a:pt x="296799" y="31750"/>
                </a:lnTo>
                <a:lnTo>
                  <a:pt x="347599" y="31750"/>
                </a:lnTo>
                <a:lnTo>
                  <a:pt x="284099" y="0"/>
                </a:lnTo>
                <a:close/>
              </a:path>
              <a:path w="360679" h="76200">
                <a:moveTo>
                  <a:pt x="28409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84099" y="44450"/>
                </a:lnTo>
                <a:lnTo>
                  <a:pt x="284099" y="31750"/>
                </a:lnTo>
                <a:close/>
              </a:path>
              <a:path w="360679" h="76200">
                <a:moveTo>
                  <a:pt x="347599" y="31750"/>
                </a:moveTo>
                <a:lnTo>
                  <a:pt x="296799" y="31750"/>
                </a:lnTo>
                <a:lnTo>
                  <a:pt x="296799" y="44450"/>
                </a:lnTo>
                <a:lnTo>
                  <a:pt x="347599" y="44450"/>
                </a:lnTo>
                <a:lnTo>
                  <a:pt x="360299" y="38100"/>
                </a:lnTo>
                <a:lnTo>
                  <a:pt x="34759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04538" y="1753311"/>
            <a:ext cx="176974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Times New Roman"/>
                <a:cs typeface="Times New Roman"/>
              </a:rPr>
              <a:t>(většinou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známe)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7375" y="2962275"/>
            <a:ext cx="0" cy="1938655"/>
          </a:xfrm>
          <a:custGeom>
            <a:avLst/>
            <a:gdLst/>
            <a:ahLst/>
            <a:cxnLst/>
            <a:rect l="l" t="t" r="r" b="b"/>
            <a:pathLst>
              <a:path h="1938654">
                <a:moveTo>
                  <a:pt x="0" y="0"/>
                </a:moveTo>
                <a:lnTo>
                  <a:pt x="0" y="19382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0" y="2959100"/>
            <a:ext cx="0" cy="1938655"/>
          </a:xfrm>
          <a:custGeom>
            <a:avLst/>
            <a:gdLst/>
            <a:ahLst/>
            <a:cxnLst/>
            <a:rect l="l" t="t" r="r" b="b"/>
            <a:pathLst>
              <a:path h="1938654">
                <a:moveTo>
                  <a:pt x="0" y="0"/>
                </a:moveTo>
                <a:lnTo>
                  <a:pt x="0" y="19382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33963" y="3890962"/>
            <a:ext cx="98425" cy="98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39685" y="3730293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580" y="0"/>
                </a:lnTo>
              </a:path>
            </a:pathLst>
          </a:custGeom>
          <a:ln w="134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745592" y="3695734"/>
            <a:ext cx="485140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i="1" spc="885" dirty="0">
                <a:latin typeface="Times New Roman"/>
                <a:cs typeface="Times New Roman"/>
              </a:rPr>
              <a:t>x</a:t>
            </a:r>
            <a:r>
              <a:rPr sz="2500" i="1" spc="-385" dirty="0">
                <a:latin typeface="Times New Roman"/>
                <a:cs typeface="Times New Roman"/>
              </a:rPr>
              <a:t> </a:t>
            </a:r>
            <a:r>
              <a:rPr sz="2175" i="1" spc="869" baseline="-5747" dirty="0">
                <a:latin typeface="Times New Roman"/>
                <a:cs typeface="Times New Roman"/>
              </a:rPr>
              <a:t>n</a:t>
            </a:r>
            <a:endParaRPr sz="2175" baseline="-5747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1401" y="318935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3400" y="470217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9750" y="353542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6575" y="433705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81401" y="392277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91611" y="3069812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037" y="0"/>
                </a:lnTo>
              </a:path>
            </a:pathLst>
          </a:custGeom>
          <a:ln w="8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91611" y="339010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037" y="0"/>
                </a:lnTo>
              </a:path>
            </a:pathLst>
          </a:custGeom>
          <a:ln w="8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91611" y="4564338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037" y="0"/>
                </a:lnTo>
              </a:path>
            </a:pathLst>
          </a:custGeom>
          <a:ln w="8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89115" y="4550175"/>
            <a:ext cx="38163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i="1" spc="555" baseline="3703" dirty="0">
                <a:latin typeface="Times New Roman"/>
                <a:cs typeface="Times New Roman"/>
              </a:rPr>
              <a:t>x</a:t>
            </a:r>
            <a:r>
              <a:rPr sz="2250" i="1" spc="-322" baseline="3703" dirty="0">
                <a:latin typeface="Times New Roman"/>
                <a:cs typeface="Times New Roman"/>
              </a:rPr>
              <a:t> </a:t>
            </a:r>
            <a:r>
              <a:rPr sz="850" i="1" spc="305" dirty="0">
                <a:latin typeface="Times New Roman"/>
                <a:cs typeface="Times New Roman"/>
              </a:rPr>
              <a:t>nk</a:t>
            </a:r>
            <a:r>
              <a:rPr sz="850" i="1" spc="-80" dirty="0">
                <a:latin typeface="Times New Roman"/>
                <a:cs typeface="Times New Roman"/>
              </a:rPr>
              <a:t> 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89115" y="2963415"/>
            <a:ext cx="377190" cy="66611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250" i="1" spc="555" baseline="3703" dirty="0">
                <a:latin typeface="Times New Roman"/>
                <a:cs typeface="Times New Roman"/>
              </a:rPr>
              <a:t>x</a:t>
            </a:r>
            <a:r>
              <a:rPr sz="2250" i="1" spc="-405" baseline="3703" dirty="0">
                <a:latin typeface="Times New Roman"/>
                <a:cs typeface="Times New Roman"/>
              </a:rPr>
              <a:t> </a:t>
            </a:r>
            <a:r>
              <a:rPr sz="850" i="1" spc="254" dirty="0">
                <a:latin typeface="Times New Roman"/>
                <a:cs typeface="Times New Roman"/>
              </a:rPr>
              <a:t>n</a:t>
            </a:r>
            <a:r>
              <a:rPr sz="850" spc="254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250" i="1" spc="555" baseline="3703" dirty="0">
                <a:latin typeface="Times New Roman"/>
                <a:cs typeface="Times New Roman"/>
              </a:rPr>
              <a:t>x</a:t>
            </a:r>
            <a:r>
              <a:rPr sz="2250" i="1" spc="-345" baseline="3703" dirty="0">
                <a:latin typeface="Times New Roman"/>
                <a:cs typeface="Times New Roman"/>
              </a:rPr>
              <a:t> </a:t>
            </a:r>
            <a:r>
              <a:rPr sz="850" i="1" spc="254" dirty="0">
                <a:latin typeface="Times New Roman"/>
                <a:cs typeface="Times New Roman"/>
              </a:rPr>
              <a:t>n</a:t>
            </a:r>
            <a:r>
              <a:rPr sz="850" i="1" spc="-90" dirty="0">
                <a:latin typeface="Times New Roman"/>
                <a:cs typeface="Times New Roman"/>
              </a:rPr>
              <a:t> </a:t>
            </a:r>
            <a:r>
              <a:rPr sz="850" spc="254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81401" y="3130550"/>
            <a:ext cx="1457325" cy="809625"/>
          </a:xfrm>
          <a:custGeom>
            <a:avLst/>
            <a:gdLst/>
            <a:ahLst/>
            <a:cxnLst/>
            <a:rect l="l" t="t" r="r" b="b"/>
            <a:pathLst>
              <a:path w="1457325" h="809625">
                <a:moveTo>
                  <a:pt x="0" y="58800"/>
                </a:moveTo>
                <a:lnTo>
                  <a:pt x="33484" y="37183"/>
                </a:lnTo>
                <a:lnTo>
                  <a:pt x="71915" y="27247"/>
                </a:lnTo>
                <a:lnTo>
                  <a:pt x="121761" y="18351"/>
                </a:lnTo>
                <a:lnTo>
                  <a:pt x="180739" y="10836"/>
                </a:lnTo>
                <a:lnTo>
                  <a:pt x="246566" y="5044"/>
                </a:lnTo>
                <a:lnTo>
                  <a:pt x="316959" y="1318"/>
                </a:lnTo>
                <a:lnTo>
                  <a:pt x="389636" y="0"/>
                </a:lnTo>
                <a:lnTo>
                  <a:pt x="434532" y="3501"/>
                </a:lnTo>
                <a:lnTo>
                  <a:pt x="478892" y="13636"/>
                </a:lnTo>
                <a:lnTo>
                  <a:pt x="522184" y="29852"/>
                </a:lnTo>
                <a:lnTo>
                  <a:pt x="563877" y="51596"/>
                </a:lnTo>
                <a:lnTo>
                  <a:pt x="603439" y="78314"/>
                </a:lnTo>
                <a:lnTo>
                  <a:pt x="640337" y="109453"/>
                </a:lnTo>
                <a:lnTo>
                  <a:pt x="674041" y="144460"/>
                </a:lnTo>
                <a:lnTo>
                  <a:pt x="704018" y="182781"/>
                </a:lnTo>
                <a:lnTo>
                  <a:pt x="729737" y="223865"/>
                </a:lnTo>
                <a:lnTo>
                  <a:pt x="750666" y="267156"/>
                </a:lnTo>
                <a:lnTo>
                  <a:pt x="766274" y="312103"/>
                </a:lnTo>
                <a:lnTo>
                  <a:pt x="776029" y="358151"/>
                </a:lnTo>
                <a:lnTo>
                  <a:pt x="779399" y="404749"/>
                </a:lnTo>
                <a:lnTo>
                  <a:pt x="782479" y="438453"/>
                </a:lnTo>
                <a:lnTo>
                  <a:pt x="806076" y="505030"/>
                </a:lnTo>
                <a:lnTo>
                  <a:pt x="850597" y="569108"/>
                </a:lnTo>
                <a:lnTo>
                  <a:pt x="879832" y="599689"/>
                </a:lnTo>
                <a:lnTo>
                  <a:pt x="913252" y="629020"/>
                </a:lnTo>
                <a:lnTo>
                  <a:pt x="950507" y="656893"/>
                </a:lnTo>
                <a:lnTo>
                  <a:pt x="991250" y="683101"/>
                </a:lnTo>
                <a:lnTo>
                  <a:pt x="1035132" y="707434"/>
                </a:lnTo>
                <a:lnTo>
                  <a:pt x="1081803" y="729684"/>
                </a:lnTo>
                <a:lnTo>
                  <a:pt x="1130916" y="749643"/>
                </a:lnTo>
                <a:lnTo>
                  <a:pt x="1182120" y="767103"/>
                </a:lnTo>
                <a:lnTo>
                  <a:pt x="1235069" y="781855"/>
                </a:lnTo>
                <a:lnTo>
                  <a:pt x="1289412" y="793692"/>
                </a:lnTo>
                <a:lnTo>
                  <a:pt x="1344802" y="802404"/>
                </a:lnTo>
                <a:lnTo>
                  <a:pt x="1400889" y="807785"/>
                </a:lnTo>
                <a:lnTo>
                  <a:pt x="1457325" y="8096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000" y="3971925"/>
            <a:ext cx="1376680" cy="730250"/>
          </a:xfrm>
          <a:custGeom>
            <a:avLst/>
            <a:gdLst/>
            <a:ahLst/>
            <a:cxnLst/>
            <a:rect l="l" t="t" r="r" b="b"/>
            <a:pathLst>
              <a:path w="1376679" h="730250">
                <a:moveTo>
                  <a:pt x="0" y="730250"/>
                </a:moveTo>
                <a:lnTo>
                  <a:pt x="44009" y="729270"/>
                </a:lnTo>
                <a:lnTo>
                  <a:pt x="115982" y="728649"/>
                </a:lnTo>
                <a:lnTo>
                  <a:pt x="162502" y="728360"/>
                </a:lnTo>
                <a:lnTo>
                  <a:pt x="215042" y="728091"/>
                </a:lnTo>
                <a:lnTo>
                  <a:pt x="272850" y="727844"/>
                </a:lnTo>
                <a:lnTo>
                  <a:pt x="335174" y="727625"/>
                </a:lnTo>
                <a:lnTo>
                  <a:pt x="401262" y="727437"/>
                </a:lnTo>
                <a:lnTo>
                  <a:pt x="470362" y="727284"/>
                </a:lnTo>
                <a:lnTo>
                  <a:pt x="541722" y="727170"/>
                </a:lnTo>
                <a:lnTo>
                  <a:pt x="614589" y="727099"/>
                </a:lnTo>
                <a:lnTo>
                  <a:pt x="688213" y="727075"/>
                </a:lnTo>
                <a:lnTo>
                  <a:pt x="731194" y="725208"/>
                </a:lnTo>
                <a:lnTo>
                  <a:pt x="774027" y="719712"/>
                </a:lnTo>
                <a:lnTo>
                  <a:pt x="816562" y="710746"/>
                </a:lnTo>
                <a:lnTo>
                  <a:pt x="858651" y="698467"/>
                </a:lnTo>
                <a:lnTo>
                  <a:pt x="900143" y="683033"/>
                </a:lnTo>
                <a:lnTo>
                  <a:pt x="940889" y="664600"/>
                </a:lnTo>
                <a:lnTo>
                  <a:pt x="980740" y="643328"/>
                </a:lnTo>
                <a:lnTo>
                  <a:pt x="1019546" y="619374"/>
                </a:lnTo>
                <a:lnTo>
                  <a:pt x="1057158" y="592895"/>
                </a:lnTo>
                <a:lnTo>
                  <a:pt x="1093427" y="564049"/>
                </a:lnTo>
                <a:lnTo>
                  <a:pt x="1128202" y="532994"/>
                </a:lnTo>
                <a:lnTo>
                  <a:pt x="1161335" y="499887"/>
                </a:lnTo>
                <a:lnTo>
                  <a:pt x="1192676" y="464887"/>
                </a:lnTo>
                <a:lnTo>
                  <a:pt x="1222076" y="428151"/>
                </a:lnTo>
                <a:lnTo>
                  <a:pt x="1249385" y="389836"/>
                </a:lnTo>
                <a:lnTo>
                  <a:pt x="1274454" y="350101"/>
                </a:lnTo>
                <a:lnTo>
                  <a:pt x="1297133" y="309103"/>
                </a:lnTo>
                <a:lnTo>
                  <a:pt x="1317273" y="266999"/>
                </a:lnTo>
                <a:lnTo>
                  <a:pt x="1334725" y="223948"/>
                </a:lnTo>
                <a:lnTo>
                  <a:pt x="1349339" y="180107"/>
                </a:lnTo>
                <a:lnTo>
                  <a:pt x="1360965" y="135634"/>
                </a:lnTo>
                <a:lnTo>
                  <a:pt x="1369455" y="90687"/>
                </a:lnTo>
                <a:lnTo>
                  <a:pt x="1374658" y="45423"/>
                </a:lnTo>
                <a:lnTo>
                  <a:pt x="137642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25851" y="2774950"/>
            <a:ext cx="1457325" cy="1171575"/>
          </a:xfrm>
          <a:custGeom>
            <a:avLst/>
            <a:gdLst/>
            <a:ahLst/>
            <a:cxnLst/>
            <a:rect l="l" t="t" r="r" b="b"/>
            <a:pathLst>
              <a:path w="1457325" h="1171575">
                <a:moveTo>
                  <a:pt x="0" y="420624"/>
                </a:moveTo>
                <a:lnTo>
                  <a:pt x="2910" y="375633"/>
                </a:lnTo>
                <a:lnTo>
                  <a:pt x="11359" y="331103"/>
                </a:lnTo>
                <a:lnTo>
                  <a:pt x="24920" y="287492"/>
                </a:lnTo>
                <a:lnTo>
                  <a:pt x="43166" y="245261"/>
                </a:lnTo>
                <a:lnTo>
                  <a:pt x="65672" y="204870"/>
                </a:lnTo>
                <a:lnTo>
                  <a:pt x="92013" y="166778"/>
                </a:lnTo>
                <a:lnTo>
                  <a:pt x="121761" y="131445"/>
                </a:lnTo>
                <a:lnTo>
                  <a:pt x="154491" y="99331"/>
                </a:lnTo>
                <a:lnTo>
                  <a:pt x="189777" y="70895"/>
                </a:lnTo>
                <a:lnTo>
                  <a:pt x="227193" y="46599"/>
                </a:lnTo>
                <a:lnTo>
                  <a:pt x="266312" y="26902"/>
                </a:lnTo>
                <a:lnTo>
                  <a:pt x="306710" y="12263"/>
                </a:lnTo>
                <a:lnTo>
                  <a:pt x="347960" y="3142"/>
                </a:lnTo>
                <a:lnTo>
                  <a:pt x="389636" y="0"/>
                </a:lnTo>
                <a:lnTo>
                  <a:pt x="423997" y="2980"/>
                </a:lnTo>
                <a:lnTo>
                  <a:pt x="491760" y="25751"/>
                </a:lnTo>
                <a:lnTo>
                  <a:pt x="556659" y="68551"/>
                </a:lnTo>
                <a:lnTo>
                  <a:pt x="587441" y="96567"/>
                </a:lnTo>
                <a:lnTo>
                  <a:pt x="616793" y="128518"/>
                </a:lnTo>
                <a:lnTo>
                  <a:pt x="644478" y="164045"/>
                </a:lnTo>
                <a:lnTo>
                  <a:pt x="670259" y="202791"/>
                </a:lnTo>
                <a:lnTo>
                  <a:pt x="693897" y="244399"/>
                </a:lnTo>
                <a:lnTo>
                  <a:pt x="715154" y="288510"/>
                </a:lnTo>
                <a:lnTo>
                  <a:pt x="733794" y="334767"/>
                </a:lnTo>
                <a:lnTo>
                  <a:pt x="749577" y="382812"/>
                </a:lnTo>
                <a:lnTo>
                  <a:pt x="762267" y="432288"/>
                </a:lnTo>
                <a:lnTo>
                  <a:pt x="771626" y="482837"/>
                </a:lnTo>
                <a:lnTo>
                  <a:pt x="777416" y="534102"/>
                </a:lnTo>
                <a:lnTo>
                  <a:pt x="779399" y="585724"/>
                </a:lnTo>
                <a:lnTo>
                  <a:pt x="781668" y="627547"/>
                </a:lnTo>
                <a:lnTo>
                  <a:pt x="788329" y="669178"/>
                </a:lnTo>
                <a:lnTo>
                  <a:pt x="799163" y="710429"/>
                </a:lnTo>
                <a:lnTo>
                  <a:pt x="813950" y="751109"/>
                </a:lnTo>
                <a:lnTo>
                  <a:pt x="832470" y="791029"/>
                </a:lnTo>
                <a:lnTo>
                  <a:pt x="854504" y="829998"/>
                </a:lnTo>
                <a:lnTo>
                  <a:pt x="879832" y="867828"/>
                </a:lnTo>
                <a:lnTo>
                  <a:pt x="908234" y="904329"/>
                </a:lnTo>
                <a:lnTo>
                  <a:pt x="939492" y="939310"/>
                </a:lnTo>
                <a:lnTo>
                  <a:pt x="973384" y="972583"/>
                </a:lnTo>
                <a:lnTo>
                  <a:pt x="1009693" y="1003958"/>
                </a:lnTo>
                <a:lnTo>
                  <a:pt x="1048197" y="1033245"/>
                </a:lnTo>
                <a:lnTo>
                  <a:pt x="1088678" y="1060254"/>
                </a:lnTo>
                <a:lnTo>
                  <a:pt x="1130916" y="1084796"/>
                </a:lnTo>
                <a:lnTo>
                  <a:pt x="1174691" y="1106681"/>
                </a:lnTo>
                <a:lnTo>
                  <a:pt x="1219783" y="1125719"/>
                </a:lnTo>
                <a:lnTo>
                  <a:pt x="1265974" y="1141721"/>
                </a:lnTo>
                <a:lnTo>
                  <a:pt x="1313043" y="1154498"/>
                </a:lnTo>
                <a:lnTo>
                  <a:pt x="1360771" y="1163858"/>
                </a:lnTo>
                <a:lnTo>
                  <a:pt x="1408938" y="1169614"/>
                </a:lnTo>
                <a:lnTo>
                  <a:pt x="1457325" y="11715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000" y="3971925"/>
            <a:ext cx="1376680" cy="730250"/>
          </a:xfrm>
          <a:custGeom>
            <a:avLst/>
            <a:gdLst/>
            <a:ahLst/>
            <a:cxnLst/>
            <a:rect l="l" t="t" r="r" b="b"/>
            <a:pathLst>
              <a:path w="1376679" h="730250">
                <a:moveTo>
                  <a:pt x="0" y="730250"/>
                </a:moveTo>
                <a:lnTo>
                  <a:pt x="9977" y="657151"/>
                </a:lnTo>
                <a:lnTo>
                  <a:pt x="38533" y="585520"/>
                </a:lnTo>
                <a:lnTo>
                  <a:pt x="59134" y="550713"/>
                </a:lnTo>
                <a:lnTo>
                  <a:pt x="83605" y="516823"/>
                </a:lnTo>
                <a:lnTo>
                  <a:pt x="111690" y="484033"/>
                </a:lnTo>
                <a:lnTo>
                  <a:pt x="143130" y="452526"/>
                </a:lnTo>
                <a:lnTo>
                  <a:pt x="177666" y="422486"/>
                </a:lnTo>
                <a:lnTo>
                  <a:pt x="215042" y="394096"/>
                </a:lnTo>
                <a:lnTo>
                  <a:pt x="254999" y="367540"/>
                </a:lnTo>
                <a:lnTo>
                  <a:pt x="297280" y="343001"/>
                </a:lnTo>
                <a:lnTo>
                  <a:pt x="341626" y="320662"/>
                </a:lnTo>
                <a:lnTo>
                  <a:pt x="387780" y="300707"/>
                </a:lnTo>
                <a:lnTo>
                  <a:pt x="435482" y="283319"/>
                </a:lnTo>
                <a:lnTo>
                  <a:pt x="484477" y="268681"/>
                </a:lnTo>
                <a:lnTo>
                  <a:pt x="534505" y="256976"/>
                </a:lnTo>
                <a:lnTo>
                  <a:pt x="585309" y="248389"/>
                </a:lnTo>
                <a:lnTo>
                  <a:pt x="636631" y="243103"/>
                </a:lnTo>
                <a:lnTo>
                  <a:pt x="688213" y="241300"/>
                </a:lnTo>
                <a:lnTo>
                  <a:pt x="752638" y="239915"/>
                </a:lnTo>
                <a:lnTo>
                  <a:pt x="816562" y="235880"/>
                </a:lnTo>
                <a:lnTo>
                  <a:pt x="879481" y="229370"/>
                </a:lnTo>
                <a:lnTo>
                  <a:pt x="940889" y="220563"/>
                </a:lnTo>
                <a:lnTo>
                  <a:pt x="1000283" y="209635"/>
                </a:lnTo>
                <a:lnTo>
                  <a:pt x="1057158" y="196763"/>
                </a:lnTo>
                <a:lnTo>
                  <a:pt x="1111010" y="182123"/>
                </a:lnTo>
                <a:lnTo>
                  <a:pt x="1161335" y="165893"/>
                </a:lnTo>
                <a:lnTo>
                  <a:pt x="1207628" y="148249"/>
                </a:lnTo>
                <a:lnTo>
                  <a:pt x="1249385" y="129368"/>
                </a:lnTo>
                <a:lnTo>
                  <a:pt x="1286102" y="109427"/>
                </a:lnTo>
                <a:lnTo>
                  <a:pt x="1342396" y="67070"/>
                </a:lnTo>
                <a:lnTo>
                  <a:pt x="1372476" y="22592"/>
                </a:lnTo>
                <a:lnTo>
                  <a:pt x="137642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81401" y="3189351"/>
            <a:ext cx="1501775" cy="1132205"/>
          </a:xfrm>
          <a:custGeom>
            <a:avLst/>
            <a:gdLst/>
            <a:ahLst/>
            <a:cxnLst/>
            <a:rect l="l" t="t" r="r" b="b"/>
            <a:pathLst>
              <a:path w="1501775" h="1132204">
                <a:moveTo>
                  <a:pt x="0" y="0"/>
                </a:moveTo>
                <a:lnTo>
                  <a:pt x="39478" y="22135"/>
                </a:lnTo>
                <a:lnTo>
                  <a:pt x="83280" y="31607"/>
                </a:lnTo>
                <a:lnTo>
                  <a:pt x="138194" y="39163"/>
                </a:lnTo>
                <a:lnTo>
                  <a:pt x="200524" y="44164"/>
                </a:lnTo>
                <a:lnTo>
                  <a:pt x="266573" y="45974"/>
                </a:lnTo>
                <a:lnTo>
                  <a:pt x="295099" y="50029"/>
                </a:lnTo>
                <a:lnTo>
                  <a:pt x="350985" y="80691"/>
                </a:lnTo>
                <a:lnTo>
                  <a:pt x="403373" y="137468"/>
                </a:lnTo>
                <a:lnTo>
                  <a:pt x="427526" y="174166"/>
                </a:lnTo>
                <a:lnTo>
                  <a:pt x="449929" y="215614"/>
                </a:lnTo>
                <a:lnTo>
                  <a:pt x="470291" y="261217"/>
                </a:lnTo>
                <a:lnTo>
                  <a:pt x="488320" y="310384"/>
                </a:lnTo>
                <a:lnTo>
                  <a:pt x="503726" y="362520"/>
                </a:lnTo>
                <a:lnTo>
                  <a:pt x="516215" y="417033"/>
                </a:lnTo>
                <a:lnTo>
                  <a:pt x="525497" y="473329"/>
                </a:lnTo>
                <a:lnTo>
                  <a:pt x="531280" y="530815"/>
                </a:lnTo>
                <a:lnTo>
                  <a:pt x="533273" y="588899"/>
                </a:lnTo>
                <a:lnTo>
                  <a:pt x="535736" y="636738"/>
                </a:lnTo>
                <a:lnTo>
                  <a:pt x="542930" y="684249"/>
                </a:lnTo>
                <a:lnTo>
                  <a:pt x="554558" y="731099"/>
                </a:lnTo>
                <a:lnTo>
                  <a:pt x="570325" y="776957"/>
                </a:lnTo>
                <a:lnTo>
                  <a:pt x="589936" y="821490"/>
                </a:lnTo>
                <a:lnTo>
                  <a:pt x="613095" y="864366"/>
                </a:lnTo>
                <a:lnTo>
                  <a:pt x="639507" y="905255"/>
                </a:lnTo>
                <a:lnTo>
                  <a:pt x="668876" y="943825"/>
                </a:lnTo>
                <a:lnTo>
                  <a:pt x="700907" y="979742"/>
                </a:lnTo>
                <a:lnTo>
                  <a:pt x="735304" y="1012677"/>
                </a:lnTo>
                <a:lnTo>
                  <a:pt x="771772" y="1042297"/>
                </a:lnTo>
                <a:lnTo>
                  <a:pt x="810016" y="1068270"/>
                </a:lnTo>
                <a:lnTo>
                  <a:pt x="849739" y="1090264"/>
                </a:lnTo>
                <a:lnTo>
                  <a:pt x="890647" y="1107949"/>
                </a:lnTo>
                <a:lnTo>
                  <a:pt x="932444" y="1120991"/>
                </a:lnTo>
                <a:lnTo>
                  <a:pt x="974835" y="1129060"/>
                </a:lnTo>
                <a:lnTo>
                  <a:pt x="1017524" y="1131824"/>
                </a:lnTo>
                <a:lnTo>
                  <a:pt x="1069308" y="1129309"/>
                </a:lnTo>
                <a:lnTo>
                  <a:pt x="1120566" y="1122012"/>
                </a:lnTo>
                <a:lnTo>
                  <a:pt x="1170768" y="1110299"/>
                </a:lnTo>
                <a:lnTo>
                  <a:pt x="1219385" y="1094538"/>
                </a:lnTo>
                <a:lnTo>
                  <a:pt x="1265886" y="1075098"/>
                </a:lnTo>
                <a:lnTo>
                  <a:pt x="1309742" y="1052347"/>
                </a:lnTo>
                <a:lnTo>
                  <a:pt x="1350422" y="1026652"/>
                </a:lnTo>
                <a:lnTo>
                  <a:pt x="1387398" y="998381"/>
                </a:lnTo>
                <a:lnTo>
                  <a:pt x="1420139" y="967903"/>
                </a:lnTo>
                <a:lnTo>
                  <a:pt x="1448115" y="935584"/>
                </a:lnTo>
                <a:lnTo>
                  <a:pt x="1470796" y="901795"/>
                </a:lnTo>
                <a:lnTo>
                  <a:pt x="1487653" y="866901"/>
                </a:lnTo>
                <a:lnTo>
                  <a:pt x="1498156" y="831271"/>
                </a:lnTo>
                <a:lnTo>
                  <a:pt x="1501775" y="7952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délník 31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35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320" y="990600"/>
            <a:ext cx="5683885" cy="6931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35"/>
              </a:spcBef>
            </a:pPr>
            <a:r>
              <a:rPr sz="2000" spc="-5" smtClean="0">
                <a:latin typeface="Times New Roman"/>
                <a:cs typeface="Times New Roman"/>
              </a:rPr>
              <a:t>Postup</a:t>
            </a:r>
            <a:r>
              <a:rPr sz="2000" spc="-5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imes New Roman"/>
                <a:cs typeface="Times New Roman"/>
              </a:rPr>
              <a:t>2. </a:t>
            </a:r>
            <a:r>
              <a:rPr sz="2000" spc="-5" dirty="0">
                <a:latin typeface="Times New Roman"/>
                <a:cs typeface="Times New Roman"/>
              </a:rPr>
              <a:t>Předposlední (n-1).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320" y="1737487"/>
            <a:ext cx="69894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Times New Roman"/>
                <a:cs typeface="Times New Roman"/>
              </a:rPr>
              <a:t>Aby </a:t>
            </a:r>
            <a:r>
              <a:rPr sz="2000" spc="-15" dirty="0">
                <a:latin typeface="Times New Roman"/>
                <a:cs typeface="Times New Roman"/>
              </a:rPr>
              <a:t>byl </a:t>
            </a:r>
            <a:r>
              <a:rPr sz="2000" spc="-10" dirty="0">
                <a:latin typeface="Times New Roman"/>
                <a:cs typeface="Times New Roman"/>
              </a:rPr>
              <a:t>optimální </a:t>
            </a:r>
            <a:r>
              <a:rPr sz="2000" spc="-5" dirty="0">
                <a:latin typeface="Times New Roman"/>
                <a:cs typeface="Times New Roman"/>
              </a:rPr>
              <a:t>celý proces, </a:t>
            </a:r>
            <a:r>
              <a:rPr sz="2000" spc="-25" dirty="0">
                <a:latin typeface="Times New Roman"/>
                <a:cs typeface="Times New Roman"/>
              </a:rPr>
              <a:t>musí </a:t>
            </a:r>
            <a:r>
              <a:rPr sz="2000" spc="-15" dirty="0">
                <a:latin typeface="Times New Roman"/>
                <a:cs typeface="Times New Roman"/>
              </a:rPr>
              <a:t>být </a:t>
            </a:r>
            <a:r>
              <a:rPr sz="2000" spc="-10" dirty="0">
                <a:latin typeface="Times New Roman"/>
                <a:cs typeface="Times New Roman"/>
              </a:rPr>
              <a:t>optimální </a:t>
            </a:r>
            <a:r>
              <a:rPr sz="2000" spc="-5" dirty="0">
                <a:latin typeface="Times New Roman"/>
                <a:cs typeface="Times New Roman"/>
              </a:rPr>
              <a:t>i poslední 2</a:t>
            </a:r>
            <a:r>
              <a:rPr sz="2000" spc="2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2041193"/>
            <a:ext cx="1029969" cy="7575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15" dirty="0">
                <a:latin typeface="Times New Roman"/>
                <a:cs typeface="Times New Roman"/>
              </a:rPr>
              <a:t>Neznáme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Pro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každé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41996" y="212426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4888" y="0"/>
                </a:lnTo>
              </a:path>
            </a:pathLst>
          </a:custGeom>
          <a:ln w="9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15206" y="212426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338" y="0"/>
                </a:lnTo>
              </a:path>
            </a:pathLst>
          </a:custGeom>
          <a:ln w="9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36722" y="1939606"/>
            <a:ext cx="1389380" cy="508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700" i="1" spc="179" baseline="3086" dirty="0">
                <a:latin typeface="Times New Roman"/>
                <a:cs typeface="Times New Roman"/>
              </a:rPr>
              <a:t>x</a:t>
            </a:r>
            <a:r>
              <a:rPr sz="1050" i="1" spc="70" dirty="0">
                <a:latin typeface="Times New Roman"/>
                <a:cs typeface="Times New Roman"/>
              </a:rPr>
              <a:t>n</a:t>
            </a:r>
            <a:r>
              <a:rPr sz="1050" spc="65" dirty="0">
                <a:latin typeface="Symbol"/>
                <a:cs typeface="Symbol"/>
              </a:rPr>
              <a:t></a:t>
            </a:r>
            <a:r>
              <a:rPr sz="1050" spc="45" dirty="0">
                <a:latin typeface="Times New Roman"/>
                <a:cs typeface="Times New Roman"/>
              </a:rPr>
              <a:t>2</a:t>
            </a:r>
            <a:r>
              <a:rPr sz="1050" spc="10" dirty="0">
                <a:latin typeface="Times New Roman"/>
                <a:cs typeface="Times New Roman"/>
              </a:rPr>
              <a:t>,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i="1" spc="10" dirty="0">
                <a:latin typeface="Times New Roman"/>
                <a:cs typeface="Times New Roman"/>
              </a:rPr>
              <a:t>j</a:t>
            </a:r>
            <a:r>
              <a:rPr sz="1050" i="1" dirty="0">
                <a:latin typeface="Times New Roman"/>
                <a:cs typeface="Times New Roman"/>
              </a:rPr>
              <a:t> </a:t>
            </a:r>
            <a:r>
              <a:rPr sz="1050" i="1" spc="-80" dirty="0">
                <a:latin typeface="Times New Roman"/>
                <a:cs typeface="Times New Roman"/>
              </a:rPr>
              <a:t> </a:t>
            </a:r>
            <a:r>
              <a:rPr sz="2700" spc="277" baseline="3086" dirty="0">
                <a:latin typeface="Symbol"/>
                <a:cs typeface="Symbol"/>
              </a:rPr>
              <a:t></a:t>
            </a:r>
            <a:r>
              <a:rPr sz="4725" spc="-1364" baseline="2645" dirty="0">
                <a:latin typeface="Symbol"/>
                <a:cs typeface="Symbol"/>
              </a:rPr>
              <a:t></a:t>
            </a:r>
            <a:r>
              <a:rPr sz="2700" i="1" spc="187" baseline="3086" dirty="0">
                <a:latin typeface="Times New Roman"/>
                <a:cs typeface="Times New Roman"/>
              </a:rPr>
              <a:t>x</a:t>
            </a:r>
            <a:r>
              <a:rPr sz="1050" i="1" spc="65" dirty="0">
                <a:latin typeface="Times New Roman"/>
                <a:cs typeface="Times New Roman"/>
              </a:rPr>
              <a:t>n</a:t>
            </a:r>
            <a:r>
              <a:rPr sz="1050" spc="65" dirty="0">
                <a:latin typeface="Symbol"/>
                <a:cs typeface="Symbol"/>
              </a:rPr>
              <a:t></a:t>
            </a:r>
            <a:r>
              <a:rPr sz="1050" spc="45" dirty="0">
                <a:latin typeface="Times New Roman"/>
                <a:cs typeface="Times New Roman"/>
              </a:rPr>
              <a:t>2</a:t>
            </a:r>
            <a:r>
              <a:rPr sz="1050" spc="10" dirty="0">
                <a:latin typeface="Times New Roman"/>
                <a:cs typeface="Times New Roman"/>
              </a:rPr>
              <a:t>,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i="1" spc="10" dirty="0">
                <a:latin typeface="Times New Roman"/>
                <a:cs typeface="Times New Roman"/>
              </a:rPr>
              <a:t>j</a:t>
            </a:r>
            <a:r>
              <a:rPr sz="1050" i="1" spc="-70" dirty="0">
                <a:latin typeface="Times New Roman"/>
                <a:cs typeface="Times New Roman"/>
              </a:rPr>
              <a:t> </a:t>
            </a:r>
            <a:r>
              <a:rPr sz="4725" spc="-930" baseline="2645" dirty="0">
                <a:latin typeface="Symbol"/>
                <a:cs typeface="Symbol"/>
              </a:rPr>
              <a:t></a:t>
            </a:r>
            <a:endParaRPr sz="4725" baseline="2645">
              <a:latin typeface="Symbol"/>
              <a:cs typeface="Symbo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62636" y="249256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4866" y="0"/>
                </a:lnTo>
              </a:path>
            </a:pathLst>
          </a:custGeom>
          <a:ln w="9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57200" y="2478592"/>
            <a:ext cx="476884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00" i="1" spc="89" baseline="3086" dirty="0">
                <a:latin typeface="Times New Roman"/>
                <a:cs typeface="Times New Roman"/>
              </a:rPr>
              <a:t>x</a:t>
            </a:r>
            <a:r>
              <a:rPr sz="1050" i="1" spc="60" dirty="0">
                <a:latin typeface="Times New Roman"/>
                <a:cs typeface="Times New Roman"/>
              </a:rPr>
              <a:t>n</a:t>
            </a:r>
            <a:r>
              <a:rPr sz="1050" spc="60" dirty="0">
                <a:latin typeface="Symbol"/>
                <a:cs typeface="Symbol"/>
              </a:rPr>
              <a:t></a:t>
            </a:r>
            <a:r>
              <a:rPr sz="1050" spc="60" dirty="0">
                <a:latin typeface="Times New Roman"/>
                <a:cs typeface="Times New Roman"/>
              </a:rPr>
              <a:t>2,</a:t>
            </a:r>
            <a:r>
              <a:rPr sz="1050" spc="-80" dirty="0">
                <a:latin typeface="Times New Roman"/>
                <a:cs typeface="Times New Roman"/>
              </a:rPr>
              <a:t> </a:t>
            </a:r>
            <a:r>
              <a:rPr sz="1050" i="1" spc="5" dirty="0">
                <a:latin typeface="Times New Roman"/>
                <a:cs typeface="Times New Roman"/>
              </a:rPr>
              <a:t>j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66032" y="2628073"/>
            <a:ext cx="236854" cy="1879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i="1" spc="70" dirty="0">
                <a:latin typeface="Times New Roman"/>
                <a:cs typeface="Times New Roman"/>
              </a:rPr>
              <a:t>n</a:t>
            </a:r>
            <a:r>
              <a:rPr sz="1050" spc="-50" dirty="0">
                <a:latin typeface="Symbol"/>
                <a:cs typeface="Symbol"/>
              </a:rPr>
              <a:t></a:t>
            </a:r>
            <a:r>
              <a:rPr sz="1050" spc="10" dirty="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31607" y="2468956"/>
            <a:ext cx="4377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03855" algn="l"/>
              </a:tabLst>
            </a:pPr>
            <a:r>
              <a:rPr sz="2000" dirty="0">
                <a:latin typeface="Times New Roman"/>
                <a:cs typeface="Times New Roman"/>
              </a:rPr>
              <a:t>proto </a:t>
            </a:r>
            <a:r>
              <a:rPr sz="2000" spc="-10" dirty="0">
                <a:latin typeface="Times New Roman"/>
                <a:cs typeface="Times New Roman"/>
              </a:rPr>
              <a:t>hledáme takové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850" i="1" spc="-75" baseline="4385" dirty="0">
                <a:latin typeface="Symbol"/>
                <a:cs typeface="Symbol"/>
              </a:rPr>
              <a:t></a:t>
            </a:r>
            <a:r>
              <a:rPr sz="2850" i="1" spc="-217" baseline="4385" dirty="0">
                <a:latin typeface="Times New Roman"/>
                <a:cs typeface="Times New Roman"/>
              </a:rPr>
              <a:t> </a:t>
            </a:r>
            <a:r>
              <a:rPr sz="1575" spc="15" baseline="50264" dirty="0">
                <a:latin typeface="Symbol"/>
                <a:cs typeface="Symbol"/>
              </a:rPr>
              <a:t></a:t>
            </a:r>
            <a:r>
              <a:rPr sz="1575" spc="15" baseline="50264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pro </a:t>
            </a:r>
            <a:r>
              <a:rPr sz="2000" spc="-5" dirty="0">
                <a:latin typeface="Times New Roman"/>
                <a:cs typeface="Times New Roman"/>
              </a:rPr>
              <a:t>které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bude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60529" y="3157512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>
                <a:moveTo>
                  <a:pt x="0" y="0"/>
                </a:moveTo>
                <a:lnTo>
                  <a:pt x="137579" y="0"/>
                </a:lnTo>
              </a:path>
            </a:pathLst>
          </a:custGeom>
          <a:ln w="12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75882" y="3157512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>
                <a:moveTo>
                  <a:pt x="0" y="0"/>
                </a:moveTo>
                <a:lnTo>
                  <a:pt x="137579" y="0"/>
                </a:lnTo>
              </a:path>
            </a:pathLst>
          </a:custGeom>
          <a:ln w="12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68821" y="3157512"/>
            <a:ext cx="138430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7831" y="0"/>
                </a:lnTo>
              </a:path>
            </a:pathLst>
          </a:custGeom>
          <a:ln w="12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55301" y="3326098"/>
            <a:ext cx="23069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7855" algn="l"/>
              </a:tabLst>
            </a:pPr>
            <a:r>
              <a:rPr sz="1400" i="1" spc="25" dirty="0">
                <a:latin typeface="Times New Roman"/>
                <a:cs typeface="Times New Roman"/>
              </a:rPr>
              <a:t>n	</a:t>
            </a:r>
            <a:r>
              <a:rPr sz="1400" i="1" spc="-10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Symbol"/>
                <a:cs typeface="Symbol"/>
              </a:rPr>
              <a:t></a:t>
            </a:r>
            <a:r>
              <a:rPr sz="1400" spc="-10" dirty="0">
                <a:latin typeface="Times New Roman"/>
                <a:cs typeface="Times New Roman"/>
              </a:rPr>
              <a:t>1,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26716" y="3269498"/>
            <a:ext cx="11582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548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Symbol"/>
                <a:cs typeface="Symbol"/>
              </a:rPr>
              <a:t></a:t>
            </a:r>
            <a:r>
              <a:rPr sz="1400" spc="-10" dirty="0">
                <a:latin typeface="Times New Roman"/>
                <a:cs typeface="Times New Roman"/>
              </a:rPr>
              <a:t>1,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j	</a:t>
            </a:r>
            <a:r>
              <a:rPr sz="1400" i="1" spc="55" dirty="0">
                <a:latin typeface="Times New Roman"/>
                <a:cs typeface="Times New Roman"/>
              </a:rPr>
              <a:t>n</a:t>
            </a:r>
            <a:r>
              <a:rPr sz="1400" spc="55" dirty="0">
                <a:latin typeface="Symbol"/>
                <a:cs typeface="Symbol"/>
              </a:rPr>
              <a:t></a:t>
            </a:r>
            <a:r>
              <a:rPr sz="1400" spc="55" dirty="0">
                <a:latin typeface="Times New Roman"/>
                <a:cs typeface="Times New Roman"/>
              </a:rPr>
              <a:t>2,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63112" y="2987460"/>
            <a:ext cx="375285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1615" indent="-208915">
              <a:lnSpc>
                <a:spcPct val="100000"/>
              </a:lnSpc>
              <a:spcBef>
                <a:spcPts val="95"/>
              </a:spcBef>
              <a:buSzPct val="58333"/>
              <a:buFont typeface="Symbol"/>
              <a:buChar char=""/>
              <a:tabLst>
                <a:tab pos="222250" algn="l"/>
              </a:tabLst>
            </a:pPr>
            <a:r>
              <a:rPr sz="3600" i="1" spc="60" baseline="-24305" dirty="0">
                <a:latin typeface="Times New Roman"/>
                <a:cs typeface="Times New Roman"/>
              </a:rPr>
              <a:t>x</a:t>
            </a:r>
            <a:endParaRPr sz="3600" baseline="-2430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22479" y="3326098"/>
            <a:ext cx="4311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-10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Symbol"/>
                <a:cs typeface="Symbol"/>
              </a:rPr>
              <a:t></a:t>
            </a:r>
            <a:r>
              <a:rPr sz="1400" spc="-10" dirty="0">
                <a:latin typeface="Times New Roman"/>
                <a:cs typeface="Times New Roman"/>
              </a:rPr>
              <a:t>1,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68930" y="3326098"/>
            <a:ext cx="3060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80" dirty="0">
                <a:latin typeface="Times New Roman"/>
                <a:cs typeface="Times New Roman"/>
              </a:rPr>
              <a:t>n</a:t>
            </a:r>
            <a:r>
              <a:rPr sz="1400" spc="-80" dirty="0">
                <a:latin typeface="Symbol"/>
                <a:cs typeface="Symbol"/>
              </a:rPr>
              <a:t></a:t>
            </a:r>
            <a:r>
              <a:rPr sz="1400" spc="2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4637" y="2987460"/>
            <a:ext cx="25400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i="1" spc="202" baseline="-24305" dirty="0">
                <a:latin typeface="Times New Roman"/>
                <a:cs typeface="Times New Roman"/>
              </a:rPr>
              <a:t>z</a:t>
            </a:r>
            <a:r>
              <a:rPr sz="1400" spc="25" dirty="0">
                <a:latin typeface="Symbol"/>
                <a:cs typeface="Symbol"/>
              </a:rPr>
              <a:t>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541" y="3326098"/>
            <a:ext cx="4406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80" dirty="0">
                <a:latin typeface="Times New Roman"/>
                <a:cs typeface="Times New Roman"/>
              </a:rPr>
              <a:t>n</a:t>
            </a:r>
            <a:r>
              <a:rPr sz="1400" spc="-80" dirty="0">
                <a:latin typeface="Symbol"/>
                <a:cs typeface="Symbol"/>
              </a:rPr>
              <a:t></a:t>
            </a:r>
            <a:r>
              <a:rPr sz="1400" spc="-55" dirty="0">
                <a:latin typeface="Times New Roman"/>
                <a:cs typeface="Times New Roman"/>
              </a:rPr>
              <a:t>1</a:t>
            </a:r>
            <a:r>
              <a:rPr sz="1400" spc="55" dirty="0">
                <a:latin typeface="Times New Roman"/>
                <a:cs typeface="Times New Roman"/>
              </a:rPr>
              <a:t>,</a:t>
            </a:r>
            <a:r>
              <a:rPr sz="1400" i="1" spc="2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78559" y="2899825"/>
            <a:ext cx="3110230" cy="659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6585" algn="l"/>
                <a:tab pos="1309370" algn="l"/>
                <a:tab pos="2820670" algn="l"/>
              </a:tabLst>
            </a:pPr>
            <a:r>
              <a:rPr sz="4150" spc="-535" dirty="0">
                <a:latin typeface="Symbol"/>
                <a:cs typeface="Symbol"/>
              </a:rPr>
              <a:t></a:t>
            </a:r>
            <a:r>
              <a:rPr sz="2400" spc="50" dirty="0">
                <a:latin typeface="Symbol"/>
                <a:cs typeface="Symbol"/>
              </a:rPr>
              <a:t>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i="1" spc="35" dirty="0">
                <a:latin typeface="Times New Roman"/>
                <a:cs typeface="Times New Roman"/>
              </a:rPr>
              <a:t>z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4150" spc="-565" dirty="0">
                <a:latin typeface="Symbol"/>
                <a:cs typeface="Symbol"/>
              </a:rPr>
              <a:t></a:t>
            </a:r>
            <a:r>
              <a:rPr sz="4150" dirty="0">
                <a:latin typeface="Times New Roman"/>
                <a:cs typeface="Times New Roman"/>
              </a:rPr>
              <a:t>	</a:t>
            </a:r>
            <a:r>
              <a:rPr sz="4150" spc="-565" dirty="0">
                <a:latin typeface="Symbol"/>
                <a:cs typeface="Symbol"/>
              </a:rPr>
              <a:t></a:t>
            </a:r>
            <a:r>
              <a:rPr sz="4150" dirty="0">
                <a:latin typeface="Times New Roman"/>
                <a:cs typeface="Times New Roman"/>
              </a:rPr>
              <a:t>	</a:t>
            </a:r>
            <a:r>
              <a:rPr sz="4150" b="1" spc="-395" dirty="0">
                <a:latin typeface="Symbol"/>
                <a:cs typeface="Symbol"/>
              </a:rPr>
              <a:t></a:t>
            </a:r>
            <a:r>
              <a:rPr sz="4150" spc="-815" dirty="0">
                <a:latin typeface="Symbol"/>
                <a:cs typeface="Symbol"/>
              </a:rPr>
              <a:t></a:t>
            </a:r>
            <a:endParaRPr sz="41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16611" y="2899825"/>
            <a:ext cx="1672589" cy="659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50" dirty="0">
                <a:latin typeface="Symbol"/>
                <a:cs typeface="Symbol"/>
              </a:rPr>
              <a:t>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max(min)</a:t>
            </a:r>
            <a:r>
              <a:rPr sz="2400" spc="-500" dirty="0">
                <a:latin typeface="Times New Roman"/>
                <a:cs typeface="Times New Roman"/>
              </a:rPr>
              <a:t> </a:t>
            </a:r>
            <a:r>
              <a:rPr sz="4150" spc="-585" dirty="0">
                <a:latin typeface="Symbol"/>
                <a:cs typeface="Symbol"/>
              </a:rPr>
              <a:t></a:t>
            </a:r>
            <a:r>
              <a:rPr sz="2400" i="1" spc="-585" dirty="0"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65192" y="3105861"/>
            <a:ext cx="957580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42620" algn="l"/>
              </a:tabLst>
            </a:pPr>
            <a:r>
              <a:rPr sz="2400" i="1" spc="40" dirty="0">
                <a:latin typeface="Times New Roman"/>
                <a:cs typeface="Times New Roman"/>
              </a:rPr>
              <a:t>x	</a:t>
            </a:r>
            <a:r>
              <a:rPr sz="2400" spc="-10" dirty="0">
                <a:latin typeface="Times New Roman"/>
                <a:cs typeface="Times New Roman"/>
              </a:rPr>
              <a:t>,</a:t>
            </a:r>
            <a:r>
              <a:rPr sz="2500" i="1" spc="-5" dirty="0">
                <a:latin typeface="Symbol"/>
                <a:cs typeface="Symbol"/>
              </a:rPr>
              <a:t>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67196" y="2919282"/>
            <a:ext cx="1047115" cy="659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225" spc="-1019" baseline="2008" dirty="0">
                <a:latin typeface="Symbol"/>
                <a:cs typeface="Symbol"/>
              </a:rPr>
              <a:t></a:t>
            </a:r>
            <a:r>
              <a:rPr sz="3600" i="1" spc="217" baseline="3472" dirty="0">
                <a:latin typeface="Times New Roman"/>
                <a:cs typeface="Times New Roman"/>
              </a:rPr>
              <a:t>x</a:t>
            </a:r>
            <a:r>
              <a:rPr sz="1400" i="1" spc="80" dirty="0">
                <a:latin typeface="Times New Roman"/>
                <a:cs typeface="Times New Roman"/>
              </a:rPr>
              <a:t>n</a:t>
            </a:r>
            <a:r>
              <a:rPr sz="1400" spc="75" dirty="0">
                <a:latin typeface="Symbol"/>
                <a:cs typeface="Symbol"/>
              </a:rPr>
              <a:t></a:t>
            </a:r>
            <a:r>
              <a:rPr sz="1400" spc="50" dirty="0">
                <a:latin typeface="Times New Roman"/>
                <a:cs typeface="Times New Roman"/>
              </a:rPr>
              <a:t>2</a:t>
            </a:r>
            <a:r>
              <a:rPr sz="1400" spc="10" dirty="0">
                <a:latin typeface="Times New Roman"/>
                <a:cs typeface="Times New Roman"/>
              </a:rPr>
              <a:t>,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j</a:t>
            </a:r>
            <a:r>
              <a:rPr sz="1400" i="1" spc="-70" dirty="0">
                <a:latin typeface="Times New Roman"/>
                <a:cs typeface="Times New Roman"/>
              </a:rPr>
              <a:t> </a:t>
            </a:r>
            <a:r>
              <a:rPr sz="3600" spc="-7" baseline="3472" dirty="0">
                <a:latin typeface="Times New Roman"/>
                <a:cs typeface="Times New Roman"/>
              </a:rPr>
              <a:t>,</a:t>
            </a:r>
            <a:r>
              <a:rPr sz="3750" i="1" spc="-7" baseline="3333" dirty="0">
                <a:latin typeface="Symbol"/>
                <a:cs typeface="Symbol"/>
              </a:rPr>
              <a:t></a:t>
            </a:r>
            <a:endParaRPr sz="3750" baseline="3333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6719" y="4051553"/>
            <a:ext cx="1123950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Times New Roman"/>
                <a:cs typeface="Times New Roman"/>
              </a:rPr>
              <a:t>optimum  </a:t>
            </a:r>
            <a:r>
              <a:rPr sz="2000" spc="5" dirty="0">
                <a:latin typeface="Times New Roman"/>
                <a:cs typeface="Times New Roman"/>
              </a:rPr>
              <a:t>po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le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ích  dvou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70251" y="4350257"/>
            <a:ext cx="197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52776" y="4050029"/>
            <a:ext cx="1341755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latin typeface="Times New Roman"/>
                <a:cs typeface="Times New Roman"/>
              </a:rPr>
              <a:t>přínos  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ř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po</a:t>
            </a:r>
            <a:r>
              <a:rPr sz="2000" spc="-10" dirty="0">
                <a:latin typeface="Times New Roman"/>
                <a:cs typeface="Times New Roman"/>
              </a:rPr>
              <a:t>sle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í  etapy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24909" y="4366005"/>
            <a:ext cx="197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96790" y="4030802"/>
            <a:ext cx="149796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Times New Roman"/>
                <a:cs typeface="Times New Roman"/>
              </a:rPr>
              <a:t>podmíněný  </a:t>
            </a:r>
            <a:r>
              <a:rPr sz="2000" dirty="0">
                <a:latin typeface="Times New Roman"/>
                <a:cs typeface="Times New Roman"/>
              </a:rPr>
              <a:t>opt. </a:t>
            </a:r>
            <a:r>
              <a:rPr sz="2000" spc="-5" dirty="0">
                <a:latin typeface="Times New Roman"/>
                <a:cs typeface="Times New Roman"/>
              </a:rPr>
              <a:t>přínos  poslední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33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3320" y="943088"/>
            <a:ext cx="7412355" cy="179451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00" spc="-5" dirty="0">
                <a:latin typeface="Times New Roman"/>
                <a:cs typeface="Times New Roman"/>
              </a:rPr>
              <a:t>Postup:</a:t>
            </a:r>
            <a:endParaRPr sz="2000">
              <a:latin typeface="Times New Roman"/>
              <a:cs typeface="Times New Roman"/>
            </a:endParaRPr>
          </a:p>
          <a:p>
            <a:pPr marL="375285" marR="5080" indent="-36322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imes New Roman"/>
                <a:cs typeface="Times New Roman"/>
              </a:rPr>
              <a:t>3. </a:t>
            </a:r>
            <a:r>
              <a:rPr sz="2000" spc="-5" dirty="0">
                <a:latin typeface="Times New Roman"/>
                <a:cs typeface="Times New Roman"/>
              </a:rPr>
              <a:t>Poslední </a:t>
            </a:r>
            <a:r>
              <a:rPr sz="2000" spc="-10" dirty="0">
                <a:latin typeface="Times New Roman"/>
                <a:cs typeface="Times New Roman"/>
              </a:rPr>
              <a:t>dvě </a:t>
            </a:r>
            <a:r>
              <a:rPr sz="2000" spc="-5" dirty="0">
                <a:latin typeface="Times New Roman"/>
                <a:cs typeface="Times New Roman"/>
              </a:rPr>
              <a:t>etapy = 1 poslední etapa a přejdeme k </a:t>
            </a:r>
            <a:r>
              <a:rPr sz="2000" dirty="0">
                <a:latin typeface="Times New Roman"/>
                <a:cs typeface="Times New Roman"/>
              </a:rPr>
              <a:t>(n-2). </a:t>
            </a:r>
            <a:r>
              <a:rPr sz="2000" spc="-5" dirty="0">
                <a:latin typeface="Times New Roman"/>
                <a:cs typeface="Times New Roman"/>
              </a:rPr>
              <a:t>etapě – </a:t>
            </a:r>
            <a:r>
              <a:rPr sz="2000" dirty="0">
                <a:latin typeface="Times New Roman"/>
                <a:cs typeface="Times New Roman"/>
              </a:rPr>
              <a:t>opět  </a:t>
            </a:r>
            <a:r>
              <a:rPr sz="2000" spc="-10" dirty="0">
                <a:latin typeface="Times New Roman"/>
                <a:cs typeface="Times New Roman"/>
              </a:rPr>
              <a:t>optimalizace „posledních“ </a:t>
            </a:r>
            <a:r>
              <a:rPr sz="2000" spc="-5" dirty="0">
                <a:latin typeface="Times New Roman"/>
                <a:cs typeface="Times New Roman"/>
              </a:rPr>
              <a:t>2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Zobecnění </a:t>
            </a:r>
            <a:r>
              <a:rPr sz="2000" spc="-15" dirty="0">
                <a:latin typeface="Times New Roman"/>
                <a:cs typeface="Times New Roman"/>
              </a:rPr>
              <a:t>na </a:t>
            </a:r>
            <a:r>
              <a:rPr sz="2000" spc="-5" dirty="0">
                <a:latin typeface="Times New Roman"/>
                <a:cs typeface="Times New Roman"/>
              </a:rPr>
              <a:t>optimalizaci </a:t>
            </a:r>
            <a:r>
              <a:rPr sz="2000" spc="-10" dirty="0">
                <a:latin typeface="Times New Roman"/>
                <a:cs typeface="Times New Roman"/>
              </a:rPr>
              <a:t>n-i+1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1096" y="3283237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325" y="0"/>
                </a:lnTo>
              </a:path>
            </a:pathLst>
          </a:custGeom>
          <a:ln w="12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65866" y="3283237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424" y="0"/>
                </a:lnTo>
              </a:path>
            </a:pathLst>
          </a:custGeom>
          <a:ln w="12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37747" y="3283237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424" y="0"/>
                </a:lnTo>
              </a:path>
            </a:pathLst>
          </a:custGeom>
          <a:ln w="121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148800" y="3027622"/>
            <a:ext cx="29718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50" b="1" spc="-375" dirty="0">
                <a:latin typeface="Symbol"/>
                <a:cs typeface="Symbol"/>
              </a:rPr>
              <a:t></a:t>
            </a:r>
            <a:r>
              <a:rPr sz="4050" spc="-790" dirty="0">
                <a:latin typeface="Symbol"/>
                <a:cs typeface="Symbol"/>
              </a:rPr>
              <a:t></a:t>
            </a:r>
            <a:endParaRPr sz="40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03450" y="3448575"/>
            <a:ext cx="221615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i="1" spc="60" dirty="0">
                <a:latin typeface="Times New Roman"/>
                <a:cs typeface="Times New Roman"/>
              </a:rPr>
              <a:t>i</a:t>
            </a:r>
            <a:r>
              <a:rPr sz="1350" spc="60" dirty="0">
                <a:latin typeface="Times New Roman"/>
                <a:cs typeface="Times New Roman"/>
              </a:rPr>
              <a:t>,</a:t>
            </a:r>
            <a:r>
              <a:rPr sz="1350" spc="-110" dirty="0">
                <a:latin typeface="Times New Roman"/>
                <a:cs typeface="Times New Roman"/>
              </a:rPr>
              <a:t> </a:t>
            </a:r>
            <a:r>
              <a:rPr sz="1350" i="1" spc="20" dirty="0"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09227" y="3448575"/>
            <a:ext cx="1268095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059815" algn="l"/>
              </a:tabLst>
            </a:pPr>
            <a:r>
              <a:rPr sz="1350" i="1" spc="20" dirty="0">
                <a:latin typeface="Times New Roman"/>
                <a:cs typeface="Times New Roman"/>
              </a:rPr>
              <a:t>i	</a:t>
            </a:r>
            <a:r>
              <a:rPr sz="1350" i="1" spc="60" dirty="0">
                <a:latin typeface="Times New Roman"/>
                <a:cs typeface="Times New Roman"/>
              </a:rPr>
              <a:t>i</a:t>
            </a:r>
            <a:r>
              <a:rPr sz="1350" spc="60" dirty="0">
                <a:latin typeface="Times New Roman"/>
                <a:cs typeface="Times New Roman"/>
              </a:rPr>
              <a:t>,</a:t>
            </a:r>
            <a:r>
              <a:rPr sz="1350" spc="-110" dirty="0">
                <a:latin typeface="Times New Roman"/>
                <a:cs typeface="Times New Roman"/>
              </a:rPr>
              <a:t> </a:t>
            </a:r>
            <a:r>
              <a:rPr sz="1350" i="1" spc="20" dirty="0"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9118" y="3448575"/>
            <a:ext cx="229870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i="1" spc="105" dirty="0">
                <a:latin typeface="Times New Roman"/>
                <a:cs typeface="Times New Roman"/>
              </a:rPr>
              <a:t>i</a:t>
            </a:r>
            <a:r>
              <a:rPr sz="1350" spc="65" dirty="0">
                <a:latin typeface="Times New Roman"/>
                <a:cs typeface="Times New Roman"/>
              </a:rPr>
              <a:t>,</a:t>
            </a:r>
            <a:r>
              <a:rPr sz="1350" i="1" spc="40" dirty="0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73446" y="3049047"/>
            <a:ext cx="1428115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75" spc="-975" baseline="2057" dirty="0">
                <a:latin typeface="Symbol"/>
                <a:cs typeface="Symbol"/>
              </a:rPr>
              <a:t></a:t>
            </a:r>
            <a:r>
              <a:rPr sz="3525" i="1" spc="150" baseline="3546" dirty="0">
                <a:latin typeface="Times New Roman"/>
                <a:cs typeface="Times New Roman"/>
              </a:rPr>
              <a:t>x</a:t>
            </a:r>
            <a:r>
              <a:rPr sz="1350" i="1" spc="105" dirty="0">
                <a:latin typeface="Times New Roman"/>
                <a:cs typeface="Times New Roman"/>
              </a:rPr>
              <a:t>i</a:t>
            </a:r>
            <a:r>
              <a:rPr sz="1350" spc="20" dirty="0">
                <a:latin typeface="Times New Roman"/>
                <a:cs typeface="Times New Roman"/>
              </a:rPr>
              <a:t>,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i="1" spc="20" dirty="0">
                <a:latin typeface="Times New Roman"/>
                <a:cs typeface="Times New Roman"/>
              </a:rPr>
              <a:t>j</a:t>
            </a:r>
            <a:r>
              <a:rPr sz="1350" i="1" spc="-10" dirty="0">
                <a:latin typeface="Times New Roman"/>
                <a:cs typeface="Times New Roman"/>
              </a:rPr>
              <a:t> </a:t>
            </a:r>
            <a:r>
              <a:rPr sz="6075" spc="-982" baseline="2057" dirty="0">
                <a:latin typeface="Symbol"/>
                <a:cs typeface="Symbol"/>
              </a:rPr>
              <a:t></a:t>
            </a:r>
            <a:r>
              <a:rPr sz="3525" i="1" spc="150" baseline="3546" dirty="0">
                <a:latin typeface="Times New Roman"/>
                <a:cs typeface="Times New Roman"/>
              </a:rPr>
              <a:t>x</a:t>
            </a:r>
            <a:r>
              <a:rPr sz="1350" i="1" spc="110" dirty="0">
                <a:latin typeface="Times New Roman"/>
                <a:cs typeface="Times New Roman"/>
              </a:rPr>
              <a:t>i</a:t>
            </a:r>
            <a:r>
              <a:rPr sz="1350" spc="-65" dirty="0">
                <a:latin typeface="Symbol"/>
                <a:cs typeface="Symbol"/>
              </a:rPr>
              <a:t></a:t>
            </a:r>
            <a:r>
              <a:rPr sz="1350" spc="-40" dirty="0">
                <a:latin typeface="Times New Roman"/>
                <a:cs typeface="Times New Roman"/>
              </a:rPr>
              <a:t>1</a:t>
            </a:r>
            <a:r>
              <a:rPr sz="1350" spc="20" dirty="0">
                <a:latin typeface="Times New Roman"/>
                <a:cs typeface="Times New Roman"/>
              </a:rPr>
              <a:t>,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i="1" spc="20" dirty="0">
                <a:latin typeface="Times New Roman"/>
                <a:cs typeface="Times New Roman"/>
              </a:rPr>
              <a:t>j</a:t>
            </a:r>
            <a:r>
              <a:rPr sz="1350" i="1" spc="-55" dirty="0">
                <a:latin typeface="Times New Roman"/>
                <a:cs typeface="Times New Roman"/>
              </a:rPr>
              <a:t> </a:t>
            </a:r>
            <a:r>
              <a:rPr sz="3525" spc="-7" baseline="3546" dirty="0">
                <a:latin typeface="Times New Roman"/>
                <a:cs typeface="Times New Roman"/>
              </a:rPr>
              <a:t>,</a:t>
            </a:r>
            <a:r>
              <a:rPr sz="3675" i="1" baseline="3401" dirty="0">
                <a:latin typeface="Symbol"/>
                <a:cs typeface="Symbol"/>
              </a:rPr>
              <a:t></a:t>
            </a:r>
            <a:endParaRPr sz="3675" baseline="3401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77570" y="3240124"/>
            <a:ext cx="116839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spc="40" dirty="0">
                <a:latin typeface="Symbol"/>
                <a:cs typeface="Symbol"/>
              </a:rPr>
              <a:t>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64449" y="3448575"/>
            <a:ext cx="400685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i="1" spc="110" dirty="0">
                <a:latin typeface="Times New Roman"/>
                <a:cs typeface="Times New Roman"/>
              </a:rPr>
              <a:t>i</a:t>
            </a:r>
            <a:r>
              <a:rPr sz="1350" spc="-40" dirty="0">
                <a:latin typeface="Symbol"/>
                <a:cs typeface="Symbol"/>
              </a:rPr>
              <a:t></a:t>
            </a:r>
            <a:r>
              <a:rPr sz="1350" spc="-40" dirty="0">
                <a:latin typeface="Times New Roman"/>
                <a:cs typeface="Times New Roman"/>
              </a:rPr>
              <a:t>1</a:t>
            </a:r>
            <a:r>
              <a:rPr sz="1350" spc="65" dirty="0">
                <a:latin typeface="Times New Roman"/>
                <a:cs typeface="Times New Roman"/>
              </a:rPr>
              <a:t>,</a:t>
            </a:r>
            <a:r>
              <a:rPr sz="1350" i="1" spc="40" dirty="0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33676" y="3392989"/>
            <a:ext cx="388620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i="1" spc="5" dirty="0">
                <a:latin typeface="Times New Roman"/>
                <a:cs typeface="Times New Roman"/>
              </a:rPr>
              <a:t>i</a:t>
            </a:r>
            <a:r>
              <a:rPr sz="1350" spc="5" dirty="0">
                <a:latin typeface="Symbol"/>
                <a:cs typeface="Symbol"/>
              </a:rPr>
              <a:t></a:t>
            </a:r>
            <a:r>
              <a:rPr sz="1350" spc="5" dirty="0">
                <a:latin typeface="Times New Roman"/>
                <a:cs typeface="Times New Roman"/>
              </a:rPr>
              <a:t>1,</a:t>
            </a:r>
            <a:r>
              <a:rPr sz="1350" spc="-110" dirty="0">
                <a:latin typeface="Times New Roman"/>
                <a:cs typeface="Times New Roman"/>
              </a:rPr>
              <a:t> </a:t>
            </a:r>
            <a:r>
              <a:rPr sz="1350" i="1" spc="20" dirty="0"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8885" y="3116004"/>
            <a:ext cx="25019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25" i="1" spc="195" baseline="-24822" dirty="0">
                <a:latin typeface="Times New Roman"/>
                <a:cs typeface="Times New Roman"/>
              </a:rPr>
              <a:t>z</a:t>
            </a:r>
            <a:r>
              <a:rPr sz="1350" spc="40" dirty="0">
                <a:latin typeface="Symbol"/>
                <a:cs typeface="Symbol"/>
              </a:rPr>
              <a:t>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0200" y="3029939"/>
            <a:ext cx="3399790" cy="647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353945" algn="l"/>
                <a:tab pos="2923540" algn="l"/>
              </a:tabLst>
            </a:pPr>
            <a:r>
              <a:rPr sz="2350" spc="50" dirty="0">
                <a:latin typeface="Symbol"/>
                <a:cs typeface="Symbol"/>
              </a:rPr>
              <a:t></a:t>
            </a:r>
            <a:r>
              <a:rPr sz="2350" spc="50" dirty="0">
                <a:latin typeface="Times New Roman"/>
                <a:cs typeface="Times New Roman"/>
              </a:rPr>
              <a:t> </a:t>
            </a:r>
            <a:r>
              <a:rPr sz="2350" spc="-55" dirty="0">
                <a:latin typeface="Times New Roman"/>
                <a:cs typeface="Times New Roman"/>
              </a:rPr>
              <a:t>max(min)</a:t>
            </a:r>
            <a:r>
              <a:rPr sz="2350" spc="-415" dirty="0">
                <a:latin typeface="Times New Roman"/>
                <a:cs typeface="Times New Roman"/>
              </a:rPr>
              <a:t> </a:t>
            </a:r>
            <a:r>
              <a:rPr sz="4050" spc="-565" dirty="0">
                <a:latin typeface="Symbol"/>
                <a:cs typeface="Symbol"/>
              </a:rPr>
              <a:t></a:t>
            </a:r>
            <a:r>
              <a:rPr sz="2350" i="1" spc="-565">
                <a:latin typeface="Times New Roman"/>
                <a:cs typeface="Times New Roman"/>
              </a:rPr>
              <a:t>z                             </a:t>
            </a:r>
            <a:r>
              <a:rPr sz="2350" i="1" spc="-565" smtClean="0">
                <a:latin typeface="Times New Roman"/>
                <a:cs typeface="Times New Roman"/>
              </a:rPr>
              <a:t> </a:t>
            </a:r>
            <a:r>
              <a:rPr sz="2350" i="1" spc="-560" smtClean="0">
                <a:latin typeface="Times New Roman"/>
                <a:cs typeface="Times New Roman"/>
              </a:rPr>
              <a:t> </a:t>
            </a:r>
            <a:r>
              <a:rPr sz="4050" spc="-305" dirty="0">
                <a:latin typeface="Symbol"/>
                <a:cs typeface="Symbol"/>
              </a:rPr>
              <a:t></a:t>
            </a:r>
            <a:r>
              <a:rPr sz="2350" i="1" spc="-305" smtClean="0">
                <a:latin typeface="Times New Roman"/>
                <a:cs typeface="Times New Roman"/>
              </a:rPr>
              <a:t>x</a:t>
            </a:r>
            <a:r>
              <a:rPr sz="2350" i="1" spc="-305" dirty="0">
                <a:latin typeface="Times New Roman"/>
                <a:cs typeface="Times New Roman"/>
              </a:rPr>
              <a:t>	</a:t>
            </a:r>
            <a:r>
              <a:rPr sz="2350" dirty="0">
                <a:latin typeface="Times New Roman"/>
                <a:cs typeface="Times New Roman"/>
              </a:rPr>
              <a:t>,</a:t>
            </a:r>
            <a:r>
              <a:rPr sz="2450" i="1" dirty="0">
                <a:latin typeface="Symbol"/>
                <a:cs typeface="Symbol"/>
              </a:rPr>
              <a:t></a:t>
            </a:r>
            <a:r>
              <a:rPr sz="2450" dirty="0">
                <a:latin typeface="Times New Roman"/>
                <a:cs typeface="Times New Roman"/>
              </a:rPr>
              <a:t>	</a:t>
            </a:r>
            <a:r>
              <a:rPr sz="4050" spc="-235" dirty="0">
                <a:latin typeface="Symbol"/>
                <a:cs typeface="Symbol"/>
              </a:rPr>
              <a:t></a:t>
            </a:r>
            <a:r>
              <a:rPr sz="2350" spc="-235" dirty="0">
                <a:latin typeface="Symbol"/>
                <a:cs typeface="Symbol"/>
              </a:rPr>
              <a:t></a:t>
            </a:r>
            <a:r>
              <a:rPr sz="2350" spc="-175" dirty="0">
                <a:latin typeface="Times New Roman"/>
                <a:cs typeface="Times New Roman"/>
              </a:rPr>
              <a:t> </a:t>
            </a:r>
            <a:r>
              <a:rPr sz="2350" i="1" spc="35" dirty="0">
                <a:latin typeface="Times New Roman"/>
                <a:cs typeface="Times New Roman"/>
              </a:rPr>
              <a:t>z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4644" y="4512055"/>
            <a:ext cx="4015740" cy="696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Times New Roman"/>
                <a:cs typeface="Times New Roman"/>
              </a:rPr>
              <a:t>1.etapa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400" spc="-5" dirty="0">
                <a:latin typeface="Times New Roman"/>
                <a:cs typeface="Times New Roman"/>
              </a:rPr>
              <a:t>Většinou </a:t>
            </a:r>
            <a:r>
              <a:rPr sz="2400" dirty="0">
                <a:latin typeface="Times New Roman"/>
                <a:cs typeface="Times New Roman"/>
              </a:rPr>
              <a:t>jen </a:t>
            </a:r>
            <a:r>
              <a:rPr sz="2400" spc="-5" dirty="0">
                <a:latin typeface="Times New Roman"/>
                <a:cs typeface="Times New Roman"/>
              </a:rPr>
              <a:t>jeden </a:t>
            </a:r>
            <a:r>
              <a:rPr sz="2400" spc="-15" dirty="0">
                <a:latin typeface="Times New Roman"/>
                <a:cs typeface="Times New Roman"/>
              </a:rPr>
              <a:t>výchozí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stav!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1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952" y="798588"/>
            <a:ext cx="7473315" cy="46609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Úvod: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  <a:spcBef>
                <a:spcPts val="244"/>
              </a:spcBef>
            </a:pPr>
            <a:r>
              <a:rPr sz="2000" spc="-10" dirty="0">
                <a:latin typeface="Times New Roman"/>
                <a:cs typeface="Times New Roman"/>
              </a:rPr>
              <a:t>Dva </a:t>
            </a:r>
            <a:r>
              <a:rPr sz="2000" spc="-5" dirty="0">
                <a:latin typeface="Times New Roman"/>
                <a:cs typeface="Times New Roman"/>
              </a:rPr>
              <a:t>hráči hrají </a:t>
            </a:r>
            <a:r>
              <a:rPr sz="2000" spc="-10" dirty="0">
                <a:latin typeface="Times New Roman"/>
                <a:cs typeface="Times New Roman"/>
              </a:rPr>
              <a:t>hru se </a:t>
            </a:r>
            <a:r>
              <a:rPr sz="2000" spc="-5" dirty="0">
                <a:latin typeface="Times New Roman"/>
                <a:cs typeface="Times New Roman"/>
              </a:rPr>
              <a:t>30 </a:t>
            </a:r>
            <a:r>
              <a:rPr sz="2000" spc="-10" dirty="0">
                <a:latin typeface="Times New Roman"/>
                <a:cs typeface="Times New Roman"/>
              </a:rPr>
              <a:t>sirkami. </a:t>
            </a:r>
            <a:r>
              <a:rPr sz="2000" spc="-5" dirty="0">
                <a:latin typeface="Times New Roman"/>
                <a:cs typeface="Times New Roman"/>
              </a:rPr>
              <a:t>Střídavě </a:t>
            </a:r>
            <a:r>
              <a:rPr sz="2000" dirty="0">
                <a:latin typeface="Times New Roman"/>
                <a:cs typeface="Times New Roman"/>
              </a:rPr>
              <a:t>odebírají 1, </a:t>
            </a:r>
            <a:r>
              <a:rPr sz="2000" spc="-5" dirty="0">
                <a:latin typeface="Times New Roman"/>
                <a:cs typeface="Times New Roman"/>
              </a:rPr>
              <a:t>2 nebo 3 </a:t>
            </a:r>
            <a:r>
              <a:rPr sz="2000" spc="-15" dirty="0">
                <a:latin typeface="Times New Roman"/>
                <a:cs typeface="Times New Roman"/>
              </a:rPr>
              <a:t>sirky.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Na</a:t>
            </a:r>
            <a:endParaRPr sz="2000">
              <a:latin typeface="Times New Roman"/>
              <a:cs typeface="Times New Roman"/>
            </a:endParaRPr>
          </a:p>
          <a:p>
            <a:pPr marR="3770629" algn="ctr">
              <a:lnSpc>
                <a:spcPts val="2280"/>
              </a:lnSpc>
            </a:pPr>
            <a:r>
              <a:rPr sz="2000" spc="-10" dirty="0">
                <a:latin typeface="Times New Roman"/>
                <a:cs typeface="Times New Roman"/>
              </a:rPr>
              <a:t>koho </a:t>
            </a:r>
            <a:r>
              <a:rPr sz="2000" spc="-5" dirty="0">
                <a:latin typeface="Times New Roman"/>
                <a:cs typeface="Times New Roman"/>
              </a:rPr>
              <a:t>zbude poslední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prohrál!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Times New Roman"/>
                <a:cs typeface="Times New Roman"/>
              </a:rPr>
              <a:t>Jak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postupovat?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spc="-10" dirty="0">
                <a:latin typeface="Times New Roman"/>
                <a:cs typeface="Times New Roman"/>
              </a:rPr>
              <a:t>Od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konce!</a:t>
            </a:r>
            <a:endParaRPr sz="2000">
              <a:latin typeface="Times New Roman"/>
              <a:cs typeface="Times New Roman"/>
            </a:endParaRPr>
          </a:p>
          <a:p>
            <a:pPr marL="356870" indent="-356870">
              <a:lnSpc>
                <a:spcPct val="100000"/>
              </a:lnSpc>
              <a:spcBef>
                <a:spcPts val="244"/>
              </a:spcBef>
              <a:buChar char="•"/>
              <a:tabLst>
                <a:tab pos="356870" algn="l"/>
                <a:tab pos="357505" algn="l"/>
              </a:tabLst>
            </a:pPr>
            <a:r>
              <a:rPr sz="2000" spc="-10" dirty="0">
                <a:latin typeface="Times New Roman"/>
                <a:cs typeface="Times New Roman"/>
              </a:rPr>
              <a:t>Zbude-li </a:t>
            </a:r>
            <a:r>
              <a:rPr sz="2000" spc="-15" dirty="0">
                <a:latin typeface="Times New Roman"/>
                <a:cs typeface="Times New Roman"/>
              </a:rPr>
              <a:t>na </a:t>
            </a:r>
            <a:r>
              <a:rPr sz="2000" spc="-5" dirty="0">
                <a:latin typeface="Times New Roman"/>
                <a:cs typeface="Times New Roman"/>
              </a:rPr>
              <a:t>soupeře </a:t>
            </a:r>
            <a:r>
              <a:rPr sz="2000" dirty="0">
                <a:latin typeface="Times New Roman"/>
                <a:cs typeface="Times New Roman"/>
              </a:rPr>
              <a:t>1,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prohrál.</a:t>
            </a:r>
            <a:endParaRPr sz="2000">
              <a:latin typeface="Times New Roman"/>
              <a:cs typeface="Times New Roman"/>
            </a:endParaRPr>
          </a:p>
          <a:p>
            <a:pPr marL="356870" marR="3965575" indent="-356870">
              <a:lnSpc>
                <a:spcPct val="11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000" spc="-10" dirty="0">
                <a:latin typeface="Times New Roman"/>
                <a:cs typeface="Times New Roman"/>
              </a:rPr>
              <a:t>Zbude-li </a:t>
            </a:r>
            <a:r>
              <a:rPr sz="2000" spc="-15" dirty="0">
                <a:latin typeface="Times New Roman"/>
                <a:cs typeface="Times New Roman"/>
              </a:rPr>
              <a:t>na </a:t>
            </a:r>
            <a:r>
              <a:rPr sz="2000" spc="-5" dirty="0">
                <a:latin typeface="Times New Roman"/>
                <a:cs typeface="Times New Roman"/>
              </a:rPr>
              <a:t>soupeře </a:t>
            </a:r>
            <a:r>
              <a:rPr sz="2000" dirty="0">
                <a:latin typeface="Times New Roman"/>
                <a:cs typeface="Times New Roman"/>
              </a:rPr>
              <a:t>5, </a:t>
            </a:r>
            <a:r>
              <a:rPr sz="2000" spc="-5" dirty="0">
                <a:latin typeface="Times New Roman"/>
                <a:cs typeface="Times New Roman"/>
              </a:rPr>
              <a:t>prohrál.  Odebere-li </a:t>
            </a:r>
            <a:r>
              <a:rPr sz="2000" dirty="0">
                <a:latin typeface="Times New Roman"/>
                <a:cs typeface="Times New Roman"/>
              </a:rPr>
              <a:t>1, </a:t>
            </a:r>
            <a:r>
              <a:rPr sz="2000" spc="5" dirty="0">
                <a:latin typeface="Times New Roman"/>
                <a:cs typeface="Times New Roman"/>
              </a:rPr>
              <a:t>já </a:t>
            </a:r>
            <a:r>
              <a:rPr sz="2000" dirty="0">
                <a:latin typeface="Times New Roman"/>
                <a:cs typeface="Times New Roman"/>
              </a:rPr>
              <a:t>3.  </a:t>
            </a:r>
            <a:r>
              <a:rPr sz="2000" spc="-5" dirty="0">
                <a:latin typeface="Times New Roman"/>
                <a:cs typeface="Times New Roman"/>
              </a:rPr>
              <a:t>Odebere-li </a:t>
            </a:r>
            <a:r>
              <a:rPr sz="2000" dirty="0">
                <a:latin typeface="Times New Roman"/>
                <a:cs typeface="Times New Roman"/>
              </a:rPr>
              <a:t>2, </a:t>
            </a:r>
            <a:r>
              <a:rPr sz="2000" spc="5" dirty="0">
                <a:latin typeface="Times New Roman"/>
                <a:cs typeface="Times New Roman"/>
              </a:rPr>
              <a:t>já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2.</a:t>
            </a:r>
            <a:endParaRPr sz="2000">
              <a:latin typeface="Times New Roman"/>
              <a:cs typeface="Times New Roman"/>
            </a:endParaRPr>
          </a:p>
          <a:p>
            <a:pPr marL="927735">
              <a:lnSpc>
                <a:spcPct val="100000"/>
              </a:lnSpc>
              <a:spcBef>
                <a:spcPts val="240"/>
              </a:spcBef>
            </a:pPr>
            <a:r>
              <a:rPr sz="2000" spc="-5" dirty="0">
                <a:latin typeface="Times New Roman"/>
                <a:cs typeface="Times New Roman"/>
              </a:rPr>
              <a:t>Odebere-li </a:t>
            </a:r>
            <a:r>
              <a:rPr sz="2000" dirty="0">
                <a:latin typeface="Times New Roman"/>
                <a:cs typeface="Times New Roman"/>
              </a:rPr>
              <a:t>3, </a:t>
            </a:r>
            <a:r>
              <a:rPr sz="2000" spc="5" dirty="0">
                <a:latin typeface="Times New Roman"/>
                <a:cs typeface="Times New Roman"/>
              </a:rPr>
              <a:t>já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1.</a:t>
            </a:r>
            <a:endParaRPr sz="2000">
              <a:latin typeface="Times New Roman"/>
              <a:cs typeface="Times New Roman"/>
            </a:endParaRPr>
          </a:p>
          <a:p>
            <a:pPr marL="356870" marR="3662679" indent="-356870">
              <a:lnSpc>
                <a:spcPct val="11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000" spc="-10" dirty="0">
                <a:latin typeface="Times New Roman"/>
                <a:cs typeface="Times New Roman"/>
              </a:rPr>
              <a:t>Zbude-li </a:t>
            </a:r>
            <a:r>
              <a:rPr sz="2000" spc="-15" dirty="0">
                <a:latin typeface="Times New Roman"/>
                <a:cs typeface="Times New Roman"/>
              </a:rPr>
              <a:t>na </a:t>
            </a:r>
            <a:r>
              <a:rPr sz="2000" spc="-5" dirty="0">
                <a:latin typeface="Times New Roman"/>
                <a:cs typeface="Times New Roman"/>
              </a:rPr>
              <a:t>soupeře </a:t>
            </a:r>
            <a:r>
              <a:rPr sz="2000" dirty="0">
                <a:latin typeface="Times New Roman"/>
                <a:cs typeface="Times New Roman"/>
              </a:rPr>
              <a:t>9, </a:t>
            </a:r>
            <a:r>
              <a:rPr sz="2000" spc="-5" dirty="0">
                <a:latin typeface="Times New Roman"/>
                <a:cs typeface="Times New Roman"/>
              </a:rPr>
              <a:t>prohrál  Odebere-li </a:t>
            </a:r>
            <a:r>
              <a:rPr sz="2000" dirty="0">
                <a:latin typeface="Times New Roman"/>
                <a:cs typeface="Times New Roman"/>
              </a:rPr>
              <a:t>1, </a:t>
            </a:r>
            <a:r>
              <a:rPr sz="2000" spc="5" dirty="0">
                <a:latin typeface="Times New Roman"/>
                <a:cs typeface="Times New Roman"/>
              </a:rPr>
              <a:t>já </a:t>
            </a:r>
            <a:r>
              <a:rPr sz="2000" spc="-5" dirty="0">
                <a:latin typeface="Times New Roman"/>
                <a:cs typeface="Times New Roman"/>
              </a:rPr>
              <a:t>3 a zbude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5.</a:t>
            </a:r>
            <a:endParaRPr sz="2000">
              <a:latin typeface="Times New Roman"/>
              <a:cs typeface="Times New Roman"/>
            </a:endParaRPr>
          </a:p>
          <a:p>
            <a:pPr marL="927735">
              <a:lnSpc>
                <a:spcPct val="100000"/>
              </a:lnSpc>
              <a:spcBef>
                <a:spcPts val="244"/>
              </a:spcBef>
            </a:pPr>
            <a:r>
              <a:rPr sz="2000" spc="-5" dirty="0">
                <a:latin typeface="Times New Roman"/>
                <a:cs typeface="Times New Roman"/>
              </a:rPr>
              <a:t>Odebere-li </a:t>
            </a:r>
            <a:r>
              <a:rPr sz="2000" dirty="0">
                <a:latin typeface="Times New Roman"/>
                <a:cs typeface="Times New Roman"/>
              </a:rPr>
              <a:t>2, </a:t>
            </a:r>
            <a:r>
              <a:rPr sz="2000" spc="5" dirty="0">
                <a:latin typeface="Times New Roman"/>
                <a:cs typeface="Times New Roman"/>
              </a:rPr>
              <a:t>já </a:t>
            </a:r>
            <a:r>
              <a:rPr sz="2000" spc="-5" dirty="0">
                <a:latin typeface="Times New Roman"/>
                <a:cs typeface="Times New Roman"/>
              </a:rPr>
              <a:t>2 a zbude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5.</a:t>
            </a:r>
            <a:endParaRPr sz="2000">
              <a:latin typeface="Times New Roman"/>
              <a:cs typeface="Times New Roman"/>
            </a:endParaRPr>
          </a:p>
          <a:p>
            <a:pPr marL="927735">
              <a:lnSpc>
                <a:spcPct val="100000"/>
              </a:lnSpc>
              <a:spcBef>
                <a:spcPts val="240"/>
              </a:spcBef>
            </a:pPr>
            <a:r>
              <a:rPr sz="2000" spc="-5" dirty="0">
                <a:latin typeface="Times New Roman"/>
                <a:cs typeface="Times New Roman"/>
              </a:rPr>
              <a:t>Odebere-li </a:t>
            </a:r>
            <a:r>
              <a:rPr sz="2000" dirty="0">
                <a:latin typeface="Times New Roman"/>
                <a:cs typeface="Times New Roman"/>
              </a:rPr>
              <a:t>3, </a:t>
            </a:r>
            <a:r>
              <a:rPr sz="2000" spc="5" dirty="0">
                <a:latin typeface="Times New Roman"/>
                <a:cs typeface="Times New Roman"/>
              </a:rPr>
              <a:t>já </a:t>
            </a:r>
            <a:r>
              <a:rPr sz="2000" spc="-5" dirty="0">
                <a:latin typeface="Times New Roman"/>
                <a:cs typeface="Times New Roman"/>
              </a:rPr>
              <a:t>1 a zbude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8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3320" y="942616"/>
            <a:ext cx="3815079" cy="438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935" marR="5080" indent="-368935">
              <a:lnSpc>
                <a:spcPct val="110100"/>
              </a:lnSpc>
              <a:spcBef>
                <a:spcPts val="100"/>
              </a:spcBef>
              <a:buChar char="•"/>
              <a:tabLst>
                <a:tab pos="368935" algn="l"/>
                <a:tab pos="369570" algn="l"/>
              </a:tabLst>
            </a:pPr>
            <a:r>
              <a:rPr sz="2000" spc="-10" dirty="0">
                <a:latin typeface="Times New Roman"/>
                <a:cs typeface="Times New Roman"/>
              </a:rPr>
              <a:t>Zbude-li </a:t>
            </a:r>
            <a:r>
              <a:rPr sz="2000" spc="-15" dirty="0">
                <a:latin typeface="Times New Roman"/>
                <a:cs typeface="Times New Roman"/>
              </a:rPr>
              <a:t>na </a:t>
            </a:r>
            <a:r>
              <a:rPr sz="2000" spc="-10" dirty="0">
                <a:latin typeface="Times New Roman"/>
                <a:cs typeface="Times New Roman"/>
              </a:rPr>
              <a:t>něj </a:t>
            </a:r>
            <a:r>
              <a:rPr sz="2000" dirty="0">
                <a:latin typeface="Times New Roman"/>
                <a:cs typeface="Times New Roman"/>
              </a:rPr>
              <a:t>13, </a:t>
            </a:r>
            <a:r>
              <a:rPr sz="2000" spc="-5" dirty="0">
                <a:latin typeface="Times New Roman"/>
                <a:cs typeface="Times New Roman"/>
              </a:rPr>
              <a:t>prohrál  Odebere-li </a:t>
            </a:r>
            <a:r>
              <a:rPr sz="2000" dirty="0">
                <a:latin typeface="Times New Roman"/>
                <a:cs typeface="Times New Roman"/>
              </a:rPr>
              <a:t>1, </a:t>
            </a:r>
            <a:r>
              <a:rPr sz="2000" spc="5" dirty="0">
                <a:latin typeface="Times New Roman"/>
                <a:cs typeface="Times New Roman"/>
              </a:rPr>
              <a:t>já </a:t>
            </a:r>
            <a:r>
              <a:rPr sz="2000" spc="-5" dirty="0">
                <a:latin typeface="Times New Roman"/>
                <a:cs typeface="Times New Roman"/>
              </a:rPr>
              <a:t>3 a zbude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9.  </a:t>
            </a:r>
            <a:r>
              <a:rPr sz="2000" spc="-5" dirty="0">
                <a:latin typeface="Times New Roman"/>
                <a:cs typeface="Times New Roman"/>
              </a:rPr>
              <a:t>Odebere-li </a:t>
            </a:r>
            <a:r>
              <a:rPr sz="2000" dirty="0">
                <a:latin typeface="Times New Roman"/>
                <a:cs typeface="Times New Roman"/>
              </a:rPr>
              <a:t>2, </a:t>
            </a:r>
            <a:r>
              <a:rPr sz="2000" spc="5" dirty="0">
                <a:latin typeface="Times New Roman"/>
                <a:cs typeface="Times New Roman"/>
              </a:rPr>
              <a:t>já </a:t>
            </a:r>
            <a:r>
              <a:rPr sz="2000" spc="-5" dirty="0">
                <a:latin typeface="Times New Roman"/>
                <a:cs typeface="Times New Roman"/>
              </a:rPr>
              <a:t>2 a zbude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9.  </a:t>
            </a:r>
            <a:r>
              <a:rPr sz="2000" spc="-5" dirty="0">
                <a:latin typeface="Times New Roman"/>
                <a:cs typeface="Times New Roman"/>
              </a:rPr>
              <a:t>Odebere-li </a:t>
            </a:r>
            <a:r>
              <a:rPr sz="2000" dirty="0">
                <a:latin typeface="Times New Roman"/>
                <a:cs typeface="Times New Roman"/>
              </a:rPr>
              <a:t>3, </a:t>
            </a:r>
            <a:r>
              <a:rPr sz="2000" spc="5" dirty="0">
                <a:latin typeface="Times New Roman"/>
                <a:cs typeface="Times New Roman"/>
              </a:rPr>
              <a:t>já </a:t>
            </a:r>
            <a:r>
              <a:rPr sz="2000" spc="-5" dirty="0">
                <a:latin typeface="Times New Roman"/>
                <a:cs typeface="Times New Roman"/>
              </a:rPr>
              <a:t>1 a zbude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Zbude-li </a:t>
            </a:r>
            <a:r>
              <a:rPr sz="2000" spc="-15" dirty="0">
                <a:latin typeface="Times New Roman"/>
                <a:cs typeface="Times New Roman"/>
              </a:rPr>
              <a:t>na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soupeře:</a:t>
            </a:r>
            <a:endParaRPr sz="20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spcBef>
                <a:spcPts val="240"/>
              </a:spcBef>
            </a:pPr>
            <a:r>
              <a:rPr sz="2000" spc="-5" dirty="0">
                <a:latin typeface="Times New Roman"/>
                <a:cs typeface="Times New Roman"/>
              </a:rPr>
              <a:t>1 –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prohrál</a:t>
            </a:r>
            <a:endParaRPr sz="20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Times New Roman"/>
                <a:cs typeface="Times New Roman"/>
              </a:rPr>
              <a:t>2, 3, </a:t>
            </a:r>
            <a:r>
              <a:rPr sz="2000" spc="-5" dirty="0">
                <a:latin typeface="Times New Roman"/>
                <a:cs typeface="Times New Roman"/>
              </a:rPr>
              <a:t>4 –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vyhrál</a:t>
            </a:r>
            <a:endParaRPr sz="20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spcBef>
                <a:spcPts val="240"/>
              </a:spcBef>
            </a:pPr>
            <a:r>
              <a:rPr sz="2000" spc="-5" dirty="0">
                <a:latin typeface="Times New Roman"/>
                <a:cs typeface="Times New Roman"/>
              </a:rPr>
              <a:t>5 –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prohrál</a:t>
            </a:r>
            <a:endParaRPr sz="20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spcBef>
                <a:spcPts val="245"/>
              </a:spcBef>
            </a:pPr>
            <a:r>
              <a:rPr sz="2000" dirty="0">
                <a:latin typeface="Times New Roman"/>
                <a:cs typeface="Times New Roman"/>
              </a:rPr>
              <a:t>6, 7, </a:t>
            </a:r>
            <a:r>
              <a:rPr sz="2000" spc="-5" dirty="0">
                <a:latin typeface="Times New Roman"/>
                <a:cs typeface="Times New Roman"/>
              </a:rPr>
              <a:t>8 –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vyhrál</a:t>
            </a:r>
            <a:endParaRPr sz="20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spcBef>
                <a:spcPts val="240"/>
              </a:spcBef>
            </a:pPr>
            <a:r>
              <a:rPr sz="2000" spc="-5" dirty="0">
                <a:latin typeface="Times New Roman"/>
                <a:cs typeface="Times New Roman"/>
              </a:rPr>
              <a:t>9 –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prohrál</a:t>
            </a:r>
            <a:endParaRPr sz="20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Times New Roman"/>
                <a:cs typeface="Times New Roman"/>
              </a:rPr>
              <a:t>10, 11, </a:t>
            </a:r>
            <a:r>
              <a:rPr sz="2000" spc="-5" dirty="0">
                <a:latin typeface="Times New Roman"/>
                <a:cs typeface="Times New Roman"/>
              </a:rPr>
              <a:t>12 –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vyhrál</a:t>
            </a:r>
            <a:endParaRPr sz="20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Times New Roman"/>
                <a:cs typeface="Times New Roman"/>
              </a:rPr>
              <a:t>13 </a:t>
            </a:r>
            <a:r>
              <a:rPr sz="2000" spc="-5" dirty="0">
                <a:latin typeface="Times New Roman"/>
                <a:cs typeface="Times New Roman"/>
              </a:rPr>
              <a:t>- prohrál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7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3320" y="1005281"/>
            <a:ext cx="7112000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Times New Roman"/>
                <a:cs typeface="Times New Roman"/>
              </a:rPr>
              <a:t>Totéž </a:t>
            </a:r>
            <a:r>
              <a:rPr sz="2000" spc="-5" dirty="0">
                <a:latin typeface="Times New Roman"/>
                <a:cs typeface="Times New Roman"/>
              </a:rPr>
              <a:t>platí </a:t>
            </a:r>
            <a:r>
              <a:rPr sz="2000" dirty="0">
                <a:latin typeface="Times New Roman"/>
                <a:cs typeface="Times New Roman"/>
              </a:rPr>
              <a:t>pro 17, 21, 25, 29,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Strategie </a:t>
            </a:r>
            <a:r>
              <a:rPr sz="2000" spc="-5" dirty="0">
                <a:latin typeface="Times New Roman"/>
                <a:cs typeface="Times New Roman"/>
              </a:rPr>
              <a:t>hráče, </a:t>
            </a:r>
            <a:r>
              <a:rPr sz="2000" spc="-10" dirty="0">
                <a:latin typeface="Times New Roman"/>
                <a:cs typeface="Times New Roman"/>
              </a:rPr>
              <a:t>který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začíná: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Odebírat </a:t>
            </a:r>
            <a:r>
              <a:rPr sz="2000" spc="-10" dirty="0">
                <a:latin typeface="Times New Roman"/>
                <a:cs typeface="Times New Roman"/>
              </a:rPr>
              <a:t>sirky tak, </a:t>
            </a:r>
            <a:r>
              <a:rPr sz="2000" spc="-5" dirty="0">
                <a:latin typeface="Times New Roman"/>
                <a:cs typeface="Times New Roman"/>
              </a:rPr>
              <a:t>aby </a:t>
            </a:r>
            <a:r>
              <a:rPr sz="2000" spc="-15" dirty="0">
                <a:latin typeface="Times New Roman"/>
                <a:cs typeface="Times New Roman"/>
              </a:rPr>
              <a:t>na </a:t>
            </a:r>
            <a:r>
              <a:rPr sz="2000" spc="-5" dirty="0">
                <a:latin typeface="Times New Roman"/>
                <a:cs typeface="Times New Roman"/>
              </a:rPr>
              <a:t>soupeře </a:t>
            </a:r>
            <a:r>
              <a:rPr sz="2000" spc="-10" dirty="0">
                <a:latin typeface="Times New Roman"/>
                <a:cs typeface="Times New Roman"/>
              </a:rPr>
              <a:t>zbylo </a:t>
            </a:r>
            <a:r>
              <a:rPr sz="2000" dirty="0">
                <a:latin typeface="Times New Roman"/>
                <a:cs typeface="Times New Roman"/>
              </a:rPr>
              <a:t>29, 25, 21, 17, 13, 9, </a:t>
            </a:r>
            <a:r>
              <a:rPr sz="2000" spc="-5" dirty="0">
                <a:latin typeface="Times New Roman"/>
                <a:cs typeface="Times New Roman"/>
              </a:rPr>
              <a:t>5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sirek!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 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je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typické </a:t>
            </a:r>
            <a:r>
              <a:rPr sz="20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na</a:t>
            </a:r>
            <a:r>
              <a:rPr sz="2000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příkladu?</a:t>
            </a:r>
            <a:endParaRPr sz="2000">
              <a:latin typeface="Times New Roman"/>
              <a:cs typeface="Times New Roman"/>
            </a:endParaRPr>
          </a:p>
          <a:p>
            <a:pPr marL="368935" indent="-35623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68935" algn="l"/>
                <a:tab pos="369570" algn="l"/>
              </a:tabLst>
            </a:pPr>
            <a:r>
              <a:rPr sz="2000" spc="-5" dirty="0">
                <a:latin typeface="Times New Roman"/>
                <a:cs typeface="Times New Roman"/>
              </a:rPr>
              <a:t>Postup od</a:t>
            </a:r>
            <a:r>
              <a:rPr sz="2000" spc="-10" dirty="0">
                <a:latin typeface="Times New Roman"/>
                <a:cs typeface="Times New Roman"/>
              </a:rPr>
              <a:t> konce</a:t>
            </a:r>
            <a:endParaRPr sz="2000">
              <a:latin typeface="Times New Roman"/>
              <a:cs typeface="Times New Roman"/>
            </a:endParaRPr>
          </a:p>
          <a:p>
            <a:pPr marL="368935" indent="-35623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68935" algn="l"/>
                <a:tab pos="369570" algn="l"/>
              </a:tabLst>
            </a:pPr>
            <a:r>
              <a:rPr sz="2000" spc="-5" dirty="0">
                <a:latin typeface="Times New Roman"/>
                <a:cs typeface="Times New Roman"/>
              </a:rPr>
              <a:t>Rozhodování v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etapách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7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3320" y="944067"/>
            <a:ext cx="7616190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9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latin typeface="Times New Roman"/>
                <a:cs typeface="Times New Roman"/>
              </a:rPr>
              <a:t>50.léta: Problémy řízení </a:t>
            </a:r>
            <a:r>
              <a:rPr sz="2000" dirty="0">
                <a:latin typeface="Times New Roman"/>
                <a:cs typeface="Times New Roman"/>
              </a:rPr>
              <a:t>procesů </a:t>
            </a:r>
            <a:r>
              <a:rPr sz="2000" spc="-5" dirty="0">
                <a:latin typeface="Times New Roman"/>
                <a:cs typeface="Times New Roman"/>
              </a:rPr>
              <a:t>s klesající </a:t>
            </a:r>
            <a:r>
              <a:rPr sz="2000" spc="-10" dirty="0">
                <a:latin typeface="Times New Roman"/>
                <a:cs typeface="Times New Roman"/>
              </a:rPr>
              <a:t>účinností </a:t>
            </a:r>
            <a:r>
              <a:rPr sz="2000" spc="-5" dirty="0">
                <a:latin typeface="Times New Roman"/>
                <a:cs typeface="Times New Roman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čase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Katalytické </a:t>
            </a:r>
            <a:r>
              <a:rPr sz="2000" spc="-5" dirty="0">
                <a:latin typeface="Times New Roman"/>
                <a:cs typeface="Times New Roman"/>
              </a:rPr>
              <a:t>procesy - </a:t>
            </a:r>
            <a:r>
              <a:rPr sz="2000" dirty="0">
                <a:latin typeface="Times New Roman"/>
                <a:cs typeface="Times New Roman"/>
              </a:rPr>
              <a:t>Jak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rozhodovat?</a:t>
            </a:r>
            <a:endParaRPr sz="2000">
              <a:latin typeface="Times New Roman"/>
              <a:cs typeface="Times New Roman"/>
            </a:endParaRPr>
          </a:p>
          <a:p>
            <a:pPr marL="2755900" marR="508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Měnit technické </a:t>
            </a:r>
            <a:r>
              <a:rPr sz="2000" spc="-5" dirty="0">
                <a:latin typeface="Times New Roman"/>
                <a:cs typeface="Times New Roman"/>
              </a:rPr>
              <a:t>parametry </a:t>
            </a:r>
            <a:r>
              <a:rPr sz="2000" dirty="0">
                <a:latin typeface="Times New Roman"/>
                <a:cs typeface="Times New Roman"/>
              </a:rPr>
              <a:t>(p, </a:t>
            </a:r>
            <a:r>
              <a:rPr sz="2000" spc="10" dirty="0">
                <a:latin typeface="Times New Roman"/>
                <a:cs typeface="Times New Roman"/>
              </a:rPr>
              <a:t>T, </a:t>
            </a:r>
            <a:r>
              <a:rPr sz="2000" spc="-10" dirty="0">
                <a:latin typeface="Times New Roman"/>
                <a:cs typeface="Times New Roman"/>
              </a:rPr>
              <a:t>nástřik)?  Zastavit </a:t>
            </a:r>
            <a:r>
              <a:rPr sz="2000" spc="-15" dirty="0">
                <a:latin typeface="Times New Roman"/>
                <a:cs typeface="Times New Roman"/>
              </a:rPr>
              <a:t>výrobu, </a:t>
            </a:r>
            <a:r>
              <a:rPr sz="2000" spc="-20" dirty="0">
                <a:latin typeface="Times New Roman"/>
                <a:cs typeface="Times New Roman"/>
              </a:rPr>
              <a:t>vyměnit </a:t>
            </a:r>
            <a:r>
              <a:rPr sz="2000" spc="-10" dirty="0">
                <a:latin typeface="Times New Roman"/>
                <a:cs typeface="Times New Roman"/>
              </a:rPr>
              <a:t>katalyzátor? Ale </a:t>
            </a:r>
            <a:r>
              <a:rPr sz="2000" spc="-20" dirty="0">
                <a:latin typeface="Times New Roman"/>
                <a:cs typeface="Times New Roman"/>
              </a:rPr>
              <a:t>kdy?  </a:t>
            </a:r>
            <a:r>
              <a:rPr sz="2000" spc="-10" dirty="0">
                <a:latin typeface="Times New Roman"/>
                <a:cs typeface="Times New Roman"/>
              </a:rPr>
              <a:t>Rozhodnutí závisí </a:t>
            </a:r>
            <a:r>
              <a:rPr sz="2000" spc="-15" dirty="0">
                <a:latin typeface="Times New Roman"/>
                <a:cs typeface="Times New Roman"/>
              </a:rPr>
              <a:t>na </a:t>
            </a:r>
            <a:r>
              <a:rPr sz="2000" spc="-10" dirty="0">
                <a:latin typeface="Times New Roman"/>
                <a:cs typeface="Times New Roman"/>
              </a:rPr>
              <a:t>okamžitém stavu, který se  </a:t>
            </a:r>
            <a:r>
              <a:rPr sz="2000" spc="-20" dirty="0">
                <a:latin typeface="Times New Roman"/>
                <a:cs typeface="Times New Roman"/>
              </a:rPr>
              <a:t>mění </a:t>
            </a:r>
            <a:r>
              <a:rPr sz="2000" spc="-5" dirty="0">
                <a:latin typeface="Times New Roman"/>
                <a:cs typeface="Times New Roman"/>
              </a:rPr>
              <a:t>v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čase!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3688841"/>
            <a:ext cx="7306309" cy="17957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9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Analogie </a:t>
            </a:r>
            <a:r>
              <a:rPr sz="2000" spc="-5" dirty="0">
                <a:latin typeface="Times New Roman"/>
                <a:cs typeface="Times New Roman"/>
              </a:rPr>
              <a:t>u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filtrace!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ts val="2160"/>
              </a:lnSpc>
              <a:buChar char="•"/>
              <a:tabLst>
                <a:tab pos="375285" algn="l"/>
                <a:tab pos="375920" algn="l"/>
                <a:tab pos="4210685" algn="l"/>
              </a:tabLst>
            </a:pPr>
            <a:r>
              <a:rPr sz="2000" spc="-5" dirty="0">
                <a:latin typeface="Times New Roman"/>
                <a:cs typeface="Times New Roman"/>
              </a:rPr>
              <a:t>Údržba a </a:t>
            </a:r>
            <a:r>
              <a:rPr sz="2000" spc="-10" dirty="0">
                <a:latin typeface="Times New Roman"/>
                <a:cs typeface="Times New Roman"/>
              </a:rPr>
              <a:t>obnova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výrobního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zařízení	- </a:t>
            </a:r>
            <a:r>
              <a:rPr sz="2000" dirty="0">
                <a:latin typeface="Times New Roman"/>
                <a:cs typeface="Times New Roman"/>
              </a:rPr>
              <a:t>opět </a:t>
            </a:r>
            <a:r>
              <a:rPr sz="2000" spc="-10" dirty="0">
                <a:latin typeface="Times New Roman"/>
                <a:cs typeface="Times New Roman"/>
              </a:rPr>
              <a:t>klesá účinnost </a:t>
            </a:r>
            <a:r>
              <a:rPr sz="2000" spc="-5" dirty="0">
                <a:latin typeface="Times New Roman"/>
                <a:cs typeface="Times New Roman"/>
              </a:rPr>
              <a:t>a </a:t>
            </a:r>
            <a:r>
              <a:rPr sz="2000" spc="5" dirty="0">
                <a:latin typeface="Times New Roman"/>
                <a:cs typeface="Times New Roman"/>
              </a:rPr>
              <a:t>je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třeba</a:t>
            </a:r>
            <a:endParaRPr sz="2000">
              <a:latin typeface="Times New Roman"/>
              <a:cs typeface="Times New Roman"/>
            </a:endParaRPr>
          </a:p>
          <a:p>
            <a:pPr marL="375285">
              <a:lnSpc>
                <a:spcPts val="2160"/>
              </a:lnSpc>
            </a:pPr>
            <a:r>
              <a:rPr sz="2000" spc="-5" dirty="0">
                <a:latin typeface="Times New Roman"/>
                <a:cs typeface="Times New Roman"/>
              </a:rPr>
              <a:t>rozhodovat v každém </a:t>
            </a:r>
            <a:r>
              <a:rPr sz="2000" dirty="0">
                <a:latin typeface="Times New Roman"/>
                <a:cs typeface="Times New Roman"/>
              </a:rPr>
              <a:t>roce, </a:t>
            </a:r>
            <a:r>
              <a:rPr sz="2000" spc="-5" dirty="0">
                <a:latin typeface="Times New Roman"/>
                <a:cs typeface="Times New Roman"/>
              </a:rPr>
              <a:t>zda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provést: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běžnou údržbu, </a:t>
            </a:r>
            <a:r>
              <a:rPr sz="2000" spc="-10" dirty="0">
                <a:latin typeface="Times New Roman"/>
                <a:cs typeface="Times New Roman"/>
              </a:rPr>
              <a:t>rekonstrukci </a:t>
            </a:r>
            <a:r>
              <a:rPr sz="2000" spc="-5" dirty="0">
                <a:latin typeface="Times New Roman"/>
                <a:cs typeface="Times New Roman"/>
              </a:rPr>
              <a:t>či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obnovu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Wingdings"/>
                <a:cs typeface="Wingdings"/>
              </a:rPr>
              <a:t></a:t>
            </a:r>
            <a:r>
              <a:rPr sz="2000" b="1" spc="-10" dirty="0">
                <a:latin typeface="Times New Roman"/>
                <a:cs typeface="Times New Roman"/>
              </a:rPr>
              <a:t> ÚLOHY O</a:t>
            </a:r>
            <a:r>
              <a:rPr sz="2000" b="1" spc="4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VÝMĚNĚ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3959" y="1817181"/>
            <a:ext cx="2056323" cy="1772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délník 5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9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3320" y="1005281"/>
            <a:ext cx="3831590" cy="3622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9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5" dirty="0">
                <a:latin typeface="Times New Roman"/>
                <a:cs typeface="Times New Roman"/>
              </a:rPr>
              <a:t>Katalýza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latin typeface="Times New Roman"/>
                <a:cs typeface="Times New Roman"/>
              </a:rPr>
              <a:t>Filtrace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latin typeface="Times New Roman"/>
                <a:cs typeface="Times New Roman"/>
              </a:rPr>
              <a:t>p – </a:t>
            </a:r>
            <a:r>
              <a:rPr sz="2000" spc="-25" dirty="0">
                <a:latin typeface="Times New Roman"/>
                <a:cs typeface="Times New Roman"/>
              </a:rPr>
              <a:t>výměna </a:t>
            </a:r>
            <a:r>
              <a:rPr sz="2000" spc="-5" dirty="0">
                <a:latin typeface="Times New Roman"/>
                <a:cs typeface="Times New Roman"/>
              </a:rPr>
              <a:t>nebo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promývání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latin typeface="Times New Roman"/>
                <a:cs typeface="Times New Roman"/>
              </a:rPr>
              <a:t>Produktovod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latin typeface="Times New Roman"/>
                <a:cs typeface="Times New Roman"/>
              </a:rPr>
              <a:t>Extrakce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imes New Roman"/>
                <a:cs typeface="Times New Roman"/>
              </a:rPr>
              <a:t>Δc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87601" y="3394075"/>
            <a:ext cx="2190750" cy="30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796790" y="942616"/>
            <a:ext cx="2819400" cy="17030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34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20" dirty="0">
                <a:latin typeface="Times New Roman"/>
                <a:cs typeface="Times New Roman"/>
              </a:rPr>
              <a:t>Výměna </a:t>
            </a:r>
            <a:r>
              <a:rPr sz="2000" spc="-5" dirty="0">
                <a:latin typeface="Times New Roman"/>
                <a:cs typeface="Times New Roman"/>
              </a:rPr>
              <a:t>zařízení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VZ</a:t>
            </a:r>
            <a:endParaRPr sz="2000">
              <a:latin typeface="Times New Roman"/>
              <a:cs typeface="Times New Roman"/>
            </a:endParaRPr>
          </a:p>
          <a:p>
            <a:pPr marL="927100" marR="5080">
              <a:lnSpc>
                <a:spcPct val="110100"/>
              </a:lnSpc>
            </a:pPr>
            <a:r>
              <a:rPr sz="2000" spc="-5" dirty="0">
                <a:latin typeface="Times New Roman"/>
                <a:cs typeface="Times New Roman"/>
              </a:rPr>
              <a:t>běžná údržba BÚ  </a:t>
            </a:r>
            <a:r>
              <a:rPr sz="2000" spc="-10" dirty="0">
                <a:latin typeface="Times New Roman"/>
                <a:cs typeface="Times New Roman"/>
              </a:rPr>
              <a:t>rekonstrukce REK  </a:t>
            </a:r>
            <a:r>
              <a:rPr sz="2000" spc="-5" dirty="0">
                <a:latin typeface="Times New Roman"/>
                <a:cs typeface="Times New Roman"/>
              </a:rPr>
              <a:t>obnova </a:t>
            </a:r>
            <a:r>
              <a:rPr sz="2000" spc="-10" dirty="0">
                <a:latin typeface="Times New Roman"/>
                <a:cs typeface="Times New Roman"/>
              </a:rPr>
              <a:t>OB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24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Finance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1444" y="2987420"/>
            <a:ext cx="3314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Times New Roman"/>
                <a:cs typeface="Times New Roman"/>
              </a:rPr>
              <a:t>∑p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1444" y="4329176"/>
            <a:ext cx="1663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84951" y="2852801"/>
            <a:ext cx="215900" cy="288925"/>
          </a:xfrm>
          <a:custGeom>
            <a:avLst/>
            <a:gdLst/>
            <a:ahLst/>
            <a:cxnLst/>
            <a:rect l="l" t="t" r="r" b="b"/>
            <a:pathLst>
              <a:path w="215900" h="288925">
                <a:moveTo>
                  <a:pt x="0" y="288925"/>
                </a:moveTo>
                <a:lnTo>
                  <a:pt x="215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84951" y="3141726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84951" y="3141726"/>
            <a:ext cx="215900" cy="358775"/>
          </a:xfrm>
          <a:custGeom>
            <a:avLst/>
            <a:gdLst/>
            <a:ahLst/>
            <a:cxnLst/>
            <a:rect l="l" t="t" r="r" b="b"/>
            <a:pathLst>
              <a:path w="215900" h="358775">
                <a:moveTo>
                  <a:pt x="0" y="0"/>
                </a:moveTo>
                <a:lnTo>
                  <a:pt x="215900" y="358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81750" y="2590241"/>
            <a:ext cx="41275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6385" algn="l"/>
              </a:tabLst>
            </a:pPr>
            <a:r>
              <a:rPr sz="2000" spc="-5" dirty="0">
                <a:latin typeface="Times New Roman"/>
                <a:cs typeface="Times New Roman"/>
              </a:rPr>
              <a:t>p	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60921" y="2733497"/>
            <a:ext cx="433070" cy="869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6510" algn="ctr">
              <a:lnSpc>
                <a:spcPts val="1515"/>
              </a:lnSpc>
              <a:spcBef>
                <a:spcPts val="95"/>
              </a:spcBef>
            </a:pPr>
            <a:r>
              <a:rPr sz="1350" spc="-5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  <a:p>
            <a:pPr marR="12700" algn="ctr">
              <a:lnSpc>
                <a:spcPts val="2295"/>
              </a:lnSpc>
            </a:pP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25" baseline="-20576" dirty="0">
                <a:latin typeface="Times New Roman"/>
                <a:cs typeface="Times New Roman"/>
              </a:rPr>
              <a:t>2</a:t>
            </a:r>
            <a:r>
              <a:rPr sz="2025" spc="60" baseline="-20576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20320" algn="ctr">
              <a:lnSpc>
                <a:spcPct val="100000"/>
              </a:lnSpc>
              <a:spcBef>
                <a:spcPts val="440"/>
              </a:spcBef>
            </a:pP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25" baseline="-20576" dirty="0">
                <a:latin typeface="Times New Roman"/>
                <a:cs typeface="Times New Roman"/>
              </a:rPr>
              <a:t>3</a:t>
            </a:r>
            <a:r>
              <a:rPr sz="2025" spc="60" baseline="-20576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91301" y="4221098"/>
            <a:ext cx="215900" cy="288925"/>
          </a:xfrm>
          <a:custGeom>
            <a:avLst/>
            <a:gdLst/>
            <a:ahLst/>
            <a:cxnLst/>
            <a:rect l="l" t="t" r="r" b="b"/>
            <a:pathLst>
              <a:path w="215900" h="288925">
                <a:moveTo>
                  <a:pt x="0" y="288925"/>
                </a:moveTo>
                <a:lnTo>
                  <a:pt x="215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1301" y="4510023"/>
            <a:ext cx="215900" cy="635"/>
          </a:xfrm>
          <a:custGeom>
            <a:avLst/>
            <a:gdLst/>
            <a:ahLst/>
            <a:cxnLst/>
            <a:rect l="l" t="t" r="r" b="b"/>
            <a:pathLst>
              <a:path w="215900" h="635">
                <a:moveTo>
                  <a:pt x="0" y="0"/>
                </a:moveTo>
                <a:lnTo>
                  <a:pt x="215900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91301" y="4510023"/>
            <a:ext cx="215900" cy="358775"/>
          </a:xfrm>
          <a:custGeom>
            <a:avLst/>
            <a:gdLst/>
            <a:ahLst/>
            <a:cxnLst/>
            <a:rect l="l" t="t" r="r" b="b"/>
            <a:pathLst>
              <a:path w="215900" h="358775">
                <a:moveTo>
                  <a:pt x="0" y="0"/>
                </a:moveTo>
                <a:lnTo>
                  <a:pt x="215900" y="358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67398" y="3940606"/>
            <a:ext cx="469900" cy="103124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240"/>
              </a:spcBef>
            </a:pPr>
            <a:r>
              <a:rPr sz="2000" spc="-365" dirty="0">
                <a:latin typeface="Times New Roman"/>
                <a:cs typeface="Times New Roman"/>
              </a:rPr>
              <a:t>⁪s</a:t>
            </a:r>
            <a:r>
              <a:rPr sz="2025" spc="-547" baseline="-20576" dirty="0">
                <a:latin typeface="Times New Roman"/>
                <a:cs typeface="Times New Roman"/>
              </a:rPr>
              <a:t>1</a:t>
            </a:r>
            <a:r>
              <a:rPr sz="2025" spc="112" baseline="-20576" dirty="0">
                <a:latin typeface="Times New Roman"/>
                <a:cs typeface="Times New Roman"/>
              </a:rPr>
              <a:t> </a:t>
            </a:r>
            <a:r>
              <a:rPr sz="2000" spc="-375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000" spc="-365" dirty="0">
                <a:latin typeface="Times New Roman"/>
                <a:cs typeface="Times New Roman"/>
              </a:rPr>
              <a:t>⁪s</a:t>
            </a:r>
            <a:r>
              <a:rPr sz="2025" spc="-547" baseline="-20576" dirty="0">
                <a:latin typeface="Times New Roman"/>
                <a:cs typeface="Times New Roman"/>
              </a:rPr>
              <a:t>2</a:t>
            </a:r>
            <a:r>
              <a:rPr sz="2025" spc="104" baseline="-20576" dirty="0">
                <a:latin typeface="Times New Roman"/>
                <a:cs typeface="Times New Roman"/>
              </a:rPr>
              <a:t> </a:t>
            </a:r>
            <a:r>
              <a:rPr sz="2000" spc="-210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  <a:p>
            <a:pPr marL="33020">
              <a:lnSpc>
                <a:spcPct val="100000"/>
              </a:lnSpc>
              <a:spcBef>
                <a:spcPts val="434"/>
              </a:spcBef>
            </a:pPr>
            <a:r>
              <a:rPr sz="2000" spc="-365" dirty="0">
                <a:latin typeface="Times New Roman"/>
                <a:cs typeface="Times New Roman"/>
              </a:rPr>
              <a:t>⁪s</a:t>
            </a:r>
            <a:r>
              <a:rPr sz="2025" spc="-547" baseline="-20576" dirty="0">
                <a:latin typeface="Times New Roman"/>
                <a:cs typeface="Times New Roman"/>
              </a:rPr>
              <a:t>3</a:t>
            </a:r>
            <a:r>
              <a:rPr sz="2025" spc="112" baseline="-20576" dirty="0">
                <a:latin typeface="Times New Roman"/>
                <a:cs typeface="Times New Roman"/>
              </a:rPr>
              <a:t> </a:t>
            </a:r>
            <a:r>
              <a:rPr sz="2000" spc="-375" dirty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68601" y="907922"/>
            <a:ext cx="1871599" cy="1636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délník 17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21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3320" y="943088"/>
            <a:ext cx="7486015" cy="44164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58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5" dirty="0">
                <a:latin typeface="Times New Roman"/>
                <a:cs typeface="Times New Roman"/>
              </a:rPr>
              <a:t>Omezené </a:t>
            </a:r>
            <a:r>
              <a:rPr sz="2000" spc="-10" dirty="0">
                <a:latin typeface="Times New Roman"/>
                <a:cs typeface="Times New Roman"/>
              </a:rPr>
              <a:t>investice </a:t>
            </a:r>
            <a:r>
              <a:rPr sz="2000" spc="-5" dirty="0">
                <a:latin typeface="Times New Roman"/>
                <a:cs typeface="Times New Roman"/>
              </a:rPr>
              <a:t>– </a:t>
            </a:r>
            <a:r>
              <a:rPr sz="2000" dirty="0">
                <a:latin typeface="Times New Roman"/>
                <a:cs typeface="Times New Roman"/>
              </a:rPr>
              <a:t>Jak rozdělit </a:t>
            </a:r>
            <a:r>
              <a:rPr sz="2000" spc="-15" dirty="0">
                <a:latin typeface="Times New Roman"/>
                <a:cs typeface="Times New Roman"/>
              </a:rPr>
              <a:t>na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divize?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5" dirty="0">
                <a:latin typeface="Times New Roman"/>
                <a:cs typeface="Times New Roman"/>
              </a:rPr>
              <a:t>Omezené </a:t>
            </a:r>
            <a:r>
              <a:rPr sz="2000" spc="-10" dirty="0">
                <a:latin typeface="Times New Roman"/>
                <a:cs typeface="Times New Roman"/>
              </a:rPr>
              <a:t>suroviny </a:t>
            </a:r>
            <a:r>
              <a:rPr sz="2000" spc="-5" dirty="0">
                <a:latin typeface="Times New Roman"/>
                <a:cs typeface="Times New Roman"/>
              </a:rPr>
              <a:t>– </a:t>
            </a:r>
            <a:r>
              <a:rPr sz="2000" dirty="0">
                <a:latin typeface="Times New Roman"/>
                <a:cs typeface="Times New Roman"/>
              </a:rPr>
              <a:t>Jak rozdělit </a:t>
            </a:r>
            <a:r>
              <a:rPr sz="2000" spc="-15" dirty="0">
                <a:latin typeface="Times New Roman"/>
                <a:cs typeface="Times New Roman"/>
              </a:rPr>
              <a:t>na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linky?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dirty="0">
                <a:latin typeface="Times New Roman"/>
                <a:cs typeface="Times New Roman"/>
              </a:rPr>
              <a:t>Jak rozdělit </a:t>
            </a:r>
            <a:r>
              <a:rPr sz="2000" spc="-10" dirty="0">
                <a:latin typeface="Times New Roman"/>
                <a:cs typeface="Times New Roman"/>
              </a:rPr>
              <a:t>Δp </a:t>
            </a:r>
            <a:r>
              <a:rPr sz="2000" spc="-15" dirty="0">
                <a:latin typeface="Times New Roman"/>
                <a:cs typeface="Times New Roman"/>
              </a:rPr>
              <a:t>na</a:t>
            </a:r>
            <a:r>
              <a:rPr sz="2000" spc="-5" dirty="0">
                <a:latin typeface="Times New Roman"/>
                <a:cs typeface="Times New Roman"/>
              </a:rPr>
              <a:t> produktovodu?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b="1" spc="-10" dirty="0">
                <a:latin typeface="Wingdings"/>
                <a:cs typeface="Wingdings"/>
              </a:rPr>
              <a:t></a:t>
            </a:r>
            <a:r>
              <a:rPr sz="2000" b="1" spc="-10" dirty="0">
                <a:latin typeface="Times New Roman"/>
                <a:cs typeface="Times New Roman"/>
              </a:rPr>
              <a:t> ÚLOHY O </a:t>
            </a:r>
            <a:r>
              <a:rPr sz="2000" b="1" spc="-15" dirty="0">
                <a:latin typeface="Times New Roman"/>
                <a:cs typeface="Times New Roman"/>
              </a:rPr>
              <a:t>ROZDĚLENÍ OMEZENÝCH</a:t>
            </a:r>
            <a:r>
              <a:rPr sz="2000" b="1" spc="26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ZDROJŮ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50.Léta – </a:t>
            </a:r>
            <a:r>
              <a:rPr sz="2000" spc="-10" dirty="0">
                <a:latin typeface="Times New Roman"/>
                <a:cs typeface="Times New Roman"/>
              </a:rPr>
              <a:t>Bellmannova </a:t>
            </a:r>
            <a:r>
              <a:rPr sz="2000" spc="-15" dirty="0">
                <a:latin typeface="Times New Roman"/>
                <a:cs typeface="Times New Roman"/>
              </a:rPr>
              <a:t>formulace dynamického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programování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imes New Roman"/>
                <a:cs typeface="Times New Roman"/>
              </a:rPr>
              <a:t>Základní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princip: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dirty="0">
                <a:latin typeface="Times New Roman"/>
                <a:cs typeface="Times New Roman"/>
              </a:rPr>
              <a:t>Proces rozdělit </a:t>
            </a:r>
            <a:r>
              <a:rPr sz="2000" spc="-15" dirty="0">
                <a:latin typeface="Times New Roman"/>
                <a:cs typeface="Times New Roman"/>
              </a:rPr>
              <a:t>na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etapy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4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Optimalizovat </a:t>
            </a:r>
            <a:r>
              <a:rPr sz="2000" spc="-15" dirty="0">
                <a:latin typeface="Times New Roman"/>
                <a:cs typeface="Times New Roman"/>
              </a:rPr>
              <a:t>ne </a:t>
            </a:r>
            <a:r>
              <a:rPr sz="2000" spc="-5" dirty="0">
                <a:latin typeface="Times New Roman"/>
                <a:cs typeface="Times New Roman"/>
              </a:rPr>
              <a:t>jednorázově, ale po etapách </a:t>
            </a:r>
            <a:r>
              <a:rPr sz="2000" dirty="0">
                <a:latin typeface="Times New Roman"/>
                <a:cs typeface="Times New Roman"/>
              </a:rPr>
              <a:t>podle </a:t>
            </a:r>
            <a:r>
              <a:rPr sz="2000" spc="-5" dirty="0">
                <a:latin typeface="Times New Roman"/>
                <a:cs typeface="Times New Roman"/>
              </a:rPr>
              <a:t>dosaženého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stavu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Nejvíce </a:t>
            </a:r>
            <a:r>
              <a:rPr sz="2000" spc="-10" dirty="0">
                <a:latin typeface="Times New Roman"/>
                <a:cs typeface="Times New Roman"/>
              </a:rPr>
              <a:t>se uplatnilo </a:t>
            </a:r>
            <a:r>
              <a:rPr sz="2000" b="1" spc="-10" dirty="0">
                <a:latin typeface="Times New Roman"/>
                <a:cs typeface="Times New Roman"/>
              </a:rPr>
              <a:t>diskrétní </a:t>
            </a:r>
            <a:r>
              <a:rPr sz="2000" b="1" spc="-15" dirty="0">
                <a:latin typeface="Times New Roman"/>
                <a:cs typeface="Times New Roman"/>
              </a:rPr>
              <a:t>dynamické</a:t>
            </a:r>
            <a:r>
              <a:rPr sz="2000" b="1" spc="18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programování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Konečný </a:t>
            </a:r>
            <a:r>
              <a:rPr sz="2000" spc="-5" dirty="0">
                <a:latin typeface="Times New Roman"/>
                <a:cs typeface="Times New Roman"/>
              </a:rPr>
              <a:t>počet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Konečná </a:t>
            </a:r>
            <a:r>
              <a:rPr sz="2000" spc="-15" dirty="0">
                <a:latin typeface="Times New Roman"/>
                <a:cs typeface="Times New Roman"/>
              </a:rPr>
              <a:t>množina </a:t>
            </a:r>
            <a:r>
              <a:rPr sz="2000" spc="-20" dirty="0">
                <a:latin typeface="Times New Roman"/>
                <a:cs typeface="Times New Roman"/>
              </a:rPr>
              <a:t>možných </a:t>
            </a:r>
            <a:r>
              <a:rPr sz="2000" spc="-10" dirty="0">
                <a:latin typeface="Times New Roman"/>
                <a:cs typeface="Times New Roman"/>
              </a:rPr>
              <a:t>stavů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systému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7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78051" y="3870438"/>
            <a:ext cx="1480185" cy="75755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00" spc="-5" dirty="0">
                <a:latin typeface="Times New Roman"/>
                <a:cs typeface="Times New Roman"/>
              </a:rPr>
              <a:t>Počáteční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stav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imes New Roman"/>
                <a:cs typeface="Times New Roman"/>
              </a:rPr>
              <a:t>Konečný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stav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74905" y="3389738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4">
                <a:moveTo>
                  <a:pt x="0" y="0"/>
                </a:moveTo>
                <a:lnTo>
                  <a:pt x="156634" y="0"/>
                </a:lnTo>
              </a:path>
            </a:pathLst>
          </a:custGeom>
          <a:ln w="144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3320" y="943088"/>
            <a:ext cx="6877050" cy="27520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00" spc="-10" dirty="0">
                <a:latin typeface="Times New Roman"/>
                <a:cs typeface="Times New Roman"/>
              </a:rPr>
              <a:t>Základní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pojmy: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latin typeface="Times New Roman"/>
                <a:cs typeface="Times New Roman"/>
              </a:rPr>
              <a:t>Etapa – </a:t>
            </a:r>
            <a:r>
              <a:rPr sz="2000" spc="-10" dirty="0">
                <a:latin typeface="Times New Roman"/>
                <a:cs typeface="Times New Roman"/>
              </a:rPr>
              <a:t>ucelená </a:t>
            </a:r>
            <a:r>
              <a:rPr sz="2000" spc="-5" dirty="0">
                <a:latin typeface="Times New Roman"/>
                <a:cs typeface="Times New Roman"/>
              </a:rPr>
              <a:t>část </a:t>
            </a:r>
            <a:r>
              <a:rPr sz="2000" spc="-10" dirty="0">
                <a:latin typeface="Times New Roman"/>
                <a:cs typeface="Times New Roman"/>
              </a:rPr>
              <a:t>řízeného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systému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imes New Roman"/>
                <a:cs typeface="Times New Roman"/>
              </a:rPr>
              <a:t>Časové </a:t>
            </a:r>
            <a:r>
              <a:rPr sz="2000" spc="-15" dirty="0">
                <a:latin typeface="Times New Roman"/>
                <a:cs typeface="Times New Roman"/>
              </a:rPr>
              <a:t>úseky </a:t>
            </a:r>
            <a:r>
              <a:rPr sz="2000" spc="-10" dirty="0">
                <a:latin typeface="Times New Roman"/>
                <a:cs typeface="Times New Roman"/>
              </a:rPr>
              <a:t>(roky, měsíce, </a:t>
            </a:r>
            <a:r>
              <a:rPr sz="2000" spc="-15" dirty="0">
                <a:latin typeface="Times New Roman"/>
                <a:cs typeface="Times New Roman"/>
              </a:rPr>
              <a:t>dny, hodiny,</a:t>
            </a:r>
            <a:r>
              <a:rPr sz="2000" spc="2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…)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imes New Roman"/>
                <a:cs typeface="Times New Roman"/>
              </a:rPr>
              <a:t>Věcné </a:t>
            </a:r>
            <a:r>
              <a:rPr sz="2000" spc="-15" dirty="0">
                <a:latin typeface="Times New Roman"/>
                <a:cs typeface="Times New Roman"/>
              </a:rPr>
              <a:t>formy </a:t>
            </a:r>
            <a:r>
              <a:rPr sz="2000" spc="-5" dirty="0">
                <a:latin typeface="Times New Roman"/>
                <a:cs typeface="Times New Roman"/>
              </a:rPr>
              <a:t>etapy </a:t>
            </a:r>
            <a:r>
              <a:rPr sz="2000" spc="-10" dirty="0">
                <a:latin typeface="Times New Roman"/>
                <a:cs typeface="Times New Roman"/>
              </a:rPr>
              <a:t>(reaktory, lokality, </a:t>
            </a:r>
            <a:r>
              <a:rPr sz="2000" spc="-5" dirty="0">
                <a:latin typeface="Times New Roman"/>
                <a:cs typeface="Times New Roman"/>
              </a:rPr>
              <a:t>potrubní </a:t>
            </a:r>
            <a:r>
              <a:rPr sz="2000" spc="-20" dirty="0">
                <a:latin typeface="Times New Roman"/>
                <a:cs typeface="Times New Roman"/>
              </a:rPr>
              <a:t>úseky,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…)</a:t>
            </a: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  <a:tabLst>
                <a:tab pos="3582670" algn="l"/>
              </a:tabLst>
            </a:pPr>
            <a:r>
              <a:rPr sz="2000" dirty="0">
                <a:latin typeface="Times New Roman"/>
                <a:cs typeface="Times New Roman"/>
              </a:rPr>
              <a:t>Počet </a:t>
            </a:r>
            <a:r>
              <a:rPr sz="2000" spc="-5" dirty="0">
                <a:latin typeface="Times New Roman"/>
                <a:cs typeface="Times New Roman"/>
              </a:rPr>
              <a:t>etap i = </a:t>
            </a:r>
            <a:r>
              <a:rPr sz="2000" dirty="0">
                <a:latin typeface="Times New Roman"/>
                <a:cs typeface="Times New Roman"/>
              </a:rPr>
              <a:t>1, 2,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	</a:t>
            </a:r>
            <a:r>
              <a:rPr sz="2000" spc="-10" dirty="0">
                <a:latin typeface="Times New Roman"/>
                <a:cs typeface="Times New Roman"/>
              </a:rPr>
              <a:t>(n-konečně diskrétní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dyn.prog.)</a:t>
            </a:r>
            <a:endParaRPr sz="20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48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Stav </a:t>
            </a:r>
            <a:r>
              <a:rPr sz="2000" spc="-20" dirty="0">
                <a:latin typeface="Times New Roman"/>
                <a:cs typeface="Times New Roman"/>
              </a:rPr>
              <a:t>systému </a:t>
            </a:r>
            <a:r>
              <a:rPr sz="2000" spc="-5" dirty="0">
                <a:latin typeface="Times New Roman"/>
                <a:cs typeface="Times New Roman"/>
              </a:rPr>
              <a:t>– </a:t>
            </a:r>
            <a:r>
              <a:rPr sz="2000" spc="-10" dirty="0">
                <a:latin typeface="Times New Roman"/>
                <a:cs typeface="Times New Roman"/>
              </a:rPr>
              <a:t>diskrétní </a:t>
            </a:r>
            <a:r>
              <a:rPr sz="2000" spc="-15" dirty="0">
                <a:latin typeface="Times New Roman"/>
                <a:cs typeface="Times New Roman"/>
              </a:rPr>
              <a:t>množina stavových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veličin</a:t>
            </a:r>
            <a:endParaRPr sz="2000">
              <a:latin typeface="Times New Roman"/>
              <a:cs typeface="Times New Roman"/>
            </a:endParaRPr>
          </a:p>
          <a:p>
            <a:pPr marL="999490">
              <a:lnSpc>
                <a:spcPct val="100000"/>
              </a:lnSpc>
              <a:spcBef>
                <a:spcPts val="815"/>
              </a:spcBef>
            </a:pPr>
            <a:r>
              <a:rPr sz="2800" i="1" spc="-10" dirty="0">
                <a:latin typeface="Times New Roman"/>
                <a:cs typeface="Times New Roman"/>
              </a:rPr>
              <a:t>x</a:t>
            </a:r>
            <a:r>
              <a:rPr sz="2475" i="1" spc="-15" baseline="-23569" dirty="0">
                <a:latin typeface="Times New Roman"/>
                <a:cs typeface="Times New Roman"/>
              </a:rPr>
              <a:t>i</a:t>
            </a:r>
            <a:r>
              <a:rPr sz="2475" i="1" spc="217" baseline="-23569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Symbol"/>
                <a:cs typeface="Symbol"/>
              </a:rPr>
              <a:t>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Times New Roman"/>
                <a:cs typeface="Times New Roman"/>
              </a:rPr>
              <a:t>(</a:t>
            </a:r>
            <a:r>
              <a:rPr sz="2800" i="1" spc="65" dirty="0">
                <a:latin typeface="Times New Roman"/>
                <a:cs typeface="Times New Roman"/>
              </a:rPr>
              <a:t>x</a:t>
            </a:r>
            <a:r>
              <a:rPr sz="2475" i="1" spc="97" baseline="-23569" dirty="0">
                <a:latin typeface="Times New Roman"/>
                <a:cs typeface="Times New Roman"/>
              </a:rPr>
              <a:t>i</a:t>
            </a:r>
            <a:r>
              <a:rPr sz="2475" spc="97" baseline="-23569" dirty="0">
                <a:latin typeface="Times New Roman"/>
                <a:cs typeface="Times New Roman"/>
              </a:rPr>
              <a:t>1</a:t>
            </a:r>
            <a:r>
              <a:rPr sz="2800" spc="65" dirty="0">
                <a:latin typeface="Times New Roman"/>
                <a:cs typeface="Times New Roman"/>
              </a:rPr>
              <a:t>,</a:t>
            </a:r>
            <a:r>
              <a:rPr sz="2800" spc="-25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x</a:t>
            </a:r>
            <a:r>
              <a:rPr sz="2475" i="1" spc="-7" baseline="-23569" dirty="0">
                <a:latin typeface="Times New Roman"/>
                <a:cs typeface="Times New Roman"/>
              </a:rPr>
              <a:t>i</a:t>
            </a:r>
            <a:r>
              <a:rPr sz="2475" i="1" spc="-397" baseline="-23569" dirty="0">
                <a:latin typeface="Times New Roman"/>
                <a:cs typeface="Times New Roman"/>
              </a:rPr>
              <a:t> </a:t>
            </a:r>
            <a:r>
              <a:rPr sz="2475" spc="44" baseline="-23569" dirty="0">
                <a:latin typeface="Times New Roman"/>
                <a:cs typeface="Times New Roman"/>
              </a:rPr>
              <a:t>2</a:t>
            </a:r>
            <a:r>
              <a:rPr sz="2475" spc="-270" baseline="-2356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,...</a:t>
            </a:r>
            <a:r>
              <a:rPr sz="2800" i="1" spc="5" dirty="0">
                <a:latin typeface="Times New Roman"/>
                <a:cs typeface="Times New Roman"/>
              </a:rPr>
              <a:t>x</a:t>
            </a:r>
            <a:r>
              <a:rPr sz="2475" i="1" spc="7" baseline="-23569" dirty="0">
                <a:latin typeface="Times New Roman"/>
                <a:cs typeface="Times New Roman"/>
              </a:rPr>
              <a:t>ik </a:t>
            </a:r>
            <a:r>
              <a:rPr sz="2800" spc="4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50477" y="3981710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39750" y="0"/>
                </a:lnTo>
              </a:path>
            </a:pathLst>
          </a:custGeom>
          <a:ln w="135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1838" y="4368013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0" y="0"/>
                </a:moveTo>
                <a:lnTo>
                  <a:pt x="138791" y="0"/>
                </a:lnTo>
              </a:path>
            </a:pathLst>
          </a:custGeom>
          <a:ln w="135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27310" y="3867022"/>
            <a:ext cx="4055745" cy="7753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945"/>
              </a:lnSpc>
              <a:spcBef>
                <a:spcPts val="110"/>
              </a:spcBef>
              <a:tabLst>
                <a:tab pos="701675" algn="l"/>
              </a:tabLst>
            </a:pPr>
            <a:r>
              <a:rPr sz="3750" i="1" spc="7" baseline="3333" dirty="0">
                <a:latin typeface="Times New Roman"/>
                <a:cs typeface="Times New Roman"/>
              </a:rPr>
              <a:t>x</a:t>
            </a:r>
            <a:r>
              <a:rPr sz="2175" i="1" spc="7" baseline="-17241" dirty="0">
                <a:latin typeface="Times New Roman"/>
                <a:cs typeface="Times New Roman"/>
              </a:rPr>
              <a:t>i</a:t>
            </a:r>
            <a:r>
              <a:rPr sz="2175" spc="7" baseline="-17241" dirty="0">
                <a:latin typeface="Symbol"/>
                <a:cs typeface="Symbol"/>
              </a:rPr>
              <a:t></a:t>
            </a:r>
            <a:r>
              <a:rPr sz="2175" spc="7" baseline="-17241" dirty="0">
                <a:latin typeface="Times New Roman"/>
                <a:cs typeface="Times New Roman"/>
              </a:rPr>
              <a:t>1	</a:t>
            </a:r>
            <a:r>
              <a:rPr sz="2000" spc="5" dirty="0">
                <a:latin typeface="Times New Roman"/>
                <a:cs typeface="Times New Roman"/>
              </a:rPr>
              <a:t>je </a:t>
            </a:r>
            <a:r>
              <a:rPr sz="2000" spc="-10" dirty="0">
                <a:latin typeface="Times New Roman"/>
                <a:cs typeface="Times New Roman"/>
              </a:rPr>
              <a:t>konečný </a:t>
            </a:r>
            <a:r>
              <a:rPr sz="2000" spc="-5" dirty="0">
                <a:latin typeface="Times New Roman"/>
                <a:cs typeface="Times New Roman"/>
              </a:rPr>
              <a:t>stav předchozí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etapy</a:t>
            </a:r>
            <a:endParaRPr sz="2000">
              <a:latin typeface="Times New Roman"/>
              <a:cs typeface="Times New Roman"/>
            </a:endParaRPr>
          </a:p>
          <a:p>
            <a:pPr marL="83185">
              <a:lnSpc>
                <a:spcPts val="2945"/>
              </a:lnSpc>
              <a:tabLst>
                <a:tab pos="637540" algn="l"/>
              </a:tabLst>
            </a:pPr>
            <a:r>
              <a:rPr sz="2500" i="1" spc="-20" dirty="0">
                <a:latin typeface="Times New Roman"/>
                <a:cs typeface="Times New Roman"/>
              </a:rPr>
              <a:t>x</a:t>
            </a:r>
            <a:r>
              <a:rPr sz="2175" i="1" spc="-30" baseline="-22988" dirty="0">
                <a:latin typeface="Times New Roman"/>
                <a:cs typeface="Times New Roman"/>
              </a:rPr>
              <a:t>i	</a:t>
            </a:r>
            <a:r>
              <a:rPr sz="2000" spc="5" dirty="0">
                <a:latin typeface="Times New Roman"/>
                <a:cs typeface="Times New Roman"/>
              </a:rPr>
              <a:t>je </a:t>
            </a:r>
            <a:r>
              <a:rPr sz="2000" spc="-5" dirty="0">
                <a:latin typeface="Times New Roman"/>
                <a:cs typeface="Times New Roman"/>
              </a:rPr>
              <a:t>počáteční </a:t>
            </a:r>
            <a:r>
              <a:rPr sz="2000" spc="-10" dirty="0">
                <a:latin typeface="Times New Roman"/>
                <a:cs typeface="Times New Roman"/>
              </a:rPr>
              <a:t>stav </a:t>
            </a:r>
            <a:r>
              <a:rPr sz="2000" spc="-5" dirty="0">
                <a:latin typeface="Times New Roman"/>
                <a:cs typeface="Times New Roman"/>
              </a:rPr>
              <a:t>navazující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320" y="4664405"/>
            <a:ext cx="3293110" cy="705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9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Strategie – </a:t>
            </a:r>
            <a:r>
              <a:rPr sz="2000" spc="-15" dirty="0">
                <a:latin typeface="Times New Roman"/>
                <a:cs typeface="Times New Roman"/>
              </a:rPr>
              <a:t>množina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strategií</a:t>
            </a:r>
            <a:endParaRPr sz="2000">
              <a:latin typeface="Times New Roman"/>
              <a:cs typeface="Times New Roman"/>
            </a:endParaRPr>
          </a:p>
          <a:p>
            <a:pPr marL="863600">
              <a:lnSpc>
                <a:spcPct val="100000"/>
              </a:lnSpc>
              <a:spcBef>
                <a:spcPts val="80"/>
              </a:spcBef>
            </a:pPr>
            <a:r>
              <a:rPr sz="3600" i="1" spc="-150" baseline="3472" dirty="0">
                <a:latin typeface="Symbol"/>
                <a:cs typeface="Symbol"/>
              </a:rPr>
              <a:t></a:t>
            </a:r>
            <a:r>
              <a:rPr sz="3600" i="1" spc="-150" baseline="3472" dirty="0">
                <a:latin typeface="Times New Roman"/>
                <a:cs typeface="Times New Roman"/>
              </a:rPr>
              <a:t> </a:t>
            </a:r>
            <a:r>
              <a:rPr sz="1950" i="1" spc="15" baseline="-17094" dirty="0">
                <a:latin typeface="Times New Roman"/>
                <a:cs typeface="Times New Roman"/>
              </a:rPr>
              <a:t>ij </a:t>
            </a:r>
            <a:r>
              <a:rPr sz="2000" spc="-5" dirty="0">
                <a:latin typeface="Times New Roman"/>
                <a:cs typeface="Times New Roman"/>
              </a:rPr>
              <a:t>- způsob převodu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41377" y="5088738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617" y="0"/>
                </a:lnTo>
              </a:path>
            </a:pathLst>
          </a:custGeom>
          <a:ln w="129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17803" y="5088738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622" y="0"/>
                </a:lnTo>
              </a:path>
            </a:pathLst>
          </a:custGeom>
          <a:ln w="129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17887" y="5033181"/>
            <a:ext cx="1094105" cy="4089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50" i="1" spc="15" baseline="13333" dirty="0">
                <a:latin typeface="Times New Roman"/>
                <a:cs typeface="Times New Roman"/>
              </a:rPr>
              <a:t>x</a:t>
            </a:r>
            <a:r>
              <a:rPr sz="1450" i="1" spc="10" dirty="0">
                <a:latin typeface="Times New Roman"/>
                <a:cs typeface="Times New Roman"/>
              </a:rPr>
              <a:t>i</a:t>
            </a:r>
            <a:r>
              <a:rPr sz="1450" spc="10" dirty="0">
                <a:latin typeface="Symbol"/>
                <a:cs typeface="Symbol"/>
              </a:rPr>
              <a:t></a:t>
            </a:r>
            <a:r>
              <a:rPr sz="1450" spc="10" dirty="0">
                <a:latin typeface="Times New Roman"/>
                <a:cs typeface="Times New Roman"/>
              </a:rPr>
              <a:t>1 </a:t>
            </a:r>
            <a:r>
              <a:rPr sz="3750" spc="142" baseline="13333" dirty="0">
                <a:latin typeface="Symbol"/>
                <a:cs typeface="Symbol"/>
              </a:rPr>
              <a:t></a:t>
            </a:r>
            <a:r>
              <a:rPr sz="3750" spc="-315" baseline="13333" dirty="0">
                <a:latin typeface="Times New Roman"/>
                <a:cs typeface="Times New Roman"/>
              </a:rPr>
              <a:t> </a:t>
            </a:r>
            <a:r>
              <a:rPr sz="3750" i="1" spc="-7" baseline="13333" dirty="0">
                <a:latin typeface="Times New Roman"/>
                <a:cs typeface="Times New Roman"/>
              </a:rPr>
              <a:t>x</a:t>
            </a:r>
            <a:r>
              <a:rPr sz="1450" i="1" spc="-5" dirty="0"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16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897958"/>
            <a:ext cx="568388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233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5" smtClean="0">
                <a:latin typeface="Times New Roman"/>
                <a:cs typeface="Times New Roman"/>
              </a:rPr>
              <a:t>Přínos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efekt, </a:t>
            </a:r>
            <a:r>
              <a:rPr sz="2000" spc="-5" dirty="0">
                <a:latin typeface="Times New Roman"/>
                <a:cs typeface="Times New Roman"/>
              </a:rPr>
              <a:t>v i-té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etapě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051" y="1371345"/>
            <a:ext cx="10433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Times New Roman"/>
                <a:cs typeface="Times New Roman"/>
              </a:rPr>
              <a:t>závislý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1532" y="2835020"/>
            <a:ext cx="140716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5" dirty="0">
                <a:latin typeface="Times New Roman"/>
                <a:cs typeface="Times New Roman"/>
              </a:rPr>
              <a:t>ADITIVITA!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8564" y="1255148"/>
            <a:ext cx="213995" cy="42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50" i="1" spc="25" dirty="0">
                <a:latin typeface="Times New Roman"/>
                <a:cs typeface="Times New Roman"/>
              </a:rPr>
              <a:t>z</a:t>
            </a:r>
            <a:r>
              <a:rPr sz="2325" i="1" spc="-22" baseline="-23297" dirty="0">
                <a:latin typeface="Times New Roman"/>
                <a:cs typeface="Times New Roman"/>
              </a:rPr>
              <a:t>i</a:t>
            </a:r>
            <a:endParaRPr sz="2325" baseline="-2329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7375" y="1450080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39895" y="0"/>
                </a:lnTo>
              </a:path>
            </a:pathLst>
          </a:custGeom>
          <a:ln w="12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95289" y="1450080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>
                <a:moveTo>
                  <a:pt x="0" y="0"/>
                </a:moveTo>
                <a:lnTo>
                  <a:pt x="139895" y="0"/>
                </a:lnTo>
              </a:path>
            </a:pathLst>
          </a:custGeom>
          <a:ln w="12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3764" y="1376931"/>
            <a:ext cx="2756535" cy="431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750" i="1" spc="30" baseline="14444" dirty="0">
                <a:latin typeface="Times New Roman"/>
                <a:cs typeface="Times New Roman"/>
              </a:rPr>
              <a:t>x</a:t>
            </a:r>
            <a:r>
              <a:rPr sz="1450" i="1" spc="20" dirty="0">
                <a:latin typeface="Times New Roman"/>
                <a:cs typeface="Times New Roman"/>
              </a:rPr>
              <a:t>i</a:t>
            </a:r>
            <a:r>
              <a:rPr sz="1450" spc="20" dirty="0">
                <a:latin typeface="Symbol"/>
                <a:cs typeface="Symbol"/>
              </a:rPr>
              <a:t></a:t>
            </a:r>
            <a:r>
              <a:rPr sz="1450" spc="20" dirty="0">
                <a:latin typeface="Times New Roman"/>
                <a:cs typeface="Times New Roman"/>
              </a:rPr>
              <a:t>1</a:t>
            </a:r>
            <a:r>
              <a:rPr sz="3750" spc="30" baseline="14444" dirty="0">
                <a:latin typeface="Times New Roman"/>
                <a:cs typeface="Times New Roman"/>
              </a:rPr>
              <a:t>,</a:t>
            </a:r>
            <a:r>
              <a:rPr sz="3975" i="1" spc="30" baseline="13626" dirty="0">
                <a:latin typeface="Symbol"/>
                <a:cs typeface="Symbol"/>
              </a:rPr>
              <a:t></a:t>
            </a:r>
            <a:r>
              <a:rPr sz="3975" i="1" spc="-660" baseline="13626" dirty="0">
                <a:latin typeface="Times New Roman"/>
                <a:cs typeface="Times New Roman"/>
              </a:rPr>
              <a:t> </a:t>
            </a:r>
            <a:r>
              <a:rPr sz="1450" i="1" spc="15" dirty="0">
                <a:latin typeface="Times New Roman"/>
                <a:cs typeface="Times New Roman"/>
              </a:rPr>
              <a:t>ij</a:t>
            </a:r>
            <a:r>
              <a:rPr sz="1450" i="1" spc="80" dirty="0">
                <a:latin typeface="Times New Roman"/>
                <a:cs typeface="Times New Roman"/>
              </a:rPr>
              <a:t> </a:t>
            </a:r>
            <a:r>
              <a:rPr sz="3750" spc="172" baseline="14444" dirty="0">
                <a:latin typeface="Symbol"/>
                <a:cs typeface="Symbol"/>
              </a:rPr>
              <a:t></a:t>
            </a:r>
            <a:r>
              <a:rPr sz="3750" spc="-112" baseline="14444" dirty="0">
                <a:latin typeface="Times New Roman"/>
                <a:cs typeface="Times New Roman"/>
              </a:rPr>
              <a:t> </a:t>
            </a:r>
            <a:r>
              <a:rPr sz="3750" i="1" spc="37" baseline="14444" dirty="0">
                <a:latin typeface="Times New Roman"/>
                <a:cs typeface="Times New Roman"/>
              </a:rPr>
              <a:t>z</a:t>
            </a:r>
            <a:r>
              <a:rPr sz="1450" i="1" spc="25" dirty="0">
                <a:latin typeface="Times New Roman"/>
                <a:cs typeface="Times New Roman"/>
              </a:rPr>
              <a:t>i</a:t>
            </a:r>
            <a:r>
              <a:rPr sz="1450" i="1" spc="-50" dirty="0">
                <a:latin typeface="Times New Roman"/>
                <a:cs typeface="Times New Roman"/>
              </a:rPr>
              <a:t> </a:t>
            </a:r>
            <a:r>
              <a:rPr sz="3750" spc="67" baseline="14444" dirty="0">
                <a:latin typeface="Times New Roman"/>
                <a:cs typeface="Times New Roman"/>
              </a:rPr>
              <a:t>(</a:t>
            </a:r>
            <a:r>
              <a:rPr sz="3750" i="1" spc="67" baseline="14444" dirty="0">
                <a:latin typeface="Times New Roman"/>
                <a:cs typeface="Times New Roman"/>
              </a:rPr>
              <a:t>x</a:t>
            </a:r>
            <a:r>
              <a:rPr sz="1450" i="1" spc="45" dirty="0">
                <a:latin typeface="Times New Roman"/>
                <a:cs typeface="Times New Roman"/>
              </a:rPr>
              <a:t>i</a:t>
            </a:r>
            <a:r>
              <a:rPr sz="1450" spc="45" dirty="0">
                <a:latin typeface="Symbol"/>
                <a:cs typeface="Symbol"/>
              </a:rPr>
              <a:t></a:t>
            </a:r>
            <a:r>
              <a:rPr sz="1450" spc="45" dirty="0">
                <a:latin typeface="Times New Roman"/>
                <a:cs typeface="Times New Roman"/>
              </a:rPr>
              <a:t>1</a:t>
            </a:r>
            <a:r>
              <a:rPr sz="3750" spc="67" baseline="14444" dirty="0">
                <a:latin typeface="Times New Roman"/>
                <a:cs typeface="Times New Roman"/>
              </a:rPr>
              <a:t>,</a:t>
            </a:r>
            <a:r>
              <a:rPr sz="3975" i="1" spc="67" baseline="13626" dirty="0">
                <a:latin typeface="Symbol"/>
                <a:cs typeface="Symbol"/>
              </a:rPr>
              <a:t></a:t>
            </a:r>
            <a:r>
              <a:rPr sz="3975" i="1" spc="-660" baseline="13626" dirty="0">
                <a:latin typeface="Times New Roman"/>
                <a:cs typeface="Times New Roman"/>
              </a:rPr>
              <a:t> </a:t>
            </a:r>
            <a:r>
              <a:rPr sz="1450" i="1" spc="15" dirty="0">
                <a:latin typeface="Times New Roman"/>
                <a:cs typeface="Times New Roman"/>
              </a:rPr>
              <a:t>ij</a:t>
            </a:r>
            <a:r>
              <a:rPr sz="1450" i="1" spc="-35" dirty="0">
                <a:latin typeface="Times New Roman"/>
                <a:cs typeface="Times New Roman"/>
              </a:rPr>
              <a:t> </a:t>
            </a:r>
            <a:r>
              <a:rPr sz="3750" spc="52" baseline="14444" dirty="0">
                <a:latin typeface="Times New Roman"/>
                <a:cs typeface="Times New Roman"/>
              </a:rPr>
              <a:t>)</a:t>
            </a:r>
            <a:endParaRPr sz="3750" baseline="14444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00057" y="2859326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0" y="0"/>
                </a:moveTo>
                <a:lnTo>
                  <a:pt x="138976" y="0"/>
                </a:lnTo>
              </a:path>
            </a:pathLst>
          </a:custGeom>
          <a:ln w="132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3320" y="1930168"/>
            <a:ext cx="1945639" cy="852805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1455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Celkový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přínos</a:t>
            </a:r>
            <a:endParaRPr sz="2000">
              <a:latin typeface="Times New Roman"/>
              <a:cs typeface="Times New Roman"/>
            </a:endParaRPr>
          </a:p>
          <a:p>
            <a:pPr marR="345440" algn="r">
              <a:lnSpc>
                <a:spcPct val="100000"/>
              </a:lnSpc>
              <a:spcBef>
                <a:spcPts val="1015"/>
              </a:spcBef>
            </a:pPr>
            <a:r>
              <a:rPr sz="1450" i="1" spc="15" dirty="0">
                <a:latin typeface="Times New Roman"/>
                <a:cs typeface="Times New Roman"/>
              </a:rPr>
              <a:t>n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3320" y="3162303"/>
            <a:ext cx="4579620" cy="7340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424305">
              <a:lnSpc>
                <a:spcPct val="100000"/>
              </a:lnSpc>
              <a:spcBef>
                <a:spcPts val="115"/>
              </a:spcBef>
            </a:pPr>
            <a:r>
              <a:rPr sz="1450" i="1" spc="20" dirty="0">
                <a:latin typeface="Times New Roman"/>
                <a:cs typeface="Times New Roman"/>
              </a:rPr>
              <a:t>i</a:t>
            </a:r>
            <a:r>
              <a:rPr sz="1450" spc="20" dirty="0">
                <a:latin typeface="Symbol"/>
                <a:cs typeface="Symbol"/>
              </a:rPr>
              <a:t></a:t>
            </a:r>
            <a:r>
              <a:rPr sz="1450" spc="20" dirty="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1420"/>
              </a:spcBef>
              <a:buChar char="•"/>
              <a:tabLst>
                <a:tab pos="375285" algn="l"/>
                <a:tab pos="375920" algn="l"/>
              </a:tabLst>
            </a:pPr>
            <a:r>
              <a:rPr sz="2000" dirty="0">
                <a:latin typeface="Times New Roman"/>
                <a:cs typeface="Times New Roman"/>
              </a:rPr>
              <a:t>Teoretické </a:t>
            </a:r>
            <a:r>
              <a:rPr sz="2000" spc="-10" dirty="0">
                <a:latin typeface="Times New Roman"/>
                <a:cs typeface="Times New Roman"/>
              </a:rPr>
              <a:t>účinnosti </a:t>
            </a:r>
            <a:r>
              <a:rPr sz="2000" spc="-5" dirty="0">
                <a:latin typeface="Times New Roman"/>
                <a:cs typeface="Times New Roman"/>
              </a:rPr>
              <a:t>–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MULTIPLICITA!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69950" y="2565045"/>
            <a:ext cx="2241550" cy="600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00" i="1" spc="15" dirty="0">
                <a:latin typeface="Times New Roman"/>
                <a:cs typeface="Times New Roman"/>
              </a:rPr>
              <a:t>z</a:t>
            </a:r>
            <a:r>
              <a:rPr sz="2500" i="1" spc="10" dirty="0">
                <a:latin typeface="Times New Roman"/>
                <a:cs typeface="Times New Roman"/>
              </a:rPr>
              <a:t> </a:t>
            </a:r>
            <a:r>
              <a:rPr sz="2500" spc="25" dirty="0">
                <a:latin typeface="Symbol"/>
                <a:cs typeface="Symbol"/>
              </a:rPr>
              <a:t>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5625" spc="82" baseline="-8888" dirty="0">
                <a:latin typeface="Symbol"/>
                <a:cs typeface="Symbol"/>
              </a:rPr>
              <a:t></a:t>
            </a:r>
            <a:r>
              <a:rPr sz="5625" spc="-802" baseline="-8888" dirty="0">
                <a:latin typeface="Times New Roman"/>
                <a:cs typeface="Times New Roman"/>
              </a:rPr>
              <a:t> </a:t>
            </a:r>
            <a:r>
              <a:rPr sz="2500" i="1" spc="25" dirty="0">
                <a:latin typeface="Times New Roman"/>
                <a:cs typeface="Times New Roman"/>
              </a:rPr>
              <a:t>z</a:t>
            </a:r>
            <a:r>
              <a:rPr sz="2175" i="1" spc="37" baseline="-24904" dirty="0">
                <a:latin typeface="Times New Roman"/>
                <a:cs typeface="Times New Roman"/>
              </a:rPr>
              <a:t>i</a:t>
            </a:r>
            <a:r>
              <a:rPr sz="2175" i="1" spc="-67" baseline="-24904" dirty="0">
                <a:latin typeface="Times New Roman"/>
                <a:cs typeface="Times New Roman"/>
              </a:rPr>
              <a:t> </a:t>
            </a:r>
            <a:r>
              <a:rPr sz="2500" spc="35" dirty="0">
                <a:latin typeface="Times New Roman"/>
                <a:cs typeface="Times New Roman"/>
              </a:rPr>
              <a:t>(</a:t>
            </a:r>
            <a:r>
              <a:rPr sz="2500" i="1" spc="35" dirty="0">
                <a:latin typeface="Times New Roman"/>
                <a:cs typeface="Times New Roman"/>
              </a:rPr>
              <a:t>x</a:t>
            </a:r>
            <a:r>
              <a:rPr sz="2175" i="1" spc="52" baseline="-24904" dirty="0">
                <a:latin typeface="Times New Roman"/>
                <a:cs typeface="Times New Roman"/>
              </a:rPr>
              <a:t>i</a:t>
            </a:r>
            <a:r>
              <a:rPr sz="2175" spc="52" baseline="-24904" dirty="0">
                <a:latin typeface="Symbol"/>
                <a:cs typeface="Symbol"/>
              </a:rPr>
              <a:t></a:t>
            </a:r>
            <a:r>
              <a:rPr sz="2175" spc="52" baseline="-24904" dirty="0">
                <a:latin typeface="Times New Roman"/>
                <a:cs typeface="Times New Roman"/>
              </a:rPr>
              <a:t>1</a:t>
            </a:r>
            <a:r>
              <a:rPr sz="2500" spc="35" dirty="0">
                <a:latin typeface="Times New Roman"/>
                <a:cs typeface="Times New Roman"/>
              </a:rPr>
              <a:t>,</a:t>
            </a:r>
            <a:r>
              <a:rPr sz="2650" i="1" spc="35" dirty="0">
                <a:latin typeface="Symbol"/>
                <a:cs typeface="Symbol"/>
              </a:rPr>
              <a:t></a:t>
            </a:r>
            <a:r>
              <a:rPr sz="2650" i="1" spc="-390" dirty="0">
                <a:latin typeface="Times New Roman"/>
                <a:cs typeface="Times New Roman"/>
              </a:rPr>
              <a:t> </a:t>
            </a:r>
            <a:r>
              <a:rPr sz="2175" i="1" spc="15" baseline="-24904" dirty="0">
                <a:latin typeface="Times New Roman"/>
                <a:cs typeface="Times New Roman"/>
              </a:rPr>
              <a:t>ij</a:t>
            </a:r>
            <a:r>
              <a:rPr sz="2175" i="1" spc="-37" baseline="-24904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63776" y="4327525"/>
            <a:ext cx="215900" cy="7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79676" y="4221162"/>
            <a:ext cx="144780" cy="287655"/>
          </a:xfrm>
          <a:custGeom>
            <a:avLst/>
            <a:gdLst/>
            <a:ahLst/>
            <a:cxnLst/>
            <a:rect l="l" t="t" r="r" b="b"/>
            <a:pathLst>
              <a:path w="144780" h="287654">
                <a:moveTo>
                  <a:pt x="0" y="287337"/>
                </a:moveTo>
                <a:lnTo>
                  <a:pt x="144462" y="287337"/>
                </a:lnTo>
                <a:lnTo>
                  <a:pt x="144462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4075" y="4327525"/>
            <a:ext cx="21590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39975" y="4221162"/>
            <a:ext cx="144780" cy="287655"/>
          </a:xfrm>
          <a:custGeom>
            <a:avLst/>
            <a:gdLst/>
            <a:ahLst/>
            <a:cxnLst/>
            <a:rect l="l" t="t" r="r" b="b"/>
            <a:pathLst>
              <a:path w="144780" h="287654">
                <a:moveTo>
                  <a:pt x="0" y="287337"/>
                </a:moveTo>
                <a:lnTo>
                  <a:pt x="144462" y="287337"/>
                </a:lnTo>
                <a:lnTo>
                  <a:pt x="144462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84373" y="4327525"/>
            <a:ext cx="21590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00401" y="4221162"/>
            <a:ext cx="144780" cy="287655"/>
          </a:xfrm>
          <a:custGeom>
            <a:avLst/>
            <a:gdLst/>
            <a:ahLst/>
            <a:cxnLst/>
            <a:rect l="l" t="t" r="r" b="b"/>
            <a:pathLst>
              <a:path w="144780" h="287654">
                <a:moveTo>
                  <a:pt x="0" y="287337"/>
                </a:moveTo>
                <a:lnTo>
                  <a:pt x="144462" y="287337"/>
                </a:lnTo>
                <a:lnTo>
                  <a:pt x="144462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87676" y="4463033"/>
            <a:ext cx="92392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1790" algn="l"/>
                <a:tab pos="712470" algn="l"/>
              </a:tabLst>
            </a:pP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25" spc="-7" baseline="-20576" dirty="0">
                <a:latin typeface="Times New Roman"/>
                <a:cs typeface="Times New Roman"/>
              </a:rPr>
              <a:t>1	</a:t>
            </a:r>
            <a:r>
              <a:rPr sz="2000" dirty="0">
                <a:latin typeface="Times New Roman"/>
                <a:cs typeface="Times New Roman"/>
              </a:rPr>
              <a:t>z</a:t>
            </a:r>
            <a:r>
              <a:rPr sz="2025" spc="-7" baseline="-20576" dirty="0">
                <a:latin typeface="Times New Roman"/>
                <a:cs typeface="Times New Roman"/>
              </a:rPr>
              <a:t>2</a:t>
            </a:r>
            <a:r>
              <a:rPr sz="2025" baseline="-20576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Times New Roman"/>
                <a:cs typeface="Times New Roman"/>
              </a:rPr>
              <a:t>z</a:t>
            </a:r>
            <a:r>
              <a:rPr sz="2025" spc="-7" baseline="-20576" dirty="0">
                <a:latin typeface="Times New Roman"/>
                <a:cs typeface="Times New Roman"/>
              </a:rPr>
              <a:t>3</a:t>
            </a:r>
            <a:endParaRPr sz="2025" baseline="-20576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14525" y="3910025"/>
            <a:ext cx="103759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66445" algn="l"/>
              </a:tabLst>
            </a:pPr>
            <a:r>
              <a:rPr sz="2400" spc="7" baseline="1736" dirty="0">
                <a:latin typeface="Times New Roman"/>
                <a:cs typeface="Times New Roman"/>
              </a:rPr>
              <a:t>0</a:t>
            </a:r>
            <a:r>
              <a:rPr sz="2400" baseline="1736" dirty="0">
                <a:latin typeface="Times New Roman"/>
                <a:cs typeface="Times New Roman"/>
              </a:rPr>
              <a:t>,9 </a:t>
            </a:r>
            <a:r>
              <a:rPr sz="2400" spc="15" baseline="1736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,6	</a:t>
            </a:r>
            <a:r>
              <a:rPr sz="1600" spc="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,8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43148" y="4327525"/>
            <a:ext cx="21590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10094" y="5049617"/>
            <a:ext cx="100330" cy="2063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i="1" spc="10" dirty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65657" y="4290901"/>
            <a:ext cx="100330" cy="2063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i="1" spc="10" dirty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64217" y="3783695"/>
            <a:ext cx="1602105" cy="197929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840"/>
              </a:spcBef>
            </a:pPr>
            <a:r>
              <a:rPr sz="2000" i="1" spc="5" dirty="0">
                <a:latin typeface="Times New Roman"/>
                <a:cs typeface="Times New Roman"/>
              </a:rPr>
              <a:t>z </a:t>
            </a:r>
            <a:r>
              <a:rPr sz="2000" spc="10" dirty="0">
                <a:latin typeface="Symbol"/>
                <a:cs typeface="Symbol"/>
              </a:rPr>
              <a:t>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i="1" spc="-25" dirty="0">
                <a:latin typeface="Times New Roman"/>
                <a:cs typeface="Times New Roman"/>
              </a:rPr>
              <a:t>z</a:t>
            </a:r>
            <a:r>
              <a:rPr sz="1725" spc="-37" baseline="-24154" dirty="0">
                <a:latin typeface="Times New Roman"/>
                <a:cs typeface="Times New Roman"/>
              </a:rPr>
              <a:t>1 </a:t>
            </a:r>
            <a:r>
              <a:rPr sz="2000" spc="5" dirty="0">
                <a:latin typeface="Symbol"/>
                <a:cs typeface="Symbol"/>
              </a:rPr>
              <a:t>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i="1" spc="45" dirty="0">
                <a:latin typeface="Times New Roman"/>
                <a:cs typeface="Times New Roman"/>
              </a:rPr>
              <a:t>z</a:t>
            </a:r>
            <a:r>
              <a:rPr sz="1725" spc="67" baseline="-24154" dirty="0">
                <a:latin typeface="Times New Roman"/>
                <a:cs typeface="Times New Roman"/>
              </a:rPr>
              <a:t>2 </a:t>
            </a:r>
            <a:r>
              <a:rPr sz="2000" spc="5" dirty="0">
                <a:latin typeface="Symbol"/>
                <a:cs typeface="Symbol"/>
              </a:rPr>
              <a:t>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i="1" spc="25" dirty="0">
                <a:latin typeface="Times New Roman"/>
                <a:cs typeface="Times New Roman"/>
              </a:rPr>
              <a:t>z</a:t>
            </a:r>
            <a:r>
              <a:rPr sz="1725" spc="37" baseline="-24154" dirty="0">
                <a:latin typeface="Times New Roman"/>
                <a:cs typeface="Times New Roman"/>
              </a:rPr>
              <a:t>3</a:t>
            </a:r>
            <a:endParaRPr sz="1725" baseline="-24154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1070"/>
              </a:spcBef>
            </a:pPr>
            <a:r>
              <a:rPr sz="2000" i="1" spc="5" dirty="0">
                <a:latin typeface="Times New Roman"/>
                <a:cs typeface="Times New Roman"/>
              </a:rPr>
              <a:t>z </a:t>
            </a:r>
            <a:r>
              <a:rPr sz="2000" spc="10" dirty="0">
                <a:latin typeface="Symbol"/>
                <a:cs typeface="Symbol"/>
              </a:rPr>
              <a:t>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4575" spc="-22" baseline="-9107" dirty="0">
                <a:latin typeface="Symbol"/>
                <a:cs typeface="Symbol"/>
              </a:rPr>
              <a:t></a:t>
            </a:r>
            <a:r>
              <a:rPr sz="4575" spc="-712" baseline="-9107" dirty="0">
                <a:latin typeface="Times New Roman"/>
                <a:cs typeface="Times New Roman"/>
              </a:rPr>
              <a:t> </a:t>
            </a:r>
            <a:r>
              <a:rPr sz="2000" i="1" spc="20" dirty="0">
                <a:latin typeface="Times New Roman"/>
                <a:cs typeface="Times New Roman"/>
              </a:rPr>
              <a:t>z</a:t>
            </a:r>
            <a:r>
              <a:rPr sz="1725" i="1" spc="30" baseline="-24154" dirty="0">
                <a:latin typeface="Times New Roman"/>
                <a:cs typeface="Times New Roman"/>
              </a:rPr>
              <a:t>i</a:t>
            </a:r>
            <a:endParaRPr sz="1725" baseline="-24154">
              <a:latin typeface="Times New Roman"/>
              <a:cs typeface="Times New Roman"/>
            </a:endParaRPr>
          </a:p>
          <a:p>
            <a:pPr marL="454659">
              <a:lnSpc>
                <a:spcPct val="100000"/>
              </a:lnSpc>
              <a:spcBef>
                <a:spcPts val="200"/>
              </a:spcBef>
            </a:pPr>
            <a:r>
              <a:rPr sz="1150" i="1" spc="20" dirty="0">
                <a:latin typeface="Times New Roman"/>
                <a:cs typeface="Times New Roman"/>
              </a:rPr>
              <a:t>i</a:t>
            </a:r>
            <a:r>
              <a:rPr sz="1150" spc="20" dirty="0">
                <a:latin typeface="Symbol"/>
                <a:cs typeface="Symbol"/>
              </a:rPr>
              <a:t></a:t>
            </a:r>
            <a:r>
              <a:rPr sz="1150" spc="20" dirty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000" spc="-10" dirty="0">
                <a:latin typeface="Times New Roman"/>
                <a:cs typeface="Times New Roman"/>
              </a:rPr>
              <a:t>log </a:t>
            </a:r>
            <a:r>
              <a:rPr sz="2000" i="1" spc="5" dirty="0">
                <a:latin typeface="Times New Roman"/>
                <a:cs typeface="Times New Roman"/>
              </a:rPr>
              <a:t>z </a:t>
            </a:r>
            <a:r>
              <a:rPr sz="2000" spc="10" dirty="0">
                <a:latin typeface="Symbol"/>
                <a:cs typeface="Symbol"/>
              </a:rPr>
              <a:t>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4575" spc="75" baseline="-8196" dirty="0">
                <a:latin typeface="Symbol"/>
                <a:cs typeface="Symbol"/>
              </a:rPr>
              <a:t></a:t>
            </a:r>
            <a:r>
              <a:rPr sz="2000" spc="50" dirty="0">
                <a:latin typeface="Times New Roman"/>
                <a:cs typeface="Times New Roman"/>
              </a:rPr>
              <a:t>log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i="1" spc="20" dirty="0">
                <a:latin typeface="Times New Roman"/>
                <a:cs typeface="Times New Roman"/>
              </a:rPr>
              <a:t>z</a:t>
            </a:r>
            <a:r>
              <a:rPr sz="1725" i="1" spc="30" baseline="-24154" dirty="0">
                <a:latin typeface="Times New Roman"/>
                <a:cs typeface="Times New Roman"/>
              </a:rPr>
              <a:t>i</a:t>
            </a:r>
            <a:endParaRPr sz="1725" baseline="-24154">
              <a:latin typeface="Times New Roman"/>
              <a:cs typeface="Times New Roman"/>
            </a:endParaRPr>
          </a:p>
          <a:p>
            <a:pPr marL="200025" algn="ctr">
              <a:lnSpc>
                <a:spcPct val="100000"/>
              </a:lnSpc>
              <a:spcBef>
                <a:spcPts val="175"/>
              </a:spcBef>
            </a:pPr>
            <a:r>
              <a:rPr sz="1150" i="1" spc="20" dirty="0">
                <a:latin typeface="Times New Roman"/>
                <a:cs typeface="Times New Roman"/>
              </a:rPr>
              <a:t>i</a:t>
            </a:r>
            <a:r>
              <a:rPr sz="1150" spc="20" dirty="0">
                <a:latin typeface="Symbol"/>
                <a:cs typeface="Symbol"/>
              </a:rPr>
              <a:t></a:t>
            </a:r>
            <a:r>
              <a:rPr sz="1150" spc="20" dirty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134100" y="5943600"/>
            <a:ext cx="27051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2"/>
          <p:cNvGrpSpPr>
            <a:grpSpLocks/>
          </p:cNvGrpSpPr>
          <p:nvPr/>
        </p:nvGrpSpPr>
        <p:grpSpPr bwMode="auto">
          <a:xfrm>
            <a:off x="0" y="0"/>
            <a:ext cx="7451725" cy="647700"/>
            <a:chOff x="0" y="0"/>
            <a:chExt cx="5760" cy="907"/>
          </a:xfrm>
        </p:grpSpPr>
        <p:pic>
          <p:nvPicPr>
            <p:cNvPr id="35" name="Picture 3" descr="11-minerva-06x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0"/>
              <a:ext cx="1209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0"/>
              <a:ext cx="144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" y="0"/>
              <a:ext cx="836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6" descr="ABC2df57f_kamion"/>
            <p:cNvPicPr preferRelativeResize="0"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0"/>
              <a:ext cx="143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7" descr="sklad_regal5"/>
            <p:cNvPicPr preferRelativeResize="0">
              <a:picLocks noChangeAspect="1" noChangeArrowheads="1"/>
            </p:cNvPicPr>
            <p:nvPr/>
          </p:nvPicPr>
          <p:blipFill>
            <a:blip r:embed="rId8" cstate="print"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8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0"/>
                  <a:invGamma/>
                  <a:alpha val="0"/>
                </a:schemeClr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/>
        </p:spPr>
        <p:txBody>
          <a:bodyPr lIns="180000" tIns="0" rIns="0" bIns="0" anchor="ctr"/>
          <a:lstStyle/>
          <a:p>
            <a:pPr>
              <a:defRPr/>
            </a:pP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0" y="215900"/>
            <a:ext cx="9144000" cy="431800"/>
          </a:xfrm>
          <a:prstGeom prst="rect">
            <a:avLst/>
          </a:prstGeom>
          <a:solidFill>
            <a:srgbClr val="333333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/>
          <a:p>
            <a:r>
              <a:rPr lang="cs-CZ" sz="2800" b="1" smtClean="0">
                <a:solidFill>
                  <a:schemeClr val="bg1"/>
                </a:solidFill>
              </a:rPr>
              <a:t>Dynamické programování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1154</Words>
  <Application>Microsoft Office PowerPoint</Application>
  <PresentationFormat>Předvádění na obrazovce (4:3)</PresentationFormat>
  <Paragraphs>265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jakub.dyntar</cp:lastModifiedBy>
  <cp:revision>1</cp:revision>
  <dcterms:created xsi:type="dcterms:W3CDTF">2019-11-08T09:10:58Z</dcterms:created>
  <dcterms:modified xsi:type="dcterms:W3CDTF">2024-04-17T07:19:14Z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2019-11-08T00:00:00Z</vt:filetime>
  </property>
</Properties>
</file>