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6" r:id="rId15"/>
    <p:sldId id="277" r:id="rId16"/>
    <p:sldId id="278" r:id="rId17"/>
    <p:sldId id="300" r:id="rId18"/>
    <p:sldId id="301" r:id="rId19"/>
    <p:sldId id="302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7" r:id="rId37"/>
    <p:sldId id="298" r:id="rId38"/>
    <p:sldId id="299" r:id="rId3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50" d="100"/>
          <a:sy n="150" d="100"/>
        </p:scale>
        <p:origin x="193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2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ul.cz/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Úvod do </a:t>
            </a:r>
            <a:r>
              <a:rPr lang="cs-CZ" b="1" dirty="0">
                <a:solidFill>
                  <a:srgbClr val="7030A0"/>
                </a:solidFill>
              </a:rPr>
              <a:t>automatizace a robotizace ve strojírenství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556792"/>
            <a:ext cx="80645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dirty="0" smtClean="0"/>
              <a:t>Probíhá nyní</a:t>
            </a:r>
          </a:p>
          <a:p>
            <a:pPr lvl="0"/>
            <a:r>
              <a:rPr lang="cs-CZ" sz="2000" dirty="0" smtClean="0"/>
              <a:t>Pojem „Internet“ vznikl v roce 1987 a k jeho komercionalizaci došlo v 1994</a:t>
            </a:r>
          </a:p>
          <a:p>
            <a:pPr lvl="0"/>
            <a:r>
              <a:rPr lang="cs-CZ" sz="2000" dirty="0"/>
              <a:t>Masové rozšíření internetu a jeho průnik do všech oblastí lidské </a:t>
            </a:r>
            <a:r>
              <a:rPr lang="cs-CZ" sz="2000" dirty="0" smtClean="0"/>
              <a:t>činnosti.</a:t>
            </a:r>
            <a:endParaRPr lang="cs-CZ" sz="2000" dirty="0"/>
          </a:p>
          <a:p>
            <a:pPr lvl="0"/>
            <a:r>
              <a:rPr lang="cs-CZ" sz="2000" dirty="0" smtClean="0"/>
              <a:t>4. průmyslová (r)evoluce by měla zásadním způsobem změnit povahu průmyslu, energetiky, obchodu, logistiky a dalších částí hospodářství i celé společnosti.</a:t>
            </a:r>
          </a:p>
          <a:p>
            <a:pPr lvl="0"/>
            <a:endParaRPr lang="cs-CZ" sz="2000" dirty="0"/>
          </a:p>
        </p:txBody>
      </p:sp>
      <p:pic>
        <p:nvPicPr>
          <p:cNvPr id="8" name="Picture 4" descr="Výsledek obrázku pro průmysl 4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04" y="3639487"/>
            <a:ext cx="3601579" cy="222268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83568" y="5978153"/>
            <a:ext cx="3838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Průmysl 4.0, grafika: https</a:t>
            </a:r>
            <a:r>
              <a:rPr lang="cs-CZ" sz="1400" i="1" dirty="0"/>
              <a:t>://www.operaicontro.it/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43438" y="6001543"/>
            <a:ext cx="437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Kolaborativní robot ABB </a:t>
            </a:r>
            <a:r>
              <a:rPr lang="cs-CZ" sz="1400" i="1" dirty="0" err="1" smtClean="0"/>
              <a:t>YuMi</a:t>
            </a:r>
            <a:r>
              <a:rPr lang="cs-CZ" sz="1400" i="1" dirty="0"/>
              <a:t>, https://</a:t>
            </a:r>
            <a:r>
              <a:rPr lang="cs-CZ" sz="1400" i="1" dirty="0" smtClean="0"/>
              <a:t>new.abb.com/</a:t>
            </a:r>
            <a:endParaRPr lang="cs-CZ" sz="1400" i="1" dirty="0"/>
          </a:p>
        </p:txBody>
      </p:sp>
      <p:sp>
        <p:nvSpPr>
          <p:cNvPr id="14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4</a:t>
            </a:r>
            <a:r>
              <a:rPr lang="cs-CZ" sz="2400" b="1" dirty="0" smtClean="0"/>
              <a:t>. Průmyslová revoluce</a:t>
            </a:r>
            <a:endParaRPr lang="cs-CZ" sz="24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664381"/>
            <a:ext cx="3906270" cy="219779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064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Zvyšování flexibility a adaptivity zařízení a strojů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Snadné nastavení a parametrizace strojů a zařízení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err="1" smtClean="0"/>
              <a:t>Kolaborativní</a:t>
            </a:r>
            <a:r>
              <a:rPr lang="cs-CZ" sz="2000" dirty="0" smtClean="0"/>
              <a:t> robotika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Aditivní technologie (3D tisk)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Pokročilá senzorika, zpracování a interpretace dat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Infrastruktura pro ukládání a zpracování dat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Průmyslový internet věcí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Propojení reálného a virtuálního světa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Masová výroba na zakázku (</a:t>
            </a:r>
            <a:r>
              <a:rPr lang="cs-CZ" sz="2000" dirty="0" err="1" smtClean="0"/>
              <a:t>Mass</a:t>
            </a:r>
            <a:r>
              <a:rPr lang="cs-CZ" sz="2000" dirty="0" smtClean="0"/>
              <a:t> </a:t>
            </a:r>
            <a:r>
              <a:rPr lang="cs-CZ" sz="2000" dirty="0" err="1" smtClean="0"/>
              <a:t>customization</a:t>
            </a:r>
            <a:r>
              <a:rPr lang="cs-CZ" sz="2000" dirty="0" smtClean="0"/>
              <a:t>)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Využití umělé inteligence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Interpretací dat se rozumí zpracování dat za účelem získání požadovaných informací.</a:t>
            </a:r>
            <a:endParaRPr lang="cs-CZ" sz="2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Trendy </a:t>
            </a:r>
            <a:r>
              <a:rPr lang="cs-CZ" sz="2400" b="1" dirty="0"/>
              <a:t>současného vývoje </a:t>
            </a:r>
            <a:r>
              <a:rPr lang="cs-CZ" sz="2400" b="1" dirty="0" smtClean="0"/>
              <a:t>automatizace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647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0645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dirty="0" smtClean="0"/>
              <a:t>Výrobní zařízení a technologie budou získávat na: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flexibilitě,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schopnosti adaptace,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sebe-nastavení a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sebe-optimalizace. 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Adaptivní výrobní systémy dokážou: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lépe reagovat na dynamičnost poptávky na trhu,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měnící se požadavky zákazníků,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umožní minimalizaci nákladů na změnu sortimentu a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budou méně citlivé na rušivé faktory.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Flexibilní a adaptivní výrobní zařízení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652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628800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 smtClean="0"/>
              <a:t>Trend:		</a:t>
            </a:r>
            <a:r>
              <a:rPr lang="cs-CZ" sz="2000" b="1" dirty="0" smtClean="0"/>
              <a:t>masová výroba na zakázku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Podmínky:	</a:t>
            </a:r>
            <a:r>
              <a:rPr lang="cs-CZ" sz="2000" b="1" dirty="0" smtClean="0"/>
              <a:t>průmyslový internet věcí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senzorika</a:t>
            </a:r>
          </a:p>
          <a:p>
            <a:r>
              <a:rPr lang="cs-CZ" sz="2000" b="1" dirty="0"/>
              <a:t>	</a:t>
            </a:r>
            <a:r>
              <a:rPr lang="cs-CZ" sz="2000" b="1" dirty="0" smtClean="0"/>
              <a:t>	nové koncepce robotů</a:t>
            </a:r>
            <a:r>
              <a:rPr lang="cs-CZ" sz="2000" dirty="0" smtClean="0"/>
              <a:t>	 </a:t>
            </a:r>
          </a:p>
          <a:p>
            <a:endParaRPr lang="cs-CZ" sz="2000" dirty="0" smtClean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Flexibilní a adaptivní výrobní zařízení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3740" y="5810843"/>
            <a:ext cx="335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i="1" dirty="0" smtClean="0"/>
              <a:t>Dvouramenný robot ABB </a:t>
            </a:r>
            <a:r>
              <a:rPr lang="cs-CZ" sz="1400" i="1" dirty="0" err="1"/>
              <a:t>YuMi</a:t>
            </a:r>
            <a:r>
              <a:rPr lang="cs-CZ" sz="1400" i="1" dirty="0"/>
              <a:t> - IRB </a:t>
            </a:r>
            <a:r>
              <a:rPr lang="cs-CZ" sz="1400" i="1" dirty="0" smtClean="0"/>
              <a:t>14000, </a:t>
            </a:r>
          </a:p>
          <a:p>
            <a:pPr algn="r"/>
            <a:r>
              <a:rPr lang="cs-CZ" sz="1400" i="1" dirty="0" smtClean="0"/>
              <a:t>foto: https://new.abb.com/</a:t>
            </a:r>
            <a:endParaRPr lang="cs-CZ" sz="14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38266" y="5858108"/>
            <a:ext cx="388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/>
              <a:t>Dvouramenný</a:t>
            </a:r>
            <a:r>
              <a:rPr lang="cs-CZ" sz="1400" i="1" dirty="0" smtClean="0"/>
              <a:t> </a:t>
            </a:r>
            <a:r>
              <a:rPr lang="cs-CZ" sz="1400" i="1" dirty="0"/>
              <a:t>robot </a:t>
            </a:r>
            <a:r>
              <a:rPr lang="cs-CZ" sz="1400" i="1" dirty="0" err="1" smtClean="0"/>
              <a:t>Yaskawa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Motoman</a:t>
            </a:r>
            <a:r>
              <a:rPr lang="cs-CZ" sz="1400" i="1" dirty="0" smtClean="0"/>
              <a:t> (bio verze), </a:t>
            </a:r>
          </a:p>
          <a:p>
            <a:pPr algn="r"/>
            <a:r>
              <a:rPr lang="cs-CZ" sz="1400" i="1" dirty="0" smtClean="0"/>
              <a:t>foto</a:t>
            </a:r>
            <a:r>
              <a:rPr lang="cs-CZ" sz="1400" i="1" dirty="0"/>
              <a:t>: https:// www.mmspektrum.com</a:t>
            </a:r>
          </a:p>
        </p:txBody>
      </p:sp>
      <p:pic>
        <p:nvPicPr>
          <p:cNvPr id="12" name="Obrázek 11" descr="Aw 26862 Abb Yu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3" y="3356992"/>
            <a:ext cx="333375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mmspektrum.s3.amazonaws.com/mmspektrum/production/files/2021/03/06/21/47/50/7102d558-5083-46e9-8475-04d7456e5cda/2014_11_18_smid_automatika_yaskav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26" y="3284984"/>
            <a:ext cx="3312408" cy="2492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2092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Zdlouhavé programování robotů, PLC, CNC a dalších zařízení ve formě procedurálních (imperativních) jazyků je stále v praxi hojně používáno. </a:t>
            </a:r>
          </a:p>
          <a:p>
            <a:endParaRPr lang="cs-CZ" sz="2000" dirty="0" smtClean="0"/>
          </a:p>
          <a:p>
            <a:r>
              <a:rPr lang="cs-CZ" sz="2000" dirty="0" smtClean="0"/>
              <a:t>Trendem je v současné době </a:t>
            </a:r>
            <a:r>
              <a:rPr lang="cs-CZ" sz="2000" b="1" dirty="0" smtClean="0"/>
              <a:t>parametrizace software</a:t>
            </a:r>
            <a:r>
              <a:rPr lang="cs-CZ" sz="2000" dirty="0" smtClean="0"/>
              <a:t>, tedy „naprogramování“ zařízení pomocí vybraných návazných operací v rozbalovacím menu, zadání hodnot do políček, </a:t>
            </a:r>
            <a:r>
              <a:rPr lang="cs-CZ" sz="2000" dirty="0" err="1" smtClean="0"/>
              <a:t>posuvníkem</a:t>
            </a:r>
            <a:r>
              <a:rPr lang="cs-CZ" sz="2000" dirty="0" smtClean="0"/>
              <a:t> v software, propojením ikonek, navedením rukou atd.</a:t>
            </a:r>
          </a:p>
          <a:p>
            <a:endParaRPr lang="cs-CZ" sz="2000" dirty="0" smtClean="0"/>
          </a:p>
          <a:p>
            <a:r>
              <a:rPr lang="cs-CZ" sz="2000" dirty="0" smtClean="0"/>
              <a:t>Nedalekou budoucností je ovládání/zadávání úloh hlasem. Zde je nutná již umělá inteligence zařízení.</a:t>
            </a:r>
          </a:p>
          <a:p>
            <a:endParaRPr lang="cs-CZ" sz="2000" dirty="0" smtClean="0"/>
          </a:p>
          <a:p>
            <a:r>
              <a:rPr lang="cs-CZ" sz="2000" dirty="0" smtClean="0"/>
              <a:t>Umělá inteligence také sama porozumí CAD modelům, technologii výroby, možným změnám se schopností se poučit z chyb vlastních, tak i sdílených s dalšími obdobnými stroji a zařízeními i mimo samotné firmy.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Jednoduchost nastavení strojů a zařízení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381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79932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Roboty </a:t>
            </a:r>
            <a:r>
              <a:rPr lang="cs-CZ" sz="2000" b="1" dirty="0" smtClean="0"/>
              <a:t>přebírají těžkou monotónní práci </a:t>
            </a:r>
            <a:r>
              <a:rPr lang="cs-CZ" sz="2000" dirty="0" smtClean="0"/>
              <a:t>a lidé díky tomu mohou věnovat svůj čas komplikovanějším, více kvalifikovaným a žádaným úkonům. 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Roboty jsou </a:t>
            </a:r>
            <a:r>
              <a:rPr lang="cs-CZ" sz="2000" b="1" dirty="0" smtClean="0"/>
              <a:t>v bezprostřední blízkosti člověka </a:t>
            </a:r>
            <a:r>
              <a:rPr lang="cs-CZ" sz="2000" dirty="0" smtClean="0"/>
              <a:t>a nejsou, jako doposud u běžných průmyslových robotů, odděleny mechanickými zábranami nebo optickými závorami. </a:t>
            </a:r>
          </a:p>
          <a:p>
            <a:pPr lvl="0"/>
            <a:endParaRPr lang="cs-CZ" sz="2000" dirty="0" smtClean="0"/>
          </a:p>
          <a:p>
            <a:r>
              <a:rPr lang="cs-CZ" sz="2000" b="1" dirty="0" smtClean="0"/>
              <a:t>Bezpečnost je zajišťována pomocí</a:t>
            </a:r>
            <a:r>
              <a:rPr lang="cs-CZ" sz="2000" dirty="0" smtClean="0"/>
              <a:t>: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konstrukce s minimalizací hmotnosti a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zaoblenými hranami,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pryžovým obložením.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pokročilou </a:t>
            </a:r>
            <a:r>
              <a:rPr lang="cs-CZ" sz="2000" dirty="0" err="1" smtClean="0"/>
              <a:t>senzorikou</a:t>
            </a:r>
            <a:r>
              <a:rPr lang="cs-CZ" sz="2000" dirty="0" smtClean="0"/>
              <a:t> uvnitř a vně robotu.</a:t>
            </a:r>
          </a:p>
          <a:p>
            <a:pPr lvl="0"/>
            <a:endParaRPr lang="cs-CZ" sz="2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Kolaborativní robotika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39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8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Kolaborativní robotika</a:t>
            </a:r>
            <a:endParaRPr lang="cs-CZ" sz="2400" b="1" dirty="0"/>
          </a:p>
        </p:txBody>
      </p:sp>
      <p:pic>
        <p:nvPicPr>
          <p:cNvPr id="19" name="Obrázek 18" descr="Co přináší integrace kolaborativního robota - cobota do pracoviště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18" y="2817292"/>
            <a:ext cx="5400680" cy="236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Nový FANUC cobot s nosností 35 kg nabízí rychlejší instalaci a větší  flexibilitu - Fanuc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r="9286"/>
          <a:stretch/>
        </p:blipFill>
        <p:spPr bwMode="auto">
          <a:xfrm>
            <a:off x="683568" y="1370385"/>
            <a:ext cx="2592288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4572001" y="5229200"/>
            <a:ext cx="4261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Kolaborativní roboty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 foto: https</a:t>
            </a:r>
            <a:r>
              <a:rPr lang="cs-CZ" sz="1400" i="1" dirty="0"/>
              <a:t>://www.fanuc.eu</a:t>
            </a:r>
          </a:p>
        </p:txBody>
      </p:sp>
    </p:spTree>
    <p:extLst>
      <p:ext uri="{BB962C8B-B14F-4D97-AF65-F5344CB8AC3E}">
        <p14:creationId xmlns:p14="http://schemas.microsoft.com/office/powerpoint/2010/main" val="16487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8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Kolaborativní robotika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4598516" y="4815954"/>
            <a:ext cx="4261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Kolaborativní robot Kuka, foto: https://kuka.com</a:t>
            </a:r>
            <a:endParaRPr lang="cs-CZ" sz="1400" i="1" dirty="0"/>
          </a:p>
        </p:txBody>
      </p:sp>
      <p:pic>
        <p:nvPicPr>
          <p:cNvPr id="8" name="Obrázek 7" descr="Mens-robot-samenwerking maken veilig en efficiënt werken op maat mogelijk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14012"/>
          <a:stretch/>
        </p:blipFill>
        <p:spPr bwMode="auto">
          <a:xfrm>
            <a:off x="539750" y="1472332"/>
            <a:ext cx="4025900" cy="324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Industrie 4.0 bij KUKA: met de LBR iiwa is een directe samenwerking tussen robot en mens mogelijk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r="13571"/>
          <a:stretch/>
        </p:blipFill>
        <p:spPr bwMode="auto">
          <a:xfrm>
            <a:off x="4844089" y="1472332"/>
            <a:ext cx="3962400" cy="324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0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18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Kolaborativní robotika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4589670" y="5517232"/>
            <a:ext cx="4261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Kolaborativní robot ABB, foto: https://new.abb.com</a:t>
            </a:r>
            <a:endParaRPr lang="cs-CZ" sz="1400" i="1" dirty="0"/>
          </a:p>
        </p:txBody>
      </p:sp>
      <p:pic>
        <p:nvPicPr>
          <p:cNvPr id="7" name="Obrázek 6" descr="Kolaborativní techn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3154"/>
            <a:ext cx="3528392" cy="250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První robot na světě, který na pásu pracuje s lidmi – testují ho v Jablonci  — ČT24 — Česká televiz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00" y="2132856"/>
            <a:ext cx="4752568" cy="321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2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18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Kolaborativní robotika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2961044" y="6048573"/>
            <a:ext cx="5863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Kolaborativní roboty UR, foto: </a:t>
            </a:r>
            <a:r>
              <a:rPr lang="cs-CZ" sz="1400" i="1" dirty="0"/>
              <a:t>https://www.universal-robots.com</a:t>
            </a:r>
          </a:p>
        </p:txBody>
      </p:sp>
      <p:pic>
        <p:nvPicPr>
          <p:cNvPr id="8" name="Obrázek 7" descr="Universal Robots - Kolaborativní roboty | DREAMlandRobo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06" y="3140968"/>
            <a:ext cx="5760720" cy="285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628800"/>
            <a:ext cx="4083780" cy="22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611188" y="1381260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 smtClean="0"/>
              <a:t>Skripta pro tento předmět jsou volně dostupná přes knihovnu TUL:</a:t>
            </a:r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etul.publi.cz/book/1275-uvod-do-automatizace-a-robotizace-ve-strojirenstvi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Základní podklady jsou na </a:t>
            </a:r>
            <a:r>
              <a:rPr lang="cs-CZ" sz="2000" dirty="0"/>
              <a:t>e-</a:t>
            </a:r>
            <a:r>
              <a:rPr lang="cs-CZ" sz="2000" dirty="0" err="1"/>
              <a:t>learningovém</a:t>
            </a:r>
            <a:r>
              <a:rPr lang="cs-CZ" sz="2000" dirty="0"/>
              <a:t> portále </a:t>
            </a:r>
            <a:r>
              <a:rPr lang="cs-CZ" sz="2000" dirty="0" smtClean="0"/>
              <a:t>TUL: </a:t>
            </a:r>
            <a:r>
              <a:rPr lang="cs-CZ" sz="2000" u="sng" dirty="0">
                <a:hlinkClick r:id="rId3"/>
              </a:rPr>
              <a:t>https://elearning.tul.cz/</a:t>
            </a:r>
            <a:r>
              <a:rPr lang="cs-CZ" sz="2000" dirty="0"/>
              <a:t> </a:t>
            </a:r>
          </a:p>
        </p:txBody>
      </p:sp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Podklady</a:t>
            </a:r>
            <a:endParaRPr lang="cs-CZ" sz="2400" b="1" dirty="0"/>
          </a:p>
        </p:txBody>
      </p:sp>
      <p:sp>
        <p:nvSpPr>
          <p:cNvPr id="18" name="Obdélník 11"/>
          <p:cNvSpPr>
            <a:spLocks noChangeArrowheads="1"/>
          </p:cNvSpPr>
          <p:nvPr/>
        </p:nvSpPr>
        <p:spPr bwMode="auto">
          <a:xfrm>
            <a:off x="611188" y="3680714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Podmínky</a:t>
            </a:r>
            <a:endParaRPr lang="cs-CZ" sz="2400" b="1" dirty="0"/>
          </a:p>
        </p:txBody>
      </p:sp>
      <p:sp>
        <p:nvSpPr>
          <p:cNvPr id="19" name="Obdélník 11"/>
          <p:cNvSpPr>
            <a:spLocks noChangeArrowheads="1"/>
          </p:cNvSpPr>
          <p:nvPr/>
        </p:nvSpPr>
        <p:spPr bwMode="auto">
          <a:xfrm>
            <a:off x="611188" y="4189150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vičení je nutné absolvovat a jejich absolvování bude jednou z podmínek pro udělení zápočtu.</a:t>
            </a:r>
          </a:p>
          <a:p>
            <a:endParaRPr lang="cs-CZ" sz="2000" dirty="0" smtClean="0"/>
          </a:p>
          <a:p>
            <a:r>
              <a:rPr lang="cs-CZ" sz="2000" dirty="0" smtClean="0"/>
              <a:t>Na závěr semestru bude nutné absolvovat zápočtový test, jehož výsledek bude zohledněn ve výsledné známce.</a:t>
            </a:r>
          </a:p>
          <a:p>
            <a:endParaRPr lang="cs-CZ" sz="2000" dirty="0" smtClean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1844452"/>
            <a:ext cx="79932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progresivní a flexibilní technologie</a:t>
            </a:r>
            <a:endParaRPr lang="cs-CZ" sz="20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komerčně využíván od konce 80. let minulého století</a:t>
            </a:r>
          </a:p>
          <a:p>
            <a:pPr lvl="0"/>
            <a:endParaRPr lang="cs-CZ" sz="20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využití 3D tisku v průmyslové výrobě: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design,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vývoj nových výrobků a zařízení,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příprava výroby,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tisk přípravků, měřidel a upínačů,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/>
              <a:t> tisk náhradních </a:t>
            </a:r>
            <a:r>
              <a:rPr lang="cs-CZ" sz="2000" dirty="0" smtClean="0"/>
              <a:t>dílů.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Aditivní technologie – 3D tisk obecně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00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1"/>
          <p:cNvSpPr>
            <a:spLocks noChangeArrowheads="1"/>
          </p:cNvSpPr>
          <p:nvPr/>
        </p:nvSpPr>
        <p:spPr bwMode="auto">
          <a:xfrm>
            <a:off x="611188" y="1526106"/>
            <a:ext cx="8064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tisk pomocí tavné struny (</a:t>
            </a:r>
            <a:r>
              <a:rPr lang="cs-CZ" sz="2000" dirty="0" err="1" smtClean="0"/>
              <a:t>FFF</a:t>
            </a:r>
            <a:r>
              <a:rPr lang="cs-CZ" sz="2000" dirty="0" smtClean="0"/>
              <a:t>, </a:t>
            </a:r>
            <a:r>
              <a:rPr lang="cs-CZ" sz="2000" dirty="0" err="1" smtClean="0"/>
              <a:t>Fused</a:t>
            </a:r>
            <a:r>
              <a:rPr lang="cs-CZ" sz="2000" dirty="0" smtClean="0"/>
              <a:t> </a:t>
            </a:r>
            <a:r>
              <a:rPr lang="cs-CZ" sz="2000" dirty="0" err="1" smtClean="0"/>
              <a:t>Filament</a:t>
            </a:r>
            <a:r>
              <a:rPr lang="cs-CZ" sz="2000" dirty="0" smtClean="0"/>
              <a:t> </a:t>
            </a:r>
            <a:r>
              <a:rPr lang="cs-CZ" sz="2000" dirty="0" err="1" smtClean="0"/>
              <a:t>Fabrication</a:t>
            </a:r>
            <a:r>
              <a:rPr lang="cs-CZ" sz="2000" dirty="0" smtClean="0"/>
              <a:t>),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vytvrzování materiálu v definované vrstvě – např. </a:t>
            </a:r>
            <a:r>
              <a:rPr lang="cs-CZ" sz="2000" dirty="0" err="1" smtClean="0"/>
              <a:t>stereolitografie</a:t>
            </a:r>
            <a:r>
              <a:rPr lang="cs-CZ" sz="2000" dirty="0" smtClean="0"/>
              <a:t> SLA,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pojení prášku pomocí laseru nebo lepidla – např. </a:t>
            </a:r>
            <a:r>
              <a:rPr lang="cs-CZ" sz="2000" dirty="0" err="1" smtClean="0"/>
              <a:t>sintrace</a:t>
            </a:r>
            <a:r>
              <a:rPr lang="cs-CZ" sz="2000" dirty="0" smtClean="0"/>
              <a:t> </a:t>
            </a:r>
            <a:r>
              <a:rPr lang="cs-CZ" sz="2000" dirty="0" err="1" smtClean="0"/>
              <a:t>SLS</a:t>
            </a:r>
            <a:r>
              <a:rPr lang="cs-CZ" sz="2000" dirty="0" smtClean="0"/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princip oddělování materiálu v každé vrstvě – LOM.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a další…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10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3D tisk obecně – základní technologie</a:t>
            </a:r>
            <a:endParaRPr lang="cs-CZ" sz="2400" b="1" dirty="0"/>
          </a:p>
        </p:txBody>
      </p:sp>
      <p:pic>
        <p:nvPicPr>
          <p:cNvPr id="11" name="Obrázek 10" descr="Prodej Dotbit klonovaná 3D tiskárna Prusa i3 MK3S 3D sada Magnetická deska  MK52 Heatbed / EINSY RAMBo - Banggood Čes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8" y="3179425"/>
            <a:ext cx="2237308" cy="25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/>
          <p:cNvSpPr/>
          <p:nvPr/>
        </p:nvSpPr>
        <p:spPr>
          <a:xfrm>
            <a:off x="468313" y="5670897"/>
            <a:ext cx="215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technologie FFF, </a:t>
            </a:r>
          </a:p>
          <a:p>
            <a:pPr algn="r"/>
            <a:r>
              <a:rPr lang="cs-CZ" sz="1400" i="1" dirty="0" smtClean="0"/>
              <a:t>foto: https://prusa3d.com</a:t>
            </a:r>
            <a:endParaRPr lang="cs-CZ" sz="1400" i="1" dirty="0"/>
          </a:p>
        </p:txBody>
      </p:sp>
      <p:pic>
        <p:nvPicPr>
          <p:cNvPr id="15" name="Obrázek 14" descr="Teine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14634" r="-382" b="-549"/>
          <a:stretch/>
        </p:blipFill>
        <p:spPr bwMode="auto">
          <a:xfrm>
            <a:off x="2712775" y="3284984"/>
            <a:ext cx="2039406" cy="25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>
          <a:xfrm>
            <a:off x="2705621" y="5670897"/>
            <a:ext cx="215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technologie SLA,</a:t>
            </a:r>
          </a:p>
          <a:p>
            <a:pPr algn="r"/>
            <a:r>
              <a:rPr lang="cs-CZ" sz="1400" i="1" dirty="0" smtClean="0"/>
              <a:t>foto: https://formlab.com</a:t>
            </a:r>
            <a:endParaRPr lang="cs-CZ" sz="1400" i="1" dirty="0"/>
          </a:p>
        </p:txBody>
      </p:sp>
      <p:pic>
        <p:nvPicPr>
          <p:cNvPr id="18" name="Obrázek 17" descr="SLS 3D tisk společnosti Formlabs: Fuse 1 a Fuse Sif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15" y="2787381"/>
            <a:ext cx="3918378" cy="293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SLS 3D tis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39" y="4895518"/>
            <a:ext cx="1759102" cy="99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/>
          <p:cNvSpPr/>
          <p:nvPr/>
        </p:nvSpPr>
        <p:spPr>
          <a:xfrm>
            <a:off x="6588224" y="5670897"/>
            <a:ext cx="215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technologie SLS,</a:t>
            </a:r>
          </a:p>
          <a:p>
            <a:pPr algn="r"/>
            <a:r>
              <a:rPr lang="cs-CZ" sz="1400" i="1" dirty="0" smtClean="0"/>
              <a:t>foto: </a:t>
            </a:r>
            <a:r>
              <a:rPr lang="cs-CZ" sz="1400" i="1" dirty="0"/>
              <a:t>https:// 3dwiser.com</a:t>
            </a:r>
          </a:p>
        </p:txBody>
      </p:sp>
    </p:spTree>
    <p:extLst>
      <p:ext uri="{BB962C8B-B14F-4D97-AF65-F5344CB8AC3E}">
        <p14:creationId xmlns:p14="http://schemas.microsoft.com/office/powerpoint/2010/main" val="10746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39750" y="1124744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i="1" dirty="0" smtClean="0">
                <a:solidFill>
                  <a:schemeClr val="bg1"/>
                </a:solidFill>
              </a:rPr>
              <a:t>Materiály pro 3 tisk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11188" y="1844452"/>
            <a:ext cx="80645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plasty: </a:t>
            </a:r>
            <a:r>
              <a:rPr lang="cs-CZ" sz="2000" dirty="0" err="1" smtClean="0"/>
              <a:t>PLA</a:t>
            </a:r>
            <a:r>
              <a:rPr lang="cs-CZ" sz="2000" dirty="0" smtClean="0"/>
              <a:t>, ABS, nylon, </a:t>
            </a:r>
            <a:r>
              <a:rPr lang="cs-CZ" sz="2000" dirty="0" err="1" smtClean="0"/>
              <a:t>PET</a:t>
            </a:r>
            <a:r>
              <a:rPr lang="cs-CZ" sz="2000" dirty="0" smtClean="0"/>
              <a:t>(G), CPE,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kovy,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keramické materiály,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potraviny,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kompozity (např. nylon+karbon),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 biologický materiál pro tisk orgánů (např. namnožené buňky od pacienta).</a:t>
            </a:r>
          </a:p>
          <a:p>
            <a:pPr lvl="0"/>
            <a:endParaRPr lang="cs-CZ" sz="20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0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Materiály pro 3D tisk</a:t>
            </a:r>
            <a:endParaRPr lang="cs-CZ" sz="24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26" y="4091221"/>
            <a:ext cx="2985324" cy="187080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-540568" y="5962024"/>
            <a:ext cx="4248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3D tisk potravin, foto: </a:t>
            </a:r>
            <a:r>
              <a:rPr lang="cs-CZ" sz="1400" i="1" dirty="0"/>
              <a:t>Natural </a:t>
            </a:r>
            <a:r>
              <a:rPr lang="cs-CZ" sz="1400" i="1" dirty="0" err="1"/>
              <a:t>Machines</a:t>
            </a:r>
            <a:endParaRPr lang="cs-CZ" sz="1400" i="1" dirty="0"/>
          </a:p>
        </p:txBody>
      </p:sp>
      <p:pic>
        <p:nvPicPr>
          <p:cNvPr id="14" name="Obrázek 13" descr="https://plus.rozhlas.cz/sites/default/files/images/03544948_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29" y="3928092"/>
            <a:ext cx="3505572" cy="2064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délník 14"/>
          <p:cNvSpPr/>
          <p:nvPr/>
        </p:nvSpPr>
        <p:spPr>
          <a:xfrm>
            <a:off x="4283968" y="6001543"/>
            <a:ext cx="4391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Příklad keramiky tištěné 3D </a:t>
            </a:r>
            <a:r>
              <a:rPr lang="cs-CZ" sz="1400" i="1" dirty="0" smtClean="0"/>
              <a:t>tiskem, foto</a:t>
            </a:r>
            <a:r>
              <a:rPr lang="cs-CZ" sz="1400" i="1" dirty="0"/>
              <a:t>: HRL </a:t>
            </a:r>
            <a:r>
              <a:rPr lang="cs-CZ" sz="1400" i="1" dirty="0" err="1"/>
              <a:t>Laboratories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96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0756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Senzory: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jednoduché, jednoúčelové a levné senzory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err="1" smtClean="0"/>
              <a:t>multisenzory</a:t>
            </a:r>
            <a:r>
              <a:rPr lang="cs-CZ" sz="2000" dirty="0" smtClean="0"/>
              <a:t> se schopností získávat a následně dále interpretovat data, za účelem získání potřebné informace. </a:t>
            </a:r>
          </a:p>
          <a:p>
            <a:pPr lvl="0"/>
            <a:r>
              <a:rPr lang="cs-CZ" sz="2000" dirty="0" smtClean="0"/>
              <a:t>Předpokládá se </a:t>
            </a:r>
            <a:r>
              <a:rPr lang="cs-CZ" sz="2000" b="1" dirty="0" smtClean="0"/>
              <a:t>decentralizace interpretace dat </a:t>
            </a:r>
            <a:r>
              <a:rPr lang="cs-CZ" sz="2000" dirty="0" smtClean="0"/>
              <a:t>a </a:t>
            </a:r>
            <a:r>
              <a:rPr lang="cs-CZ" sz="2000" b="1" dirty="0" smtClean="0"/>
              <a:t>masivní sdílení </a:t>
            </a:r>
            <a:r>
              <a:rPr lang="cs-CZ" sz="2000" dirty="0" smtClean="0"/>
              <a:t>získaných informací s okolím. 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Pomocí senzorů ověření: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zda proces, který má zařízení vykonávat, začal,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provádí se správně,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byl dokončen podle potřeb a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včasné odhalení problém uvnitř zařízení s cílem předejít neočekávané odstávce.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2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Pokročilá senzorika, zpracování a interpretace dat</a:t>
            </a:r>
          </a:p>
        </p:txBody>
      </p:sp>
    </p:spTree>
    <p:extLst>
      <p:ext uri="{BB962C8B-B14F-4D97-AF65-F5344CB8AC3E}">
        <p14:creationId xmlns:p14="http://schemas.microsoft.com/office/powerpoint/2010/main" val="14555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b="1" dirty="0" smtClean="0"/>
              <a:t>Big data </a:t>
            </a:r>
            <a:r>
              <a:rPr lang="cs-CZ" sz="2000" dirty="0" smtClean="0"/>
              <a:t>– data, jejichž velikost je mimo schopnosti v rozumném čase zachycovat, spravovat a zpracovávat</a:t>
            </a:r>
          </a:p>
        </p:txBody>
      </p:sp>
      <p:pic>
        <p:nvPicPr>
          <p:cNvPr id="1026" name="Picture 2" descr="https://upload.wikimedia.org/wikipedia/commons/7/7c/Hilbert_InfoGrow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675" y="2564215"/>
            <a:ext cx="4221674" cy="316625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109518" y="5820603"/>
            <a:ext cx="488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i="1" dirty="0"/>
              <a:t>Nelineární růst digitální globální kapacity pro ukládání </a:t>
            </a:r>
            <a:r>
              <a:rPr lang="cs-CZ" sz="1400" i="1" dirty="0" smtClean="0"/>
              <a:t>informací,</a:t>
            </a:r>
          </a:p>
          <a:p>
            <a:pPr algn="r"/>
            <a:r>
              <a:rPr lang="cs-CZ" sz="1400" i="1" dirty="0" smtClean="0"/>
              <a:t>Grafika: </a:t>
            </a:r>
            <a:r>
              <a:rPr lang="cs-CZ" sz="1400" i="1" dirty="0" err="1" smtClean="0"/>
              <a:t>Wikipedia</a:t>
            </a:r>
            <a:endParaRPr lang="cs-CZ" sz="1400" i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3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Pokročilá senzorika, zpracování a interpretace dat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8" y="2642280"/>
            <a:ext cx="3887729" cy="222688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8856" y="4994012"/>
            <a:ext cx="395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i="1" dirty="0" smtClean="0"/>
              <a:t>Časový vývoj poměru analogových a digitálních dat,</a:t>
            </a:r>
          </a:p>
          <a:p>
            <a:pPr algn="r"/>
            <a:r>
              <a:rPr lang="cs-CZ" sz="1400" i="1" dirty="0" smtClean="0"/>
              <a:t>Grafika: https://www.flickr.com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7550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628800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b="1" dirty="0" smtClean="0"/>
              <a:t>Data </a:t>
            </a:r>
            <a:r>
              <a:rPr lang="cs-CZ" sz="2000" b="1" dirty="0" err="1" smtClean="0"/>
              <a:t>mining</a:t>
            </a:r>
            <a:r>
              <a:rPr lang="cs-CZ" sz="2000" dirty="0" smtClean="0"/>
              <a:t> – analytická metodologie získávání netriviálních skrytých a potenciálně užitečných informací z dat.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4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Pokročilá senzorika, zpracování a interpretace dat</a:t>
            </a:r>
          </a:p>
        </p:txBody>
      </p:sp>
      <p:pic>
        <p:nvPicPr>
          <p:cNvPr id="15" name="Obrázek 14" descr="Data Mining Four Stage Process Infographic: เวกเตอร์สต็อก  (ปลอดค่าลิขสิทธิ์) 1077831356 | Shutterstock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5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 bwMode="auto">
          <a:xfrm>
            <a:off x="1835696" y="2228066"/>
            <a:ext cx="5688632" cy="379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57400" y="5857686"/>
            <a:ext cx="830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Data </a:t>
            </a:r>
            <a:r>
              <a:rPr lang="cs-CZ" sz="1400" i="1" dirty="0" err="1"/>
              <a:t>m</a:t>
            </a:r>
            <a:r>
              <a:rPr lang="cs-CZ" sz="1400" i="1" dirty="0" err="1" smtClean="0"/>
              <a:t>ining</a:t>
            </a:r>
            <a:r>
              <a:rPr lang="cs-CZ" sz="1400" i="1" dirty="0"/>
              <a:t>, </a:t>
            </a:r>
            <a:r>
              <a:rPr lang="cs-CZ" sz="1400" i="1" dirty="0" smtClean="0"/>
              <a:t>grafika</a:t>
            </a:r>
            <a:r>
              <a:rPr lang="cs-CZ" sz="1400" i="1" dirty="0"/>
              <a:t>: https://</a:t>
            </a:r>
            <a:r>
              <a:rPr lang="cs-CZ" sz="1400" i="1" dirty="0" smtClean="0"/>
              <a:t>www.shutterstock.com/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8795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209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b="1" dirty="0" err="1" smtClean="0"/>
              <a:t>Sensor</a:t>
            </a:r>
            <a:r>
              <a:rPr lang="cs-CZ" sz="2000" b="1" dirty="0" smtClean="0"/>
              <a:t> fusion</a:t>
            </a:r>
            <a:r>
              <a:rPr lang="cs-CZ" sz="2000" dirty="0" smtClean="0"/>
              <a:t> (senzorová fúze, multisenzorika) – kombinace senzorických dat nebo dat získaných z různých zdrojů tak, že výsledná informace má méně nejistoty, než kdyby byly tyto zdroje použity jednotlivě. 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Informace tak může být přesnější, úplnější, spolehlivější nebo může být rozšířena. </a:t>
            </a:r>
          </a:p>
        </p:txBody>
      </p:sp>
      <p:pic>
        <p:nvPicPr>
          <p:cNvPr id="7170" name="Picture 2" descr="https://i0.wp.com/semiengineering.com/wp-content/uploads/Sensor-fusion-1.png?resize=640%2C229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10" y="3511980"/>
            <a:ext cx="7012080" cy="25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6301" y="6021288"/>
            <a:ext cx="8828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S</a:t>
            </a:r>
            <a:r>
              <a:rPr lang="cs-CZ" sz="1400" i="1" dirty="0" smtClean="0"/>
              <a:t>enzorová fúze u samo-řiditelných automobilů, grafika: https</a:t>
            </a:r>
            <a:r>
              <a:rPr lang="cs-CZ" sz="1400" i="1" dirty="0"/>
              <a:t>://semiengineering.com/sensor-fusion-challenges-in-cars/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3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Pokročilá senzorika, zpracování a interpretace dat</a:t>
            </a:r>
          </a:p>
        </p:txBody>
      </p:sp>
    </p:spTree>
    <p:extLst>
      <p:ext uri="{BB962C8B-B14F-4D97-AF65-F5344CB8AC3E}">
        <p14:creationId xmlns:p14="http://schemas.microsoft.com/office/powerpoint/2010/main" val="25873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251520" y="1628800"/>
            <a:ext cx="741682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/>
              <a:t>Cloudové</a:t>
            </a:r>
            <a:r>
              <a:rPr lang="cs-CZ" sz="2000" b="1" dirty="0" smtClean="0"/>
              <a:t> </a:t>
            </a:r>
            <a:r>
              <a:rPr lang="cs-CZ" sz="2000" b="1" dirty="0"/>
              <a:t>ú</a:t>
            </a:r>
            <a:r>
              <a:rPr lang="cs-CZ" sz="2000" b="1" dirty="0" smtClean="0"/>
              <a:t>ložiště </a:t>
            </a:r>
            <a:r>
              <a:rPr lang="cs-CZ" sz="2000" dirty="0" smtClean="0"/>
              <a:t>– </a:t>
            </a:r>
            <a:r>
              <a:rPr lang="cs-CZ" sz="2000" dirty="0"/>
              <a:t>ú</a:t>
            </a:r>
            <a:r>
              <a:rPr lang="cs-CZ" sz="2000" dirty="0" smtClean="0"/>
              <a:t>ložiště mimo podnik, což umožňuje jejich: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sdílení mezi různými uživateli a 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jednoduchý přístup z různých platforem zařízení (počítač, tablet, chytrý telefon, PLC, řídící jednotka robotu, …). </a:t>
            </a:r>
          </a:p>
          <a:p>
            <a:pPr marL="357188" indent="-357188"/>
            <a:endParaRPr lang="cs-CZ" sz="2000" dirty="0" smtClean="0"/>
          </a:p>
          <a:p>
            <a:r>
              <a:rPr lang="cs-CZ" sz="2000" dirty="0" smtClean="0"/>
              <a:t>Výhodou je: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možnost data získat i mimo kancelář (v rámci </a:t>
            </a:r>
          </a:p>
          <a:p>
            <a:pPr marL="357188" indent="-357188"/>
            <a:r>
              <a:rPr lang="cs-CZ" sz="2000" dirty="0" smtClean="0"/>
              <a:t>	</a:t>
            </a:r>
            <a:r>
              <a:rPr lang="cs-CZ" sz="2000" dirty="0" err="1" smtClean="0"/>
              <a:t>home-office</a:t>
            </a:r>
            <a:r>
              <a:rPr lang="cs-CZ" sz="2000" dirty="0" smtClean="0"/>
              <a:t>, práce v terénu, atd.),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sdílet potřebná data s dodavateli a odběrateli,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výměna dat mezi dceřinými a spřízněnými firmami,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podpora řešení problémů u zákazníků,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platformy pro umělou inteligenci,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pro následné zpracování dat specifickými softwarovými nástroji</a:t>
            </a:r>
          </a:p>
          <a:p>
            <a:pPr marL="357188" indent="-357188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 smtClean="0"/>
              <a:t>a další. </a:t>
            </a:r>
          </a:p>
          <a:p>
            <a:pPr marL="357188" indent="-357188"/>
            <a:r>
              <a:rPr lang="cs-CZ" sz="2000" b="1" dirty="0" smtClean="0"/>
              <a:t>Otázkou je kybernetická bezpečnost!</a:t>
            </a:r>
          </a:p>
        </p:txBody>
      </p:sp>
      <p:pic>
        <p:nvPicPr>
          <p:cNvPr id="8194" name="Picture 2" descr="https://staysafeonline.org/wp-content/uploads/2018/06/Depositphotos_14896687_m-2015-1000x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935748" cy="20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2200" y="4869651"/>
            <a:ext cx="2610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https://staysafeonline.org/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3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Pokročilá senzorika, zpracování a interpretace dat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682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b="1" dirty="0" smtClean="0"/>
              <a:t>Internet věcí </a:t>
            </a:r>
            <a:r>
              <a:rPr lang="cs-CZ" sz="2000" dirty="0" smtClean="0"/>
              <a:t>(</a:t>
            </a:r>
            <a:r>
              <a:rPr lang="cs-CZ" sz="2000" dirty="0" err="1" smtClean="0"/>
              <a:t>IoT</a:t>
            </a:r>
            <a:r>
              <a:rPr lang="cs-CZ" sz="2000" dirty="0" smtClean="0"/>
              <a:t>) aplikovaný do průmyslové výroby. </a:t>
            </a:r>
          </a:p>
          <a:p>
            <a:pPr lvl="0"/>
            <a:r>
              <a:rPr lang="cs-CZ" sz="2000" dirty="0" smtClean="0"/>
              <a:t>Využití vzájemné komunikace, sdílení dat a informací mezi: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stroji (komunikace nazývána </a:t>
            </a:r>
            <a:r>
              <a:rPr lang="cs-CZ" sz="2000" dirty="0" err="1" smtClean="0"/>
              <a:t>machine</a:t>
            </a:r>
            <a:r>
              <a:rPr lang="cs-CZ" sz="2000" dirty="0" smtClean="0"/>
              <a:t>-to-</a:t>
            </a:r>
            <a:r>
              <a:rPr lang="cs-CZ" sz="2000" dirty="0" err="1" smtClean="0"/>
              <a:t>machine</a:t>
            </a:r>
            <a:r>
              <a:rPr lang="cs-CZ" sz="2000" dirty="0" smtClean="0"/>
              <a:t>),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mezi výrobními linkami,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výrobky (komunikace nazývána </a:t>
            </a:r>
            <a:r>
              <a:rPr lang="cs-CZ" sz="2000" dirty="0" err="1" smtClean="0"/>
              <a:t>machine</a:t>
            </a:r>
            <a:r>
              <a:rPr lang="cs-CZ" sz="2000" dirty="0" smtClean="0"/>
              <a:t>-to-</a:t>
            </a:r>
            <a:r>
              <a:rPr lang="cs-CZ" sz="2000" dirty="0" err="1" smtClean="0"/>
              <a:t>product</a:t>
            </a:r>
            <a:r>
              <a:rPr lang="cs-CZ" sz="2000" dirty="0" smtClean="0"/>
              <a:t>) a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ekonomickými systémy (softwary). </a:t>
            </a:r>
          </a:p>
        </p:txBody>
      </p:sp>
      <p:sp>
        <p:nvSpPr>
          <p:cNvPr id="10" name="Obdélník 7"/>
          <p:cNvSpPr>
            <a:spLocks noChangeArrowheads="1"/>
          </p:cNvSpPr>
          <p:nvPr/>
        </p:nvSpPr>
        <p:spPr bwMode="auto">
          <a:xfrm>
            <a:off x="539750" y="1166813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i="1" dirty="0" smtClean="0">
                <a:solidFill>
                  <a:schemeClr val="bg1"/>
                </a:solidFill>
              </a:rPr>
              <a:t>Průmyslový internet věcí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Výsledek obrázku pro 4. průmyslová revolu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1"/>
            <a:ext cx="4104456" cy="2533037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580112" y="6199369"/>
            <a:ext cx="2776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/>
              <a:t>https://www.operaicontro.it/</a:t>
            </a:r>
          </a:p>
        </p:txBody>
      </p:sp>
      <p:pic>
        <p:nvPicPr>
          <p:cNvPr id="9218" name="Picture 2" descr="https://miro.medium.com/max/1400/1*3N-I4qICwckVaLb9OWS7C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2230"/>
            <a:ext cx="3084546" cy="25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67544" y="6166590"/>
            <a:ext cx="3419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Internet věcí, grafika</a:t>
            </a:r>
            <a:r>
              <a:rPr lang="cs-CZ" sz="1400" i="1" dirty="0"/>
              <a:t>: https://</a:t>
            </a:r>
            <a:r>
              <a:rPr lang="cs-CZ" sz="1400" i="1" dirty="0" smtClean="0"/>
              <a:t>medium.com/</a:t>
            </a:r>
            <a:endParaRPr lang="cs-CZ" sz="1400" i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5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Průmyslový internet věcí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153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556792"/>
            <a:ext cx="8064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dirty="0" smtClean="0"/>
              <a:t>Každý výrobek se již od okamžiku svého vzniku při výrobním procesu sám stane „inteligentním“ </a:t>
            </a:r>
            <a:r>
              <a:rPr lang="cs-CZ" sz="2000" b="1" i="1" dirty="0" err="1" smtClean="0"/>
              <a:t>kyber</a:t>
            </a:r>
            <a:r>
              <a:rPr lang="cs-CZ" sz="2000" b="1" i="1" dirty="0" smtClean="0"/>
              <a:t>-fyzikálním systémem.</a:t>
            </a:r>
          </a:p>
          <a:p>
            <a:pPr lvl="0"/>
            <a:endParaRPr lang="cs-CZ" sz="2000" b="1" i="1" dirty="0" smtClean="0"/>
          </a:p>
          <a:p>
            <a:pPr lvl="0"/>
            <a:r>
              <a:rPr lang="cs-CZ" sz="2000" b="1" i="1" dirty="0" smtClean="0"/>
              <a:t>V současné době dva problémy: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Vzájemná hardwarová a softwarová konektivita – sjednocující hardwarové a softwarové platformy, mezinárodní kompatibilitu a technicky sjednocené fyzické a bezdrátové propojování.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Zajištění kybernetické bezpečnosti a zabránění zneužití dat.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54120" y="6086275"/>
            <a:ext cx="2566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/>
              <a:t>https://</a:t>
            </a:r>
            <a:r>
              <a:rPr lang="cs-CZ" sz="1400" i="1" dirty="0" smtClean="0"/>
              <a:t>www.acresia.com/</a:t>
            </a:r>
            <a:endParaRPr lang="cs-CZ" sz="1400" i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13" name="Obrázek 12" descr="Kybernetická bezpečn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1338"/>
            <a:ext cx="5112568" cy="1971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Průmyslový internet věcí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285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611188" y="1413198"/>
            <a:ext cx="8064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1. Úvod do automatizace a robotizace ve strojírenství.</a:t>
            </a:r>
            <a:br>
              <a:rPr lang="cs-CZ" sz="2000" dirty="0"/>
            </a:br>
            <a:r>
              <a:rPr lang="cs-CZ" sz="2000" dirty="0"/>
              <a:t>2. Roboty – rozdělení a trendy.</a:t>
            </a:r>
          </a:p>
          <a:p>
            <a:r>
              <a:rPr lang="cs-CZ" sz="2000" dirty="0"/>
              <a:t>3. Průmyslové roboty a manipulátory.</a:t>
            </a:r>
          </a:p>
          <a:p>
            <a:r>
              <a:rPr lang="cs-CZ" sz="2000" dirty="0"/>
              <a:t>4. Aplikační oblasti průmyslových robotů.</a:t>
            </a:r>
          </a:p>
          <a:p>
            <a:r>
              <a:rPr lang="cs-CZ" sz="2000" dirty="0"/>
              <a:t>5. Mobilní a servisní roboty.</a:t>
            </a:r>
          </a:p>
          <a:p>
            <a:r>
              <a:rPr lang="cs-CZ" sz="2000" dirty="0"/>
              <a:t>6. Pneumatické prvky.</a:t>
            </a:r>
          </a:p>
          <a:p>
            <a:r>
              <a:rPr lang="cs-CZ" sz="2000" dirty="0"/>
              <a:t>7. Základy pneumatických obvodů.</a:t>
            </a:r>
          </a:p>
          <a:p>
            <a:r>
              <a:rPr lang="cs-CZ" sz="2000" dirty="0"/>
              <a:t>8. Základy elektrických pohonů.</a:t>
            </a:r>
          </a:p>
          <a:p>
            <a:r>
              <a:rPr lang="cs-CZ" sz="2000" dirty="0"/>
              <a:t>9. Elektrické pohony – převody a řízení.</a:t>
            </a:r>
            <a:br>
              <a:rPr lang="cs-CZ" sz="2000" dirty="0"/>
            </a:br>
            <a:r>
              <a:rPr lang="cs-CZ" sz="2000" dirty="0"/>
              <a:t>10. Úvod do problematiky programování PLC a robotů.</a:t>
            </a:r>
          </a:p>
          <a:p>
            <a:r>
              <a:rPr lang="cs-CZ" sz="2000" dirty="0"/>
              <a:t>11. Základní přehled efektorů.</a:t>
            </a:r>
          </a:p>
          <a:p>
            <a:r>
              <a:rPr lang="cs-CZ" sz="2000" dirty="0"/>
              <a:t>12. Efektory – úchopné hlavice.</a:t>
            </a:r>
            <a:br>
              <a:rPr lang="cs-CZ" sz="2000" dirty="0"/>
            </a:br>
            <a:r>
              <a:rPr lang="cs-CZ" sz="2000" dirty="0"/>
              <a:t>13. Základní druhy senzorů.</a:t>
            </a:r>
          </a:p>
          <a:p>
            <a:r>
              <a:rPr lang="cs-CZ" sz="2000" dirty="0"/>
              <a:t>14. Pokročilá senzorika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611188" y="692696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Přednášky</a:t>
            </a:r>
            <a:endParaRPr lang="cs-CZ" sz="24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4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dirty="0" smtClean="0"/>
              <a:t>Dnes: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b="1" dirty="0" smtClean="0"/>
              <a:t>Vytváření virtuálních modelů</a:t>
            </a:r>
            <a:r>
              <a:rPr lang="cs-CZ" sz="2000" dirty="0" smtClean="0"/>
              <a:t> při návrhu a designu nových zařízení, domů, strojů, aut atd.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Virtuální modely si lze dnes </a:t>
            </a:r>
            <a:r>
              <a:rPr lang="cs-CZ" sz="2000" b="1" dirty="0" smtClean="0"/>
              <a:t>pomocí rozšířené reality prohlížet </a:t>
            </a:r>
            <a:r>
              <a:rPr lang="cs-CZ" sz="2000" dirty="0" smtClean="0"/>
              <a:t>nebo upravovat, lze je umístit do reálné místnosti a místo nad výkresy je možné s pomocí speciálních brýlí diskutovat nad virtuálním modelem.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Virtuální modely je možné následně </a:t>
            </a:r>
            <a:r>
              <a:rPr lang="cs-CZ" sz="2000" b="1" dirty="0" smtClean="0"/>
              <a:t>vytisknou na 3D tiskárnách</a:t>
            </a:r>
            <a:r>
              <a:rPr lang="cs-CZ" sz="2000" dirty="0" smtClean="0"/>
              <a:t>. 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Je možné </a:t>
            </a:r>
            <a:r>
              <a:rPr lang="cs-CZ" sz="2000" b="1" dirty="0" smtClean="0"/>
              <a:t>získávat 3D modely </a:t>
            </a:r>
            <a:r>
              <a:rPr lang="cs-CZ" sz="2000" dirty="0" smtClean="0"/>
              <a:t>reálných objektů pomocí vhodných senzorů a z nich vytvářet modely virtuální.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Propojení reálného a virtuálního světa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897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556792"/>
            <a:ext cx="8075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Masová produkce přizpůsobená poptávce jednotlivců, ekonomika řízená poptávkou - systém „Vyrob, pak prodej“ se transformuje na „Prodej, pak vyrob“.</a:t>
            </a:r>
          </a:p>
          <a:p>
            <a:pPr lvl="0"/>
            <a:r>
              <a:rPr lang="cs-CZ" sz="2000" dirty="0" smtClean="0"/>
              <a:t>Zákazník si sestaví vlastní výrobek, odešle přes internet, je vyroben a dodán.</a:t>
            </a:r>
          </a:p>
          <a:p>
            <a:pPr lvl="0"/>
            <a:r>
              <a:rPr lang="cs-CZ" sz="2000" dirty="0" smtClean="0"/>
              <a:t>Cena výrobku je srovnatelná s cenou výrobku vyrobeného hromadně ve stejném provedení.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43808" y="6118309"/>
            <a:ext cx="577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Možnosti přizpůsobení produktu u firmy </a:t>
            </a:r>
            <a:r>
              <a:rPr lang="cs-CZ" sz="1400" i="1" dirty="0" err="1" smtClean="0"/>
              <a:t>Nike</a:t>
            </a:r>
            <a:r>
              <a:rPr lang="cs-CZ" sz="1400" i="1" dirty="0" smtClean="0"/>
              <a:t>, foto: </a:t>
            </a:r>
            <a:r>
              <a:rPr lang="cs-CZ" sz="1400" i="1" dirty="0"/>
              <a:t>https://hapticmedia.com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13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 smtClean="0"/>
              <a:t>Mass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customization</a:t>
            </a:r>
            <a:endParaRPr lang="cs-CZ" sz="24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4690896" cy="28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340768"/>
            <a:ext cx="82092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Výhody: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minimalizaci skladových zásob hotových výrobků, (výrobky začne firma vyrábět až v okamžiku objednávky),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zlepšení celková efektivita prodeje,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výrobce je také lépe vázán na zákazníka včetně možné predikce jeho potřeb a tomu odpovídajícímu marketingu. </a:t>
            </a:r>
          </a:p>
          <a:p>
            <a:pPr marL="357188" indent="-357188">
              <a:buFont typeface="Arial" pitchFamily="34" charset="0"/>
              <a:buChar char="•"/>
            </a:pPr>
            <a:endParaRPr lang="cs-CZ" sz="2000" dirty="0" smtClean="0"/>
          </a:p>
          <a:p>
            <a:r>
              <a:rPr lang="cs-CZ" sz="2000" b="1" dirty="0" smtClean="0"/>
              <a:t>Hrozby: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ví zákazník co vlastně chce?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2000" dirty="0" smtClean="0"/>
              <a:t>bude sílit tlak na dodavatelské řetězce a v případě malých a středních firem jejich ohrožení integrací do systému dodávek velkých korporací.</a:t>
            </a:r>
          </a:p>
          <a:p>
            <a:endParaRPr lang="cs-CZ" sz="2000" dirty="0" smtClean="0"/>
          </a:p>
          <a:p>
            <a:r>
              <a:rPr lang="cs-CZ" sz="2000" b="1" dirty="0" smtClean="0"/>
              <a:t>Podmínky: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vyžaduje flexibilní výrobní zařízení (technologie),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provázání zařízení a sdílení dat a informací,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pokročilou senzoriku,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snadné nastavení strojů atd.</a:t>
            </a:r>
            <a:r>
              <a:rPr lang="cs-CZ" sz="2000" b="1" dirty="0" smtClean="0"/>
              <a:t> </a:t>
            </a:r>
            <a:endParaRPr lang="cs-CZ" sz="20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 smtClean="0"/>
              <a:t>Mass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customization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303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82812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Stroj napodobuje "kognitivní" funkce, které lidé spojují s jinými lidskými smysly, jako je "učení" a "řešení problémů".</a:t>
            </a:r>
          </a:p>
          <a:p>
            <a:pPr lvl="0"/>
            <a:r>
              <a:rPr lang="cs-CZ" sz="2000" dirty="0" smtClean="0"/>
              <a:t>Použití mnohavrstvých neuronových sítí pro „</a:t>
            </a:r>
            <a:r>
              <a:rPr lang="cs-CZ" sz="2000" b="1" dirty="0" smtClean="0"/>
              <a:t>hluboké učení</a:t>
            </a:r>
            <a:r>
              <a:rPr lang="cs-CZ" sz="2000" dirty="0" smtClean="0"/>
              <a:t>“ (</a:t>
            </a:r>
            <a:r>
              <a:rPr lang="cs-CZ" sz="2000" dirty="0" err="1" smtClean="0"/>
              <a:t>deep</a:t>
            </a:r>
            <a:r>
              <a:rPr lang="cs-CZ" sz="2000" dirty="0" smtClean="0"/>
              <a:t> 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).</a:t>
            </a:r>
          </a:p>
          <a:p>
            <a:pPr lvl="0"/>
            <a:r>
              <a:rPr lang="cs-CZ" sz="2000" dirty="0" smtClean="0"/>
              <a:t>Aplikace hlubokého učení nejsou programovány, ale jsou cvičeny na skutečných velkých datech, jak se v různých situacích chovat. 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10974" y="6040518"/>
            <a:ext cx="295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Zdroj: https://www.gettyimages.com/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13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Umělá inteligence</a:t>
            </a:r>
            <a:endParaRPr lang="cs-CZ" sz="24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21447"/>
            <a:ext cx="4315972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251520" y="1768910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cs-CZ" sz="2000" dirty="0" smtClean="0"/>
              <a:t> snížení nákladů (úspora provozních a režijních nákladů v některých odvětvích až o 30 procent, snížení nákladů na zpracování výrobků o 25 procent),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zkrácení časů (vývoj, produkce a distribuce zboží),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zvýšení produktivity (o 30 procent),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snížení energetické náročnosti,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snížení surovinové náročnosti výroby,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snížení dopadu výroby na životní prostředí.</a:t>
            </a:r>
          </a:p>
          <a:p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 smtClean="0"/>
          </a:p>
        </p:txBody>
      </p:sp>
      <p:pic>
        <p:nvPicPr>
          <p:cNvPr id="11266" name="Picture 2" descr="Artboard 1NEW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58" y="3022355"/>
            <a:ext cx="4221542" cy="28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60032" y="5957720"/>
            <a:ext cx="284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Předpokládaný dopad Průmyslu 4.0</a:t>
            </a:r>
            <a:r>
              <a:rPr lang="cs-CZ" sz="1400" i="1" dirty="0"/>
              <a:t>, </a:t>
            </a:r>
            <a:endParaRPr lang="cs-CZ" sz="1400" i="1" dirty="0" smtClean="0"/>
          </a:p>
          <a:p>
            <a:r>
              <a:rPr lang="cs-CZ" sz="1400" i="1" dirty="0" smtClean="0"/>
              <a:t>grafika</a:t>
            </a:r>
            <a:r>
              <a:rPr lang="cs-CZ" sz="1400" i="1" dirty="0"/>
              <a:t>: https://www.politico.eu/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15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Co je cílem?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932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611188" y="1773238"/>
            <a:ext cx="79932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cs-CZ" sz="2000" dirty="0" smtClean="0"/>
              <a:t>Chápání výkonu práce a zábavy se může značně změnit, stejně tak jejich místo a čas.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cs-CZ" sz="2000" dirty="0" smtClean="0"/>
              <a:t>Zvýšení nejistot v kyberprostoru (především v oblasti bezpečnosti dat a potenciálních </a:t>
            </a:r>
            <a:r>
              <a:rPr lang="cs-CZ" sz="2000" dirty="0" err="1" smtClean="0"/>
              <a:t>kyberútoků</a:t>
            </a:r>
            <a:r>
              <a:rPr lang="cs-CZ" sz="2000" dirty="0" smtClean="0"/>
              <a:t>).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cs-CZ" sz="2000" dirty="0" smtClean="0"/>
              <a:t>Některé pracovní pozice se omezí a možná zaniknou (řidiči aut, sekretářky, prodavačky, pokladní, skladník, poštovní doručovatelky, úředníci, administrativní pracovníci, lesníci, nástrojaři, montážní dělníci…).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cs-CZ" sz="2000" dirty="0" smtClean="0"/>
              <a:t>Nová pracovní místa vznikají s vyššími nároky na kvalifikaci pracovní síly, zejména z oblasti digitálních a inženýrských dovedností (specialista na kybernetickou bezpečnost, operátor 3D tiskárny, manažer zpracování dat a informací, vývojář a designér chytrých, tedy robotizovaných domácností, opravář robotů, ale i specialista na medicínu na dálku, </a:t>
            </a:r>
            <a:r>
              <a:rPr lang="cs-CZ" sz="2000" dirty="0" err="1" smtClean="0"/>
              <a:t>bioanalytik</a:t>
            </a:r>
            <a:r>
              <a:rPr lang="cs-CZ" sz="2000" dirty="0" smtClean="0"/>
              <a:t>, on-line pedagog, …).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10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Co se změní?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114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7"/>
          <p:cNvSpPr>
            <a:spLocks noChangeArrowheads="1"/>
          </p:cNvSpPr>
          <p:nvPr/>
        </p:nvSpPr>
        <p:spPr bwMode="auto">
          <a:xfrm>
            <a:off x="539750" y="1166813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i="1" dirty="0" smtClean="0">
                <a:solidFill>
                  <a:schemeClr val="bg1"/>
                </a:solidFill>
              </a:rPr>
              <a:t>Průmysl 4.0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773238"/>
            <a:ext cx="8136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Průmysl 4.0 </a:t>
            </a:r>
            <a:r>
              <a:rPr lang="cs-CZ" sz="2000" dirty="0" smtClean="0"/>
              <a:t>je iniciativu na podporu 4. průmyslové (r)evoluce. Je to ucelená iniciativa, která zahrnuje současné trendy v průmyslu, společnosti a politice.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60232" y="5527670"/>
            <a:ext cx="151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 err="1" smtClean="0"/>
              <a:t>adobe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stock</a:t>
            </a:r>
            <a:endParaRPr lang="cs-CZ" sz="1400" i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13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 4.0</a:t>
            </a:r>
            <a:endParaRPr lang="cs-CZ" sz="24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088858" cy="283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773238"/>
            <a:ext cx="81472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Iniciativa průmysl 4.0, shrnuje základní charakteristiky inteligentních továren následovně: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výrobní procesy jsou optimalizované v rámci celého hodnotového řetězce díky vertikálně i horizontálně integrovaným informačním systémům;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izolované výrobní jednotky jsou nahrazeny plně automatizovanými a vzájemně propojenými výrobními linkami;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fyzické prototypy jsou nahrazeny virtuálními návrhy výrobků, výrobních prostředků a výrobních procesů, jejich uvedení do provozu probíhá v rámci jednoho integrovaného procesu zapojujícího jak výrobce samotného, tak i jeho dodavatele;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flexibilní výrobní procesy umožňují efektivní výrobu i malých výrobních dávek přizpůsobených individuálním požadavků jednotlivých zákazníků;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 4.0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453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773238"/>
            <a:ext cx="80648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vzájemně komunikující roboty, výrobní zařízení a výrobky činí do jisté míry autonomní rozhodnutí v reálném čase a tím zvyšují flexibilitu a efektivitu výrobního procesu;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výrobní zařízení se samo optimalizuje a konfiguruje v závislosti na parametrech zpracovávaného produktu;</a:t>
            </a:r>
          </a:p>
          <a:p>
            <a:pPr marL="357188" lvl="0" indent="-357188">
              <a:buFont typeface="Arial" pitchFamily="34" charset="0"/>
              <a:buChar char="•"/>
            </a:pPr>
            <a:r>
              <a:rPr lang="cs-CZ" sz="2000" dirty="0" smtClean="0"/>
              <a:t>automatizované logistické zázemí využívající autonomních vozíků a robotů se automaticky přizpůsobuje potřebám výroby. Logistické zázemí se týká více subjektů v rámci kooperace, které nemusí být lokalizovány na jednom místě, a proto se logistický řetězec bude týkat i koordinace dopravního spojení mezi výrobními subjekty. Totéž se týká i koordinace distribučního procesu samotného výrobku.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 4.0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61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611188" y="1485206"/>
            <a:ext cx="8064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1. Struktura mechanismů PR, typy struktur.</a:t>
            </a:r>
            <a:br>
              <a:rPr lang="cs-CZ" sz="2000" dirty="0"/>
            </a:br>
            <a:r>
              <a:rPr lang="cs-CZ" sz="2000" dirty="0"/>
              <a:t>2. Polohovací a orientační ústrojí, pracovní prostor.</a:t>
            </a:r>
            <a:br>
              <a:rPr lang="cs-CZ" sz="2000" dirty="0"/>
            </a:br>
            <a:r>
              <a:rPr lang="cs-CZ" sz="2000" dirty="0"/>
              <a:t>3. Pneumatické pohony.</a:t>
            </a:r>
          </a:p>
          <a:p>
            <a:r>
              <a:rPr lang="cs-CZ" sz="2000" dirty="0"/>
              <a:t>4. Pneumatické pohony (laboratoř).</a:t>
            </a:r>
          </a:p>
          <a:p>
            <a:r>
              <a:rPr lang="cs-CZ" sz="2000" dirty="0"/>
              <a:t>5. Elektropneumatické pohony (laboratoř).</a:t>
            </a:r>
            <a:br>
              <a:rPr lang="cs-CZ" sz="2000" dirty="0"/>
            </a:br>
            <a:r>
              <a:rPr lang="cs-CZ" sz="2000" dirty="0"/>
              <a:t>6. Elektrické pohony (laboratoř).</a:t>
            </a:r>
            <a:br>
              <a:rPr lang="cs-CZ" sz="2000" dirty="0"/>
            </a:br>
            <a:r>
              <a:rPr lang="cs-CZ" sz="2000" dirty="0"/>
              <a:t>7. Praktické ukázky průmyslových robotů (laboratoř).</a:t>
            </a:r>
          </a:p>
          <a:p>
            <a:r>
              <a:rPr lang="cs-CZ" sz="2000" dirty="0"/>
              <a:t>8. Praktické ukázky efektorů a periferií robotů (laboratoř).</a:t>
            </a:r>
          </a:p>
          <a:p>
            <a:r>
              <a:rPr lang="cs-CZ" sz="2000" dirty="0"/>
              <a:t>9. Základy programování robotů – dvouruký robot (laboratoř).</a:t>
            </a:r>
          </a:p>
          <a:p>
            <a:r>
              <a:rPr lang="cs-CZ" sz="2000" dirty="0"/>
              <a:t>10. Základy programování robotů – dvouruký robot (laboratoř).</a:t>
            </a:r>
          </a:p>
          <a:p>
            <a:r>
              <a:rPr lang="cs-CZ" sz="2000" dirty="0"/>
              <a:t>11. Základy programování robotů – angulární robot (laboratoř).</a:t>
            </a:r>
          </a:p>
          <a:p>
            <a:r>
              <a:rPr lang="cs-CZ" sz="2000" dirty="0"/>
              <a:t>12. Základy programování robotů – angulární robot (laboratoř).</a:t>
            </a:r>
          </a:p>
          <a:p>
            <a:r>
              <a:rPr lang="cs-CZ" sz="2000" dirty="0"/>
              <a:t>13. Robotizovaná technologická pracoviště, efektory.</a:t>
            </a:r>
          </a:p>
          <a:p>
            <a:r>
              <a:rPr lang="cs-CZ" sz="2000" dirty="0"/>
              <a:t>14. Zápočtový test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611188" y="764704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Cvičení</a:t>
            </a:r>
            <a:endParaRPr lang="cs-CZ" sz="24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5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611188" y="764704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TREND: Průmysl 4.0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23928" y="6006677"/>
            <a:ext cx="345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Grafika: https</a:t>
            </a:r>
            <a:r>
              <a:rPr lang="cs-CZ" sz="1400" i="1" dirty="0"/>
              <a:t>://automatizace.hw.cz/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00" y="1290501"/>
            <a:ext cx="4646240" cy="4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611188" y="764704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revoluce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76256" y="5214714"/>
            <a:ext cx="1297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foto</a:t>
            </a:r>
            <a:r>
              <a:rPr lang="cs-CZ" sz="1400" i="1" dirty="0"/>
              <a:t>: </a:t>
            </a:r>
            <a:r>
              <a:rPr lang="cs-CZ" sz="1400" i="1" dirty="0" err="1"/>
              <a:t>Wikipedia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7" y="1643285"/>
            <a:ext cx="7561905" cy="357142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Průmyslová revoluce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467544" y="1515145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Začátek v Anglii v 18. století (masové využití nových zdrojů energie - uhlí/pára)</a:t>
            </a:r>
          </a:p>
          <a:p>
            <a:pPr lvl="0"/>
            <a:r>
              <a:rPr lang="cs-CZ" sz="2000" dirty="0" smtClean="0"/>
              <a:t>Dle některých pramenů přesněji v roce 1784 vynálezem prvního</a:t>
            </a:r>
            <a:r>
              <a:rPr lang="cs-CZ" sz="2000" dirty="0"/>
              <a:t> mechanického tkacího stavu </a:t>
            </a:r>
            <a:r>
              <a:rPr lang="cs-CZ" sz="2000" dirty="0" smtClean="0"/>
              <a:t>Edmundem </a:t>
            </a:r>
            <a:r>
              <a:rPr lang="cs-CZ" sz="2000" dirty="0" err="1" smtClean="0"/>
              <a:t>Cartwrightem</a:t>
            </a:r>
            <a:r>
              <a:rPr lang="cs-CZ" sz="2000" dirty="0" smtClean="0"/>
              <a:t> </a:t>
            </a:r>
          </a:p>
          <a:p>
            <a:pPr lvl="0"/>
            <a:r>
              <a:rPr lang="cs-CZ" sz="2000" dirty="0" smtClean="0"/>
              <a:t>Klíčovým pojmem je: </a:t>
            </a:r>
            <a:r>
              <a:rPr lang="cs-CZ" sz="2000" b="1" dirty="0" smtClean="0"/>
              <a:t>industrializace</a:t>
            </a:r>
            <a:r>
              <a:rPr lang="cs-CZ" sz="2000" dirty="0" smtClean="0"/>
              <a:t>, symbol</a:t>
            </a:r>
            <a:r>
              <a:rPr lang="cs-CZ" sz="2000" dirty="0"/>
              <a:t>: </a:t>
            </a:r>
            <a:r>
              <a:rPr lang="cs-CZ" sz="2000" b="1" dirty="0"/>
              <a:t>parní stroj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1026" name="Picture 2" descr="Tkalcovský stav v roce 1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4130"/>
            <a:ext cx="4247703" cy="29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40861" y="6001543"/>
            <a:ext cx="337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Tkalcovský stav v roce 1835, foto: </a:t>
            </a:r>
            <a:r>
              <a:rPr lang="cs-CZ" sz="1400" i="1" dirty="0" err="1"/>
              <a:t>Wikipedia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96320" y="5331611"/>
            <a:ext cx="322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Parní stroj, foto</a:t>
            </a:r>
            <a:r>
              <a:rPr lang="cs-CZ" sz="1400" i="1" dirty="0"/>
              <a:t>: www.technickytydenik.cz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2345" r="966" b="1814"/>
          <a:stretch/>
        </p:blipFill>
        <p:spPr>
          <a:xfrm>
            <a:off x="4917038" y="3140968"/>
            <a:ext cx="3741414" cy="2088232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0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95288" y="3170907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611188" y="1515145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dirty="0" smtClean="0"/>
              <a:t>Datováno ke konci 19. stol.</a:t>
            </a:r>
          </a:p>
          <a:p>
            <a:r>
              <a:rPr lang="cs-CZ" sz="2000" dirty="0" smtClean="0"/>
              <a:t>1879</a:t>
            </a:r>
            <a:r>
              <a:rPr lang="cs-CZ" sz="2000" dirty="0"/>
              <a:t>, T. A. Edison </a:t>
            </a:r>
            <a:r>
              <a:rPr lang="cs-CZ" sz="2000" dirty="0" smtClean="0"/>
              <a:t>zdokonalil (vynalezl) žárovku</a:t>
            </a:r>
          </a:p>
          <a:p>
            <a:r>
              <a:rPr lang="cs-CZ" sz="2000" dirty="0" smtClean="0"/>
              <a:t>1870</a:t>
            </a:r>
            <a:r>
              <a:rPr lang="cs-CZ" sz="2000" dirty="0"/>
              <a:t>, </a:t>
            </a:r>
            <a:r>
              <a:rPr lang="cs-CZ" sz="2000" dirty="0" smtClean="0"/>
              <a:t>společnost v </a:t>
            </a:r>
            <a:r>
              <a:rPr lang="cs-CZ" sz="2000" dirty="0"/>
              <a:t>Cincinnati instalovala ve svém závodě první </a:t>
            </a:r>
            <a:r>
              <a:rPr lang="cs-CZ" sz="2000" dirty="0" smtClean="0"/>
              <a:t>linku </a:t>
            </a:r>
            <a:r>
              <a:rPr lang="cs-CZ" sz="2000" dirty="0"/>
              <a:t>a začala s dělbou </a:t>
            </a:r>
            <a:r>
              <a:rPr lang="cs-CZ" sz="2000" dirty="0" smtClean="0"/>
              <a:t>práce</a:t>
            </a:r>
            <a:endParaRPr lang="cs-CZ" sz="2000" dirty="0"/>
          </a:p>
          <a:p>
            <a:r>
              <a:rPr lang="cs-CZ" sz="2000" dirty="0" smtClean="0"/>
              <a:t>Klíčovými pojmy jsou</a:t>
            </a:r>
            <a:r>
              <a:rPr lang="cs-CZ" sz="2000" dirty="0"/>
              <a:t> </a:t>
            </a:r>
            <a:r>
              <a:rPr lang="cs-CZ" sz="2000" b="1" dirty="0" smtClean="0"/>
              <a:t>elektrifikace</a:t>
            </a:r>
            <a:r>
              <a:rPr lang="cs-CZ" sz="2000" dirty="0"/>
              <a:t> </a:t>
            </a:r>
            <a:r>
              <a:rPr lang="cs-CZ" sz="2000" dirty="0" smtClean="0"/>
              <a:t>a vznik </a:t>
            </a:r>
            <a:r>
              <a:rPr lang="cs-CZ" sz="2000" b="1" dirty="0"/>
              <a:t>montážních linek</a:t>
            </a:r>
          </a:p>
          <a:p>
            <a:pPr lvl="0"/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13" name="Picture 5" descr="D:\KSR\Vyuka\333.jpg"/>
          <p:cNvPicPr>
            <a:picLocks noChangeAspect="1" noChangeArrowheads="1"/>
          </p:cNvPicPr>
          <p:nvPr/>
        </p:nvPicPr>
        <p:blipFill rotWithShape="1">
          <a:blip r:embed="rId2" cstate="print"/>
          <a:srcRect l="2509" t="3005" r="1055" b="4088"/>
          <a:stretch/>
        </p:blipFill>
        <p:spPr bwMode="auto">
          <a:xfrm>
            <a:off x="4067944" y="3212975"/>
            <a:ext cx="4556711" cy="247821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383349" y="5805264"/>
            <a:ext cx="432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V</a:t>
            </a:r>
            <a:r>
              <a:rPr lang="cs-CZ" sz="1400" i="1" dirty="0" smtClean="0"/>
              <a:t>ýrobní linka automobilů, foto: https</a:t>
            </a:r>
            <a:r>
              <a:rPr lang="cs-CZ" sz="1400" i="1" dirty="0"/>
              <a:t>://cz.pinterest.com/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188" y="5710721"/>
            <a:ext cx="3416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i="1" dirty="0" smtClean="0"/>
              <a:t>Thomas Alva Edison</a:t>
            </a:r>
          </a:p>
          <a:p>
            <a:pPr algn="r"/>
            <a:r>
              <a:rPr lang="cs-CZ" sz="1400" i="1" dirty="0" smtClean="0"/>
              <a:t>https</a:t>
            </a:r>
            <a:r>
              <a:rPr lang="cs-CZ" sz="1400" i="1" dirty="0"/>
              <a:t>://www.diastyl.cz/thomas-alva-edison/</a:t>
            </a:r>
          </a:p>
        </p:txBody>
      </p:sp>
      <p:sp>
        <p:nvSpPr>
          <p:cNvPr id="14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2</a:t>
            </a:r>
            <a:r>
              <a:rPr lang="cs-CZ" sz="2400" b="1" dirty="0" smtClean="0"/>
              <a:t>. Průmyslová revoluce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0"/>
          <a:stretch/>
        </p:blipFill>
        <p:spPr>
          <a:xfrm>
            <a:off x="755576" y="3190441"/>
            <a:ext cx="2425347" cy="2500746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6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611188" y="1515145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cs-CZ" sz="2000" dirty="0" smtClean="0"/>
              <a:t>Symbolický počátek se datuje k roku 1969, kdy byl </a:t>
            </a:r>
            <a:r>
              <a:rPr lang="cs-CZ" sz="2000" dirty="0"/>
              <a:t>vyroben první programovatelný logický automat </a:t>
            </a:r>
            <a:r>
              <a:rPr lang="cs-CZ" sz="2000" dirty="0" smtClean="0"/>
              <a:t>(PLC)</a:t>
            </a:r>
          </a:p>
          <a:p>
            <a:pPr lvl="0"/>
            <a:r>
              <a:rPr lang="cs-CZ" sz="2000" dirty="0" smtClean="0"/>
              <a:t>Klíčovými pojmy jsou </a:t>
            </a:r>
            <a:r>
              <a:rPr lang="cs-CZ" sz="2000" b="1" dirty="0" smtClean="0"/>
              <a:t>automatizace</a:t>
            </a:r>
            <a:r>
              <a:rPr lang="cs-CZ" sz="2000" dirty="0" smtClean="0"/>
              <a:t>, </a:t>
            </a:r>
            <a:r>
              <a:rPr lang="cs-CZ" sz="2000" b="1" dirty="0" smtClean="0"/>
              <a:t>elektronika</a:t>
            </a:r>
            <a:r>
              <a:rPr lang="cs-CZ" sz="2000" dirty="0" smtClean="0"/>
              <a:t> </a:t>
            </a:r>
            <a:r>
              <a:rPr lang="cs-CZ" sz="2000" dirty="0"/>
              <a:t>a </a:t>
            </a:r>
            <a:r>
              <a:rPr lang="cs-CZ" sz="2000" b="1" dirty="0" smtClean="0"/>
              <a:t>informační technologie </a:t>
            </a:r>
            <a:endParaRPr lang="cs-CZ" sz="2000" b="1" dirty="0"/>
          </a:p>
        </p:txBody>
      </p:sp>
      <p:sp>
        <p:nvSpPr>
          <p:cNvPr id="14" name="Obdélník 7"/>
          <p:cNvSpPr>
            <a:spLocks noChangeArrowheads="1"/>
          </p:cNvSpPr>
          <p:nvPr/>
        </p:nvSpPr>
        <p:spPr bwMode="auto">
          <a:xfrm>
            <a:off x="539750" y="908720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3. Průmyslová revoluce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8" y="5529123"/>
            <a:ext cx="362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Výrobní linka s roboty značky KUKA,</a:t>
            </a:r>
          </a:p>
          <a:p>
            <a:pPr algn="r"/>
            <a:r>
              <a:rPr lang="cs-CZ" sz="1400" i="1" dirty="0" smtClean="0"/>
              <a:t>foto</a:t>
            </a:r>
            <a:r>
              <a:rPr lang="cs-CZ" sz="1400" i="1" dirty="0"/>
              <a:t>: https://</a:t>
            </a:r>
            <a:r>
              <a:rPr lang="cs-CZ" sz="1400" i="1" dirty="0" smtClean="0"/>
              <a:t>www.kuka.com/</a:t>
            </a:r>
            <a:endParaRPr lang="cs-CZ" sz="1400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834223"/>
            <a:ext cx="4680892" cy="259643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752181" y="5479889"/>
            <a:ext cx="362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err="1" smtClean="0"/>
              <a:t>Modicon</a:t>
            </a:r>
            <a:r>
              <a:rPr lang="cs-CZ" sz="1400" i="1" dirty="0" smtClean="0"/>
              <a:t> 084 – 1. PLC na světě</a:t>
            </a:r>
          </a:p>
          <a:p>
            <a:pPr algn="r"/>
            <a:r>
              <a:rPr lang="cs-CZ" sz="1400" i="1" dirty="0" smtClean="0"/>
              <a:t>foto</a:t>
            </a:r>
            <a:r>
              <a:rPr lang="cs-CZ" sz="1400" i="1" dirty="0"/>
              <a:t>: https://</a:t>
            </a:r>
            <a:r>
              <a:rPr lang="cs-CZ" sz="1400" i="1" dirty="0" smtClean="0"/>
              <a:t>elektro.tzb-info.cz/</a:t>
            </a:r>
            <a:endParaRPr lang="cs-CZ" sz="1400" i="1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34223"/>
            <a:ext cx="1944216" cy="260386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7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2507</Words>
  <Application>Microsoft Office PowerPoint</Application>
  <PresentationFormat>Předvádění na obrazovce (4:3)</PresentationFormat>
  <Paragraphs>320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48</cp:revision>
  <dcterms:created xsi:type="dcterms:W3CDTF">2017-11-24T10:29:28Z</dcterms:created>
  <dcterms:modified xsi:type="dcterms:W3CDTF">2022-11-22T08:04:48Z</dcterms:modified>
</cp:coreProperties>
</file>